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56" r:id="rId5"/>
    <p:sldId id="257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/>
    <p:restoredTop sz="94558"/>
  </p:normalViewPr>
  <p:slideViewPr>
    <p:cSldViewPr snapToGrid="0" snapToObjects="1">
      <p:cViewPr varScale="1">
        <p:scale>
          <a:sx n="116" d="100"/>
          <a:sy n="116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737AEC-E8CA-B340-B9DF-82D2696FA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6AA8C19-88E4-0C4F-9956-C1666D902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8A3C41-94D1-364B-A274-116639C95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3EF5-ADDD-854B-B262-432792A6A61B}" type="datetimeFigureOut">
              <a:rPr lang="fr-FR" smtClean="0"/>
              <a:t>04/01/2025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2B4356-6C33-8147-8AA7-4A4CDE4CA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470F48-6F63-F146-9971-9CBFA32D1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34C9-A8B8-EC49-9814-A3CB0015B5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77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558774-1D24-F74B-AAD3-D1EB34C6D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0721C4C-0B9A-DA4B-9D4A-23CE0391F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795353-464D-BB45-BB42-9C63688ED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3EF5-ADDD-854B-B262-432792A6A61B}" type="datetimeFigureOut">
              <a:rPr lang="fr-FR" smtClean="0"/>
              <a:t>04/01/2025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ABE877-2C5C-9841-A5F7-1A320D00E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EB4DEC-BFE6-324D-B92D-37D85AFF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34C9-A8B8-EC49-9814-A3CB0015B5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30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07D3F16-5A48-9C43-9C21-1E424C760B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5D3CA7-3458-9A4D-A9C9-A18890993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18223D-52B7-304E-B0AA-3C178E45D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3EF5-ADDD-854B-B262-432792A6A61B}" type="datetimeFigureOut">
              <a:rPr lang="fr-FR" smtClean="0"/>
              <a:t>04/01/2025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A60D03-2DFF-824A-854D-007CD8D3A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D0089B-9D5A-7B46-87B9-CEEEBD08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34C9-A8B8-EC49-9814-A3CB0015B5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728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D4BE4D-5127-B94D-A5AB-BE87F29E2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5E6A73-57E9-8042-800A-083A7EDF3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CE723D-D0ED-0B43-A9A7-7BD2E3C27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3EF5-ADDD-854B-B262-432792A6A61B}" type="datetimeFigureOut">
              <a:rPr lang="fr-FR" smtClean="0"/>
              <a:t>04/01/2025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354DA1-A171-8B48-8DFF-D0976FC4B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26AF25-6776-1642-9F52-14D71FFF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34C9-A8B8-EC49-9814-A3CB0015B5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53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375516-A832-B642-B0AC-0B8F48DF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46DEC0-CDBB-5446-9961-D9C0072C5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CF553F-93F6-374D-A301-4D94B0E3F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3EF5-ADDD-854B-B262-432792A6A61B}" type="datetimeFigureOut">
              <a:rPr lang="fr-FR" smtClean="0"/>
              <a:t>04/01/2025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5B4212-BB63-C84E-905D-076F11729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04030F-EC6D-7145-8D3F-63040A13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34C9-A8B8-EC49-9814-A3CB0015B5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012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5F7E19-E0DB-4948-9FC7-6E0A58B3E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8EADBC-5C22-1D47-95EB-A5B2C62DEA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43F38F-88D3-7948-83C5-EBB409E91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10FB3F-4B75-A140-959C-AB13873F8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3EF5-ADDD-854B-B262-432792A6A61B}" type="datetimeFigureOut">
              <a:rPr lang="fr-FR" smtClean="0"/>
              <a:t>04/01/2025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81F06F-DC63-F84D-9A45-0E26CAE15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39AC2F-C73A-034F-8922-35891E3CD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34C9-A8B8-EC49-9814-A3CB0015B5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839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AB377B-4C1F-2640-A749-534B0B533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EC2E91-D648-1D4B-8539-0BBF8677E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1E1EAA-D72C-0947-AD6C-9A5FCA739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E35495-0384-2F42-BC40-4C7947174E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AC68701-579C-C343-BEB8-49A529AFC9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40FF3E6-E2FE-5D41-AA0A-D06A20EE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3EF5-ADDD-854B-B262-432792A6A61B}" type="datetimeFigureOut">
              <a:rPr lang="fr-FR" smtClean="0"/>
              <a:t>04/01/2025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B39FBD4-6C77-DC45-A8BE-5A5A95A2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DF8DFF6-CCB5-AE4B-8E0D-BB899BA2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34C9-A8B8-EC49-9814-A3CB0015B5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18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292878-6F7D-D842-9884-E7262C7E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F26C6CB-03EF-9D4B-9555-683C67DC3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3EF5-ADDD-854B-B262-432792A6A61B}" type="datetimeFigureOut">
              <a:rPr lang="fr-FR" smtClean="0"/>
              <a:t>04/01/2025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0D4A65-2608-1847-A049-2AF96946B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F7C085-BB07-D04D-B902-41F5820B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34C9-A8B8-EC49-9814-A3CB0015B5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552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ECED2A4-D39F-AB44-BA71-073511951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3EF5-ADDD-854B-B262-432792A6A61B}" type="datetimeFigureOut">
              <a:rPr lang="fr-FR" smtClean="0"/>
              <a:t>04/01/2025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59C1F5-5F61-5D4F-AAA8-5A1CCF3C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EC7008-1E47-314C-93B7-5D9F4559A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34C9-A8B8-EC49-9814-A3CB0015B5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262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8231A3-369E-7F40-B8E7-34AC64F20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FEFEDB-65A6-324F-B7E5-032988C35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D19290-E38C-6E44-BAEE-3A4C8DFF9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9E039D-FF29-3442-9EB3-24EE6BB6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3EF5-ADDD-854B-B262-432792A6A61B}" type="datetimeFigureOut">
              <a:rPr lang="fr-FR" smtClean="0"/>
              <a:t>04/01/2025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44A3C6-1F21-6344-AF8A-8768AB341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FE5313-97B7-FC40-8F9F-F83A78B4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34C9-A8B8-EC49-9814-A3CB0015B5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67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15F124-847A-BA46-8D8E-EEA7B3CCD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F12E680-BAC0-D848-BA48-B4900B70A9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42AAA8-FEA5-0E4E-B58D-5681C8CA0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41DE9E-2414-EC43-921F-41AC5505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3EF5-ADDD-854B-B262-432792A6A61B}" type="datetimeFigureOut">
              <a:rPr lang="fr-FR" smtClean="0"/>
              <a:t>04/01/2025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CEC125-53C2-9E48-9D3D-F436A57E5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E227C9-4C37-1E4C-A578-3656CDC4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34C9-A8B8-EC49-9814-A3CB0015B5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001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88E5F15-2A41-8041-8F72-CC713526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30BC35-823D-DF4C-9CB6-161517F36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A8C7D9-61DE-E742-92C6-FB9F36D529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93EF5-ADDD-854B-B262-432792A6A61B}" type="datetimeFigureOut">
              <a:rPr lang="fr-FR" smtClean="0"/>
              <a:t>04/01/2025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F87CA7-4316-B345-B1FD-E445AFB63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1BFCB-5405-A944-ABAD-103BDFCFE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834C9-A8B8-EC49-9814-A3CB0015B5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77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6938EBA-9BA2-1848-B8EC-0E1BB0470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8128" r="2133" b="21423"/>
          <a:stretch/>
        </p:blipFill>
        <p:spPr>
          <a:xfrm>
            <a:off x="4343412" y="157162"/>
            <a:ext cx="7721241" cy="64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97FA8C8-826C-5F4B-BE24-F7EEC4D117E7}"/>
              </a:ext>
            </a:extLst>
          </p:cNvPr>
          <p:cNvSpPr txBox="1"/>
          <p:nvPr/>
        </p:nvSpPr>
        <p:spPr>
          <a:xfrm>
            <a:off x="7786703" y="3397162"/>
            <a:ext cx="1513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Massif central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EA5F3F-D884-AB41-A0BC-A20A146ED8ED}"/>
              </a:ext>
            </a:extLst>
          </p:cNvPr>
          <p:cNvSpPr txBox="1"/>
          <p:nvPr/>
        </p:nvSpPr>
        <p:spPr>
          <a:xfrm>
            <a:off x="9625028" y="4363950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Alpes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9D0B3C-58FD-9846-8D02-CB4954C9F96F}"/>
              </a:ext>
            </a:extLst>
          </p:cNvPr>
          <p:cNvSpPr txBox="1"/>
          <p:nvPr/>
        </p:nvSpPr>
        <p:spPr>
          <a:xfrm>
            <a:off x="6805628" y="5830800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Pyrénées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9A32EB-D7D3-6F4B-B8D0-E445EA2DB1EC}"/>
              </a:ext>
            </a:extLst>
          </p:cNvPr>
          <p:cNvSpPr txBox="1"/>
          <p:nvPr/>
        </p:nvSpPr>
        <p:spPr>
          <a:xfrm>
            <a:off x="9157422" y="3296072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Jura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EBF31E-ADCB-5B4B-BBF3-58459E0C281A}"/>
              </a:ext>
            </a:extLst>
          </p:cNvPr>
          <p:cNvSpPr txBox="1"/>
          <p:nvPr/>
        </p:nvSpPr>
        <p:spPr>
          <a:xfrm>
            <a:off x="9567875" y="2180527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Vosges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38596AE-80A7-9140-B9A4-4C0194352D4D}"/>
              </a:ext>
            </a:extLst>
          </p:cNvPr>
          <p:cNvSpPr txBox="1"/>
          <p:nvPr/>
        </p:nvSpPr>
        <p:spPr>
          <a:xfrm>
            <a:off x="6805627" y="2105600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Beauce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B1FEE30-45F6-734E-9999-A0865295CA23}"/>
              </a:ext>
            </a:extLst>
          </p:cNvPr>
          <p:cNvSpPr txBox="1"/>
          <p:nvPr/>
        </p:nvSpPr>
        <p:spPr>
          <a:xfrm>
            <a:off x="10895743" y="5715575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Corse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CB3730-72CE-9543-8C61-FDEF7B4B1AD1}"/>
              </a:ext>
            </a:extLst>
          </p:cNvPr>
          <p:cNvSpPr txBox="1"/>
          <p:nvPr/>
        </p:nvSpPr>
        <p:spPr>
          <a:xfrm>
            <a:off x="8862591" y="1426631"/>
            <a:ext cx="1779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Champagne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24E32B7-CDBD-0045-BBF1-EFE2092E0AA1}"/>
              </a:ext>
            </a:extLst>
          </p:cNvPr>
          <p:cNvCxnSpPr>
            <a:cxnSpLocks/>
          </p:cNvCxnSpPr>
          <p:nvPr/>
        </p:nvCxnSpPr>
        <p:spPr>
          <a:xfrm flipH="1">
            <a:off x="3786202" y="4825615"/>
            <a:ext cx="44178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4DE02C2-169F-CC41-8254-C2A9D186FECF}"/>
              </a:ext>
            </a:extLst>
          </p:cNvPr>
          <p:cNvSpPr txBox="1"/>
          <p:nvPr/>
        </p:nvSpPr>
        <p:spPr>
          <a:xfrm>
            <a:off x="1851564" y="4250228"/>
            <a:ext cx="184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Diagonale des faibles densités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056BB9E-999E-8941-9A82-198E3CCA17C1}"/>
              </a:ext>
            </a:extLst>
          </p:cNvPr>
          <p:cNvSpPr txBox="1"/>
          <p:nvPr/>
        </p:nvSpPr>
        <p:spPr>
          <a:xfrm>
            <a:off x="100013" y="157162"/>
            <a:ext cx="40290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omic Sans MS" panose="030F0902030302020204" pitchFamily="66" charset="0"/>
              </a:rPr>
              <a:t>Population urbaine : </a:t>
            </a:r>
          </a:p>
          <a:p>
            <a:r>
              <a:rPr lang="fr-FR" sz="2400">
                <a:solidFill>
                  <a:srgbClr val="0070C0"/>
                </a:solidFill>
                <a:latin typeface="Comic Sans MS" panose="030F0902030302020204" pitchFamily="66" charset="0"/>
              </a:rPr>
              <a:t>93%</a:t>
            </a:r>
            <a:endParaRPr lang="fr-FR" sz="2400" dirty="0">
              <a:solidFill>
                <a:srgbClr val="0070C0"/>
              </a:solidFill>
              <a:latin typeface="Comic Sans MS" panose="030F0902030302020204" pitchFamily="66" charset="0"/>
            </a:endParaRPr>
          </a:p>
          <a:p>
            <a:endParaRPr lang="fr-FR" sz="2400" dirty="0">
              <a:latin typeface="Comic Sans MS" panose="030F0902030302020204" pitchFamily="66" charset="0"/>
            </a:endParaRPr>
          </a:p>
          <a:p>
            <a:r>
              <a:rPr lang="fr-FR" sz="2400" dirty="0">
                <a:latin typeface="Comic Sans MS" panose="030F0902030302020204" pitchFamily="66" charset="0"/>
              </a:rPr>
              <a:t>Densité moyenne : </a:t>
            </a: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105 </a:t>
            </a:r>
            <a:r>
              <a:rPr lang="fr-FR" sz="2400" dirty="0" err="1">
                <a:solidFill>
                  <a:srgbClr val="0070C0"/>
                </a:solidFill>
                <a:latin typeface="Comic Sans MS" panose="030F0902030302020204" pitchFamily="66" charset="0"/>
              </a:rPr>
              <a:t>hab</a:t>
            </a:r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/km</a:t>
            </a:r>
            <a:r>
              <a:rPr lang="fr-FR" sz="2400" baseline="30000" dirty="0">
                <a:solidFill>
                  <a:srgbClr val="0070C0"/>
                </a:solidFill>
                <a:latin typeface="Comic Sans MS" panose="030F0902030302020204" pitchFamily="66" charset="0"/>
              </a:rPr>
              <a:t>2</a:t>
            </a:r>
          </a:p>
          <a:p>
            <a:endParaRPr lang="fr-FR" sz="2400" dirty="0">
              <a:latin typeface="Comic Sans MS" panose="030F0902030302020204" pitchFamily="66" charset="0"/>
            </a:endParaRPr>
          </a:p>
          <a:p>
            <a:r>
              <a:rPr lang="fr-FR" sz="2400" dirty="0">
                <a:latin typeface="Comic Sans MS" panose="030F0902030302020204" pitchFamily="66" charset="0"/>
              </a:rPr>
              <a:t>Espace de faible densité : </a:t>
            </a:r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-30 </a:t>
            </a:r>
            <a:r>
              <a:rPr lang="fr-FR" sz="2400" dirty="0" err="1">
                <a:solidFill>
                  <a:srgbClr val="0070C0"/>
                </a:solidFill>
                <a:latin typeface="Comic Sans MS" panose="030F0902030302020204" pitchFamily="66" charset="0"/>
              </a:rPr>
              <a:t>hab</a:t>
            </a:r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/km</a:t>
            </a:r>
            <a:r>
              <a:rPr lang="fr-FR" sz="2400" baseline="30000" dirty="0">
                <a:solidFill>
                  <a:srgbClr val="0070C0"/>
                </a:solidFill>
                <a:latin typeface="Comic Sans MS" panose="030F09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80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05767D0-FE39-3C4D-82FD-FE62F6F61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16" y="971550"/>
            <a:ext cx="7200000" cy="489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4B41666-C292-F049-AEC1-D08011B883D7}"/>
              </a:ext>
            </a:extLst>
          </p:cNvPr>
          <p:cNvSpPr txBox="1"/>
          <p:nvPr/>
        </p:nvSpPr>
        <p:spPr>
          <a:xfrm>
            <a:off x="7800975" y="1858457"/>
            <a:ext cx="40290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omic Sans MS" panose="030F0902030302020204" pitchFamily="66" charset="0"/>
              </a:rPr>
              <a:t>Type d’agriculture</a:t>
            </a: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Intensive (haut rendement, engrais, pesticides...)</a:t>
            </a:r>
          </a:p>
          <a:p>
            <a:endParaRPr lang="fr-FR" sz="2400" dirty="0">
              <a:latin typeface="Comic Sans MS" panose="030F0902030302020204" pitchFamily="66" charset="0"/>
            </a:endParaRPr>
          </a:p>
          <a:p>
            <a:r>
              <a:rPr lang="fr-FR" sz="2400" dirty="0">
                <a:latin typeface="Comic Sans MS" panose="030F0902030302020204" pitchFamily="66" charset="0"/>
              </a:rPr>
              <a:t>Paysage</a:t>
            </a: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Openfield</a:t>
            </a:r>
            <a:endParaRPr lang="fr-FR" sz="2400" baseline="30000" dirty="0">
              <a:solidFill>
                <a:srgbClr val="0070C0"/>
              </a:solidFill>
              <a:latin typeface="Comic Sans MS" panose="030F0902030302020204" pitchFamily="66" charset="0"/>
            </a:endParaRPr>
          </a:p>
          <a:p>
            <a:endParaRPr lang="fr-FR" sz="2400" dirty="0">
              <a:latin typeface="Comic Sans MS" panose="030F0902030302020204" pitchFamily="66" charset="0"/>
            </a:endParaRPr>
          </a:p>
          <a:p>
            <a:r>
              <a:rPr lang="fr-FR" sz="2400" dirty="0">
                <a:latin typeface="Comic Sans MS" panose="030F0902030302020204" pitchFamily="66" charset="0"/>
              </a:rPr>
              <a:t>Activité</a:t>
            </a:r>
            <a:endParaRPr lang="fr-FR" sz="2400" baseline="30000" dirty="0">
              <a:solidFill>
                <a:srgbClr val="0070C0"/>
              </a:solidFill>
              <a:latin typeface="Comic Sans MS" panose="030F0902030302020204" pitchFamily="66" charset="0"/>
            </a:endParaRP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Agro-alimentaire / Export</a:t>
            </a:r>
            <a:endParaRPr lang="fr-FR" sz="2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48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4B41666-C292-F049-AEC1-D08011B883D7}"/>
              </a:ext>
            </a:extLst>
          </p:cNvPr>
          <p:cNvSpPr txBox="1"/>
          <p:nvPr/>
        </p:nvSpPr>
        <p:spPr>
          <a:xfrm>
            <a:off x="7800975" y="1844171"/>
            <a:ext cx="40290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omic Sans MS" panose="030F0902030302020204" pitchFamily="66" charset="0"/>
              </a:rPr>
              <a:t>Type d’agriculture</a:t>
            </a: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Extensive (parfois bio)</a:t>
            </a:r>
          </a:p>
          <a:p>
            <a:endParaRPr lang="fr-FR" sz="2400" dirty="0">
              <a:latin typeface="Comic Sans MS" panose="030F0902030302020204" pitchFamily="66" charset="0"/>
            </a:endParaRPr>
          </a:p>
          <a:p>
            <a:r>
              <a:rPr lang="fr-FR" sz="2400" dirty="0">
                <a:latin typeface="Comic Sans MS" panose="030F0902030302020204" pitchFamily="66" charset="0"/>
              </a:rPr>
              <a:t>Paysage</a:t>
            </a: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Bocage</a:t>
            </a:r>
            <a:endParaRPr lang="fr-FR" sz="2400" baseline="30000" dirty="0">
              <a:solidFill>
                <a:srgbClr val="0070C0"/>
              </a:solidFill>
              <a:latin typeface="Comic Sans MS" panose="030F0902030302020204" pitchFamily="66" charset="0"/>
            </a:endParaRPr>
          </a:p>
          <a:p>
            <a:endParaRPr lang="fr-FR" sz="2400" dirty="0">
              <a:latin typeface="Comic Sans MS" panose="030F0902030302020204" pitchFamily="66" charset="0"/>
            </a:endParaRPr>
          </a:p>
          <a:p>
            <a:r>
              <a:rPr lang="fr-FR" sz="2400" dirty="0">
                <a:latin typeface="Comic Sans MS" panose="030F0902030302020204" pitchFamily="66" charset="0"/>
              </a:rPr>
              <a:t>Activité</a:t>
            </a:r>
            <a:endParaRPr lang="fr-FR" sz="2400" baseline="30000" dirty="0">
              <a:solidFill>
                <a:srgbClr val="0070C0"/>
              </a:solidFill>
              <a:latin typeface="Comic Sans MS" panose="030F0902030302020204" pitchFamily="66" charset="0"/>
            </a:endParaRP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Marché local</a:t>
            </a:r>
            <a:endParaRPr lang="fr-FR" sz="2400" dirty="0">
              <a:latin typeface="Comic Sans MS" panose="030F0902030302020204" pitchFamily="66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8EE9E60-702C-C745-886C-B7447A0FB01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57391" y="803443"/>
            <a:ext cx="7200000" cy="52713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230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8E6925A6-C78B-934C-B4CE-4480B4F298D7}"/>
              </a:ext>
            </a:extLst>
          </p:cNvPr>
          <p:cNvSpPr>
            <a:spLocks noChangeAspect="1"/>
          </p:cNvSpPr>
          <p:nvPr/>
        </p:nvSpPr>
        <p:spPr>
          <a:xfrm>
            <a:off x="1301676" y="1425331"/>
            <a:ext cx="4327606" cy="43276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8227CFB-1D62-424F-81C9-60A6349616A6}"/>
              </a:ext>
            </a:extLst>
          </p:cNvPr>
          <p:cNvSpPr>
            <a:spLocks noChangeAspect="1"/>
          </p:cNvSpPr>
          <p:nvPr/>
        </p:nvSpPr>
        <p:spPr>
          <a:xfrm>
            <a:off x="2070658" y="2198118"/>
            <a:ext cx="2782032" cy="2782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3703615-3AB0-3C40-B32A-F49B6342E026}"/>
              </a:ext>
            </a:extLst>
          </p:cNvPr>
          <p:cNvGrpSpPr/>
          <p:nvPr/>
        </p:nvGrpSpPr>
        <p:grpSpPr>
          <a:xfrm>
            <a:off x="6429386" y="1668220"/>
            <a:ext cx="2971800" cy="461665"/>
            <a:chOff x="5943600" y="1196728"/>
            <a:chExt cx="2971800" cy="46166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BEBBA1-7D20-6246-93AA-B4432E3429F1}"/>
                </a:ext>
              </a:extLst>
            </p:cNvPr>
            <p:cNvSpPr/>
            <p:nvPr/>
          </p:nvSpPr>
          <p:spPr>
            <a:xfrm>
              <a:off x="5943600" y="1241823"/>
              <a:ext cx="728663" cy="37147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8365A52-CF46-074E-B713-03D5C23A0CE1}"/>
                </a:ext>
              </a:extLst>
            </p:cNvPr>
            <p:cNvSpPr txBox="1"/>
            <p:nvPr/>
          </p:nvSpPr>
          <p:spPr>
            <a:xfrm>
              <a:off x="6672263" y="1196728"/>
              <a:ext cx="2243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Ville-centre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E92F735-014C-B64B-B8FD-3F172749A2F9}"/>
              </a:ext>
            </a:extLst>
          </p:cNvPr>
          <p:cNvGrpSpPr/>
          <p:nvPr/>
        </p:nvGrpSpPr>
        <p:grpSpPr>
          <a:xfrm>
            <a:off x="6429386" y="2340991"/>
            <a:ext cx="2971800" cy="461665"/>
            <a:chOff x="5943600" y="1196728"/>
            <a:chExt cx="2971800" cy="4616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FB7C91-2F91-FB45-B160-35B229CEFA3E}"/>
                </a:ext>
              </a:extLst>
            </p:cNvPr>
            <p:cNvSpPr/>
            <p:nvPr/>
          </p:nvSpPr>
          <p:spPr>
            <a:xfrm>
              <a:off x="5943600" y="1241823"/>
              <a:ext cx="728663" cy="371475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BC0A8B2-B2E9-0649-A2C7-D2CEEECF1470}"/>
                </a:ext>
              </a:extLst>
            </p:cNvPr>
            <p:cNvSpPr txBox="1"/>
            <p:nvPr/>
          </p:nvSpPr>
          <p:spPr>
            <a:xfrm>
              <a:off x="6672263" y="1196728"/>
              <a:ext cx="2243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Banlieues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B4FE04D-13AC-2C41-B7F7-A604D6BB096D}"/>
              </a:ext>
            </a:extLst>
          </p:cNvPr>
          <p:cNvGrpSpPr/>
          <p:nvPr/>
        </p:nvGrpSpPr>
        <p:grpSpPr>
          <a:xfrm>
            <a:off x="6429386" y="2973420"/>
            <a:ext cx="4229100" cy="461665"/>
            <a:chOff x="5943600" y="2730531"/>
            <a:chExt cx="4229100" cy="4616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0DAD08-46A7-DB42-B983-62634A2905E1}"/>
                </a:ext>
              </a:extLst>
            </p:cNvPr>
            <p:cNvSpPr/>
            <p:nvPr/>
          </p:nvSpPr>
          <p:spPr>
            <a:xfrm>
              <a:off x="5943600" y="2774552"/>
              <a:ext cx="728663" cy="3714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6CF6C67-A13E-E942-95E9-D10BAC8C30E4}"/>
                </a:ext>
              </a:extLst>
            </p:cNvPr>
            <p:cNvSpPr txBox="1"/>
            <p:nvPr/>
          </p:nvSpPr>
          <p:spPr>
            <a:xfrm>
              <a:off x="6672263" y="2730531"/>
              <a:ext cx="3500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Couronne périurbaine</a:t>
              </a:r>
            </a:p>
          </p:txBody>
        </p:sp>
      </p:grp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A1F4432-F3C1-B14B-A9A3-F963DE9BD031}"/>
              </a:ext>
            </a:extLst>
          </p:cNvPr>
          <p:cNvCxnSpPr>
            <a:cxnSpLocks/>
            <a:endCxn id="6" idx="7"/>
          </p:cNvCxnSpPr>
          <p:nvPr/>
        </p:nvCxnSpPr>
        <p:spPr>
          <a:xfrm flipV="1">
            <a:off x="3914794" y="2059094"/>
            <a:ext cx="1080725" cy="1057208"/>
          </a:xfrm>
          <a:prstGeom prst="line">
            <a:avLst/>
          </a:prstGeom>
          <a:ln w="152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E548F28-B900-1B43-9D24-0D600E35C94C}"/>
              </a:ext>
            </a:extLst>
          </p:cNvPr>
          <p:cNvCxnSpPr>
            <a:cxnSpLocks/>
            <a:stCxn id="6" idx="2"/>
            <a:endCxn id="4" idx="2"/>
          </p:cNvCxnSpPr>
          <p:nvPr/>
        </p:nvCxnSpPr>
        <p:spPr>
          <a:xfrm>
            <a:off x="1301676" y="3589134"/>
            <a:ext cx="1529998" cy="0"/>
          </a:xfrm>
          <a:prstGeom prst="line">
            <a:avLst/>
          </a:prstGeom>
          <a:ln w="152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3C1FBF4-E8BF-0246-B4FF-55C2B774B20B}"/>
              </a:ext>
            </a:extLst>
          </p:cNvPr>
          <p:cNvCxnSpPr>
            <a:cxnSpLocks/>
          </p:cNvCxnSpPr>
          <p:nvPr/>
        </p:nvCxnSpPr>
        <p:spPr>
          <a:xfrm flipH="1" flipV="1">
            <a:off x="3743340" y="4114803"/>
            <a:ext cx="542926" cy="1471613"/>
          </a:xfrm>
          <a:prstGeom prst="line">
            <a:avLst/>
          </a:prstGeom>
          <a:ln w="152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8BB6D208-3D39-9F44-B370-5D205D8AF193}"/>
              </a:ext>
            </a:extLst>
          </p:cNvPr>
          <p:cNvSpPr>
            <a:spLocks/>
          </p:cNvSpPr>
          <p:nvPr/>
        </p:nvSpPr>
        <p:spPr>
          <a:xfrm>
            <a:off x="2831674" y="2959134"/>
            <a:ext cx="1260000" cy="12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5892D77-59E0-AE4C-9028-1977066B5591}"/>
              </a:ext>
            </a:extLst>
          </p:cNvPr>
          <p:cNvGrpSpPr/>
          <p:nvPr/>
        </p:nvGrpSpPr>
        <p:grpSpPr>
          <a:xfrm>
            <a:off x="6412481" y="3573848"/>
            <a:ext cx="4560330" cy="461665"/>
            <a:chOff x="5926695" y="3102356"/>
            <a:chExt cx="4560330" cy="46166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555B105E-6FF9-0C41-85F6-214890B55076}"/>
                </a:ext>
              </a:extLst>
            </p:cNvPr>
            <p:cNvCxnSpPr>
              <a:cxnSpLocks/>
            </p:cNvCxnSpPr>
            <p:nvPr/>
          </p:nvCxnSpPr>
          <p:spPr>
            <a:xfrm>
              <a:off x="5926695" y="3335821"/>
              <a:ext cx="762471" cy="0"/>
            </a:xfrm>
            <a:prstGeom prst="line">
              <a:avLst/>
            </a:prstGeom>
            <a:ln w="152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0999984F-D89C-9F43-90CD-6C581652A827}"/>
                </a:ext>
              </a:extLst>
            </p:cNvPr>
            <p:cNvSpPr txBox="1"/>
            <p:nvPr/>
          </p:nvSpPr>
          <p:spPr>
            <a:xfrm>
              <a:off x="6689166" y="3102356"/>
              <a:ext cx="3797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Voies de communication</a:t>
              </a:r>
            </a:p>
          </p:txBody>
        </p:sp>
      </p:grp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A9555451-FE76-B94B-9649-3CD94943519E}"/>
              </a:ext>
            </a:extLst>
          </p:cNvPr>
          <p:cNvCxnSpPr>
            <a:cxnSpLocks/>
          </p:cNvCxnSpPr>
          <p:nvPr/>
        </p:nvCxnSpPr>
        <p:spPr>
          <a:xfrm flipV="1">
            <a:off x="3914794" y="2059094"/>
            <a:ext cx="600071" cy="6292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2C5503D6-52AF-BB43-ABA1-3810D9304EFC}"/>
              </a:ext>
            </a:extLst>
          </p:cNvPr>
          <p:cNvCxnSpPr>
            <a:cxnSpLocks/>
          </p:cNvCxnSpPr>
          <p:nvPr/>
        </p:nvCxnSpPr>
        <p:spPr>
          <a:xfrm>
            <a:off x="4112256" y="4446913"/>
            <a:ext cx="368797" cy="8044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9D62915-76AC-EC45-AE09-A327B3AE3AB6}"/>
              </a:ext>
            </a:extLst>
          </p:cNvPr>
          <p:cNvCxnSpPr>
            <a:cxnSpLocks/>
          </p:cNvCxnSpPr>
          <p:nvPr/>
        </p:nvCxnSpPr>
        <p:spPr>
          <a:xfrm flipH="1">
            <a:off x="1501769" y="3866618"/>
            <a:ext cx="945357" cy="158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EBF70A05-98C3-894B-8291-D400F61BBAAD}"/>
              </a:ext>
            </a:extLst>
          </p:cNvPr>
          <p:cNvGrpSpPr/>
          <p:nvPr/>
        </p:nvGrpSpPr>
        <p:grpSpPr>
          <a:xfrm>
            <a:off x="6429386" y="4148575"/>
            <a:ext cx="4543425" cy="461665"/>
            <a:chOff x="5943600" y="3677083"/>
            <a:chExt cx="4543425" cy="461665"/>
          </a:xfrm>
        </p:grpSpPr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2A6888CD-60BD-7549-9D81-4BA2A841C4E8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3904616"/>
              <a:ext cx="745566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ED7F3769-5854-834C-B9D2-3DDE073A0BB7}"/>
                </a:ext>
              </a:extLst>
            </p:cNvPr>
            <p:cNvSpPr txBox="1"/>
            <p:nvPr/>
          </p:nvSpPr>
          <p:spPr>
            <a:xfrm>
              <a:off x="6689166" y="3677083"/>
              <a:ext cx="3797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Etalement urbain</a:t>
              </a:r>
            </a:p>
          </p:txBody>
        </p:sp>
      </p:grp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A0B9F44F-DD73-0240-A9A7-14037C80B87F}"/>
              </a:ext>
            </a:extLst>
          </p:cNvPr>
          <p:cNvCxnSpPr/>
          <p:nvPr/>
        </p:nvCxnSpPr>
        <p:spPr>
          <a:xfrm>
            <a:off x="4401861" y="3792624"/>
            <a:ext cx="796071" cy="233465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F78185D2-1E65-EA49-B8AB-323098E568B5}"/>
              </a:ext>
            </a:extLst>
          </p:cNvPr>
          <p:cNvCxnSpPr>
            <a:cxnSpLocks/>
          </p:cNvCxnSpPr>
          <p:nvPr/>
        </p:nvCxnSpPr>
        <p:spPr>
          <a:xfrm>
            <a:off x="2294131" y="2290948"/>
            <a:ext cx="658268" cy="668186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4048D641-9941-A144-A9D6-7962D0E04B47}"/>
              </a:ext>
            </a:extLst>
          </p:cNvPr>
          <p:cNvCxnSpPr>
            <a:cxnSpLocks/>
          </p:cNvCxnSpPr>
          <p:nvPr/>
        </p:nvCxnSpPr>
        <p:spPr>
          <a:xfrm flipH="1">
            <a:off x="2530841" y="4483719"/>
            <a:ext cx="601666" cy="735897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1BA66A64-C3A2-3A48-AA24-EE402A7FE11E}"/>
              </a:ext>
            </a:extLst>
          </p:cNvPr>
          <p:cNvGrpSpPr/>
          <p:nvPr/>
        </p:nvGrpSpPr>
        <p:grpSpPr>
          <a:xfrm>
            <a:off x="6414350" y="4718301"/>
            <a:ext cx="4573497" cy="461665"/>
            <a:chOff x="5928564" y="4389686"/>
            <a:chExt cx="4573497" cy="461665"/>
          </a:xfrm>
        </p:grpSpPr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BB7451B2-CE89-C045-9DE5-F50F81D3E2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8564" y="4608699"/>
              <a:ext cx="775638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118A475F-4409-474D-9199-0AD04C0C1349}"/>
                </a:ext>
              </a:extLst>
            </p:cNvPr>
            <p:cNvSpPr txBox="1"/>
            <p:nvPr/>
          </p:nvSpPr>
          <p:spPr>
            <a:xfrm>
              <a:off x="6704202" y="4389686"/>
              <a:ext cx="3797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Migrations pendulaires</a:t>
              </a:r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1D65F149-7D77-1F4E-AECA-118BACD17477}"/>
              </a:ext>
            </a:extLst>
          </p:cNvPr>
          <p:cNvSpPr txBox="1"/>
          <p:nvPr/>
        </p:nvSpPr>
        <p:spPr>
          <a:xfrm>
            <a:off x="1368044" y="707285"/>
            <a:ext cx="432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Comic Sans MS" panose="030F0902030302020204" pitchFamily="66" charset="0"/>
              </a:rPr>
              <a:t>Schéma d’une aire urbaine</a:t>
            </a:r>
          </a:p>
        </p:txBody>
      </p:sp>
    </p:spTree>
    <p:extLst>
      <p:ext uri="{BB962C8B-B14F-4D97-AF65-F5344CB8AC3E}">
        <p14:creationId xmlns:p14="http://schemas.microsoft.com/office/powerpoint/2010/main" val="140397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70D5CCC-1549-6F40-8DB3-BA9B8619F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41" y="194944"/>
            <a:ext cx="6388535" cy="648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054253D-D8AD-2F4F-A4A6-0BCF7AF86BD8}"/>
              </a:ext>
            </a:extLst>
          </p:cNvPr>
          <p:cNvSpPr txBox="1"/>
          <p:nvPr/>
        </p:nvSpPr>
        <p:spPr>
          <a:xfrm>
            <a:off x="6872288" y="1200149"/>
            <a:ext cx="1157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Paris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9777CC-BA5C-0C47-9FF8-86F0C37F7262}"/>
              </a:ext>
            </a:extLst>
          </p:cNvPr>
          <p:cNvSpPr txBox="1"/>
          <p:nvPr/>
        </p:nvSpPr>
        <p:spPr>
          <a:xfrm>
            <a:off x="7667625" y="3175535"/>
            <a:ext cx="1157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Lyon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571141-C95A-E044-BA18-43445DA1C698}"/>
              </a:ext>
            </a:extLst>
          </p:cNvPr>
          <p:cNvSpPr txBox="1"/>
          <p:nvPr/>
        </p:nvSpPr>
        <p:spPr>
          <a:xfrm>
            <a:off x="6815145" y="4925239"/>
            <a:ext cx="163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Marseille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29F7F74-07C4-484E-82EF-048D8A0E4503}"/>
              </a:ext>
            </a:extLst>
          </p:cNvPr>
          <p:cNvSpPr txBox="1"/>
          <p:nvPr/>
        </p:nvSpPr>
        <p:spPr>
          <a:xfrm>
            <a:off x="8446300" y="4411574"/>
            <a:ext cx="1000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Nice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EBB99A-DD9B-1E46-9F64-AE3725A1ABE5}"/>
              </a:ext>
            </a:extLst>
          </p:cNvPr>
          <p:cNvSpPr txBox="1"/>
          <p:nvPr/>
        </p:nvSpPr>
        <p:spPr>
          <a:xfrm>
            <a:off x="5072065" y="4694406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Toulouse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11ED95E-45F9-3D42-BBC5-95786604EE83}"/>
              </a:ext>
            </a:extLst>
          </p:cNvPr>
          <p:cNvSpPr txBox="1"/>
          <p:nvPr/>
        </p:nvSpPr>
        <p:spPr>
          <a:xfrm>
            <a:off x="3571878" y="3878469"/>
            <a:ext cx="1643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Bordeaux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C5454F-B288-5246-B0F3-364A83510EAC}"/>
              </a:ext>
            </a:extLst>
          </p:cNvPr>
          <p:cNvSpPr txBox="1"/>
          <p:nvPr/>
        </p:nvSpPr>
        <p:spPr>
          <a:xfrm>
            <a:off x="4942604" y="2587832"/>
            <a:ext cx="1643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Nantes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4CF15ED-1CFE-EE4B-8B94-C7101260BD52}"/>
              </a:ext>
            </a:extLst>
          </p:cNvPr>
          <p:cNvSpPr txBox="1"/>
          <p:nvPr/>
        </p:nvSpPr>
        <p:spPr>
          <a:xfrm>
            <a:off x="4856001" y="1848738"/>
            <a:ext cx="1643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Rennes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60D4BCE-B286-FC41-AB91-362DAF655834}"/>
              </a:ext>
            </a:extLst>
          </p:cNvPr>
          <p:cNvSpPr txBox="1"/>
          <p:nvPr/>
        </p:nvSpPr>
        <p:spPr>
          <a:xfrm>
            <a:off x="6872288" y="348722"/>
            <a:ext cx="1643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Lille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04E6D9B-6642-CD46-B95C-97E3D2AF87EC}"/>
              </a:ext>
            </a:extLst>
          </p:cNvPr>
          <p:cNvSpPr txBox="1"/>
          <p:nvPr/>
        </p:nvSpPr>
        <p:spPr>
          <a:xfrm>
            <a:off x="7486650" y="1669403"/>
            <a:ext cx="1824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Strasbourg</a:t>
            </a:r>
          </a:p>
        </p:txBody>
      </p:sp>
    </p:spTree>
    <p:extLst>
      <p:ext uri="{BB962C8B-B14F-4D97-AF65-F5344CB8AC3E}">
        <p14:creationId xmlns:p14="http://schemas.microsoft.com/office/powerpoint/2010/main" val="400441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89</Words>
  <Application>Microsoft Macintosh PowerPoint</Application>
  <PresentationFormat>Grand écran</PresentationFormat>
  <Paragraphs>49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Costechareire</dc:creator>
  <cp:lastModifiedBy>Arnaud Costechareire</cp:lastModifiedBy>
  <cp:revision>8</cp:revision>
  <cp:lastPrinted>2025-01-04T11:01:28Z</cp:lastPrinted>
  <dcterms:created xsi:type="dcterms:W3CDTF">2022-11-27T09:34:52Z</dcterms:created>
  <dcterms:modified xsi:type="dcterms:W3CDTF">2025-01-04T11:01:31Z</dcterms:modified>
</cp:coreProperties>
</file>