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92" r:id="rId3"/>
    <p:sldId id="257" r:id="rId4"/>
    <p:sldId id="346" r:id="rId5"/>
    <p:sldId id="258" r:id="rId6"/>
    <p:sldId id="259" r:id="rId7"/>
    <p:sldId id="260" r:id="rId8"/>
    <p:sldId id="334" r:id="rId9"/>
    <p:sldId id="332" r:id="rId10"/>
    <p:sldId id="261" r:id="rId11"/>
    <p:sldId id="262" r:id="rId12"/>
    <p:sldId id="347" r:id="rId13"/>
    <p:sldId id="263" r:id="rId14"/>
    <p:sldId id="264" r:id="rId15"/>
    <p:sldId id="348" r:id="rId16"/>
    <p:sldId id="349" r:id="rId17"/>
    <p:sldId id="265" r:id="rId18"/>
    <p:sldId id="266" r:id="rId19"/>
    <p:sldId id="267" r:id="rId20"/>
    <p:sldId id="268" r:id="rId21"/>
    <p:sldId id="269" r:id="rId22"/>
    <p:sldId id="350" r:id="rId23"/>
    <p:sldId id="271" r:id="rId24"/>
    <p:sldId id="335" r:id="rId25"/>
    <p:sldId id="351" r:id="rId26"/>
    <p:sldId id="272" r:id="rId27"/>
    <p:sldId id="273" r:id="rId28"/>
    <p:sldId id="274" r:id="rId29"/>
    <p:sldId id="338" r:id="rId30"/>
    <p:sldId id="337" r:id="rId31"/>
    <p:sldId id="339" r:id="rId32"/>
    <p:sldId id="275" r:id="rId33"/>
    <p:sldId id="276" r:id="rId34"/>
    <p:sldId id="344" r:id="rId35"/>
    <p:sldId id="278" r:id="rId36"/>
    <p:sldId id="343" r:id="rId37"/>
    <p:sldId id="280" r:id="rId38"/>
    <p:sldId id="281" r:id="rId39"/>
    <p:sldId id="342" r:id="rId40"/>
    <p:sldId id="314" r:id="rId41"/>
    <p:sldId id="284" r:id="rId42"/>
    <p:sldId id="285" r:id="rId43"/>
    <p:sldId id="345" r:id="rId44"/>
    <p:sldId id="286" r:id="rId45"/>
    <p:sldId id="287" r:id="rId46"/>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13"/>
    <p:restoredTop sz="94558"/>
  </p:normalViewPr>
  <p:slideViewPr>
    <p:cSldViewPr>
      <p:cViewPr varScale="1">
        <p:scale>
          <a:sx n="106" d="100"/>
          <a:sy n="106" d="100"/>
        </p:scale>
        <p:origin x="1400" y="16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671F7C88-C14B-CF4D-BC2C-0C8D4F17E8CD}"/>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a:extLst>
              <a:ext uri="{FF2B5EF4-FFF2-40B4-BE49-F238E27FC236}">
                <a16:creationId xmlns:a16="http://schemas.microsoft.com/office/drawing/2014/main" id="{701E9FDB-2DB6-4841-8922-450EEE056048}"/>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altLang="fr-FR"/>
          </a:p>
        </p:txBody>
      </p:sp>
      <p:sp>
        <p:nvSpPr>
          <p:cNvPr id="2051" name="Rectangle 3">
            <a:extLst>
              <a:ext uri="{FF2B5EF4-FFF2-40B4-BE49-F238E27FC236}">
                <a16:creationId xmlns:a16="http://schemas.microsoft.com/office/drawing/2014/main" id="{650F6A5F-5C03-184B-AE47-86166D98FF21}"/>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fr-FR" altLang="fr-FR"/>
          </a:p>
        </p:txBody>
      </p:sp>
      <p:sp>
        <p:nvSpPr>
          <p:cNvPr id="2052" name="Rectangle 4">
            <a:extLst>
              <a:ext uri="{FF2B5EF4-FFF2-40B4-BE49-F238E27FC236}">
                <a16:creationId xmlns:a16="http://schemas.microsoft.com/office/drawing/2014/main" id="{50D42A62-E37B-CE47-911F-02C4575FE10C}"/>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fr-FR" altLang="fr-FR"/>
          </a:p>
        </p:txBody>
      </p:sp>
      <p:sp>
        <p:nvSpPr>
          <p:cNvPr id="2053" name="Rectangle 5">
            <a:extLst>
              <a:ext uri="{FF2B5EF4-FFF2-40B4-BE49-F238E27FC236}">
                <a16:creationId xmlns:a16="http://schemas.microsoft.com/office/drawing/2014/main" id="{7DA347D4-4AD3-FB46-B90A-74CEF8629965}"/>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fr-FR" altLang="fr-FR"/>
          </a:p>
        </p:txBody>
      </p:sp>
      <p:sp>
        <p:nvSpPr>
          <p:cNvPr id="2054" name="Rectangle 6">
            <a:extLst>
              <a:ext uri="{FF2B5EF4-FFF2-40B4-BE49-F238E27FC236}">
                <a16:creationId xmlns:a16="http://schemas.microsoft.com/office/drawing/2014/main" id="{66AE752E-43DE-B848-AE0C-8DAC82E3F5A4}"/>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anose="02020603050405020304" pitchFamily="18" charset="0"/>
              </a:defRPr>
            </a:lvl1pPr>
          </a:lstStyle>
          <a:p>
            <a:fld id="{007BF510-4B80-084F-993B-13E5F7C4FFAF}"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4D5F15-88A0-2B44-B6D2-C0E8FE3488E6}"/>
              </a:ext>
            </a:extLst>
          </p:cNvPr>
          <p:cNvSpPr>
            <a:spLocks noGrp="1" noChangeArrowheads="1"/>
          </p:cNvSpPr>
          <p:nvPr>
            <p:ph type="sldNum"/>
          </p:nvPr>
        </p:nvSpPr>
        <p:spPr>
          <a:ln/>
        </p:spPr>
        <p:txBody>
          <a:bodyPr/>
          <a:lstStyle/>
          <a:p>
            <a:fld id="{BB66E580-5DFD-774B-B39D-28C319C4D063}" type="slidenum">
              <a:rPr lang="fr-FR" altLang="fr-FR"/>
              <a:pPr/>
              <a:t>1</a:t>
            </a:fld>
            <a:endParaRPr lang="fr-FR" altLang="fr-FR"/>
          </a:p>
        </p:txBody>
      </p:sp>
      <p:sp>
        <p:nvSpPr>
          <p:cNvPr id="39937" name="Text Box 1">
            <a:extLst>
              <a:ext uri="{FF2B5EF4-FFF2-40B4-BE49-F238E27FC236}">
                <a16:creationId xmlns:a16="http://schemas.microsoft.com/office/drawing/2014/main" id="{CC5B632C-36A2-544B-B49D-846862EB8678}"/>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a:extLst>
              <a:ext uri="{FF2B5EF4-FFF2-40B4-BE49-F238E27FC236}">
                <a16:creationId xmlns:a16="http://schemas.microsoft.com/office/drawing/2014/main" id="{FC62788C-CAB0-9E4F-AB1E-A3C09BF1557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6">
            <a:extLst>
              <a:ext uri="{FF2B5EF4-FFF2-40B4-BE49-F238E27FC236}">
                <a16:creationId xmlns:a16="http://schemas.microsoft.com/office/drawing/2014/main" id="{7E323895-8EC2-5748-9FE8-F86178106B1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23491AFC-7271-C84C-9329-691AD8D1DDD9}" type="slidenum">
              <a:rPr lang="fr-FR" altLang="fr-FR" sz="1400" smtClean="0"/>
              <a:pPr>
                <a:spcBef>
                  <a:spcPct val="0"/>
                </a:spcBef>
              </a:pPr>
              <a:t>12</a:t>
            </a:fld>
            <a:endParaRPr lang="fr-FR" altLang="fr-FR" sz="1400"/>
          </a:p>
        </p:txBody>
      </p:sp>
      <p:sp>
        <p:nvSpPr>
          <p:cNvPr id="122883" name="Text Box 1">
            <a:extLst>
              <a:ext uri="{FF2B5EF4-FFF2-40B4-BE49-F238E27FC236}">
                <a16:creationId xmlns:a16="http://schemas.microsoft.com/office/drawing/2014/main" id="{6AECA8BC-83F2-8A41-A480-FD3663992C23}"/>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4" name="Text Box 2">
            <a:extLst>
              <a:ext uri="{FF2B5EF4-FFF2-40B4-BE49-F238E27FC236}">
                <a16:creationId xmlns:a16="http://schemas.microsoft.com/office/drawing/2014/main" id="{6BDB9F8D-F6A9-9448-9FE7-3AC80F0F11AE}"/>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582848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B7C8D3-37E2-A644-81DF-B9FE4DF7427F}"/>
              </a:ext>
            </a:extLst>
          </p:cNvPr>
          <p:cNvSpPr>
            <a:spLocks noGrp="1" noChangeArrowheads="1"/>
          </p:cNvSpPr>
          <p:nvPr>
            <p:ph type="sldNum"/>
          </p:nvPr>
        </p:nvSpPr>
        <p:spPr>
          <a:ln/>
        </p:spPr>
        <p:txBody>
          <a:bodyPr/>
          <a:lstStyle/>
          <a:p>
            <a:fld id="{45ABDF4A-A234-2C42-A404-1D9D5AF2AE93}" type="slidenum">
              <a:rPr lang="fr-FR" altLang="fr-FR"/>
              <a:pPr/>
              <a:t>13</a:t>
            </a:fld>
            <a:endParaRPr lang="fr-FR" altLang="fr-FR"/>
          </a:p>
        </p:txBody>
      </p:sp>
      <p:sp>
        <p:nvSpPr>
          <p:cNvPr id="47105" name="Text Box 1">
            <a:extLst>
              <a:ext uri="{FF2B5EF4-FFF2-40B4-BE49-F238E27FC236}">
                <a16:creationId xmlns:a16="http://schemas.microsoft.com/office/drawing/2014/main" id="{8CBAF751-E162-D54F-A6DA-B3F9621FE300}"/>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64196358-60B8-2146-AA78-1D65230EB051}"/>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0BF4D0-21B0-FC46-A882-84E8E4090A73}"/>
              </a:ext>
            </a:extLst>
          </p:cNvPr>
          <p:cNvSpPr>
            <a:spLocks noGrp="1" noChangeArrowheads="1"/>
          </p:cNvSpPr>
          <p:nvPr>
            <p:ph type="sldNum"/>
          </p:nvPr>
        </p:nvSpPr>
        <p:spPr>
          <a:ln/>
        </p:spPr>
        <p:txBody>
          <a:bodyPr/>
          <a:lstStyle/>
          <a:p>
            <a:fld id="{C4E07B14-1D42-FD46-ABEF-0CAEE2B03AB8}" type="slidenum">
              <a:rPr lang="fr-FR" altLang="fr-FR"/>
              <a:pPr/>
              <a:t>14</a:t>
            </a:fld>
            <a:endParaRPr lang="fr-FR" altLang="fr-FR"/>
          </a:p>
        </p:txBody>
      </p:sp>
      <p:sp>
        <p:nvSpPr>
          <p:cNvPr id="48129" name="Text Box 1">
            <a:extLst>
              <a:ext uri="{FF2B5EF4-FFF2-40B4-BE49-F238E27FC236}">
                <a16:creationId xmlns:a16="http://schemas.microsoft.com/office/drawing/2014/main" id="{A231DB45-D6B5-7547-BED7-0E924964086B}"/>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Text Box 2">
            <a:extLst>
              <a:ext uri="{FF2B5EF4-FFF2-40B4-BE49-F238E27FC236}">
                <a16:creationId xmlns:a16="http://schemas.microsoft.com/office/drawing/2014/main" id="{314C13DF-828B-ED4B-94FE-4266C2C07352}"/>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0BF4D0-21B0-FC46-A882-84E8E4090A73}"/>
              </a:ext>
            </a:extLst>
          </p:cNvPr>
          <p:cNvSpPr>
            <a:spLocks noGrp="1" noChangeArrowheads="1"/>
          </p:cNvSpPr>
          <p:nvPr>
            <p:ph type="sldNum"/>
          </p:nvPr>
        </p:nvSpPr>
        <p:spPr>
          <a:ln/>
        </p:spPr>
        <p:txBody>
          <a:bodyPr/>
          <a:lstStyle/>
          <a:p>
            <a:fld id="{C4E07B14-1D42-FD46-ABEF-0CAEE2B03AB8}" type="slidenum">
              <a:rPr lang="fr-FR" altLang="fr-FR"/>
              <a:pPr/>
              <a:t>15</a:t>
            </a:fld>
            <a:endParaRPr lang="fr-FR" altLang="fr-FR"/>
          </a:p>
        </p:txBody>
      </p:sp>
      <p:sp>
        <p:nvSpPr>
          <p:cNvPr id="48129" name="Text Box 1">
            <a:extLst>
              <a:ext uri="{FF2B5EF4-FFF2-40B4-BE49-F238E27FC236}">
                <a16:creationId xmlns:a16="http://schemas.microsoft.com/office/drawing/2014/main" id="{A231DB45-D6B5-7547-BED7-0E924964086B}"/>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Text Box 2">
            <a:extLst>
              <a:ext uri="{FF2B5EF4-FFF2-40B4-BE49-F238E27FC236}">
                <a16:creationId xmlns:a16="http://schemas.microsoft.com/office/drawing/2014/main" id="{314C13DF-828B-ED4B-94FE-4266C2C07352}"/>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603261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0BF4D0-21B0-FC46-A882-84E8E4090A73}"/>
              </a:ext>
            </a:extLst>
          </p:cNvPr>
          <p:cNvSpPr>
            <a:spLocks noGrp="1" noChangeArrowheads="1"/>
          </p:cNvSpPr>
          <p:nvPr>
            <p:ph type="sldNum"/>
          </p:nvPr>
        </p:nvSpPr>
        <p:spPr>
          <a:ln/>
        </p:spPr>
        <p:txBody>
          <a:bodyPr/>
          <a:lstStyle/>
          <a:p>
            <a:fld id="{C4E07B14-1D42-FD46-ABEF-0CAEE2B03AB8}" type="slidenum">
              <a:rPr lang="fr-FR" altLang="fr-FR"/>
              <a:pPr/>
              <a:t>16</a:t>
            </a:fld>
            <a:endParaRPr lang="fr-FR" altLang="fr-FR"/>
          </a:p>
        </p:txBody>
      </p:sp>
      <p:sp>
        <p:nvSpPr>
          <p:cNvPr id="48129" name="Text Box 1">
            <a:extLst>
              <a:ext uri="{FF2B5EF4-FFF2-40B4-BE49-F238E27FC236}">
                <a16:creationId xmlns:a16="http://schemas.microsoft.com/office/drawing/2014/main" id="{A231DB45-D6B5-7547-BED7-0E924964086B}"/>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Text Box 2">
            <a:extLst>
              <a:ext uri="{FF2B5EF4-FFF2-40B4-BE49-F238E27FC236}">
                <a16:creationId xmlns:a16="http://schemas.microsoft.com/office/drawing/2014/main" id="{314C13DF-828B-ED4B-94FE-4266C2C07352}"/>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611560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2303C6-DD4D-4C4F-8B1A-05BB96332B3F}"/>
              </a:ext>
            </a:extLst>
          </p:cNvPr>
          <p:cNvSpPr>
            <a:spLocks noGrp="1" noChangeArrowheads="1"/>
          </p:cNvSpPr>
          <p:nvPr>
            <p:ph type="sldNum"/>
          </p:nvPr>
        </p:nvSpPr>
        <p:spPr>
          <a:ln/>
        </p:spPr>
        <p:txBody>
          <a:bodyPr/>
          <a:lstStyle/>
          <a:p>
            <a:fld id="{497491C4-D834-F84E-ADBB-B8C24793F088}" type="slidenum">
              <a:rPr lang="fr-FR" altLang="fr-FR"/>
              <a:pPr/>
              <a:t>17</a:t>
            </a:fld>
            <a:endParaRPr lang="fr-FR" altLang="fr-FR"/>
          </a:p>
        </p:txBody>
      </p:sp>
      <p:sp>
        <p:nvSpPr>
          <p:cNvPr id="49153" name="Text Box 1">
            <a:extLst>
              <a:ext uri="{FF2B5EF4-FFF2-40B4-BE49-F238E27FC236}">
                <a16:creationId xmlns:a16="http://schemas.microsoft.com/office/drawing/2014/main" id="{1AB65E12-1023-1F4D-A3DE-C088405226AA}"/>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Text Box 2">
            <a:extLst>
              <a:ext uri="{FF2B5EF4-FFF2-40B4-BE49-F238E27FC236}">
                <a16:creationId xmlns:a16="http://schemas.microsoft.com/office/drawing/2014/main" id="{32C85224-FCFE-BC45-B568-B1FEEB1BC329}"/>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18D572-5B44-5843-9D19-E762C7FE5F16}"/>
              </a:ext>
            </a:extLst>
          </p:cNvPr>
          <p:cNvSpPr>
            <a:spLocks noGrp="1" noChangeArrowheads="1"/>
          </p:cNvSpPr>
          <p:nvPr>
            <p:ph type="sldNum"/>
          </p:nvPr>
        </p:nvSpPr>
        <p:spPr>
          <a:ln/>
        </p:spPr>
        <p:txBody>
          <a:bodyPr/>
          <a:lstStyle/>
          <a:p>
            <a:fld id="{5CF37C25-CBC1-F149-B522-16992735805E}" type="slidenum">
              <a:rPr lang="fr-FR" altLang="fr-FR"/>
              <a:pPr/>
              <a:t>18</a:t>
            </a:fld>
            <a:endParaRPr lang="fr-FR" altLang="fr-FR"/>
          </a:p>
        </p:txBody>
      </p:sp>
      <p:sp>
        <p:nvSpPr>
          <p:cNvPr id="50177" name="Text Box 1">
            <a:extLst>
              <a:ext uri="{FF2B5EF4-FFF2-40B4-BE49-F238E27FC236}">
                <a16:creationId xmlns:a16="http://schemas.microsoft.com/office/drawing/2014/main" id="{E964BC31-483C-6E4C-B2E6-7E99827CF258}"/>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Text Box 2">
            <a:extLst>
              <a:ext uri="{FF2B5EF4-FFF2-40B4-BE49-F238E27FC236}">
                <a16:creationId xmlns:a16="http://schemas.microsoft.com/office/drawing/2014/main" id="{335C6598-47B5-5342-9EF3-3D33F4A35171}"/>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9921A8-D1AA-9544-8074-D3FBBE692473}"/>
              </a:ext>
            </a:extLst>
          </p:cNvPr>
          <p:cNvSpPr>
            <a:spLocks noGrp="1" noChangeArrowheads="1"/>
          </p:cNvSpPr>
          <p:nvPr>
            <p:ph type="sldNum"/>
          </p:nvPr>
        </p:nvSpPr>
        <p:spPr>
          <a:ln/>
        </p:spPr>
        <p:txBody>
          <a:bodyPr/>
          <a:lstStyle/>
          <a:p>
            <a:fld id="{DEEDC166-B56F-AB4F-9CC9-FB71570DB819}" type="slidenum">
              <a:rPr lang="fr-FR" altLang="fr-FR"/>
              <a:pPr/>
              <a:t>19</a:t>
            </a:fld>
            <a:endParaRPr lang="fr-FR" altLang="fr-FR"/>
          </a:p>
        </p:txBody>
      </p:sp>
      <p:sp>
        <p:nvSpPr>
          <p:cNvPr id="51201" name="Text Box 1">
            <a:extLst>
              <a:ext uri="{FF2B5EF4-FFF2-40B4-BE49-F238E27FC236}">
                <a16:creationId xmlns:a16="http://schemas.microsoft.com/office/drawing/2014/main" id="{8C5FA3A9-9FAD-894D-B7A2-80FFE30A0757}"/>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Text Box 2">
            <a:extLst>
              <a:ext uri="{FF2B5EF4-FFF2-40B4-BE49-F238E27FC236}">
                <a16:creationId xmlns:a16="http://schemas.microsoft.com/office/drawing/2014/main" id="{CE7DF17D-D4BE-724E-BBF2-223F93ADF2A3}"/>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F3CE85-687A-4448-A8C5-B4ACFE04EC4E}"/>
              </a:ext>
            </a:extLst>
          </p:cNvPr>
          <p:cNvSpPr>
            <a:spLocks noGrp="1" noChangeArrowheads="1"/>
          </p:cNvSpPr>
          <p:nvPr>
            <p:ph type="sldNum"/>
          </p:nvPr>
        </p:nvSpPr>
        <p:spPr>
          <a:ln/>
        </p:spPr>
        <p:txBody>
          <a:bodyPr/>
          <a:lstStyle/>
          <a:p>
            <a:fld id="{665AD384-C950-F342-867B-DC96B529D115}" type="slidenum">
              <a:rPr lang="fr-FR" altLang="fr-FR"/>
              <a:pPr/>
              <a:t>20</a:t>
            </a:fld>
            <a:endParaRPr lang="fr-FR" altLang="fr-FR"/>
          </a:p>
        </p:txBody>
      </p:sp>
      <p:sp>
        <p:nvSpPr>
          <p:cNvPr id="52225" name="Text Box 1">
            <a:extLst>
              <a:ext uri="{FF2B5EF4-FFF2-40B4-BE49-F238E27FC236}">
                <a16:creationId xmlns:a16="http://schemas.microsoft.com/office/drawing/2014/main" id="{1DA70E28-705C-854E-A758-89BF3AA3D086}"/>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Text Box 2">
            <a:extLst>
              <a:ext uri="{FF2B5EF4-FFF2-40B4-BE49-F238E27FC236}">
                <a16:creationId xmlns:a16="http://schemas.microsoft.com/office/drawing/2014/main" id="{A58886A5-B617-0346-B4BF-442D99A3BD59}"/>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D8CD70-4498-F842-AF75-C2D97428527E}"/>
              </a:ext>
            </a:extLst>
          </p:cNvPr>
          <p:cNvSpPr>
            <a:spLocks noGrp="1" noChangeArrowheads="1"/>
          </p:cNvSpPr>
          <p:nvPr>
            <p:ph type="sldNum"/>
          </p:nvPr>
        </p:nvSpPr>
        <p:spPr>
          <a:ln/>
        </p:spPr>
        <p:txBody>
          <a:bodyPr/>
          <a:lstStyle/>
          <a:p>
            <a:fld id="{30CCCA5A-F7D0-B347-B2BC-C648D48091AE}" type="slidenum">
              <a:rPr lang="fr-FR" altLang="fr-FR"/>
              <a:pPr/>
              <a:t>21</a:t>
            </a:fld>
            <a:endParaRPr lang="fr-FR" altLang="fr-FR"/>
          </a:p>
        </p:txBody>
      </p:sp>
      <p:sp>
        <p:nvSpPr>
          <p:cNvPr id="53249" name="Text Box 1">
            <a:extLst>
              <a:ext uri="{FF2B5EF4-FFF2-40B4-BE49-F238E27FC236}">
                <a16:creationId xmlns:a16="http://schemas.microsoft.com/office/drawing/2014/main" id="{2E88A409-4978-E54D-9BFC-673CF660A70D}"/>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Text Box 2">
            <a:extLst>
              <a:ext uri="{FF2B5EF4-FFF2-40B4-BE49-F238E27FC236}">
                <a16:creationId xmlns:a16="http://schemas.microsoft.com/office/drawing/2014/main" id="{1DC8A187-A0C1-124C-B6B9-A7B00E4B8F46}"/>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fld id="{007BF510-4B80-084F-993B-13E5F7C4FFAF}" type="slidenum">
              <a:rPr lang="fr-FR" altLang="fr-FR" smtClean="0"/>
              <a:pPr/>
              <a:t>2</a:t>
            </a:fld>
            <a:endParaRPr lang="fr-FR" altLang="fr-FR"/>
          </a:p>
        </p:txBody>
      </p:sp>
    </p:spTree>
    <p:extLst>
      <p:ext uri="{BB962C8B-B14F-4D97-AF65-F5344CB8AC3E}">
        <p14:creationId xmlns:p14="http://schemas.microsoft.com/office/powerpoint/2010/main" val="209418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D8CD70-4498-F842-AF75-C2D97428527E}"/>
              </a:ext>
            </a:extLst>
          </p:cNvPr>
          <p:cNvSpPr>
            <a:spLocks noGrp="1" noChangeArrowheads="1"/>
          </p:cNvSpPr>
          <p:nvPr>
            <p:ph type="sldNum"/>
          </p:nvPr>
        </p:nvSpPr>
        <p:spPr>
          <a:ln/>
        </p:spPr>
        <p:txBody>
          <a:bodyPr/>
          <a:lstStyle/>
          <a:p>
            <a:fld id="{30CCCA5A-F7D0-B347-B2BC-C648D48091AE}" type="slidenum">
              <a:rPr lang="fr-FR" altLang="fr-FR"/>
              <a:pPr/>
              <a:t>22</a:t>
            </a:fld>
            <a:endParaRPr lang="fr-FR" altLang="fr-FR"/>
          </a:p>
        </p:txBody>
      </p:sp>
      <p:sp>
        <p:nvSpPr>
          <p:cNvPr id="53249" name="Text Box 1">
            <a:extLst>
              <a:ext uri="{FF2B5EF4-FFF2-40B4-BE49-F238E27FC236}">
                <a16:creationId xmlns:a16="http://schemas.microsoft.com/office/drawing/2014/main" id="{2E88A409-4978-E54D-9BFC-673CF660A70D}"/>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Text Box 2">
            <a:extLst>
              <a:ext uri="{FF2B5EF4-FFF2-40B4-BE49-F238E27FC236}">
                <a16:creationId xmlns:a16="http://schemas.microsoft.com/office/drawing/2014/main" id="{1DC8A187-A0C1-124C-B6B9-A7B00E4B8F46}"/>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735035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11CE8-45D6-5444-AB4D-6D6F2EC3B4D2}"/>
              </a:ext>
            </a:extLst>
          </p:cNvPr>
          <p:cNvSpPr>
            <a:spLocks noGrp="1" noChangeArrowheads="1"/>
          </p:cNvSpPr>
          <p:nvPr>
            <p:ph type="sldNum"/>
          </p:nvPr>
        </p:nvSpPr>
        <p:spPr>
          <a:ln/>
        </p:spPr>
        <p:txBody>
          <a:bodyPr/>
          <a:lstStyle/>
          <a:p>
            <a:fld id="{6DB524FE-9C77-5849-9344-FF6396AAE537}" type="slidenum">
              <a:rPr lang="fr-FR" altLang="fr-FR"/>
              <a:pPr/>
              <a:t>23</a:t>
            </a:fld>
            <a:endParaRPr lang="fr-FR" altLang="fr-FR"/>
          </a:p>
        </p:txBody>
      </p:sp>
      <p:sp>
        <p:nvSpPr>
          <p:cNvPr id="55297" name="Text Box 1">
            <a:extLst>
              <a:ext uri="{FF2B5EF4-FFF2-40B4-BE49-F238E27FC236}">
                <a16:creationId xmlns:a16="http://schemas.microsoft.com/office/drawing/2014/main" id="{4A4555B2-06A0-CE44-8750-8A64D360F457}"/>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Text Box 2">
            <a:extLst>
              <a:ext uri="{FF2B5EF4-FFF2-40B4-BE49-F238E27FC236}">
                <a16:creationId xmlns:a16="http://schemas.microsoft.com/office/drawing/2014/main" id="{68A08235-AB53-904F-B2B0-04992849C8CE}"/>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11CE8-45D6-5444-AB4D-6D6F2EC3B4D2}"/>
              </a:ext>
            </a:extLst>
          </p:cNvPr>
          <p:cNvSpPr>
            <a:spLocks noGrp="1" noChangeArrowheads="1"/>
          </p:cNvSpPr>
          <p:nvPr>
            <p:ph type="sldNum"/>
          </p:nvPr>
        </p:nvSpPr>
        <p:spPr>
          <a:ln/>
        </p:spPr>
        <p:txBody>
          <a:bodyPr/>
          <a:lstStyle/>
          <a:p>
            <a:fld id="{6DB524FE-9C77-5849-9344-FF6396AAE537}" type="slidenum">
              <a:rPr lang="fr-FR" altLang="fr-FR"/>
              <a:pPr/>
              <a:t>25</a:t>
            </a:fld>
            <a:endParaRPr lang="fr-FR" altLang="fr-FR"/>
          </a:p>
        </p:txBody>
      </p:sp>
      <p:sp>
        <p:nvSpPr>
          <p:cNvPr id="55297" name="Text Box 1">
            <a:extLst>
              <a:ext uri="{FF2B5EF4-FFF2-40B4-BE49-F238E27FC236}">
                <a16:creationId xmlns:a16="http://schemas.microsoft.com/office/drawing/2014/main" id="{4A4555B2-06A0-CE44-8750-8A64D360F457}"/>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Text Box 2">
            <a:extLst>
              <a:ext uri="{FF2B5EF4-FFF2-40B4-BE49-F238E27FC236}">
                <a16:creationId xmlns:a16="http://schemas.microsoft.com/office/drawing/2014/main" id="{68A08235-AB53-904F-B2B0-04992849C8CE}"/>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055667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A002FD-CE25-C14D-A9BF-A32C11350DEC}"/>
              </a:ext>
            </a:extLst>
          </p:cNvPr>
          <p:cNvSpPr>
            <a:spLocks noGrp="1" noChangeArrowheads="1"/>
          </p:cNvSpPr>
          <p:nvPr>
            <p:ph type="sldNum"/>
          </p:nvPr>
        </p:nvSpPr>
        <p:spPr>
          <a:ln/>
        </p:spPr>
        <p:txBody>
          <a:bodyPr/>
          <a:lstStyle/>
          <a:p>
            <a:fld id="{A2CA075E-0D2F-424D-AD4D-C0B07773868B}" type="slidenum">
              <a:rPr lang="fr-FR" altLang="fr-FR"/>
              <a:pPr/>
              <a:t>26</a:t>
            </a:fld>
            <a:endParaRPr lang="fr-FR" altLang="fr-FR"/>
          </a:p>
        </p:txBody>
      </p:sp>
      <p:sp>
        <p:nvSpPr>
          <p:cNvPr id="56321" name="Text Box 1">
            <a:extLst>
              <a:ext uri="{FF2B5EF4-FFF2-40B4-BE49-F238E27FC236}">
                <a16:creationId xmlns:a16="http://schemas.microsoft.com/office/drawing/2014/main" id="{EBD8084E-970D-D744-83F3-C125B4F4C8E8}"/>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Text Box 2">
            <a:extLst>
              <a:ext uri="{FF2B5EF4-FFF2-40B4-BE49-F238E27FC236}">
                <a16:creationId xmlns:a16="http://schemas.microsoft.com/office/drawing/2014/main" id="{650F030B-14A7-444E-AF31-A4BA3668002C}"/>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3525B5-59AB-C943-BB91-DCBE4783896A}"/>
              </a:ext>
            </a:extLst>
          </p:cNvPr>
          <p:cNvSpPr>
            <a:spLocks noGrp="1" noChangeArrowheads="1"/>
          </p:cNvSpPr>
          <p:nvPr>
            <p:ph type="sldNum"/>
          </p:nvPr>
        </p:nvSpPr>
        <p:spPr>
          <a:ln/>
        </p:spPr>
        <p:txBody>
          <a:bodyPr/>
          <a:lstStyle/>
          <a:p>
            <a:fld id="{3A6F496B-F998-E74F-9392-B4B4284F2916}" type="slidenum">
              <a:rPr lang="fr-FR" altLang="fr-FR"/>
              <a:pPr/>
              <a:t>27</a:t>
            </a:fld>
            <a:endParaRPr lang="fr-FR" altLang="fr-FR"/>
          </a:p>
        </p:txBody>
      </p:sp>
      <p:sp>
        <p:nvSpPr>
          <p:cNvPr id="57345" name="Text Box 1">
            <a:extLst>
              <a:ext uri="{FF2B5EF4-FFF2-40B4-BE49-F238E27FC236}">
                <a16:creationId xmlns:a16="http://schemas.microsoft.com/office/drawing/2014/main" id="{27CD1A75-30FC-8548-ABBD-0770EFF7A84F}"/>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a:extLst>
              <a:ext uri="{FF2B5EF4-FFF2-40B4-BE49-F238E27FC236}">
                <a16:creationId xmlns:a16="http://schemas.microsoft.com/office/drawing/2014/main" id="{B3304630-F98B-764C-8DE4-67F51C75DD2D}"/>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70A3D2-B395-B348-BB9E-57517AF528F8}"/>
              </a:ext>
            </a:extLst>
          </p:cNvPr>
          <p:cNvSpPr>
            <a:spLocks noGrp="1" noChangeArrowheads="1"/>
          </p:cNvSpPr>
          <p:nvPr>
            <p:ph type="sldNum"/>
          </p:nvPr>
        </p:nvSpPr>
        <p:spPr>
          <a:ln/>
        </p:spPr>
        <p:txBody>
          <a:bodyPr/>
          <a:lstStyle/>
          <a:p>
            <a:fld id="{276B43B4-72FF-144E-A6B2-96BFBA14FA79}" type="slidenum">
              <a:rPr lang="fr-FR" altLang="fr-FR"/>
              <a:pPr/>
              <a:t>28</a:t>
            </a:fld>
            <a:endParaRPr lang="fr-FR" altLang="fr-FR"/>
          </a:p>
        </p:txBody>
      </p:sp>
      <p:sp>
        <p:nvSpPr>
          <p:cNvPr id="58369" name="Text Box 1">
            <a:extLst>
              <a:ext uri="{FF2B5EF4-FFF2-40B4-BE49-F238E27FC236}">
                <a16:creationId xmlns:a16="http://schemas.microsoft.com/office/drawing/2014/main" id="{13B13A6B-2577-204E-B65C-55BC80CC0C50}"/>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Text Box 2">
            <a:extLst>
              <a:ext uri="{FF2B5EF4-FFF2-40B4-BE49-F238E27FC236}">
                <a16:creationId xmlns:a16="http://schemas.microsoft.com/office/drawing/2014/main" id="{1A6E7B01-F9FB-664B-9A4E-13640BEF6E13}"/>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A002FD-CE25-C14D-A9BF-A32C11350DEC}"/>
              </a:ext>
            </a:extLst>
          </p:cNvPr>
          <p:cNvSpPr>
            <a:spLocks noGrp="1" noChangeArrowheads="1"/>
          </p:cNvSpPr>
          <p:nvPr>
            <p:ph type="sldNum"/>
          </p:nvPr>
        </p:nvSpPr>
        <p:spPr>
          <a:ln/>
        </p:spPr>
        <p:txBody>
          <a:bodyPr/>
          <a:lstStyle/>
          <a:p>
            <a:fld id="{A2CA075E-0D2F-424D-AD4D-C0B07773868B}" type="slidenum">
              <a:rPr lang="fr-FR" altLang="fr-FR"/>
              <a:pPr/>
              <a:t>30</a:t>
            </a:fld>
            <a:endParaRPr lang="fr-FR" altLang="fr-FR"/>
          </a:p>
        </p:txBody>
      </p:sp>
      <p:sp>
        <p:nvSpPr>
          <p:cNvPr id="56321" name="Text Box 1">
            <a:extLst>
              <a:ext uri="{FF2B5EF4-FFF2-40B4-BE49-F238E27FC236}">
                <a16:creationId xmlns:a16="http://schemas.microsoft.com/office/drawing/2014/main" id="{EBD8084E-970D-D744-83F3-C125B4F4C8E8}"/>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Text Box 2">
            <a:extLst>
              <a:ext uri="{FF2B5EF4-FFF2-40B4-BE49-F238E27FC236}">
                <a16:creationId xmlns:a16="http://schemas.microsoft.com/office/drawing/2014/main" id="{650F030B-14A7-444E-AF31-A4BA3668002C}"/>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4282482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E0967F-9F25-574B-9BAA-39056CBBAA5F}"/>
              </a:ext>
            </a:extLst>
          </p:cNvPr>
          <p:cNvSpPr>
            <a:spLocks noGrp="1" noChangeArrowheads="1"/>
          </p:cNvSpPr>
          <p:nvPr>
            <p:ph type="sldNum"/>
          </p:nvPr>
        </p:nvSpPr>
        <p:spPr>
          <a:ln/>
        </p:spPr>
        <p:txBody>
          <a:bodyPr/>
          <a:lstStyle/>
          <a:p>
            <a:fld id="{B74B282E-1BEE-CF4D-8453-1CCF0B723A81}" type="slidenum">
              <a:rPr lang="fr-FR" altLang="fr-FR"/>
              <a:pPr/>
              <a:t>32</a:t>
            </a:fld>
            <a:endParaRPr lang="fr-FR" altLang="fr-FR"/>
          </a:p>
        </p:txBody>
      </p:sp>
      <p:sp>
        <p:nvSpPr>
          <p:cNvPr id="59393" name="Text Box 1">
            <a:extLst>
              <a:ext uri="{FF2B5EF4-FFF2-40B4-BE49-F238E27FC236}">
                <a16:creationId xmlns:a16="http://schemas.microsoft.com/office/drawing/2014/main" id="{0AB7303B-26B5-8241-9A1D-C778FA38A28B}"/>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Text Box 2">
            <a:extLst>
              <a:ext uri="{FF2B5EF4-FFF2-40B4-BE49-F238E27FC236}">
                <a16:creationId xmlns:a16="http://schemas.microsoft.com/office/drawing/2014/main" id="{37DC0CF0-DF36-4E42-B2F7-266E9CE7AB8D}"/>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BB59CC-E359-C14C-89C8-A23EFFB2DCC9}"/>
              </a:ext>
            </a:extLst>
          </p:cNvPr>
          <p:cNvSpPr>
            <a:spLocks noGrp="1" noChangeArrowheads="1"/>
          </p:cNvSpPr>
          <p:nvPr>
            <p:ph type="sldNum"/>
          </p:nvPr>
        </p:nvSpPr>
        <p:spPr>
          <a:ln/>
        </p:spPr>
        <p:txBody>
          <a:bodyPr/>
          <a:lstStyle/>
          <a:p>
            <a:fld id="{735B9ADD-C541-654D-BF61-AA3E47BC1A70}" type="slidenum">
              <a:rPr lang="fr-FR" altLang="fr-FR"/>
              <a:pPr/>
              <a:t>33</a:t>
            </a:fld>
            <a:endParaRPr lang="fr-FR" altLang="fr-FR"/>
          </a:p>
        </p:txBody>
      </p:sp>
      <p:sp>
        <p:nvSpPr>
          <p:cNvPr id="60417" name="Text Box 1">
            <a:extLst>
              <a:ext uri="{FF2B5EF4-FFF2-40B4-BE49-F238E27FC236}">
                <a16:creationId xmlns:a16="http://schemas.microsoft.com/office/drawing/2014/main" id="{22DEDA16-8A43-0C4B-A64A-DF92D3F2A9D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Text Box 2">
            <a:extLst>
              <a:ext uri="{FF2B5EF4-FFF2-40B4-BE49-F238E27FC236}">
                <a16:creationId xmlns:a16="http://schemas.microsoft.com/office/drawing/2014/main" id="{88A8E359-30B9-3A4C-ACB4-537CFC5B47F8}"/>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F49328-F7DB-8649-979C-F0D4FBC6793D}"/>
              </a:ext>
            </a:extLst>
          </p:cNvPr>
          <p:cNvSpPr>
            <a:spLocks noGrp="1" noChangeArrowheads="1"/>
          </p:cNvSpPr>
          <p:nvPr>
            <p:ph type="sldNum"/>
          </p:nvPr>
        </p:nvSpPr>
        <p:spPr>
          <a:ln/>
        </p:spPr>
        <p:txBody>
          <a:bodyPr/>
          <a:lstStyle/>
          <a:p>
            <a:fld id="{B4BD32EE-F150-D34B-B377-2C25AB1D45FB}" type="slidenum">
              <a:rPr lang="fr-FR" altLang="fr-FR"/>
              <a:pPr/>
              <a:t>34</a:t>
            </a:fld>
            <a:endParaRPr lang="fr-FR" altLang="fr-FR"/>
          </a:p>
        </p:txBody>
      </p:sp>
      <p:sp>
        <p:nvSpPr>
          <p:cNvPr id="61441" name="Text Box 1">
            <a:extLst>
              <a:ext uri="{FF2B5EF4-FFF2-40B4-BE49-F238E27FC236}">
                <a16:creationId xmlns:a16="http://schemas.microsoft.com/office/drawing/2014/main" id="{73FB2A0F-C67B-A94B-8F6A-1BCE9CC8F011}"/>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a:extLst>
              <a:ext uri="{FF2B5EF4-FFF2-40B4-BE49-F238E27FC236}">
                <a16:creationId xmlns:a16="http://schemas.microsoft.com/office/drawing/2014/main" id="{8FD1E9A3-1010-9744-8CC8-0EF836B0C249}"/>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Tree>
    <p:extLst>
      <p:ext uri="{BB962C8B-B14F-4D97-AF65-F5344CB8AC3E}">
        <p14:creationId xmlns:p14="http://schemas.microsoft.com/office/powerpoint/2010/main" val="303311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127E0A-82C3-2742-BF72-16439A93B91A}"/>
              </a:ext>
            </a:extLst>
          </p:cNvPr>
          <p:cNvSpPr>
            <a:spLocks noGrp="1" noChangeArrowheads="1"/>
          </p:cNvSpPr>
          <p:nvPr>
            <p:ph type="sldNum"/>
          </p:nvPr>
        </p:nvSpPr>
        <p:spPr>
          <a:ln/>
        </p:spPr>
        <p:txBody>
          <a:bodyPr/>
          <a:lstStyle/>
          <a:p>
            <a:fld id="{C2816379-A408-6146-B7CF-6E0E046DA1B3}" type="slidenum">
              <a:rPr lang="fr-FR" altLang="fr-FR"/>
              <a:pPr/>
              <a:t>3</a:t>
            </a:fld>
            <a:endParaRPr lang="fr-FR" altLang="fr-FR"/>
          </a:p>
        </p:txBody>
      </p:sp>
      <p:sp>
        <p:nvSpPr>
          <p:cNvPr id="40961" name="Text Box 1">
            <a:extLst>
              <a:ext uri="{FF2B5EF4-FFF2-40B4-BE49-F238E27FC236}">
                <a16:creationId xmlns:a16="http://schemas.microsoft.com/office/drawing/2014/main" id="{51249BEF-3F5E-2B44-96A4-0E8FDDF8E69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a:extLst>
              <a:ext uri="{FF2B5EF4-FFF2-40B4-BE49-F238E27FC236}">
                <a16:creationId xmlns:a16="http://schemas.microsoft.com/office/drawing/2014/main" id="{B5A8E0C3-C41E-8B45-85E0-C86721928855}"/>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BCC467-8BC0-E440-9F12-9DFA29A9EEC8}"/>
              </a:ext>
            </a:extLst>
          </p:cNvPr>
          <p:cNvSpPr>
            <a:spLocks noGrp="1" noChangeArrowheads="1"/>
          </p:cNvSpPr>
          <p:nvPr>
            <p:ph type="sldNum"/>
          </p:nvPr>
        </p:nvSpPr>
        <p:spPr>
          <a:ln/>
        </p:spPr>
        <p:txBody>
          <a:bodyPr/>
          <a:lstStyle/>
          <a:p>
            <a:fld id="{9C3C9E03-7060-C647-A365-7D28B42E4209}" type="slidenum">
              <a:rPr lang="fr-FR" altLang="fr-FR"/>
              <a:pPr/>
              <a:t>35</a:t>
            </a:fld>
            <a:endParaRPr lang="fr-FR" altLang="fr-FR"/>
          </a:p>
        </p:txBody>
      </p:sp>
      <p:sp>
        <p:nvSpPr>
          <p:cNvPr id="62465" name="Text Box 1">
            <a:extLst>
              <a:ext uri="{FF2B5EF4-FFF2-40B4-BE49-F238E27FC236}">
                <a16:creationId xmlns:a16="http://schemas.microsoft.com/office/drawing/2014/main" id="{5B1A768C-A4AE-DD4E-9B70-97275057B70C}"/>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a:extLst>
              <a:ext uri="{FF2B5EF4-FFF2-40B4-BE49-F238E27FC236}">
                <a16:creationId xmlns:a16="http://schemas.microsoft.com/office/drawing/2014/main" id="{D2CC60D5-38B3-9C45-AD95-574D922FA445}"/>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F49328-F7DB-8649-979C-F0D4FBC6793D}"/>
              </a:ext>
            </a:extLst>
          </p:cNvPr>
          <p:cNvSpPr>
            <a:spLocks noGrp="1" noChangeArrowheads="1"/>
          </p:cNvSpPr>
          <p:nvPr>
            <p:ph type="sldNum"/>
          </p:nvPr>
        </p:nvSpPr>
        <p:spPr>
          <a:ln/>
        </p:spPr>
        <p:txBody>
          <a:bodyPr/>
          <a:lstStyle/>
          <a:p>
            <a:fld id="{B4BD32EE-F150-D34B-B377-2C25AB1D45FB}" type="slidenum">
              <a:rPr lang="fr-FR" altLang="fr-FR"/>
              <a:pPr/>
              <a:t>36</a:t>
            </a:fld>
            <a:endParaRPr lang="fr-FR" altLang="fr-FR"/>
          </a:p>
        </p:txBody>
      </p:sp>
      <p:sp>
        <p:nvSpPr>
          <p:cNvPr id="61441" name="Text Box 1">
            <a:extLst>
              <a:ext uri="{FF2B5EF4-FFF2-40B4-BE49-F238E27FC236}">
                <a16:creationId xmlns:a16="http://schemas.microsoft.com/office/drawing/2014/main" id="{73FB2A0F-C67B-A94B-8F6A-1BCE9CC8F011}"/>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a:extLst>
              <a:ext uri="{FF2B5EF4-FFF2-40B4-BE49-F238E27FC236}">
                <a16:creationId xmlns:a16="http://schemas.microsoft.com/office/drawing/2014/main" id="{8FD1E9A3-1010-9744-8CC8-0EF836B0C249}"/>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Tree>
    <p:extLst>
      <p:ext uri="{BB962C8B-B14F-4D97-AF65-F5344CB8AC3E}">
        <p14:creationId xmlns:p14="http://schemas.microsoft.com/office/powerpoint/2010/main" val="3555174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415C7F-B0BB-EF45-B2A3-4E28FE5C235B}"/>
              </a:ext>
            </a:extLst>
          </p:cNvPr>
          <p:cNvSpPr>
            <a:spLocks noGrp="1" noChangeArrowheads="1"/>
          </p:cNvSpPr>
          <p:nvPr>
            <p:ph type="sldNum"/>
          </p:nvPr>
        </p:nvSpPr>
        <p:spPr>
          <a:ln/>
        </p:spPr>
        <p:txBody>
          <a:bodyPr/>
          <a:lstStyle/>
          <a:p>
            <a:fld id="{DAC64A90-E64E-AC4D-985F-079EA1A9AF09}" type="slidenum">
              <a:rPr lang="fr-FR" altLang="fr-FR"/>
              <a:pPr/>
              <a:t>37</a:t>
            </a:fld>
            <a:endParaRPr lang="fr-FR" altLang="fr-FR"/>
          </a:p>
        </p:txBody>
      </p:sp>
      <p:sp>
        <p:nvSpPr>
          <p:cNvPr id="64513" name="Text Box 1">
            <a:extLst>
              <a:ext uri="{FF2B5EF4-FFF2-40B4-BE49-F238E27FC236}">
                <a16:creationId xmlns:a16="http://schemas.microsoft.com/office/drawing/2014/main" id="{BE4E48AD-3E6B-6649-9E7D-8C196EE85C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Text Box 2">
            <a:extLst>
              <a:ext uri="{FF2B5EF4-FFF2-40B4-BE49-F238E27FC236}">
                <a16:creationId xmlns:a16="http://schemas.microsoft.com/office/drawing/2014/main" id="{7778743A-066B-0A48-B15D-4F0F76A1730A}"/>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26A371-8139-1148-8EE5-D9C102B05FD1}"/>
              </a:ext>
            </a:extLst>
          </p:cNvPr>
          <p:cNvSpPr>
            <a:spLocks noGrp="1" noChangeArrowheads="1"/>
          </p:cNvSpPr>
          <p:nvPr>
            <p:ph type="sldNum"/>
          </p:nvPr>
        </p:nvSpPr>
        <p:spPr>
          <a:ln/>
        </p:spPr>
        <p:txBody>
          <a:bodyPr/>
          <a:lstStyle/>
          <a:p>
            <a:fld id="{BEECD75E-5CD5-F14E-A212-EF678BFF364F}" type="slidenum">
              <a:rPr lang="fr-FR" altLang="fr-FR"/>
              <a:pPr/>
              <a:t>38</a:t>
            </a:fld>
            <a:endParaRPr lang="fr-FR" altLang="fr-FR"/>
          </a:p>
        </p:txBody>
      </p:sp>
      <p:sp>
        <p:nvSpPr>
          <p:cNvPr id="65537" name="Text Box 1">
            <a:extLst>
              <a:ext uri="{FF2B5EF4-FFF2-40B4-BE49-F238E27FC236}">
                <a16:creationId xmlns:a16="http://schemas.microsoft.com/office/drawing/2014/main" id="{63DB1433-8185-7A49-A6B2-C8CDC93879C1}"/>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Text Box 2">
            <a:extLst>
              <a:ext uri="{FF2B5EF4-FFF2-40B4-BE49-F238E27FC236}">
                <a16:creationId xmlns:a16="http://schemas.microsoft.com/office/drawing/2014/main" id="{85293B11-C780-F342-B1FB-624873B6667C}"/>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F49328-F7DB-8649-979C-F0D4FBC6793D}"/>
              </a:ext>
            </a:extLst>
          </p:cNvPr>
          <p:cNvSpPr>
            <a:spLocks noGrp="1" noChangeArrowheads="1"/>
          </p:cNvSpPr>
          <p:nvPr>
            <p:ph type="sldNum"/>
          </p:nvPr>
        </p:nvSpPr>
        <p:spPr>
          <a:ln/>
        </p:spPr>
        <p:txBody>
          <a:bodyPr/>
          <a:lstStyle/>
          <a:p>
            <a:fld id="{B4BD32EE-F150-D34B-B377-2C25AB1D45FB}" type="slidenum">
              <a:rPr lang="fr-FR" altLang="fr-FR"/>
              <a:pPr/>
              <a:t>39</a:t>
            </a:fld>
            <a:endParaRPr lang="fr-FR" altLang="fr-FR"/>
          </a:p>
        </p:txBody>
      </p:sp>
      <p:sp>
        <p:nvSpPr>
          <p:cNvPr id="61441" name="Text Box 1">
            <a:extLst>
              <a:ext uri="{FF2B5EF4-FFF2-40B4-BE49-F238E27FC236}">
                <a16:creationId xmlns:a16="http://schemas.microsoft.com/office/drawing/2014/main" id="{73FB2A0F-C67B-A94B-8F6A-1BCE9CC8F011}"/>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a:extLst>
              <a:ext uri="{FF2B5EF4-FFF2-40B4-BE49-F238E27FC236}">
                <a16:creationId xmlns:a16="http://schemas.microsoft.com/office/drawing/2014/main" id="{8FD1E9A3-1010-9744-8CC8-0EF836B0C249}"/>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Tree>
    <p:extLst>
      <p:ext uri="{BB962C8B-B14F-4D97-AF65-F5344CB8AC3E}">
        <p14:creationId xmlns:p14="http://schemas.microsoft.com/office/powerpoint/2010/main" val="756129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6">
            <a:extLst>
              <a:ext uri="{FF2B5EF4-FFF2-40B4-BE49-F238E27FC236}">
                <a16:creationId xmlns:a16="http://schemas.microsoft.com/office/drawing/2014/main" id="{AF7963AF-91F5-BA40-A0E9-04CBBAC07C41}"/>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F937EA6-E0CD-5748-A987-5CEE5081FC66}" type="slidenum">
              <a:rPr lang="fr-FR" altLang="fr-FR" sz="1400" smtClean="0"/>
              <a:pPr>
                <a:spcBef>
                  <a:spcPct val="0"/>
                </a:spcBef>
              </a:pPr>
              <a:t>40</a:t>
            </a:fld>
            <a:endParaRPr lang="fr-FR" altLang="fr-FR" sz="1400"/>
          </a:p>
        </p:txBody>
      </p:sp>
      <p:sp>
        <p:nvSpPr>
          <p:cNvPr id="135171" name="Text Box 1">
            <a:extLst>
              <a:ext uri="{FF2B5EF4-FFF2-40B4-BE49-F238E27FC236}">
                <a16:creationId xmlns:a16="http://schemas.microsoft.com/office/drawing/2014/main" id="{EA1B1106-00EA-EC4F-80D2-CFB070385FEF}"/>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2" name="Text Box 2">
            <a:extLst>
              <a:ext uri="{FF2B5EF4-FFF2-40B4-BE49-F238E27FC236}">
                <a16:creationId xmlns:a16="http://schemas.microsoft.com/office/drawing/2014/main" id="{F4875B2A-C22A-364D-8D0F-B880CE44310A}"/>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Tree>
    <p:extLst>
      <p:ext uri="{BB962C8B-B14F-4D97-AF65-F5344CB8AC3E}">
        <p14:creationId xmlns:p14="http://schemas.microsoft.com/office/powerpoint/2010/main" val="1642640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03F313-1EAE-4C4D-9E0E-6F695CD2C34B}"/>
              </a:ext>
            </a:extLst>
          </p:cNvPr>
          <p:cNvSpPr>
            <a:spLocks noGrp="1" noChangeArrowheads="1"/>
          </p:cNvSpPr>
          <p:nvPr>
            <p:ph type="sldNum"/>
          </p:nvPr>
        </p:nvSpPr>
        <p:spPr>
          <a:ln/>
        </p:spPr>
        <p:txBody>
          <a:bodyPr/>
          <a:lstStyle/>
          <a:p>
            <a:fld id="{A19372FD-AF15-5F40-AD49-22DB377A46D5}" type="slidenum">
              <a:rPr lang="fr-FR" altLang="fr-FR"/>
              <a:pPr/>
              <a:t>41</a:t>
            </a:fld>
            <a:endParaRPr lang="fr-FR" altLang="fr-FR"/>
          </a:p>
        </p:txBody>
      </p:sp>
      <p:sp>
        <p:nvSpPr>
          <p:cNvPr id="68609" name="Text Box 1">
            <a:extLst>
              <a:ext uri="{FF2B5EF4-FFF2-40B4-BE49-F238E27FC236}">
                <a16:creationId xmlns:a16="http://schemas.microsoft.com/office/drawing/2014/main" id="{CCC3FCEA-8C70-E74D-A5A0-9D52973AA566}"/>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Text Box 2">
            <a:extLst>
              <a:ext uri="{FF2B5EF4-FFF2-40B4-BE49-F238E27FC236}">
                <a16:creationId xmlns:a16="http://schemas.microsoft.com/office/drawing/2014/main" id="{011FC93C-1963-564B-970E-31CB98F152A2}"/>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84A543-199B-9342-95E1-D95F71046281}"/>
              </a:ext>
            </a:extLst>
          </p:cNvPr>
          <p:cNvSpPr>
            <a:spLocks noGrp="1" noChangeArrowheads="1"/>
          </p:cNvSpPr>
          <p:nvPr>
            <p:ph type="sldNum"/>
          </p:nvPr>
        </p:nvSpPr>
        <p:spPr>
          <a:ln/>
        </p:spPr>
        <p:txBody>
          <a:bodyPr/>
          <a:lstStyle/>
          <a:p>
            <a:fld id="{BC5B0478-D739-F04F-86A6-EEF6EA4B3D17}" type="slidenum">
              <a:rPr lang="fr-FR" altLang="fr-FR"/>
              <a:pPr/>
              <a:t>42</a:t>
            </a:fld>
            <a:endParaRPr lang="fr-FR" altLang="fr-FR"/>
          </a:p>
        </p:txBody>
      </p:sp>
      <p:sp>
        <p:nvSpPr>
          <p:cNvPr id="69633" name="Text Box 1">
            <a:extLst>
              <a:ext uri="{FF2B5EF4-FFF2-40B4-BE49-F238E27FC236}">
                <a16:creationId xmlns:a16="http://schemas.microsoft.com/office/drawing/2014/main" id="{F4401341-14BA-CB4F-9A9E-63EEF9793B91}"/>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a:extLst>
              <a:ext uri="{FF2B5EF4-FFF2-40B4-BE49-F238E27FC236}">
                <a16:creationId xmlns:a16="http://schemas.microsoft.com/office/drawing/2014/main" id="{54B84421-7A98-904A-AEC6-CE6B3843AB79}"/>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99056A-3F6F-2149-AA71-9567D378924D}"/>
              </a:ext>
            </a:extLst>
          </p:cNvPr>
          <p:cNvSpPr>
            <a:spLocks noGrp="1" noChangeArrowheads="1"/>
          </p:cNvSpPr>
          <p:nvPr>
            <p:ph type="sldNum"/>
          </p:nvPr>
        </p:nvSpPr>
        <p:spPr>
          <a:ln/>
        </p:spPr>
        <p:txBody>
          <a:bodyPr/>
          <a:lstStyle/>
          <a:p>
            <a:fld id="{28840E7F-4E29-B648-9A77-4BD351F51DFD}" type="slidenum">
              <a:rPr lang="fr-FR" altLang="fr-FR"/>
              <a:pPr/>
              <a:t>44</a:t>
            </a:fld>
            <a:endParaRPr lang="fr-FR" altLang="fr-FR"/>
          </a:p>
        </p:txBody>
      </p:sp>
      <p:sp>
        <p:nvSpPr>
          <p:cNvPr id="70657" name="Text Box 1">
            <a:extLst>
              <a:ext uri="{FF2B5EF4-FFF2-40B4-BE49-F238E27FC236}">
                <a16:creationId xmlns:a16="http://schemas.microsoft.com/office/drawing/2014/main" id="{AB53FFF2-A8C6-C943-9231-644F6C28E80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EA596C4B-13BD-694D-A5C8-1EE0C3C01FC1}"/>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F3A93-EBF0-404E-8C28-386430461256}"/>
              </a:ext>
            </a:extLst>
          </p:cNvPr>
          <p:cNvSpPr>
            <a:spLocks noGrp="1" noChangeArrowheads="1"/>
          </p:cNvSpPr>
          <p:nvPr>
            <p:ph type="sldNum"/>
          </p:nvPr>
        </p:nvSpPr>
        <p:spPr>
          <a:ln/>
        </p:spPr>
        <p:txBody>
          <a:bodyPr/>
          <a:lstStyle/>
          <a:p>
            <a:fld id="{5596A891-1A1F-7444-ABDF-54B001D716CC}" type="slidenum">
              <a:rPr lang="fr-FR" altLang="fr-FR"/>
              <a:pPr/>
              <a:t>45</a:t>
            </a:fld>
            <a:endParaRPr lang="fr-FR" altLang="fr-FR"/>
          </a:p>
        </p:txBody>
      </p:sp>
      <p:sp>
        <p:nvSpPr>
          <p:cNvPr id="71681" name="Text Box 1">
            <a:extLst>
              <a:ext uri="{FF2B5EF4-FFF2-40B4-BE49-F238E27FC236}">
                <a16:creationId xmlns:a16="http://schemas.microsoft.com/office/drawing/2014/main" id="{8674CA6E-DCE3-9748-A3D7-DD9645FF78AA}"/>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a:extLst>
              <a:ext uri="{FF2B5EF4-FFF2-40B4-BE49-F238E27FC236}">
                <a16:creationId xmlns:a16="http://schemas.microsoft.com/office/drawing/2014/main" id="{B39C435C-32C8-8C4E-BCA3-D498EFAEBC7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6">
            <a:extLst>
              <a:ext uri="{FF2B5EF4-FFF2-40B4-BE49-F238E27FC236}">
                <a16:creationId xmlns:a16="http://schemas.microsoft.com/office/drawing/2014/main" id="{7E323895-8EC2-5748-9FE8-F86178106B1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23491AFC-7271-C84C-9329-691AD8D1DDD9}" type="slidenum">
              <a:rPr lang="fr-FR" altLang="fr-FR" sz="1400" smtClean="0"/>
              <a:pPr>
                <a:spcBef>
                  <a:spcPct val="0"/>
                </a:spcBef>
              </a:pPr>
              <a:t>4</a:t>
            </a:fld>
            <a:endParaRPr lang="fr-FR" altLang="fr-FR" sz="1400"/>
          </a:p>
        </p:txBody>
      </p:sp>
      <p:sp>
        <p:nvSpPr>
          <p:cNvPr id="122883" name="Text Box 1">
            <a:extLst>
              <a:ext uri="{FF2B5EF4-FFF2-40B4-BE49-F238E27FC236}">
                <a16:creationId xmlns:a16="http://schemas.microsoft.com/office/drawing/2014/main" id="{6AECA8BC-83F2-8A41-A480-FD3663992C23}"/>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4" name="Text Box 2">
            <a:extLst>
              <a:ext uri="{FF2B5EF4-FFF2-40B4-BE49-F238E27FC236}">
                <a16:creationId xmlns:a16="http://schemas.microsoft.com/office/drawing/2014/main" id="{6BDB9F8D-F6A9-9448-9FE7-3AC80F0F11AE}"/>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779049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8A2771-078E-ED4C-B17F-FAB600145B03}"/>
              </a:ext>
            </a:extLst>
          </p:cNvPr>
          <p:cNvSpPr>
            <a:spLocks noGrp="1" noChangeArrowheads="1"/>
          </p:cNvSpPr>
          <p:nvPr>
            <p:ph type="sldNum"/>
          </p:nvPr>
        </p:nvSpPr>
        <p:spPr>
          <a:ln/>
        </p:spPr>
        <p:txBody>
          <a:bodyPr/>
          <a:lstStyle/>
          <a:p>
            <a:fld id="{290CF333-859B-8B42-9F79-3A1FF0AB2AD3}" type="slidenum">
              <a:rPr lang="fr-FR" altLang="fr-FR"/>
              <a:pPr/>
              <a:t>5</a:t>
            </a:fld>
            <a:endParaRPr lang="fr-FR" altLang="fr-FR"/>
          </a:p>
        </p:txBody>
      </p:sp>
      <p:sp>
        <p:nvSpPr>
          <p:cNvPr id="41985" name="Text Box 1">
            <a:extLst>
              <a:ext uri="{FF2B5EF4-FFF2-40B4-BE49-F238E27FC236}">
                <a16:creationId xmlns:a16="http://schemas.microsoft.com/office/drawing/2014/main" id="{C2F86DF6-7C1C-9841-8BF9-95B9EB3C05C9}"/>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Text Box 2">
            <a:extLst>
              <a:ext uri="{FF2B5EF4-FFF2-40B4-BE49-F238E27FC236}">
                <a16:creationId xmlns:a16="http://schemas.microsoft.com/office/drawing/2014/main" id="{A5CE7D3B-D9BB-3642-957A-23F49B91FD7E}"/>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97DAE2-F4F3-6C4C-9663-FF0337B9E7DB}"/>
              </a:ext>
            </a:extLst>
          </p:cNvPr>
          <p:cNvSpPr>
            <a:spLocks noGrp="1" noChangeArrowheads="1"/>
          </p:cNvSpPr>
          <p:nvPr>
            <p:ph type="sldNum"/>
          </p:nvPr>
        </p:nvSpPr>
        <p:spPr>
          <a:ln/>
        </p:spPr>
        <p:txBody>
          <a:bodyPr/>
          <a:lstStyle/>
          <a:p>
            <a:fld id="{D20E5D5E-A0E3-E84F-8CF4-26BFAEFC5367}" type="slidenum">
              <a:rPr lang="fr-FR" altLang="fr-FR"/>
              <a:pPr/>
              <a:t>6</a:t>
            </a:fld>
            <a:endParaRPr lang="fr-FR" altLang="fr-FR"/>
          </a:p>
        </p:txBody>
      </p:sp>
      <p:sp>
        <p:nvSpPr>
          <p:cNvPr id="43009" name="Text Box 1">
            <a:extLst>
              <a:ext uri="{FF2B5EF4-FFF2-40B4-BE49-F238E27FC236}">
                <a16:creationId xmlns:a16="http://schemas.microsoft.com/office/drawing/2014/main" id="{C2EE03F2-DC86-994A-BE62-1EAFB458AAFF}"/>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Text Box 2">
            <a:extLst>
              <a:ext uri="{FF2B5EF4-FFF2-40B4-BE49-F238E27FC236}">
                <a16:creationId xmlns:a16="http://schemas.microsoft.com/office/drawing/2014/main" id="{0F07CB04-42DC-6D4A-8095-9BF0B01FA9CE}"/>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6D50D8-741A-B04D-AC7C-AE448DB4DAA5}"/>
              </a:ext>
            </a:extLst>
          </p:cNvPr>
          <p:cNvSpPr>
            <a:spLocks noGrp="1" noChangeArrowheads="1"/>
          </p:cNvSpPr>
          <p:nvPr>
            <p:ph type="sldNum"/>
          </p:nvPr>
        </p:nvSpPr>
        <p:spPr>
          <a:ln/>
        </p:spPr>
        <p:txBody>
          <a:bodyPr/>
          <a:lstStyle/>
          <a:p>
            <a:fld id="{95012DF8-4427-3241-A7D4-DEBAA526ED09}" type="slidenum">
              <a:rPr lang="fr-FR" altLang="fr-FR"/>
              <a:pPr/>
              <a:t>7</a:t>
            </a:fld>
            <a:endParaRPr lang="fr-FR" altLang="fr-FR"/>
          </a:p>
        </p:txBody>
      </p:sp>
      <p:sp>
        <p:nvSpPr>
          <p:cNvPr id="44033" name="Text Box 1">
            <a:extLst>
              <a:ext uri="{FF2B5EF4-FFF2-40B4-BE49-F238E27FC236}">
                <a16:creationId xmlns:a16="http://schemas.microsoft.com/office/drawing/2014/main" id="{4558C5EC-D4BD-D345-A378-AF71610E8A7F}"/>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Text Box 2">
            <a:extLst>
              <a:ext uri="{FF2B5EF4-FFF2-40B4-BE49-F238E27FC236}">
                <a16:creationId xmlns:a16="http://schemas.microsoft.com/office/drawing/2014/main" id="{62C9B3B2-81BB-9B48-B0E0-E48A9C37F13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4CA151-9490-D14D-9212-6D4B54563E56}"/>
              </a:ext>
            </a:extLst>
          </p:cNvPr>
          <p:cNvSpPr>
            <a:spLocks noGrp="1" noChangeArrowheads="1"/>
          </p:cNvSpPr>
          <p:nvPr>
            <p:ph type="sldNum"/>
          </p:nvPr>
        </p:nvSpPr>
        <p:spPr>
          <a:ln/>
        </p:spPr>
        <p:txBody>
          <a:bodyPr/>
          <a:lstStyle/>
          <a:p>
            <a:fld id="{6532785F-4DAC-2246-B227-32AB1B2CE944}" type="slidenum">
              <a:rPr lang="fr-FR" altLang="fr-FR"/>
              <a:pPr/>
              <a:t>10</a:t>
            </a:fld>
            <a:endParaRPr lang="fr-FR" altLang="fr-FR"/>
          </a:p>
        </p:txBody>
      </p:sp>
      <p:sp>
        <p:nvSpPr>
          <p:cNvPr id="45057" name="Text Box 1">
            <a:extLst>
              <a:ext uri="{FF2B5EF4-FFF2-40B4-BE49-F238E27FC236}">
                <a16:creationId xmlns:a16="http://schemas.microsoft.com/office/drawing/2014/main" id="{4D6D7DCE-F164-FD4F-93FD-ACEA4B64E658}"/>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a:extLst>
              <a:ext uri="{FF2B5EF4-FFF2-40B4-BE49-F238E27FC236}">
                <a16:creationId xmlns:a16="http://schemas.microsoft.com/office/drawing/2014/main" id="{D5DC9203-7A44-264B-B9F9-12BF8DBA5785}"/>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2E9FD2-7155-B645-99BC-7AB155AEBF16}"/>
              </a:ext>
            </a:extLst>
          </p:cNvPr>
          <p:cNvSpPr>
            <a:spLocks noGrp="1" noChangeArrowheads="1"/>
          </p:cNvSpPr>
          <p:nvPr>
            <p:ph type="sldNum"/>
          </p:nvPr>
        </p:nvSpPr>
        <p:spPr>
          <a:ln/>
        </p:spPr>
        <p:txBody>
          <a:bodyPr/>
          <a:lstStyle/>
          <a:p>
            <a:fld id="{BEE4BE56-3C54-A044-BDC2-FE453AF045D5}" type="slidenum">
              <a:rPr lang="fr-FR" altLang="fr-FR"/>
              <a:pPr/>
              <a:t>11</a:t>
            </a:fld>
            <a:endParaRPr lang="fr-FR" altLang="fr-FR"/>
          </a:p>
        </p:txBody>
      </p:sp>
      <p:sp>
        <p:nvSpPr>
          <p:cNvPr id="46081" name="Text Box 1">
            <a:extLst>
              <a:ext uri="{FF2B5EF4-FFF2-40B4-BE49-F238E27FC236}">
                <a16:creationId xmlns:a16="http://schemas.microsoft.com/office/drawing/2014/main" id="{F6103E55-C64C-8747-8ACD-840B7E280A7F}"/>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a:extLst>
              <a:ext uri="{FF2B5EF4-FFF2-40B4-BE49-F238E27FC236}">
                <a16:creationId xmlns:a16="http://schemas.microsoft.com/office/drawing/2014/main" id="{7296801A-BB0C-5A42-A588-29DBDB632E11}"/>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568973-2BB0-4340-B0F8-B36BA6EA0539}"/>
              </a:ext>
            </a:extLst>
          </p:cNvPr>
          <p:cNvSpPr>
            <a:spLocks noGrp="1"/>
          </p:cNvSpPr>
          <p:nvPr>
            <p:ph type="ctrTitle"/>
          </p:nvPr>
        </p:nvSpPr>
        <p:spPr>
          <a:xfrm>
            <a:off x="1260475" y="1236663"/>
            <a:ext cx="7559675" cy="2632075"/>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7A207DE-D802-9247-BFDD-CA79370B9D32}"/>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7C42163-84A1-9946-B977-031C8A2DFC22}"/>
              </a:ext>
            </a:extLst>
          </p:cNvPr>
          <p:cNvSpPr>
            <a:spLocks noGrp="1"/>
          </p:cNvSpPr>
          <p:nvPr>
            <p:ph type="dt"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999A7E21-B7D9-0D44-B0CD-5B26DC5B2A07}"/>
              </a:ext>
            </a:extLst>
          </p:cNvPr>
          <p:cNvSpPr>
            <a:spLocks noGrp="1"/>
          </p:cNvSpPr>
          <p:nvPr>
            <p:ph type="ft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754D1988-BAFB-9D4E-BDA8-71DFB1C67720}"/>
              </a:ext>
            </a:extLst>
          </p:cNvPr>
          <p:cNvSpPr>
            <a:spLocks noGrp="1"/>
          </p:cNvSpPr>
          <p:nvPr>
            <p:ph type="sldNum" idx="12"/>
          </p:nvPr>
        </p:nvSpPr>
        <p:spPr/>
        <p:txBody>
          <a:bodyPr/>
          <a:lstStyle>
            <a:lvl1pPr>
              <a:defRPr/>
            </a:lvl1pPr>
          </a:lstStyle>
          <a:p>
            <a:fld id="{A99F1CCF-550F-984F-A343-3A880589CF59}" type="slidenum">
              <a:rPr lang="fr-FR" altLang="fr-FR"/>
              <a:pPr/>
              <a:t>‹N°›</a:t>
            </a:fld>
            <a:endParaRPr lang="fr-FR" altLang="fr-FR"/>
          </a:p>
        </p:txBody>
      </p:sp>
    </p:spTree>
    <p:extLst>
      <p:ext uri="{BB962C8B-B14F-4D97-AF65-F5344CB8AC3E}">
        <p14:creationId xmlns:p14="http://schemas.microsoft.com/office/powerpoint/2010/main" val="13636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7A1DBE-4BB1-3849-848D-B1FE239A8E7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E6567DC-D39E-024F-B70B-6D421EA0C1F9}"/>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0721900-2BA0-2D49-8DAE-DA24DA5416A7}"/>
              </a:ext>
            </a:extLst>
          </p:cNvPr>
          <p:cNvSpPr>
            <a:spLocks noGrp="1"/>
          </p:cNvSpPr>
          <p:nvPr>
            <p:ph type="dt"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D66286DB-6F98-1D4B-8CDF-C3B086C7D6C4}"/>
              </a:ext>
            </a:extLst>
          </p:cNvPr>
          <p:cNvSpPr>
            <a:spLocks noGrp="1"/>
          </p:cNvSpPr>
          <p:nvPr>
            <p:ph type="ft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45921017-BD37-194C-93CE-CD0E50634327}"/>
              </a:ext>
            </a:extLst>
          </p:cNvPr>
          <p:cNvSpPr>
            <a:spLocks noGrp="1"/>
          </p:cNvSpPr>
          <p:nvPr>
            <p:ph type="sldNum" idx="12"/>
          </p:nvPr>
        </p:nvSpPr>
        <p:spPr/>
        <p:txBody>
          <a:bodyPr/>
          <a:lstStyle>
            <a:lvl1pPr>
              <a:defRPr/>
            </a:lvl1pPr>
          </a:lstStyle>
          <a:p>
            <a:fld id="{6B752765-ED9D-674C-A8E5-73A74BD75F3A}" type="slidenum">
              <a:rPr lang="fr-FR" altLang="fr-FR"/>
              <a:pPr/>
              <a:t>‹N°›</a:t>
            </a:fld>
            <a:endParaRPr lang="fr-FR" altLang="fr-FR"/>
          </a:p>
        </p:txBody>
      </p:sp>
    </p:spTree>
    <p:extLst>
      <p:ext uri="{BB962C8B-B14F-4D97-AF65-F5344CB8AC3E}">
        <p14:creationId xmlns:p14="http://schemas.microsoft.com/office/powerpoint/2010/main" val="149230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C3A199C-6440-7742-924D-F5575380B576}"/>
              </a:ext>
            </a:extLst>
          </p:cNvPr>
          <p:cNvSpPr>
            <a:spLocks noGrp="1"/>
          </p:cNvSpPr>
          <p:nvPr>
            <p:ph type="title" orient="vert"/>
          </p:nvPr>
        </p:nvSpPr>
        <p:spPr>
          <a:xfrm>
            <a:off x="7305675" y="301625"/>
            <a:ext cx="2266950" cy="64547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45350CB-029A-D047-8C45-20DC324D8DE5}"/>
              </a:ext>
            </a:extLst>
          </p:cNvPr>
          <p:cNvSpPr>
            <a:spLocks noGrp="1"/>
          </p:cNvSpPr>
          <p:nvPr>
            <p:ph type="body" orient="vert" idx="1"/>
          </p:nvPr>
        </p:nvSpPr>
        <p:spPr>
          <a:xfrm>
            <a:off x="503238" y="301625"/>
            <a:ext cx="6650037" cy="6454775"/>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F477E19-C818-4241-AFD9-6CDEB60094D3}"/>
              </a:ext>
            </a:extLst>
          </p:cNvPr>
          <p:cNvSpPr>
            <a:spLocks noGrp="1"/>
          </p:cNvSpPr>
          <p:nvPr>
            <p:ph type="dt"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CD422490-AAC4-4D43-9E8B-510C8DCF7842}"/>
              </a:ext>
            </a:extLst>
          </p:cNvPr>
          <p:cNvSpPr>
            <a:spLocks noGrp="1"/>
          </p:cNvSpPr>
          <p:nvPr>
            <p:ph type="ft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46DA4333-605F-FB40-A975-5DF73FB1779E}"/>
              </a:ext>
            </a:extLst>
          </p:cNvPr>
          <p:cNvSpPr>
            <a:spLocks noGrp="1"/>
          </p:cNvSpPr>
          <p:nvPr>
            <p:ph type="sldNum" idx="12"/>
          </p:nvPr>
        </p:nvSpPr>
        <p:spPr/>
        <p:txBody>
          <a:bodyPr/>
          <a:lstStyle>
            <a:lvl1pPr>
              <a:defRPr/>
            </a:lvl1pPr>
          </a:lstStyle>
          <a:p>
            <a:fld id="{0A079A42-1D8D-6A4F-8BFE-CA79B51A4852}" type="slidenum">
              <a:rPr lang="fr-FR" altLang="fr-FR"/>
              <a:pPr/>
              <a:t>‹N°›</a:t>
            </a:fld>
            <a:endParaRPr lang="fr-FR" altLang="fr-FR"/>
          </a:p>
        </p:txBody>
      </p:sp>
    </p:spTree>
    <p:extLst>
      <p:ext uri="{BB962C8B-B14F-4D97-AF65-F5344CB8AC3E}">
        <p14:creationId xmlns:p14="http://schemas.microsoft.com/office/powerpoint/2010/main" val="184612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5DBC1-9136-2F4D-9615-FBF9A77A7B1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F4C0946-888C-7040-A66A-5A5D8BC6873A}"/>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87615ED-5B14-E24B-AE1C-70D8BCB90404}"/>
              </a:ext>
            </a:extLst>
          </p:cNvPr>
          <p:cNvSpPr>
            <a:spLocks noGrp="1"/>
          </p:cNvSpPr>
          <p:nvPr>
            <p:ph type="dt"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B20D6A73-0AAA-7A4B-89BA-B144951D2DB3}"/>
              </a:ext>
            </a:extLst>
          </p:cNvPr>
          <p:cNvSpPr>
            <a:spLocks noGrp="1"/>
          </p:cNvSpPr>
          <p:nvPr>
            <p:ph type="ft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C5A51279-B3DF-7C4E-A6EA-4B2C25769B45}"/>
              </a:ext>
            </a:extLst>
          </p:cNvPr>
          <p:cNvSpPr>
            <a:spLocks noGrp="1"/>
          </p:cNvSpPr>
          <p:nvPr>
            <p:ph type="sldNum" idx="12"/>
          </p:nvPr>
        </p:nvSpPr>
        <p:spPr/>
        <p:txBody>
          <a:bodyPr/>
          <a:lstStyle>
            <a:lvl1pPr>
              <a:defRPr/>
            </a:lvl1pPr>
          </a:lstStyle>
          <a:p>
            <a:fld id="{4BD3C28C-9250-7140-92B9-C14F7CCADFDC}" type="slidenum">
              <a:rPr lang="fr-FR" altLang="fr-FR"/>
              <a:pPr/>
              <a:t>‹N°›</a:t>
            </a:fld>
            <a:endParaRPr lang="fr-FR" altLang="fr-FR"/>
          </a:p>
        </p:txBody>
      </p:sp>
    </p:spTree>
    <p:extLst>
      <p:ext uri="{BB962C8B-B14F-4D97-AF65-F5344CB8AC3E}">
        <p14:creationId xmlns:p14="http://schemas.microsoft.com/office/powerpoint/2010/main" val="98197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962C33-BFF9-D24F-9CAC-C98EA794FD6B}"/>
              </a:ext>
            </a:extLst>
          </p:cNvPr>
          <p:cNvSpPr>
            <a:spLocks noGrp="1"/>
          </p:cNvSpPr>
          <p:nvPr>
            <p:ph type="title"/>
          </p:nvPr>
        </p:nvSpPr>
        <p:spPr>
          <a:xfrm>
            <a:off x="687388" y="1884363"/>
            <a:ext cx="8694737" cy="31448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EB2CF3C-78EB-BC4B-BE6E-92071DD67F84}"/>
              </a:ext>
            </a:extLst>
          </p:cNvPr>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B67D1DB2-CD65-454F-8BBB-D667D862C788}"/>
              </a:ext>
            </a:extLst>
          </p:cNvPr>
          <p:cNvSpPr>
            <a:spLocks noGrp="1"/>
          </p:cNvSpPr>
          <p:nvPr>
            <p:ph type="dt"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E33F1222-DD72-234E-9C50-3AD8CEB82427}"/>
              </a:ext>
            </a:extLst>
          </p:cNvPr>
          <p:cNvSpPr>
            <a:spLocks noGrp="1"/>
          </p:cNvSpPr>
          <p:nvPr>
            <p:ph type="ft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DBB8A1E5-A87D-374F-BA07-C62D7C96C97F}"/>
              </a:ext>
            </a:extLst>
          </p:cNvPr>
          <p:cNvSpPr>
            <a:spLocks noGrp="1"/>
          </p:cNvSpPr>
          <p:nvPr>
            <p:ph type="sldNum" idx="12"/>
          </p:nvPr>
        </p:nvSpPr>
        <p:spPr/>
        <p:txBody>
          <a:bodyPr/>
          <a:lstStyle>
            <a:lvl1pPr>
              <a:defRPr/>
            </a:lvl1pPr>
          </a:lstStyle>
          <a:p>
            <a:fld id="{2A8BD133-4E53-4B4A-A629-2404A0F9F92D}" type="slidenum">
              <a:rPr lang="fr-FR" altLang="fr-FR"/>
              <a:pPr/>
              <a:t>‹N°›</a:t>
            </a:fld>
            <a:endParaRPr lang="fr-FR" altLang="fr-FR"/>
          </a:p>
        </p:txBody>
      </p:sp>
    </p:spTree>
    <p:extLst>
      <p:ext uri="{BB962C8B-B14F-4D97-AF65-F5344CB8AC3E}">
        <p14:creationId xmlns:p14="http://schemas.microsoft.com/office/powerpoint/2010/main" val="2892127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028299-6DFC-F742-B86C-979DF254E4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6DE321-2520-AC4B-BFAD-9BA80587E1D7}"/>
              </a:ext>
            </a:extLst>
          </p:cNvPr>
          <p:cNvSpPr>
            <a:spLocks noGrp="1"/>
          </p:cNvSpPr>
          <p:nvPr>
            <p:ph sz="half" idx="1"/>
          </p:nvPr>
        </p:nvSpPr>
        <p:spPr>
          <a:xfrm>
            <a:off x="503238" y="1768475"/>
            <a:ext cx="4457700" cy="4987925"/>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1AE443A6-ED5D-F546-8C13-37D556181EEC}"/>
              </a:ext>
            </a:extLst>
          </p:cNvPr>
          <p:cNvSpPr>
            <a:spLocks noGrp="1"/>
          </p:cNvSpPr>
          <p:nvPr>
            <p:ph sz="half" idx="2"/>
          </p:nvPr>
        </p:nvSpPr>
        <p:spPr>
          <a:xfrm>
            <a:off x="5113338" y="1768475"/>
            <a:ext cx="4459287" cy="4987925"/>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4CD5592-1B2E-D044-8425-E4CD23E3D4BD}"/>
              </a:ext>
            </a:extLst>
          </p:cNvPr>
          <p:cNvSpPr>
            <a:spLocks noGrp="1"/>
          </p:cNvSpPr>
          <p:nvPr>
            <p:ph type="dt"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EB1A028A-BCE7-8E47-AE4F-66416884E543}"/>
              </a:ext>
            </a:extLst>
          </p:cNvPr>
          <p:cNvSpPr>
            <a:spLocks noGrp="1"/>
          </p:cNvSpPr>
          <p:nvPr>
            <p:ph type="ft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86D19117-623D-6E41-AE44-CDE0930781C2}"/>
              </a:ext>
            </a:extLst>
          </p:cNvPr>
          <p:cNvSpPr>
            <a:spLocks noGrp="1"/>
          </p:cNvSpPr>
          <p:nvPr>
            <p:ph type="sldNum" idx="12"/>
          </p:nvPr>
        </p:nvSpPr>
        <p:spPr/>
        <p:txBody>
          <a:bodyPr/>
          <a:lstStyle>
            <a:lvl1pPr>
              <a:defRPr/>
            </a:lvl1pPr>
          </a:lstStyle>
          <a:p>
            <a:fld id="{F4319EF8-2218-284E-88F8-3A7908789122}" type="slidenum">
              <a:rPr lang="fr-FR" altLang="fr-FR"/>
              <a:pPr/>
              <a:t>‹N°›</a:t>
            </a:fld>
            <a:endParaRPr lang="fr-FR" altLang="fr-FR"/>
          </a:p>
        </p:txBody>
      </p:sp>
    </p:spTree>
    <p:extLst>
      <p:ext uri="{BB962C8B-B14F-4D97-AF65-F5344CB8AC3E}">
        <p14:creationId xmlns:p14="http://schemas.microsoft.com/office/powerpoint/2010/main" val="118967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EA7EC-3D2D-5345-9516-766A524E0B46}"/>
              </a:ext>
            </a:extLst>
          </p:cNvPr>
          <p:cNvSpPr>
            <a:spLocks noGrp="1"/>
          </p:cNvSpPr>
          <p:nvPr>
            <p:ph type="title"/>
          </p:nvPr>
        </p:nvSpPr>
        <p:spPr>
          <a:xfrm>
            <a:off x="693738" y="403225"/>
            <a:ext cx="8694737" cy="1460500"/>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6F47554-54A1-7049-8D98-9E40B137635F}"/>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340F0BF5-4505-9044-A5B2-050F613B4A12}"/>
              </a:ext>
            </a:extLst>
          </p:cNvPr>
          <p:cNvSpPr>
            <a:spLocks noGrp="1"/>
          </p:cNvSpPr>
          <p:nvPr>
            <p:ph sz="half" idx="2"/>
          </p:nvPr>
        </p:nvSpPr>
        <p:spPr>
          <a:xfrm>
            <a:off x="693738" y="2760663"/>
            <a:ext cx="4265612" cy="4062412"/>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F0FDDCA4-8812-264B-ABAF-03C40F5CBDD6}"/>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1CACEC32-939C-8B44-ADD3-67F163979717}"/>
              </a:ext>
            </a:extLst>
          </p:cNvPr>
          <p:cNvSpPr>
            <a:spLocks noGrp="1"/>
          </p:cNvSpPr>
          <p:nvPr>
            <p:ph sz="quarter" idx="4"/>
          </p:nvPr>
        </p:nvSpPr>
        <p:spPr>
          <a:xfrm>
            <a:off x="5103813" y="2760663"/>
            <a:ext cx="4284662" cy="4062412"/>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E6A8954F-C318-A14B-BBC4-F5DB15EAC3A6}"/>
              </a:ext>
            </a:extLst>
          </p:cNvPr>
          <p:cNvSpPr>
            <a:spLocks noGrp="1"/>
          </p:cNvSpPr>
          <p:nvPr>
            <p:ph type="dt" idx="10"/>
          </p:nvPr>
        </p:nvSpPr>
        <p:spPr/>
        <p:txBody>
          <a:bodyPr/>
          <a:lstStyle>
            <a:lvl1pPr>
              <a:defRPr/>
            </a:lvl1pPr>
          </a:lstStyle>
          <a:p>
            <a:endParaRPr lang="fr-FR" altLang="fr-FR"/>
          </a:p>
        </p:txBody>
      </p:sp>
      <p:sp>
        <p:nvSpPr>
          <p:cNvPr id="8" name="Espace réservé du pied de page 7">
            <a:extLst>
              <a:ext uri="{FF2B5EF4-FFF2-40B4-BE49-F238E27FC236}">
                <a16:creationId xmlns:a16="http://schemas.microsoft.com/office/drawing/2014/main" id="{B1195925-3CB5-2E46-9789-8FEBCDEA2065}"/>
              </a:ext>
            </a:extLst>
          </p:cNvPr>
          <p:cNvSpPr>
            <a:spLocks noGrp="1"/>
          </p:cNvSpPr>
          <p:nvPr>
            <p:ph type="ftr" idx="11"/>
          </p:nvPr>
        </p:nvSpPr>
        <p:spPr/>
        <p:txBody>
          <a:bodyPr/>
          <a:lstStyle>
            <a:lvl1pPr>
              <a:defRPr/>
            </a:lvl1pPr>
          </a:lstStyle>
          <a:p>
            <a:endParaRPr lang="fr-FR" altLang="fr-FR"/>
          </a:p>
        </p:txBody>
      </p:sp>
      <p:sp>
        <p:nvSpPr>
          <p:cNvPr id="9" name="Espace réservé du numéro de diapositive 8">
            <a:extLst>
              <a:ext uri="{FF2B5EF4-FFF2-40B4-BE49-F238E27FC236}">
                <a16:creationId xmlns:a16="http://schemas.microsoft.com/office/drawing/2014/main" id="{741D71DB-D4DD-8144-B67A-FA53AE856413}"/>
              </a:ext>
            </a:extLst>
          </p:cNvPr>
          <p:cNvSpPr>
            <a:spLocks noGrp="1"/>
          </p:cNvSpPr>
          <p:nvPr>
            <p:ph type="sldNum" idx="12"/>
          </p:nvPr>
        </p:nvSpPr>
        <p:spPr/>
        <p:txBody>
          <a:bodyPr/>
          <a:lstStyle>
            <a:lvl1pPr>
              <a:defRPr/>
            </a:lvl1pPr>
          </a:lstStyle>
          <a:p>
            <a:fld id="{3F705C7E-1053-D444-966F-D242A7056C10}" type="slidenum">
              <a:rPr lang="fr-FR" altLang="fr-FR"/>
              <a:pPr/>
              <a:t>‹N°›</a:t>
            </a:fld>
            <a:endParaRPr lang="fr-FR" altLang="fr-FR"/>
          </a:p>
        </p:txBody>
      </p:sp>
    </p:spTree>
    <p:extLst>
      <p:ext uri="{BB962C8B-B14F-4D97-AF65-F5344CB8AC3E}">
        <p14:creationId xmlns:p14="http://schemas.microsoft.com/office/powerpoint/2010/main" val="313911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A779E-1EB3-2245-86ED-ED4DE99E416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D22895B-ABA8-B245-956D-A1E0C33EC4FC}"/>
              </a:ext>
            </a:extLst>
          </p:cNvPr>
          <p:cNvSpPr>
            <a:spLocks noGrp="1"/>
          </p:cNvSpPr>
          <p:nvPr>
            <p:ph type="dt" idx="10"/>
          </p:nvPr>
        </p:nvSpPr>
        <p:spPr/>
        <p:txBody>
          <a:bodyPr/>
          <a:lstStyle>
            <a:lvl1pPr>
              <a:defRPr/>
            </a:lvl1pPr>
          </a:lstStyle>
          <a:p>
            <a:endParaRPr lang="fr-FR" altLang="fr-FR"/>
          </a:p>
        </p:txBody>
      </p:sp>
      <p:sp>
        <p:nvSpPr>
          <p:cNvPr id="4" name="Espace réservé du pied de page 3">
            <a:extLst>
              <a:ext uri="{FF2B5EF4-FFF2-40B4-BE49-F238E27FC236}">
                <a16:creationId xmlns:a16="http://schemas.microsoft.com/office/drawing/2014/main" id="{BE9FFBC4-3EA0-A74D-BAA1-1DBF7EB9A5BA}"/>
              </a:ext>
            </a:extLst>
          </p:cNvPr>
          <p:cNvSpPr>
            <a:spLocks noGrp="1"/>
          </p:cNvSpPr>
          <p:nvPr>
            <p:ph type="ftr" idx="11"/>
          </p:nvPr>
        </p:nvSpPr>
        <p:spPr/>
        <p:txBody>
          <a:bodyPr/>
          <a:lstStyle>
            <a:lvl1pPr>
              <a:defRPr/>
            </a:lvl1pPr>
          </a:lstStyle>
          <a:p>
            <a:endParaRPr lang="fr-FR" altLang="fr-FR"/>
          </a:p>
        </p:txBody>
      </p:sp>
      <p:sp>
        <p:nvSpPr>
          <p:cNvPr id="5" name="Espace réservé du numéro de diapositive 4">
            <a:extLst>
              <a:ext uri="{FF2B5EF4-FFF2-40B4-BE49-F238E27FC236}">
                <a16:creationId xmlns:a16="http://schemas.microsoft.com/office/drawing/2014/main" id="{B411153C-E94C-394B-938C-8CE8819EAC89}"/>
              </a:ext>
            </a:extLst>
          </p:cNvPr>
          <p:cNvSpPr>
            <a:spLocks noGrp="1"/>
          </p:cNvSpPr>
          <p:nvPr>
            <p:ph type="sldNum" idx="12"/>
          </p:nvPr>
        </p:nvSpPr>
        <p:spPr/>
        <p:txBody>
          <a:bodyPr/>
          <a:lstStyle>
            <a:lvl1pPr>
              <a:defRPr/>
            </a:lvl1pPr>
          </a:lstStyle>
          <a:p>
            <a:fld id="{72EA2882-DCDB-034C-8468-E2360FBD7406}" type="slidenum">
              <a:rPr lang="fr-FR" altLang="fr-FR"/>
              <a:pPr/>
              <a:t>‹N°›</a:t>
            </a:fld>
            <a:endParaRPr lang="fr-FR" altLang="fr-FR"/>
          </a:p>
        </p:txBody>
      </p:sp>
    </p:spTree>
    <p:extLst>
      <p:ext uri="{BB962C8B-B14F-4D97-AF65-F5344CB8AC3E}">
        <p14:creationId xmlns:p14="http://schemas.microsoft.com/office/powerpoint/2010/main" val="3711514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C775E6D-E95C-DB4B-8B29-6C22B6F42A96}"/>
              </a:ext>
            </a:extLst>
          </p:cNvPr>
          <p:cNvSpPr>
            <a:spLocks noGrp="1"/>
          </p:cNvSpPr>
          <p:nvPr>
            <p:ph type="dt" idx="10"/>
          </p:nvPr>
        </p:nvSpPr>
        <p:spPr/>
        <p:txBody>
          <a:bodyPr/>
          <a:lstStyle>
            <a:lvl1pPr>
              <a:defRPr/>
            </a:lvl1pPr>
          </a:lstStyle>
          <a:p>
            <a:endParaRPr lang="fr-FR" altLang="fr-FR"/>
          </a:p>
        </p:txBody>
      </p:sp>
      <p:sp>
        <p:nvSpPr>
          <p:cNvPr id="3" name="Espace réservé du pied de page 2">
            <a:extLst>
              <a:ext uri="{FF2B5EF4-FFF2-40B4-BE49-F238E27FC236}">
                <a16:creationId xmlns:a16="http://schemas.microsoft.com/office/drawing/2014/main" id="{639001E4-66DE-DD47-BD23-78CF95D44882}"/>
              </a:ext>
            </a:extLst>
          </p:cNvPr>
          <p:cNvSpPr>
            <a:spLocks noGrp="1"/>
          </p:cNvSpPr>
          <p:nvPr>
            <p:ph type="ftr" idx="11"/>
          </p:nvPr>
        </p:nvSpPr>
        <p:spPr/>
        <p:txBody>
          <a:bodyPr/>
          <a:lstStyle>
            <a:lvl1pPr>
              <a:defRPr/>
            </a:lvl1pPr>
          </a:lstStyle>
          <a:p>
            <a:endParaRPr lang="fr-FR" altLang="fr-FR"/>
          </a:p>
        </p:txBody>
      </p:sp>
      <p:sp>
        <p:nvSpPr>
          <p:cNvPr id="4" name="Espace réservé du numéro de diapositive 3">
            <a:extLst>
              <a:ext uri="{FF2B5EF4-FFF2-40B4-BE49-F238E27FC236}">
                <a16:creationId xmlns:a16="http://schemas.microsoft.com/office/drawing/2014/main" id="{88389E83-B501-084E-AE17-E69745B63AF2}"/>
              </a:ext>
            </a:extLst>
          </p:cNvPr>
          <p:cNvSpPr>
            <a:spLocks noGrp="1"/>
          </p:cNvSpPr>
          <p:nvPr>
            <p:ph type="sldNum" idx="12"/>
          </p:nvPr>
        </p:nvSpPr>
        <p:spPr/>
        <p:txBody>
          <a:bodyPr/>
          <a:lstStyle>
            <a:lvl1pPr>
              <a:defRPr/>
            </a:lvl1pPr>
          </a:lstStyle>
          <a:p>
            <a:fld id="{D3FE7A3C-E308-0D4A-A4F6-8D8A6B0874BE}" type="slidenum">
              <a:rPr lang="fr-FR" altLang="fr-FR"/>
              <a:pPr/>
              <a:t>‹N°›</a:t>
            </a:fld>
            <a:endParaRPr lang="fr-FR" altLang="fr-FR"/>
          </a:p>
        </p:txBody>
      </p:sp>
    </p:spTree>
    <p:extLst>
      <p:ext uri="{BB962C8B-B14F-4D97-AF65-F5344CB8AC3E}">
        <p14:creationId xmlns:p14="http://schemas.microsoft.com/office/powerpoint/2010/main" val="74868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BC681-3C02-604C-977A-2B8E57796975}"/>
              </a:ext>
            </a:extLst>
          </p:cNvPr>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F7B6368-03C4-D54F-B2A4-7A32533E126D}"/>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D1208E7D-6201-814A-A723-3C45A0140E88}"/>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781815FD-2081-7F49-998F-1EFD610B4A12}"/>
              </a:ext>
            </a:extLst>
          </p:cNvPr>
          <p:cNvSpPr>
            <a:spLocks noGrp="1"/>
          </p:cNvSpPr>
          <p:nvPr>
            <p:ph type="dt"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8149FAD9-514A-594C-BCB2-9105C774072E}"/>
              </a:ext>
            </a:extLst>
          </p:cNvPr>
          <p:cNvSpPr>
            <a:spLocks noGrp="1"/>
          </p:cNvSpPr>
          <p:nvPr>
            <p:ph type="ft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D98317E9-EC36-CA49-865A-01B203CB79AA}"/>
              </a:ext>
            </a:extLst>
          </p:cNvPr>
          <p:cNvSpPr>
            <a:spLocks noGrp="1"/>
          </p:cNvSpPr>
          <p:nvPr>
            <p:ph type="sldNum" idx="12"/>
          </p:nvPr>
        </p:nvSpPr>
        <p:spPr/>
        <p:txBody>
          <a:bodyPr/>
          <a:lstStyle>
            <a:lvl1pPr>
              <a:defRPr/>
            </a:lvl1pPr>
          </a:lstStyle>
          <a:p>
            <a:fld id="{418A63BF-9676-2E43-8820-5C7BC28248B5}" type="slidenum">
              <a:rPr lang="fr-FR" altLang="fr-FR"/>
              <a:pPr/>
              <a:t>‹N°›</a:t>
            </a:fld>
            <a:endParaRPr lang="fr-FR" altLang="fr-FR"/>
          </a:p>
        </p:txBody>
      </p:sp>
    </p:spTree>
    <p:extLst>
      <p:ext uri="{BB962C8B-B14F-4D97-AF65-F5344CB8AC3E}">
        <p14:creationId xmlns:p14="http://schemas.microsoft.com/office/powerpoint/2010/main" val="208139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E2F215-0A55-574C-9A7D-3ACB90F2882F}"/>
              </a:ext>
            </a:extLst>
          </p:cNvPr>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37C6256-9160-8F4F-9D57-1CCC61BF4640}"/>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CFC6691-F4E3-5946-8E89-F0BBC764AE5B}"/>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9AD641E-7A98-E64A-937E-8A0E791DC7D0}"/>
              </a:ext>
            </a:extLst>
          </p:cNvPr>
          <p:cNvSpPr>
            <a:spLocks noGrp="1"/>
          </p:cNvSpPr>
          <p:nvPr>
            <p:ph type="dt"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3DC3BEED-549E-C249-B39C-C8FA29814190}"/>
              </a:ext>
            </a:extLst>
          </p:cNvPr>
          <p:cNvSpPr>
            <a:spLocks noGrp="1"/>
          </p:cNvSpPr>
          <p:nvPr>
            <p:ph type="ft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8D4BC5C7-D4A7-4342-A414-1E8313630F29}"/>
              </a:ext>
            </a:extLst>
          </p:cNvPr>
          <p:cNvSpPr>
            <a:spLocks noGrp="1"/>
          </p:cNvSpPr>
          <p:nvPr>
            <p:ph type="sldNum" idx="12"/>
          </p:nvPr>
        </p:nvSpPr>
        <p:spPr/>
        <p:txBody>
          <a:bodyPr/>
          <a:lstStyle>
            <a:lvl1pPr>
              <a:defRPr/>
            </a:lvl1pPr>
          </a:lstStyle>
          <a:p>
            <a:fld id="{441C439F-D063-0745-8460-6F4947ECC59E}" type="slidenum">
              <a:rPr lang="fr-FR" altLang="fr-FR"/>
              <a:pPr/>
              <a:t>‹N°›</a:t>
            </a:fld>
            <a:endParaRPr lang="fr-FR" altLang="fr-FR"/>
          </a:p>
        </p:txBody>
      </p:sp>
    </p:spTree>
    <p:extLst>
      <p:ext uri="{BB962C8B-B14F-4D97-AF65-F5344CB8AC3E}">
        <p14:creationId xmlns:p14="http://schemas.microsoft.com/office/powerpoint/2010/main" val="398165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6F0C29E5-A532-BB46-9D1B-6344660F59F1}"/>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fr-FR"/>
              <a:t>Cliquez pour éditer le format du texte-titre</a:t>
            </a:r>
          </a:p>
        </p:txBody>
      </p:sp>
      <p:sp>
        <p:nvSpPr>
          <p:cNvPr id="1026" name="Rectangle 2">
            <a:extLst>
              <a:ext uri="{FF2B5EF4-FFF2-40B4-BE49-F238E27FC236}">
                <a16:creationId xmlns:a16="http://schemas.microsoft.com/office/drawing/2014/main" id="{F05F60DD-AB4F-734E-921A-A9CC99321A50}"/>
              </a:ext>
            </a:extLst>
          </p:cNvPr>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sp>
        <p:nvSpPr>
          <p:cNvPr id="1027" name="Rectangle 3">
            <a:extLst>
              <a:ext uri="{FF2B5EF4-FFF2-40B4-BE49-F238E27FC236}">
                <a16:creationId xmlns:a16="http://schemas.microsoft.com/office/drawing/2014/main" id="{F9DD53B1-D411-F94D-9FAB-1D90E73D5B8D}"/>
              </a:ext>
            </a:extLst>
          </p:cNvPr>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anose="02020603050405020304" pitchFamily="18" charset="0"/>
              </a:defRPr>
            </a:lvl1pPr>
          </a:lstStyle>
          <a:p>
            <a:endParaRPr lang="fr-FR" altLang="fr-FR"/>
          </a:p>
        </p:txBody>
      </p:sp>
      <p:sp>
        <p:nvSpPr>
          <p:cNvPr id="1028" name="Rectangle 4">
            <a:extLst>
              <a:ext uri="{FF2B5EF4-FFF2-40B4-BE49-F238E27FC236}">
                <a16:creationId xmlns:a16="http://schemas.microsoft.com/office/drawing/2014/main" id="{62D3A146-9DA7-DE4F-878C-87CC560FB197}"/>
              </a:ext>
            </a:extLst>
          </p:cNvPr>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fr-FR" altLang="fr-FR"/>
          </a:p>
        </p:txBody>
      </p:sp>
      <p:sp>
        <p:nvSpPr>
          <p:cNvPr id="1029" name="Rectangle 5">
            <a:extLst>
              <a:ext uri="{FF2B5EF4-FFF2-40B4-BE49-F238E27FC236}">
                <a16:creationId xmlns:a16="http://schemas.microsoft.com/office/drawing/2014/main" id="{C754AC77-BB63-CD47-9B81-4F4416F03D27}"/>
              </a:ext>
            </a:extLst>
          </p:cNvPr>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anose="02020603050405020304" pitchFamily="18" charset="0"/>
              </a:defRPr>
            </a:lvl1pPr>
          </a:lstStyle>
          <a:p>
            <a:fld id="{1B88CC5A-118C-9241-89AB-1E42E577C78F}"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A664589D-6C92-2340-8E5C-3B0E463AB450}"/>
              </a:ext>
            </a:extLst>
          </p:cNvPr>
          <p:cNvSpPr>
            <a:spLocks noGrp="1" noChangeArrowheads="1"/>
          </p:cNvSpPr>
          <p:nvPr>
            <p:ph type="title"/>
          </p:nvPr>
        </p:nvSpPr>
        <p:spPr>
          <a:xfrm>
            <a:off x="503238" y="2593975"/>
            <a:ext cx="9070975" cy="2371725"/>
          </a:xfrm>
          <a:ln w="36000" cap="flat">
            <a:solidFill>
              <a:srgbClr val="FF0000"/>
            </a:solidFill>
            <a:round/>
            <a:headEnd/>
            <a:tailEnd/>
          </a:ln>
        </p:spPr>
        <p:txBody>
          <a:bodyPr lIns="18000" tIns="18000" rIns="18000" bIns="18000"/>
          <a:lstStyle/>
          <a:p>
            <a:pPr>
              <a:lnSpc>
                <a:spcPct val="116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b="1">
                <a:solidFill>
                  <a:srgbClr val="FF0000"/>
                </a:solidFill>
                <a:latin typeface="Comic Sans MS" panose="030F0902030302020204" pitchFamily="66" charset="0"/>
              </a:rPr>
              <a:t>Chapitre géographie 3</a:t>
            </a:r>
            <a:br>
              <a:rPr lang="fr-FR" altLang="fr-FR" b="1">
                <a:solidFill>
                  <a:srgbClr val="FF0000"/>
                </a:solidFill>
                <a:latin typeface="Comic Sans MS" panose="030F0902030302020204" pitchFamily="66" charset="0"/>
              </a:rPr>
            </a:br>
            <a:r>
              <a:rPr lang="fr-FR" altLang="fr-FR" b="1">
                <a:solidFill>
                  <a:srgbClr val="FF0000"/>
                </a:solidFill>
                <a:latin typeface="Comic Sans MS" panose="030F0902030302020204" pitchFamily="66" charset="0"/>
              </a:rPr>
              <a:t>L'EAU : UNE RESSOURCE À MÉNAGER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a:extLst>
              <a:ext uri="{FF2B5EF4-FFF2-40B4-BE49-F238E27FC236}">
                <a16:creationId xmlns:a16="http://schemas.microsoft.com/office/drawing/2014/main" id="{D2E35C72-12CA-A741-BD16-C8A09F2753E8}"/>
              </a:ext>
            </a:extLst>
          </p:cNvPr>
          <p:cNvSpPr txBox="1">
            <a:spLocks noChangeArrowheads="1"/>
          </p:cNvSpPr>
          <p:nvPr/>
        </p:nvSpPr>
        <p:spPr bwMode="auto">
          <a:xfrm>
            <a:off x="647824" y="251445"/>
            <a:ext cx="9070975" cy="636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50000"/>
              </a:lnSpc>
            </a:pPr>
            <a:r>
              <a:rPr lang="fr-FR" altLang="fr-FR" sz="3200" dirty="0">
                <a:solidFill>
                  <a:srgbClr val="FF0000"/>
                </a:solidFill>
                <a:latin typeface="Comic Sans MS" panose="030F0902030302020204" pitchFamily="66" charset="0"/>
              </a:rPr>
              <a:t>- L' accès à l'eau est-il égal partout dans le monde ?</a:t>
            </a:r>
          </a:p>
          <a:p>
            <a:pPr>
              <a:lnSpc>
                <a:spcPct val="150000"/>
              </a:lnSpc>
            </a:pPr>
            <a:r>
              <a:rPr lang="fr-FR" altLang="fr-FR" sz="3200" dirty="0">
                <a:solidFill>
                  <a:srgbClr val="FF0000"/>
                </a:solidFill>
                <a:latin typeface="Comic Sans MS" panose="030F0902030302020204" pitchFamily="66" charset="0"/>
              </a:rPr>
              <a:t>- Quelle gestion de l'eau est mise en place dans les pays qui en manquent ?</a:t>
            </a:r>
          </a:p>
        </p:txBody>
      </p:sp>
      <p:sp>
        <p:nvSpPr>
          <p:cNvPr id="8194" name="AutoShape 2">
            <a:extLst>
              <a:ext uri="{FF2B5EF4-FFF2-40B4-BE49-F238E27FC236}">
                <a16:creationId xmlns:a16="http://schemas.microsoft.com/office/drawing/2014/main" id="{4D16CCD4-31AC-704A-8B80-82EB47801A5A}"/>
              </a:ext>
            </a:extLst>
          </p:cNvPr>
          <p:cNvSpPr>
            <a:spLocks noChangeArrowheads="1"/>
          </p:cNvSpPr>
          <p:nvPr/>
        </p:nvSpPr>
        <p:spPr bwMode="auto">
          <a:xfrm>
            <a:off x="1368425" y="395288"/>
            <a:ext cx="1260475"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195" name="AutoShape 3">
            <a:extLst>
              <a:ext uri="{FF2B5EF4-FFF2-40B4-BE49-F238E27FC236}">
                <a16:creationId xmlns:a16="http://schemas.microsoft.com/office/drawing/2014/main" id="{74C2A982-5222-CB47-8E15-D30C79BEDB58}"/>
              </a:ext>
            </a:extLst>
          </p:cNvPr>
          <p:cNvSpPr>
            <a:spLocks noChangeArrowheads="1"/>
          </p:cNvSpPr>
          <p:nvPr/>
        </p:nvSpPr>
        <p:spPr bwMode="auto">
          <a:xfrm>
            <a:off x="5076874" y="431800"/>
            <a:ext cx="899542"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196" name="AutoShape 4">
            <a:extLst>
              <a:ext uri="{FF2B5EF4-FFF2-40B4-BE49-F238E27FC236}">
                <a16:creationId xmlns:a16="http://schemas.microsoft.com/office/drawing/2014/main" id="{4E8500EF-E157-054A-B811-2224F58880CF}"/>
              </a:ext>
            </a:extLst>
          </p:cNvPr>
          <p:cNvSpPr>
            <a:spLocks noChangeArrowheads="1"/>
          </p:cNvSpPr>
          <p:nvPr/>
        </p:nvSpPr>
        <p:spPr bwMode="auto">
          <a:xfrm>
            <a:off x="2232868" y="1907629"/>
            <a:ext cx="1511300"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 name="Line 6">
            <a:extLst>
              <a:ext uri="{FF2B5EF4-FFF2-40B4-BE49-F238E27FC236}">
                <a16:creationId xmlns:a16="http://schemas.microsoft.com/office/drawing/2014/main" id="{3F85191F-3D18-EEB4-82E6-9BEF1BBEF633}"/>
              </a:ext>
            </a:extLst>
          </p:cNvPr>
          <p:cNvSpPr>
            <a:spLocks noChangeShapeType="1"/>
          </p:cNvSpPr>
          <p:nvPr/>
        </p:nvSpPr>
        <p:spPr bwMode="auto">
          <a:xfrm>
            <a:off x="503808" y="0"/>
            <a:ext cx="1587" cy="3240000"/>
          </a:xfrm>
          <a:prstGeom prst="line">
            <a:avLst/>
          </a:prstGeom>
          <a:noFill/>
          <a:ln w="36000" cap="flat">
            <a:solidFill>
              <a:srgbClr val="FF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frique – La Compagnie des Cartes - Le voyage et la randonnée">
            <a:extLst>
              <a:ext uri="{FF2B5EF4-FFF2-40B4-BE49-F238E27FC236}">
                <a16:creationId xmlns:a16="http://schemas.microsoft.com/office/drawing/2014/main" id="{94526CDD-C5E5-3AA8-99D4-CC80F2D838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2699" y="2406650"/>
            <a:ext cx="4575225" cy="49158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217" name="Rectangle 1">
            <a:extLst>
              <a:ext uri="{FF2B5EF4-FFF2-40B4-BE49-F238E27FC236}">
                <a16:creationId xmlns:a16="http://schemas.microsoft.com/office/drawing/2014/main" id="{816E422F-C321-4748-9994-156147329644}"/>
              </a:ext>
            </a:extLst>
          </p:cNvPr>
          <p:cNvSpPr>
            <a:spLocks noGrp="1" noChangeArrowheads="1"/>
          </p:cNvSpPr>
          <p:nvPr>
            <p:ph type="title"/>
          </p:nvPr>
        </p:nvSpPr>
        <p:spPr>
          <a:xfrm>
            <a:off x="684213" y="53975"/>
            <a:ext cx="8135937" cy="1238250"/>
          </a:xfrm>
          <a:ln/>
        </p:spPr>
        <p:txBody>
          <a:bodyPr/>
          <a:lstStyle/>
          <a:p>
            <a:pPr algn="l">
              <a:lnSpc>
                <a:spcPct val="116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800" b="1" u="sng" dirty="0">
                <a:solidFill>
                  <a:srgbClr val="FF0000"/>
                </a:solidFill>
                <a:latin typeface="Comic Sans MS" panose="030F0902030302020204" pitchFamily="66" charset="0"/>
              </a:rPr>
              <a:t>I. L'accès à l'eau dans un pays en pénurie : l'exemple de la Tunisie</a:t>
            </a:r>
          </a:p>
        </p:txBody>
      </p:sp>
      <p:sp>
        <p:nvSpPr>
          <p:cNvPr id="9218" name="Text Box 2">
            <a:extLst>
              <a:ext uri="{FF2B5EF4-FFF2-40B4-BE49-F238E27FC236}">
                <a16:creationId xmlns:a16="http://schemas.microsoft.com/office/drawing/2014/main" id="{795859F2-B07F-9A4C-87E8-E318E28B6EA4}"/>
              </a:ext>
            </a:extLst>
          </p:cNvPr>
          <p:cNvSpPr txBox="1">
            <a:spLocks noChangeArrowheads="1"/>
          </p:cNvSpPr>
          <p:nvPr/>
        </p:nvSpPr>
        <p:spPr bwMode="auto">
          <a:xfrm>
            <a:off x="1619250" y="1168400"/>
            <a:ext cx="8459788"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lnSpc>
                <a:spcPct val="116000"/>
              </a:lnSpc>
            </a:pPr>
            <a:r>
              <a:rPr lang="fr-FR" altLang="fr-FR" sz="2800" b="1" u="sng" dirty="0">
                <a:solidFill>
                  <a:srgbClr val="008000"/>
                </a:solidFill>
                <a:latin typeface="Comic Sans MS" panose="030F0902030302020204" pitchFamily="66" charset="0"/>
              </a:rPr>
              <a:t>A. L'utilisation de l'eau dans une oasis : Gabès</a:t>
            </a:r>
          </a:p>
        </p:txBody>
      </p:sp>
      <p:sp>
        <p:nvSpPr>
          <p:cNvPr id="9220" name="Oval 4">
            <a:extLst>
              <a:ext uri="{FF2B5EF4-FFF2-40B4-BE49-F238E27FC236}">
                <a16:creationId xmlns:a16="http://schemas.microsoft.com/office/drawing/2014/main" id="{B0F2BA57-EA45-D642-9E18-923E5E8F0D72}"/>
              </a:ext>
            </a:extLst>
          </p:cNvPr>
          <p:cNvSpPr>
            <a:spLocks noChangeArrowheads="1"/>
          </p:cNvSpPr>
          <p:nvPr/>
        </p:nvSpPr>
        <p:spPr bwMode="auto">
          <a:xfrm>
            <a:off x="4536210" y="2483693"/>
            <a:ext cx="288078" cy="539750"/>
          </a:xfrm>
          <a:prstGeom prst="ellipse">
            <a:avLst/>
          </a:pr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9221" name="Oval 5">
            <a:extLst>
              <a:ext uri="{FF2B5EF4-FFF2-40B4-BE49-F238E27FC236}">
                <a16:creationId xmlns:a16="http://schemas.microsoft.com/office/drawing/2014/main" id="{5218DC9E-84D1-C143-8367-83BB2F01BA88}"/>
              </a:ext>
            </a:extLst>
          </p:cNvPr>
          <p:cNvSpPr>
            <a:spLocks noChangeArrowheads="1"/>
          </p:cNvSpPr>
          <p:nvPr/>
        </p:nvSpPr>
        <p:spPr bwMode="auto">
          <a:xfrm>
            <a:off x="5796384" y="4067869"/>
            <a:ext cx="900112" cy="539750"/>
          </a:xfrm>
          <a:prstGeom prst="ellipse">
            <a:avLst/>
          </a:prstGeom>
          <a:noFill/>
          <a:ln w="360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9222" name="Line 6">
            <a:extLst>
              <a:ext uri="{FF2B5EF4-FFF2-40B4-BE49-F238E27FC236}">
                <a16:creationId xmlns:a16="http://schemas.microsoft.com/office/drawing/2014/main" id="{6244D71D-297B-6C42-BF43-B87BA737FB4F}"/>
              </a:ext>
            </a:extLst>
          </p:cNvPr>
          <p:cNvSpPr>
            <a:spLocks noChangeShapeType="1"/>
          </p:cNvSpPr>
          <p:nvPr/>
        </p:nvSpPr>
        <p:spPr bwMode="auto">
          <a:xfrm>
            <a:off x="576263" y="0"/>
            <a:ext cx="1587" cy="7559675"/>
          </a:xfrm>
          <a:prstGeom prst="line">
            <a:avLst/>
          </a:prstGeom>
          <a:noFill/>
          <a:ln w="36000" cap="flat">
            <a:solidFill>
              <a:srgbClr val="FF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223" name="AutoShape 7">
            <a:extLst>
              <a:ext uri="{FF2B5EF4-FFF2-40B4-BE49-F238E27FC236}">
                <a16:creationId xmlns:a16="http://schemas.microsoft.com/office/drawing/2014/main" id="{3322B434-F887-4B4D-84CC-71728C8A3D1F}"/>
              </a:ext>
            </a:extLst>
          </p:cNvPr>
          <p:cNvSpPr>
            <a:spLocks noChangeArrowheads="1"/>
          </p:cNvSpPr>
          <p:nvPr/>
        </p:nvSpPr>
        <p:spPr bwMode="auto">
          <a:xfrm>
            <a:off x="6408464" y="179437"/>
            <a:ext cx="1440000"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9224" name="AutoShape 8">
            <a:extLst>
              <a:ext uri="{FF2B5EF4-FFF2-40B4-BE49-F238E27FC236}">
                <a16:creationId xmlns:a16="http://schemas.microsoft.com/office/drawing/2014/main" id="{8E7D57FA-2106-854C-A1B9-3F377EE1E2B5}"/>
              </a:ext>
            </a:extLst>
          </p:cNvPr>
          <p:cNvSpPr>
            <a:spLocks noChangeArrowheads="1"/>
          </p:cNvSpPr>
          <p:nvPr/>
        </p:nvSpPr>
        <p:spPr bwMode="auto">
          <a:xfrm>
            <a:off x="3384128" y="647799"/>
            <a:ext cx="1368000"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9225" name="AutoShape 9">
            <a:extLst>
              <a:ext uri="{FF2B5EF4-FFF2-40B4-BE49-F238E27FC236}">
                <a16:creationId xmlns:a16="http://schemas.microsoft.com/office/drawing/2014/main" id="{EAB6BC8C-9438-9A4A-BC09-1D30B509E3E1}"/>
              </a:ext>
            </a:extLst>
          </p:cNvPr>
          <p:cNvSpPr>
            <a:spLocks noChangeArrowheads="1"/>
          </p:cNvSpPr>
          <p:nvPr/>
        </p:nvSpPr>
        <p:spPr bwMode="auto">
          <a:xfrm>
            <a:off x="7237114" y="1511300"/>
            <a:ext cx="971550"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9226" name="AutoShape 10">
            <a:extLst>
              <a:ext uri="{FF2B5EF4-FFF2-40B4-BE49-F238E27FC236}">
                <a16:creationId xmlns:a16="http://schemas.microsoft.com/office/drawing/2014/main" id="{9013EB50-0B45-8145-9281-40845FBC1300}"/>
              </a:ext>
            </a:extLst>
          </p:cNvPr>
          <p:cNvSpPr>
            <a:spLocks noChangeArrowheads="1"/>
          </p:cNvSpPr>
          <p:nvPr/>
        </p:nvSpPr>
        <p:spPr bwMode="auto">
          <a:xfrm>
            <a:off x="8424688" y="1511300"/>
            <a:ext cx="1187450"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clickEffect">
                                  <p:stCondLst>
                                    <p:cond delay="0"/>
                                  </p:stCondLst>
                                  <p:childTnLst>
                                    <p:set>
                                      <p:cBhvr additive="repl">
                                        <p:cTn id="6" dur="0" fill="hold">
                                          <p:stCondLst>
                                            <p:cond delay="0"/>
                                          </p:stCondLst>
                                        </p:cTn>
                                        <p:tgtEl>
                                          <p:spTgt spid="9220"/>
                                        </p:tgtEl>
                                        <p:attrNameLst>
                                          <p:attrName>style.visibility</p:attrName>
                                        </p:attrNameLst>
                                      </p:cBhvr>
                                      <p:to>
                                        <p:strVal val="visible"/>
                                      </p:to>
                                    </p:set>
                                    <p:animEffect transition="in" filter="wedge">
                                      <p:cBhvr additive="repl">
                                        <p:cTn id="7"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E42EB4-FDC5-6D45-A775-18B812252DE7}"/>
              </a:ext>
            </a:extLst>
          </p:cNvPr>
          <p:cNvSpPr/>
          <p:nvPr/>
        </p:nvSpPr>
        <p:spPr>
          <a:xfrm>
            <a:off x="556757" y="1259557"/>
            <a:ext cx="9020059" cy="5470839"/>
          </a:xfrm>
          <a:prstGeom prst="rect">
            <a:avLst/>
          </a:prstGeom>
          <a:solidFill>
            <a:srgbClr val="76D6FF">
              <a:alpha val="10000"/>
            </a:srgb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reeform 2">
            <a:extLst>
              <a:ext uri="{FF2B5EF4-FFF2-40B4-BE49-F238E27FC236}">
                <a16:creationId xmlns:a16="http://schemas.microsoft.com/office/drawing/2014/main" id="{A20B7279-509D-C143-B5E5-734BD01691E7}"/>
              </a:ext>
            </a:extLst>
          </p:cNvPr>
          <p:cNvSpPr>
            <a:spLocks noChangeArrowheads="1"/>
          </p:cNvSpPr>
          <p:nvPr/>
        </p:nvSpPr>
        <p:spPr bwMode="auto">
          <a:xfrm>
            <a:off x="5174783" y="3465862"/>
            <a:ext cx="50669" cy="105573"/>
          </a:xfrm>
          <a:custGeom>
            <a:avLst/>
            <a:gdLst>
              <a:gd name="T0" fmla="*/ 0 w 84"/>
              <a:gd name="T1" fmla="*/ 41 h 166"/>
              <a:gd name="T2" fmla="*/ 16 w 84"/>
              <a:gd name="T3" fmla="*/ 16 h 166"/>
              <a:gd name="T4" fmla="*/ 31 w 84"/>
              <a:gd name="T5" fmla="*/ 0 h 166"/>
              <a:gd name="T6" fmla="*/ 67 w 84"/>
              <a:gd name="T7" fmla="*/ 26 h 166"/>
              <a:gd name="T8" fmla="*/ 67 w 84"/>
              <a:gd name="T9" fmla="*/ 41 h 166"/>
              <a:gd name="T10" fmla="*/ 67 w 84"/>
              <a:gd name="T11" fmla="*/ 51 h 166"/>
              <a:gd name="T12" fmla="*/ 67 w 84"/>
              <a:gd name="T13" fmla="*/ 67 h 166"/>
              <a:gd name="T14" fmla="*/ 73 w 84"/>
              <a:gd name="T15" fmla="*/ 82 h 166"/>
              <a:gd name="T16" fmla="*/ 83 w 84"/>
              <a:gd name="T17" fmla="*/ 108 h 166"/>
              <a:gd name="T18" fmla="*/ 67 w 84"/>
              <a:gd name="T19" fmla="*/ 149 h 166"/>
              <a:gd name="T20" fmla="*/ 47 w 84"/>
              <a:gd name="T21" fmla="*/ 165 h 166"/>
              <a:gd name="T22" fmla="*/ 47 w 84"/>
              <a:gd name="T23" fmla="*/ 160 h 166"/>
              <a:gd name="T24" fmla="*/ 31 w 84"/>
              <a:gd name="T25" fmla="*/ 139 h 166"/>
              <a:gd name="T26" fmla="*/ 6 w 84"/>
              <a:gd name="T27" fmla="*/ 124 h 166"/>
              <a:gd name="T28" fmla="*/ 16 w 84"/>
              <a:gd name="T29" fmla="*/ 124 h 166"/>
              <a:gd name="T30" fmla="*/ 16 w 84"/>
              <a:gd name="T31" fmla="*/ 98 h 166"/>
              <a:gd name="T32" fmla="*/ 20 w 84"/>
              <a:gd name="T33" fmla="*/ 92 h 166"/>
              <a:gd name="T34" fmla="*/ 16 w 84"/>
              <a:gd name="T35" fmla="*/ 82 h 166"/>
              <a:gd name="T36" fmla="*/ 16 w 84"/>
              <a:gd name="T37" fmla="*/ 57 h 166"/>
              <a:gd name="T38" fmla="*/ 0 w 84"/>
              <a:gd name="T39" fmla="*/ 41 h 166"/>
              <a:gd name="T40" fmla="*/ 0 w 84"/>
              <a:gd name="T41" fmla="*/ 41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66"/>
              <a:gd name="T65" fmla="*/ 84 w 84"/>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66">
                <a:moveTo>
                  <a:pt x="0" y="41"/>
                </a:moveTo>
                <a:lnTo>
                  <a:pt x="16" y="16"/>
                </a:lnTo>
                <a:lnTo>
                  <a:pt x="31" y="0"/>
                </a:lnTo>
                <a:lnTo>
                  <a:pt x="67" y="26"/>
                </a:lnTo>
                <a:lnTo>
                  <a:pt x="67" y="41"/>
                </a:lnTo>
                <a:lnTo>
                  <a:pt x="67" y="51"/>
                </a:lnTo>
                <a:lnTo>
                  <a:pt x="67" y="67"/>
                </a:lnTo>
                <a:lnTo>
                  <a:pt x="73" y="82"/>
                </a:lnTo>
                <a:lnTo>
                  <a:pt x="83" y="108"/>
                </a:lnTo>
                <a:lnTo>
                  <a:pt x="67" y="149"/>
                </a:lnTo>
                <a:lnTo>
                  <a:pt x="47" y="165"/>
                </a:lnTo>
                <a:lnTo>
                  <a:pt x="47" y="160"/>
                </a:lnTo>
                <a:lnTo>
                  <a:pt x="31" y="139"/>
                </a:lnTo>
                <a:lnTo>
                  <a:pt x="6" y="124"/>
                </a:lnTo>
                <a:lnTo>
                  <a:pt x="16" y="124"/>
                </a:lnTo>
                <a:lnTo>
                  <a:pt x="16" y="98"/>
                </a:lnTo>
                <a:lnTo>
                  <a:pt x="20" y="92"/>
                </a:lnTo>
                <a:lnTo>
                  <a:pt x="16" y="82"/>
                </a:lnTo>
                <a:lnTo>
                  <a:pt x="16" y="57"/>
                </a:lnTo>
                <a:lnTo>
                  <a:pt x="0"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 name="Freeform 3" descr="Rayures étroites horizontales">
            <a:extLst>
              <a:ext uri="{FF2B5EF4-FFF2-40B4-BE49-F238E27FC236}">
                <a16:creationId xmlns:a16="http://schemas.microsoft.com/office/drawing/2014/main" id="{78CCBB81-25B1-E748-B768-77A3C2FE2F47}"/>
              </a:ext>
            </a:extLst>
          </p:cNvPr>
          <p:cNvSpPr>
            <a:spLocks noChangeArrowheads="1"/>
          </p:cNvSpPr>
          <p:nvPr/>
        </p:nvSpPr>
        <p:spPr bwMode="auto">
          <a:xfrm>
            <a:off x="5260766" y="3413077"/>
            <a:ext cx="150469" cy="99174"/>
          </a:xfrm>
          <a:custGeom>
            <a:avLst/>
            <a:gdLst>
              <a:gd name="T0" fmla="*/ 0 w 245"/>
              <a:gd name="T1" fmla="*/ 0 h 156"/>
              <a:gd name="T2" fmla="*/ 16 w 245"/>
              <a:gd name="T3" fmla="*/ 4 h 156"/>
              <a:gd name="T4" fmla="*/ 11 w 245"/>
              <a:gd name="T5" fmla="*/ 14 h 156"/>
              <a:gd name="T6" fmla="*/ 11 w 245"/>
              <a:gd name="T7" fmla="*/ 26 h 156"/>
              <a:gd name="T8" fmla="*/ 37 w 245"/>
              <a:gd name="T9" fmla="*/ 14 h 156"/>
              <a:gd name="T10" fmla="*/ 57 w 245"/>
              <a:gd name="T11" fmla="*/ 26 h 156"/>
              <a:gd name="T12" fmla="*/ 68 w 245"/>
              <a:gd name="T13" fmla="*/ 26 h 156"/>
              <a:gd name="T14" fmla="*/ 94 w 245"/>
              <a:gd name="T15" fmla="*/ 26 h 156"/>
              <a:gd name="T16" fmla="*/ 119 w 245"/>
              <a:gd name="T17" fmla="*/ 30 h 156"/>
              <a:gd name="T18" fmla="*/ 125 w 245"/>
              <a:gd name="T19" fmla="*/ 26 h 156"/>
              <a:gd name="T20" fmla="*/ 145 w 245"/>
              <a:gd name="T21" fmla="*/ 14 h 156"/>
              <a:gd name="T22" fmla="*/ 187 w 245"/>
              <a:gd name="T23" fmla="*/ 0 h 156"/>
              <a:gd name="T24" fmla="*/ 192 w 245"/>
              <a:gd name="T25" fmla="*/ 4 h 156"/>
              <a:gd name="T26" fmla="*/ 228 w 245"/>
              <a:gd name="T27" fmla="*/ 4 h 156"/>
              <a:gd name="T28" fmla="*/ 233 w 245"/>
              <a:gd name="T29" fmla="*/ 14 h 156"/>
              <a:gd name="T30" fmla="*/ 244 w 245"/>
              <a:gd name="T31" fmla="*/ 14 h 156"/>
              <a:gd name="T32" fmla="*/ 244 w 245"/>
              <a:gd name="T33" fmla="*/ 41 h 156"/>
              <a:gd name="T34" fmla="*/ 233 w 245"/>
              <a:gd name="T35" fmla="*/ 41 h 156"/>
              <a:gd name="T36" fmla="*/ 217 w 245"/>
              <a:gd name="T37" fmla="*/ 57 h 156"/>
              <a:gd name="T38" fmla="*/ 228 w 245"/>
              <a:gd name="T39" fmla="*/ 82 h 156"/>
              <a:gd name="T40" fmla="*/ 213 w 245"/>
              <a:gd name="T41" fmla="*/ 92 h 156"/>
              <a:gd name="T42" fmla="*/ 233 w 245"/>
              <a:gd name="T43" fmla="*/ 114 h 156"/>
              <a:gd name="T44" fmla="*/ 217 w 245"/>
              <a:gd name="T45" fmla="*/ 114 h 156"/>
              <a:gd name="T46" fmla="*/ 203 w 245"/>
              <a:gd name="T47" fmla="*/ 108 h 156"/>
              <a:gd name="T48" fmla="*/ 166 w 245"/>
              <a:gd name="T49" fmla="*/ 124 h 156"/>
              <a:gd name="T50" fmla="*/ 160 w 245"/>
              <a:gd name="T51" fmla="*/ 124 h 156"/>
              <a:gd name="T52" fmla="*/ 160 w 245"/>
              <a:gd name="T53" fmla="*/ 149 h 156"/>
              <a:gd name="T54" fmla="*/ 135 w 245"/>
              <a:gd name="T55" fmla="*/ 155 h 156"/>
              <a:gd name="T56" fmla="*/ 119 w 245"/>
              <a:gd name="T57" fmla="*/ 149 h 156"/>
              <a:gd name="T58" fmla="*/ 104 w 245"/>
              <a:gd name="T59" fmla="*/ 149 h 156"/>
              <a:gd name="T60" fmla="*/ 94 w 245"/>
              <a:gd name="T61" fmla="*/ 139 h 156"/>
              <a:gd name="T62" fmla="*/ 27 w 245"/>
              <a:gd name="T63" fmla="*/ 149 h 156"/>
              <a:gd name="T64" fmla="*/ 27 w 245"/>
              <a:gd name="T65" fmla="*/ 124 h 156"/>
              <a:gd name="T66" fmla="*/ 0 w 245"/>
              <a:gd name="T67" fmla="*/ 98 h 156"/>
              <a:gd name="T68" fmla="*/ 11 w 245"/>
              <a:gd name="T69" fmla="*/ 92 h 156"/>
              <a:gd name="T70" fmla="*/ 0 w 245"/>
              <a:gd name="T71" fmla="*/ 82 h 156"/>
              <a:gd name="T72" fmla="*/ 0 w 245"/>
              <a:gd name="T73" fmla="*/ 72 h 156"/>
              <a:gd name="T74" fmla="*/ 11 w 245"/>
              <a:gd name="T75" fmla="*/ 67 h 156"/>
              <a:gd name="T76" fmla="*/ 16 w 245"/>
              <a:gd name="T77" fmla="*/ 57 h 156"/>
              <a:gd name="T78" fmla="*/ 11 w 245"/>
              <a:gd name="T79" fmla="*/ 46 h 156"/>
              <a:gd name="T80" fmla="*/ 0 w 245"/>
              <a:gd name="T81" fmla="*/ 30 h 156"/>
              <a:gd name="T82" fmla="*/ 0 w 245"/>
              <a:gd name="T83" fmla="*/ 0 h 156"/>
              <a:gd name="T84" fmla="*/ 0 w 245"/>
              <a:gd name="T85" fmla="*/ 0 h 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5"/>
              <a:gd name="T130" fmla="*/ 0 h 156"/>
              <a:gd name="T131" fmla="*/ 245 w 245"/>
              <a:gd name="T132" fmla="*/ 156 h 1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5" h="156">
                <a:moveTo>
                  <a:pt x="0" y="0"/>
                </a:moveTo>
                <a:lnTo>
                  <a:pt x="16" y="4"/>
                </a:lnTo>
                <a:lnTo>
                  <a:pt x="11" y="14"/>
                </a:lnTo>
                <a:lnTo>
                  <a:pt x="11" y="26"/>
                </a:lnTo>
                <a:lnTo>
                  <a:pt x="37" y="14"/>
                </a:lnTo>
                <a:lnTo>
                  <a:pt x="57" y="26"/>
                </a:lnTo>
                <a:lnTo>
                  <a:pt x="68" y="26"/>
                </a:lnTo>
                <a:lnTo>
                  <a:pt x="94" y="26"/>
                </a:lnTo>
                <a:lnTo>
                  <a:pt x="119" y="30"/>
                </a:lnTo>
                <a:lnTo>
                  <a:pt x="125" y="26"/>
                </a:lnTo>
                <a:lnTo>
                  <a:pt x="145" y="14"/>
                </a:lnTo>
                <a:lnTo>
                  <a:pt x="187" y="0"/>
                </a:lnTo>
                <a:lnTo>
                  <a:pt x="192" y="4"/>
                </a:lnTo>
                <a:lnTo>
                  <a:pt x="228" y="4"/>
                </a:lnTo>
                <a:lnTo>
                  <a:pt x="233" y="14"/>
                </a:lnTo>
                <a:lnTo>
                  <a:pt x="244" y="14"/>
                </a:lnTo>
                <a:lnTo>
                  <a:pt x="244" y="41"/>
                </a:lnTo>
                <a:lnTo>
                  <a:pt x="233" y="41"/>
                </a:lnTo>
                <a:lnTo>
                  <a:pt x="217" y="57"/>
                </a:lnTo>
                <a:lnTo>
                  <a:pt x="228" y="82"/>
                </a:lnTo>
                <a:lnTo>
                  <a:pt x="213" y="92"/>
                </a:lnTo>
                <a:lnTo>
                  <a:pt x="233" y="114"/>
                </a:lnTo>
                <a:lnTo>
                  <a:pt x="217" y="114"/>
                </a:lnTo>
                <a:lnTo>
                  <a:pt x="203" y="108"/>
                </a:lnTo>
                <a:lnTo>
                  <a:pt x="166" y="124"/>
                </a:lnTo>
                <a:lnTo>
                  <a:pt x="160" y="124"/>
                </a:lnTo>
                <a:lnTo>
                  <a:pt x="160" y="149"/>
                </a:lnTo>
                <a:lnTo>
                  <a:pt x="135" y="155"/>
                </a:lnTo>
                <a:lnTo>
                  <a:pt x="119" y="149"/>
                </a:lnTo>
                <a:lnTo>
                  <a:pt x="104" y="149"/>
                </a:lnTo>
                <a:lnTo>
                  <a:pt x="94" y="139"/>
                </a:lnTo>
                <a:lnTo>
                  <a:pt x="27" y="149"/>
                </a:lnTo>
                <a:lnTo>
                  <a:pt x="27" y="124"/>
                </a:lnTo>
                <a:lnTo>
                  <a:pt x="0" y="98"/>
                </a:lnTo>
                <a:lnTo>
                  <a:pt x="11" y="92"/>
                </a:lnTo>
                <a:lnTo>
                  <a:pt x="0" y="82"/>
                </a:lnTo>
                <a:lnTo>
                  <a:pt x="0" y="72"/>
                </a:lnTo>
                <a:lnTo>
                  <a:pt x="11" y="67"/>
                </a:lnTo>
                <a:lnTo>
                  <a:pt x="16" y="57"/>
                </a:lnTo>
                <a:lnTo>
                  <a:pt x="11" y="46"/>
                </a:lnTo>
                <a:lnTo>
                  <a:pt x="0" y="30"/>
                </a:lnTo>
                <a:lnTo>
                  <a:pt x="0"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 name="Freeform 4" descr="Diagonales larges vers le bas">
            <a:extLst>
              <a:ext uri="{FF2B5EF4-FFF2-40B4-BE49-F238E27FC236}">
                <a16:creationId xmlns:a16="http://schemas.microsoft.com/office/drawing/2014/main" id="{C425829F-F2E8-C042-A3D0-D8B864314BDC}"/>
              </a:ext>
            </a:extLst>
          </p:cNvPr>
          <p:cNvSpPr>
            <a:spLocks noChangeArrowheads="1"/>
          </p:cNvSpPr>
          <p:nvPr/>
        </p:nvSpPr>
        <p:spPr bwMode="auto">
          <a:xfrm>
            <a:off x="4883057" y="2928402"/>
            <a:ext cx="66023" cy="86377"/>
          </a:xfrm>
          <a:custGeom>
            <a:avLst/>
            <a:gdLst>
              <a:gd name="T0" fmla="*/ 14 w 109"/>
              <a:gd name="T1" fmla="*/ 129 h 135"/>
              <a:gd name="T2" fmla="*/ 14 w 109"/>
              <a:gd name="T3" fmla="*/ 93 h 135"/>
              <a:gd name="T4" fmla="*/ 4 w 109"/>
              <a:gd name="T5" fmla="*/ 83 h 135"/>
              <a:gd name="T6" fmla="*/ 0 w 109"/>
              <a:gd name="T7" fmla="*/ 93 h 135"/>
              <a:gd name="T8" fmla="*/ 0 w 109"/>
              <a:gd name="T9" fmla="*/ 51 h 135"/>
              <a:gd name="T10" fmla="*/ 0 w 109"/>
              <a:gd name="T11" fmla="*/ 26 h 135"/>
              <a:gd name="T12" fmla="*/ 14 w 109"/>
              <a:gd name="T13" fmla="*/ 36 h 135"/>
              <a:gd name="T14" fmla="*/ 20 w 109"/>
              <a:gd name="T15" fmla="*/ 10 h 135"/>
              <a:gd name="T16" fmla="*/ 41 w 109"/>
              <a:gd name="T17" fmla="*/ 20 h 135"/>
              <a:gd name="T18" fmla="*/ 41 w 109"/>
              <a:gd name="T19" fmla="*/ 0 h 135"/>
              <a:gd name="T20" fmla="*/ 72 w 109"/>
              <a:gd name="T21" fmla="*/ 0 h 135"/>
              <a:gd name="T22" fmla="*/ 87 w 109"/>
              <a:gd name="T23" fmla="*/ 26 h 135"/>
              <a:gd name="T24" fmla="*/ 108 w 109"/>
              <a:gd name="T25" fmla="*/ 36 h 135"/>
              <a:gd name="T26" fmla="*/ 98 w 109"/>
              <a:gd name="T27" fmla="*/ 51 h 135"/>
              <a:gd name="T28" fmla="*/ 82 w 109"/>
              <a:gd name="T29" fmla="*/ 51 h 135"/>
              <a:gd name="T30" fmla="*/ 82 w 109"/>
              <a:gd name="T31" fmla="*/ 61 h 135"/>
              <a:gd name="T32" fmla="*/ 82 w 109"/>
              <a:gd name="T33" fmla="*/ 67 h 135"/>
              <a:gd name="T34" fmla="*/ 72 w 109"/>
              <a:gd name="T35" fmla="*/ 83 h 135"/>
              <a:gd name="T36" fmla="*/ 57 w 109"/>
              <a:gd name="T37" fmla="*/ 93 h 135"/>
              <a:gd name="T38" fmla="*/ 57 w 109"/>
              <a:gd name="T39" fmla="*/ 119 h 135"/>
              <a:gd name="T40" fmla="*/ 57 w 109"/>
              <a:gd name="T41" fmla="*/ 134 h 135"/>
              <a:gd name="T42" fmla="*/ 41 w 109"/>
              <a:gd name="T43" fmla="*/ 134 h 135"/>
              <a:gd name="T44" fmla="*/ 14 w 109"/>
              <a:gd name="T45" fmla="*/ 129 h 135"/>
              <a:gd name="T46" fmla="*/ 14 w 109"/>
              <a:gd name="T47" fmla="*/ 129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9"/>
              <a:gd name="T73" fmla="*/ 0 h 135"/>
              <a:gd name="T74" fmla="*/ 109 w 109"/>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9" h="135">
                <a:moveTo>
                  <a:pt x="14" y="129"/>
                </a:moveTo>
                <a:lnTo>
                  <a:pt x="14" y="93"/>
                </a:lnTo>
                <a:lnTo>
                  <a:pt x="4" y="83"/>
                </a:lnTo>
                <a:lnTo>
                  <a:pt x="0" y="93"/>
                </a:lnTo>
                <a:lnTo>
                  <a:pt x="0" y="51"/>
                </a:lnTo>
                <a:lnTo>
                  <a:pt x="0" y="26"/>
                </a:lnTo>
                <a:lnTo>
                  <a:pt x="14" y="36"/>
                </a:lnTo>
                <a:lnTo>
                  <a:pt x="20" y="10"/>
                </a:lnTo>
                <a:lnTo>
                  <a:pt x="41" y="20"/>
                </a:lnTo>
                <a:lnTo>
                  <a:pt x="41" y="0"/>
                </a:lnTo>
                <a:lnTo>
                  <a:pt x="72" y="0"/>
                </a:lnTo>
                <a:lnTo>
                  <a:pt x="87" y="26"/>
                </a:lnTo>
                <a:lnTo>
                  <a:pt x="108" y="36"/>
                </a:lnTo>
                <a:lnTo>
                  <a:pt x="98" y="51"/>
                </a:lnTo>
                <a:lnTo>
                  <a:pt x="82" y="51"/>
                </a:lnTo>
                <a:lnTo>
                  <a:pt x="82" y="61"/>
                </a:lnTo>
                <a:lnTo>
                  <a:pt x="82" y="67"/>
                </a:lnTo>
                <a:lnTo>
                  <a:pt x="72" y="83"/>
                </a:lnTo>
                <a:lnTo>
                  <a:pt x="57" y="93"/>
                </a:lnTo>
                <a:lnTo>
                  <a:pt x="57" y="119"/>
                </a:lnTo>
                <a:lnTo>
                  <a:pt x="57" y="134"/>
                </a:lnTo>
                <a:lnTo>
                  <a:pt x="41" y="134"/>
                </a:lnTo>
                <a:lnTo>
                  <a:pt x="14" y="12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 name="Freeform 5">
            <a:extLst>
              <a:ext uri="{FF2B5EF4-FFF2-40B4-BE49-F238E27FC236}">
                <a16:creationId xmlns:a16="http://schemas.microsoft.com/office/drawing/2014/main" id="{67F84802-61CB-CA46-ACD8-59E3BDD157D2}"/>
              </a:ext>
            </a:extLst>
          </p:cNvPr>
          <p:cNvSpPr>
            <a:spLocks noChangeArrowheads="1"/>
          </p:cNvSpPr>
          <p:nvPr/>
        </p:nvSpPr>
        <p:spPr bwMode="auto">
          <a:xfrm>
            <a:off x="4952149" y="3011579"/>
            <a:ext cx="16889" cy="9598"/>
          </a:xfrm>
          <a:custGeom>
            <a:avLst/>
            <a:gdLst>
              <a:gd name="T0" fmla="*/ 16 w 27"/>
              <a:gd name="T1" fmla="*/ 16 h 17"/>
              <a:gd name="T2" fmla="*/ 0 w 27"/>
              <a:gd name="T3" fmla="*/ 16 h 17"/>
              <a:gd name="T4" fmla="*/ 10 w 27"/>
              <a:gd name="T5" fmla="*/ 0 h 17"/>
              <a:gd name="T6" fmla="*/ 16 w 27"/>
              <a:gd name="T7" fmla="*/ 5 h 17"/>
              <a:gd name="T8" fmla="*/ 26 w 27"/>
              <a:gd name="T9" fmla="*/ 5 h 17"/>
              <a:gd name="T10" fmla="*/ 26 w 27"/>
              <a:gd name="T11" fmla="*/ 16 h 17"/>
              <a:gd name="T12" fmla="*/ 16 w 27"/>
              <a:gd name="T13" fmla="*/ 16 h 17"/>
              <a:gd name="T14" fmla="*/ 16 w 2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7"/>
              <a:gd name="T26" fmla="*/ 27 w 2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7">
                <a:moveTo>
                  <a:pt x="16" y="16"/>
                </a:moveTo>
                <a:lnTo>
                  <a:pt x="0" y="16"/>
                </a:lnTo>
                <a:lnTo>
                  <a:pt x="10" y="0"/>
                </a:lnTo>
                <a:lnTo>
                  <a:pt x="16" y="5"/>
                </a:lnTo>
                <a:lnTo>
                  <a:pt x="26" y="5"/>
                </a:lnTo>
                <a:lnTo>
                  <a:pt x="26" y="16"/>
                </a:lnTo>
                <a:lnTo>
                  <a:pt x="16"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 name="Freeform 6" descr="Diagonales larges vers le bas">
            <a:extLst>
              <a:ext uri="{FF2B5EF4-FFF2-40B4-BE49-F238E27FC236}">
                <a16:creationId xmlns:a16="http://schemas.microsoft.com/office/drawing/2014/main" id="{82D2864B-49FF-6B49-87D1-03B99043F182}"/>
              </a:ext>
            </a:extLst>
          </p:cNvPr>
          <p:cNvSpPr>
            <a:spLocks noChangeArrowheads="1"/>
          </p:cNvSpPr>
          <p:nvPr/>
        </p:nvSpPr>
        <p:spPr bwMode="auto">
          <a:xfrm>
            <a:off x="4901480" y="3456265"/>
            <a:ext cx="32244" cy="55986"/>
          </a:xfrm>
          <a:custGeom>
            <a:avLst/>
            <a:gdLst>
              <a:gd name="T0" fmla="*/ 32 w 54"/>
              <a:gd name="T1" fmla="*/ 0 h 89"/>
              <a:gd name="T2" fmla="*/ 43 w 54"/>
              <a:gd name="T3" fmla="*/ 0 h 89"/>
              <a:gd name="T4" fmla="*/ 43 w 54"/>
              <a:gd name="T5" fmla="*/ 6 h 89"/>
              <a:gd name="T6" fmla="*/ 43 w 54"/>
              <a:gd name="T7" fmla="*/ 16 h 89"/>
              <a:gd name="T8" fmla="*/ 53 w 54"/>
              <a:gd name="T9" fmla="*/ 26 h 89"/>
              <a:gd name="T10" fmla="*/ 53 w 54"/>
              <a:gd name="T11" fmla="*/ 41 h 89"/>
              <a:gd name="T12" fmla="*/ 53 w 54"/>
              <a:gd name="T13" fmla="*/ 47 h 89"/>
              <a:gd name="T14" fmla="*/ 43 w 54"/>
              <a:gd name="T15" fmla="*/ 57 h 89"/>
              <a:gd name="T16" fmla="*/ 43 w 54"/>
              <a:gd name="T17" fmla="*/ 67 h 89"/>
              <a:gd name="T18" fmla="*/ 43 w 54"/>
              <a:gd name="T19" fmla="*/ 72 h 89"/>
              <a:gd name="T20" fmla="*/ 32 w 54"/>
              <a:gd name="T21" fmla="*/ 82 h 89"/>
              <a:gd name="T22" fmla="*/ 32 w 54"/>
              <a:gd name="T23" fmla="*/ 88 h 89"/>
              <a:gd name="T24" fmla="*/ 27 w 54"/>
              <a:gd name="T25" fmla="*/ 88 h 89"/>
              <a:gd name="T26" fmla="*/ 16 w 54"/>
              <a:gd name="T27" fmla="*/ 88 h 89"/>
              <a:gd name="T28" fmla="*/ 11 w 54"/>
              <a:gd name="T29" fmla="*/ 82 h 89"/>
              <a:gd name="T30" fmla="*/ 16 w 54"/>
              <a:gd name="T31" fmla="*/ 82 h 89"/>
              <a:gd name="T32" fmla="*/ 16 w 54"/>
              <a:gd name="T33" fmla="*/ 72 h 89"/>
              <a:gd name="T34" fmla="*/ 11 w 54"/>
              <a:gd name="T35" fmla="*/ 72 h 89"/>
              <a:gd name="T36" fmla="*/ 11 w 54"/>
              <a:gd name="T37" fmla="*/ 67 h 89"/>
              <a:gd name="T38" fmla="*/ 0 w 54"/>
              <a:gd name="T39" fmla="*/ 67 h 89"/>
              <a:gd name="T40" fmla="*/ 11 w 54"/>
              <a:gd name="T41" fmla="*/ 57 h 89"/>
              <a:gd name="T42" fmla="*/ 11 w 54"/>
              <a:gd name="T43" fmla="*/ 47 h 89"/>
              <a:gd name="T44" fmla="*/ 0 w 54"/>
              <a:gd name="T45" fmla="*/ 47 h 89"/>
              <a:gd name="T46" fmla="*/ 0 w 54"/>
              <a:gd name="T47" fmla="*/ 41 h 89"/>
              <a:gd name="T48" fmla="*/ 11 w 54"/>
              <a:gd name="T49" fmla="*/ 41 h 89"/>
              <a:gd name="T50" fmla="*/ 0 w 54"/>
              <a:gd name="T51" fmla="*/ 31 h 89"/>
              <a:gd name="T52" fmla="*/ 11 w 54"/>
              <a:gd name="T53" fmla="*/ 31 h 89"/>
              <a:gd name="T54" fmla="*/ 11 w 54"/>
              <a:gd name="T55" fmla="*/ 26 h 89"/>
              <a:gd name="T56" fmla="*/ 16 w 54"/>
              <a:gd name="T57" fmla="*/ 16 h 89"/>
              <a:gd name="T58" fmla="*/ 27 w 54"/>
              <a:gd name="T59" fmla="*/ 16 h 89"/>
              <a:gd name="T60" fmla="*/ 32 w 54"/>
              <a:gd name="T61" fmla="*/ 16 h 89"/>
              <a:gd name="T62" fmla="*/ 32 w 54"/>
              <a:gd name="T63" fmla="*/ 6 h 89"/>
              <a:gd name="T64" fmla="*/ 32 w 54"/>
              <a:gd name="T65" fmla="*/ 0 h 89"/>
              <a:gd name="T66" fmla="*/ 32 w 54"/>
              <a:gd name="T67" fmla="*/ 0 h 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89"/>
              <a:gd name="T104" fmla="*/ 54 w 54"/>
              <a:gd name="T105" fmla="*/ 89 h 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89">
                <a:moveTo>
                  <a:pt x="32" y="0"/>
                </a:moveTo>
                <a:lnTo>
                  <a:pt x="43" y="0"/>
                </a:lnTo>
                <a:lnTo>
                  <a:pt x="43" y="6"/>
                </a:lnTo>
                <a:lnTo>
                  <a:pt x="43" y="16"/>
                </a:lnTo>
                <a:lnTo>
                  <a:pt x="53" y="26"/>
                </a:lnTo>
                <a:lnTo>
                  <a:pt x="53" y="41"/>
                </a:lnTo>
                <a:lnTo>
                  <a:pt x="53" y="47"/>
                </a:lnTo>
                <a:lnTo>
                  <a:pt x="43" y="57"/>
                </a:lnTo>
                <a:lnTo>
                  <a:pt x="43" y="67"/>
                </a:lnTo>
                <a:lnTo>
                  <a:pt x="43" y="72"/>
                </a:lnTo>
                <a:lnTo>
                  <a:pt x="32" y="82"/>
                </a:lnTo>
                <a:lnTo>
                  <a:pt x="32" y="88"/>
                </a:lnTo>
                <a:lnTo>
                  <a:pt x="27" y="88"/>
                </a:lnTo>
                <a:lnTo>
                  <a:pt x="16" y="88"/>
                </a:lnTo>
                <a:lnTo>
                  <a:pt x="11" y="82"/>
                </a:lnTo>
                <a:lnTo>
                  <a:pt x="16" y="82"/>
                </a:lnTo>
                <a:lnTo>
                  <a:pt x="16" y="72"/>
                </a:lnTo>
                <a:lnTo>
                  <a:pt x="11" y="72"/>
                </a:lnTo>
                <a:lnTo>
                  <a:pt x="11" y="67"/>
                </a:lnTo>
                <a:lnTo>
                  <a:pt x="0" y="67"/>
                </a:lnTo>
                <a:lnTo>
                  <a:pt x="11" y="57"/>
                </a:lnTo>
                <a:lnTo>
                  <a:pt x="11" y="47"/>
                </a:lnTo>
                <a:lnTo>
                  <a:pt x="0" y="47"/>
                </a:lnTo>
                <a:lnTo>
                  <a:pt x="0" y="41"/>
                </a:lnTo>
                <a:lnTo>
                  <a:pt x="11" y="41"/>
                </a:lnTo>
                <a:lnTo>
                  <a:pt x="0" y="31"/>
                </a:lnTo>
                <a:lnTo>
                  <a:pt x="11" y="31"/>
                </a:lnTo>
                <a:lnTo>
                  <a:pt x="11" y="26"/>
                </a:lnTo>
                <a:lnTo>
                  <a:pt x="16" y="16"/>
                </a:lnTo>
                <a:lnTo>
                  <a:pt x="27" y="16"/>
                </a:lnTo>
                <a:lnTo>
                  <a:pt x="32" y="16"/>
                </a:lnTo>
                <a:lnTo>
                  <a:pt x="32" y="6"/>
                </a:lnTo>
                <a:lnTo>
                  <a:pt x="32"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 name="Freeform 7">
            <a:extLst>
              <a:ext uri="{FF2B5EF4-FFF2-40B4-BE49-F238E27FC236}">
                <a16:creationId xmlns:a16="http://schemas.microsoft.com/office/drawing/2014/main" id="{D6C45557-0145-4D43-9521-5864681A163D}"/>
              </a:ext>
            </a:extLst>
          </p:cNvPr>
          <p:cNvSpPr>
            <a:spLocks noChangeArrowheads="1"/>
          </p:cNvSpPr>
          <p:nvPr/>
        </p:nvSpPr>
        <p:spPr bwMode="auto">
          <a:xfrm>
            <a:off x="5053487" y="3689804"/>
            <a:ext cx="7676" cy="9598"/>
          </a:xfrm>
          <a:custGeom>
            <a:avLst/>
            <a:gdLst>
              <a:gd name="T0" fmla="*/ 11 w 12"/>
              <a:gd name="T1" fmla="*/ 16 h 17"/>
              <a:gd name="T2" fmla="*/ 0 w 12"/>
              <a:gd name="T3" fmla="*/ 0 h 17"/>
              <a:gd name="T4" fmla="*/ 11 w 12"/>
              <a:gd name="T5" fmla="*/ 6 h 17"/>
              <a:gd name="T6" fmla="*/ 11 w 12"/>
              <a:gd name="T7" fmla="*/ 16 h 17"/>
              <a:gd name="T8" fmla="*/ 11 w 12"/>
              <a:gd name="T9" fmla="*/ 16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11" y="16"/>
                </a:moveTo>
                <a:lnTo>
                  <a:pt x="0" y="0"/>
                </a:lnTo>
                <a:lnTo>
                  <a:pt x="11" y="6"/>
                </a:lnTo>
                <a:lnTo>
                  <a:pt x="11"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 name="Freeform 8">
            <a:extLst>
              <a:ext uri="{FF2B5EF4-FFF2-40B4-BE49-F238E27FC236}">
                <a16:creationId xmlns:a16="http://schemas.microsoft.com/office/drawing/2014/main" id="{A2AD1236-3DBE-244F-A134-820511BDC549}"/>
              </a:ext>
            </a:extLst>
          </p:cNvPr>
          <p:cNvSpPr>
            <a:spLocks noChangeArrowheads="1"/>
          </p:cNvSpPr>
          <p:nvPr/>
        </p:nvSpPr>
        <p:spPr bwMode="auto">
          <a:xfrm>
            <a:off x="5016637" y="2389341"/>
            <a:ext cx="27637" cy="25593"/>
          </a:xfrm>
          <a:custGeom>
            <a:avLst/>
            <a:gdLst>
              <a:gd name="T0" fmla="*/ 4 w 47"/>
              <a:gd name="T1" fmla="*/ 41 h 42"/>
              <a:gd name="T2" fmla="*/ 0 w 47"/>
              <a:gd name="T3" fmla="*/ 25 h 42"/>
              <a:gd name="T4" fmla="*/ 20 w 47"/>
              <a:gd name="T5" fmla="*/ 0 h 42"/>
              <a:gd name="T6" fmla="*/ 31 w 47"/>
              <a:gd name="T7" fmla="*/ 15 h 42"/>
              <a:gd name="T8" fmla="*/ 41 w 47"/>
              <a:gd name="T9" fmla="*/ 0 h 42"/>
              <a:gd name="T10" fmla="*/ 46 w 47"/>
              <a:gd name="T11" fmla="*/ 15 h 42"/>
              <a:gd name="T12" fmla="*/ 20 w 47"/>
              <a:gd name="T13" fmla="*/ 36 h 42"/>
              <a:gd name="T14" fmla="*/ 16 w 47"/>
              <a:gd name="T15" fmla="*/ 41 h 42"/>
              <a:gd name="T16" fmla="*/ 4 w 47"/>
              <a:gd name="T17" fmla="*/ 41 h 42"/>
              <a:gd name="T18" fmla="*/ 4 w 47"/>
              <a:gd name="T19" fmla="*/ 41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2"/>
              <a:gd name="T32" fmla="*/ 47 w 47"/>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2">
                <a:moveTo>
                  <a:pt x="4" y="41"/>
                </a:moveTo>
                <a:lnTo>
                  <a:pt x="0" y="25"/>
                </a:lnTo>
                <a:lnTo>
                  <a:pt x="20" y="0"/>
                </a:lnTo>
                <a:lnTo>
                  <a:pt x="31" y="15"/>
                </a:lnTo>
                <a:lnTo>
                  <a:pt x="41" y="0"/>
                </a:lnTo>
                <a:lnTo>
                  <a:pt x="46" y="15"/>
                </a:lnTo>
                <a:lnTo>
                  <a:pt x="20" y="36"/>
                </a:lnTo>
                <a:lnTo>
                  <a:pt x="16" y="41"/>
                </a:lnTo>
                <a:lnTo>
                  <a:pt x="4"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 name="Freeform 9">
            <a:extLst>
              <a:ext uri="{FF2B5EF4-FFF2-40B4-BE49-F238E27FC236}">
                <a16:creationId xmlns:a16="http://schemas.microsoft.com/office/drawing/2014/main" id="{0AD164C8-B5AB-E746-A00D-CB59ECFD96FC}"/>
              </a:ext>
            </a:extLst>
          </p:cNvPr>
          <p:cNvSpPr>
            <a:spLocks noChangeArrowheads="1"/>
          </p:cNvSpPr>
          <p:nvPr/>
        </p:nvSpPr>
        <p:spPr bwMode="auto">
          <a:xfrm>
            <a:off x="4999747" y="2386142"/>
            <a:ext cx="16890" cy="19195"/>
          </a:xfrm>
          <a:custGeom>
            <a:avLst/>
            <a:gdLst>
              <a:gd name="T0" fmla="*/ 16 w 28"/>
              <a:gd name="T1" fmla="*/ 31 h 32"/>
              <a:gd name="T2" fmla="*/ 6 w 28"/>
              <a:gd name="T3" fmla="*/ 31 h 32"/>
              <a:gd name="T4" fmla="*/ 27 w 28"/>
              <a:gd name="T5" fmla="*/ 21 h 32"/>
              <a:gd name="T6" fmla="*/ 16 w 28"/>
              <a:gd name="T7" fmla="*/ 21 h 32"/>
              <a:gd name="T8" fmla="*/ 0 w 28"/>
              <a:gd name="T9" fmla="*/ 31 h 32"/>
              <a:gd name="T10" fmla="*/ 0 w 28"/>
              <a:gd name="T11" fmla="*/ 15 h 32"/>
              <a:gd name="T12" fmla="*/ 16 w 28"/>
              <a:gd name="T13" fmla="*/ 15 h 32"/>
              <a:gd name="T14" fmla="*/ 16 w 28"/>
              <a:gd name="T15" fmla="*/ 0 h 32"/>
              <a:gd name="T16" fmla="*/ 27 w 28"/>
              <a:gd name="T17" fmla="*/ 6 h 32"/>
              <a:gd name="T18" fmla="*/ 27 w 28"/>
              <a:gd name="T19" fmla="*/ 21 h 32"/>
              <a:gd name="T20" fmla="*/ 16 w 28"/>
              <a:gd name="T21" fmla="*/ 31 h 32"/>
              <a:gd name="T22" fmla="*/ 16 w 28"/>
              <a:gd name="T23" fmla="*/ 3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2"/>
              <a:gd name="T38" fmla="*/ 28 w 28"/>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2">
                <a:moveTo>
                  <a:pt x="16" y="31"/>
                </a:moveTo>
                <a:lnTo>
                  <a:pt x="6" y="31"/>
                </a:lnTo>
                <a:lnTo>
                  <a:pt x="27" y="21"/>
                </a:lnTo>
                <a:lnTo>
                  <a:pt x="16" y="21"/>
                </a:lnTo>
                <a:lnTo>
                  <a:pt x="0" y="31"/>
                </a:lnTo>
                <a:lnTo>
                  <a:pt x="0" y="15"/>
                </a:lnTo>
                <a:lnTo>
                  <a:pt x="16" y="15"/>
                </a:lnTo>
                <a:lnTo>
                  <a:pt x="16" y="0"/>
                </a:lnTo>
                <a:lnTo>
                  <a:pt x="27" y="6"/>
                </a:lnTo>
                <a:lnTo>
                  <a:pt x="27" y="21"/>
                </a:lnTo>
                <a:lnTo>
                  <a:pt x="16"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 name="Freeform 10" descr="Diagonales larges vers le bas">
            <a:extLst>
              <a:ext uri="{FF2B5EF4-FFF2-40B4-BE49-F238E27FC236}">
                <a16:creationId xmlns:a16="http://schemas.microsoft.com/office/drawing/2014/main" id="{5FEF9CBD-B729-2644-9D48-19D483C5EEF7}"/>
              </a:ext>
            </a:extLst>
          </p:cNvPr>
          <p:cNvSpPr>
            <a:spLocks noChangeArrowheads="1"/>
          </p:cNvSpPr>
          <p:nvPr/>
        </p:nvSpPr>
        <p:spPr bwMode="auto">
          <a:xfrm>
            <a:off x="5028919" y="3014778"/>
            <a:ext cx="257947" cy="219144"/>
          </a:xfrm>
          <a:custGeom>
            <a:avLst/>
            <a:gdLst>
              <a:gd name="T0" fmla="*/ 217 w 421"/>
              <a:gd name="T1" fmla="*/ 16 h 344"/>
              <a:gd name="T2" fmla="*/ 352 w 421"/>
              <a:gd name="T3" fmla="*/ 16 h 344"/>
              <a:gd name="T4" fmla="*/ 378 w 421"/>
              <a:gd name="T5" fmla="*/ 62 h 344"/>
              <a:gd name="T6" fmla="*/ 393 w 421"/>
              <a:gd name="T7" fmla="*/ 94 h 344"/>
              <a:gd name="T8" fmla="*/ 404 w 421"/>
              <a:gd name="T9" fmla="*/ 125 h 344"/>
              <a:gd name="T10" fmla="*/ 368 w 421"/>
              <a:gd name="T11" fmla="*/ 145 h 344"/>
              <a:gd name="T12" fmla="*/ 393 w 421"/>
              <a:gd name="T13" fmla="*/ 172 h 344"/>
              <a:gd name="T14" fmla="*/ 404 w 421"/>
              <a:gd name="T15" fmla="*/ 203 h 344"/>
              <a:gd name="T16" fmla="*/ 420 w 421"/>
              <a:gd name="T17" fmla="*/ 233 h 344"/>
              <a:gd name="T18" fmla="*/ 362 w 421"/>
              <a:gd name="T19" fmla="*/ 311 h 344"/>
              <a:gd name="T20" fmla="*/ 368 w 421"/>
              <a:gd name="T21" fmla="*/ 336 h 344"/>
              <a:gd name="T22" fmla="*/ 362 w 421"/>
              <a:gd name="T23" fmla="*/ 343 h 344"/>
              <a:gd name="T24" fmla="*/ 352 w 421"/>
              <a:gd name="T25" fmla="*/ 336 h 344"/>
              <a:gd name="T26" fmla="*/ 326 w 421"/>
              <a:gd name="T27" fmla="*/ 326 h 344"/>
              <a:gd name="T28" fmla="*/ 305 w 421"/>
              <a:gd name="T29" fmla="*/ 321 h 344"/>
              <a:gd name="T30" fmla="*/ 295 w 421"/>
              <a:gd name="T31" fmla="*/ 326 h 344"/>
              <a:gd name="T32" fmla="*/ 280 w 421"/>
              <a:gd name="T33" fmla="*/ 326 h 344"/>
              <a:gd name="T34" fmla="*/ 254 w 421"/>
              <a:gd name="T35" fmla="*/ 336 h 344"/>
              <a:gd name="T36" fmla="*/ 244 w 421"/>
              <a:gd name="T37" fmla="*/ 326 h 344"/>
              <a:gd name="T38" fmla="*/ 238 w 421"/>
              <a:gd name="T39" fmla="*/ 311 h 344"/>
              <a:gd name="T40" fmla="*/ 217 w 421"/>
              <a:gd name="T41" fmla="*/ 321 h 344"/>
              <a:gd name="T42" fmla="*/ 197 w 421"/>
              <a:gd name="T43" fmla="*/ 301 h 344"/>
              <a:gd name="T44" fmla="*/ 197 w 421"/>
              <a:gd name="T45" fmla="*/ 295 h 344"/>
              <a:gd name="T46" fmla="*/ 160 w 421"/>
              <a:gd name="T47" fmla="*/ 285 h 344"/>
              <a:gd name="T48" fmla="*/ 160 w 421"/>
              <a:gd name="T49" fmla="*/ 280 h 344"/>
              <a:gd name="T50" fmla="*/ 145 w 421"/>
              <a:gd name="T51" fmla="*/ 270 h 344"/>
              <a:gd name="T52" fmla="*/ 129 w 421"/>
              <a:gd name="T53" fmla="*/ 280 h 344"/>
              <a:gd name="T54" fmla="*/ 119 w 421"/>
              <a:gd name="T55" fmla="*/ 280 h 344"/>
              <a:gd name="T56" fmla="*/ 104 w 421"/>
              <a:gd name="T57" fmla="*/ 270 h 344"/>
              <a:gd name="T58" fmla="*/ 104 w 421"/>
              <a:gd name="T59" fmla="*/ 259 h 344"/>
              <a:gd name="T60" fmla="*/ 104 w 421"/>
              <a:gd name="T61" fmla="*/ 254 h 344"/>
              <a:gd name="T62" fmla="*/ 94 w 421"/>
              <a:gd name="T63" fmla="*/ 254 h 344"/>
              <a:gd name="T64" fmla="*/ 68 w 421"/>
              <a:gd name="T65" fmla="*/ 244 h 344"/>
              <a:gd name="T66" fmla="*/ 68 w 421"/>
              <a:gd name="T67" fmla="*/ 233 h 344"/>
              <a:gd name="T68" fmla="*/ 52 w 421"/>
              <a:gd name="T69" fmla="*/ 233 h 344"/>
              <a:gd name="T70" fmla="*/ 41 w 421"/>
              <a:gd name="T71" fmla="*/ 233 h 344"/>
              <a:gd name="T72" fmla="*/ 52 w 421"/>
              <a:gd name="T73" fmla="*/ 217 h 344"/>
              <a:gd name="T74" fmla="*/ 41 w 421"/>
              <a:gd name="T75" fmla="*/ 213 h 344"/>
              <a:gd name="T76" fmla="*/ 37 w 421"/>
              <a:gd name="T77" fmla="*/ 187 h 344"/>
              <a:gd name="T78" fmla="*/ 37 w 421"/>
              <a:gd name="T79" fmla="*/ 176 h 344"/>
              <a:gd name="T80" fmla="*/ 26 w 421"/>
              <a:gd name="T81" fmla="*/ 176 h 344"/>
              <a:gd name="T82" fmla="*/ 21 w 421"/>
              <a:gd name="T83" fmla="*/ 150 h 344"/>
              <a:gd name="T84" fmla="*/ 26 w 421"/>
              <a:gd name="T85" fmla="*/ 145 h 344"/>
              <a:gd name="T86" fmla="*/ 0 w 421"/>
              <a:gd name="T87" fmla="*/ 125 h 344"/>
              <a:gd name="T88" fmla="*/ 0 w 421"/>
              <a:gd name="T89" fmla="*/ 119 h 344"/>
              <a:gd name="T90" fmla="*/ 21 w 421"/>
              <a:gd name="T91" fmla="*/ 104 h 344"/>
              <a:gd name="T92" fmla="*/ 11 w 421"/>
              <a:gd name="T93" fmla="*/ 78 h 344"/>
              <a:gd name="T94" fmla="*/ 21 w 421"/>
              <a:gd name="T95" fmla="*/ 68 h 344"/>
              <a:gd name="T96" fmla="*/ 26 w 421"/>
              <a:gd name="T97" fmla="*/ 68 h 344"/>
              <a:gd name="T98" fmla="*/ 26 w 421"/>
              <a:gd name="T99" fmla="*/ 52 h 344"/>
              <a:gd name="T100" fmla="*/ 78 w 421"/>
              <a:gd name="T101" fmla="*/ 37 h 344"/>
              <a:gd name="T102" fmla="*/ 88 w 421"/>
              <a:gd name="T103" fmla="*/ 16 h 344"/>
              <a:gd name="T104" fmla="*/ 104 w 421"/>
              <a:gd name="T105" fmla="*/ 11 h 344"/>
              <a:gd name="T106" fmla="*/ 109 w 421"/>
              <a:gd name="T107" fmla="*/ 11 h 344"/>
              <a:gd name="T108" fmla="*/ 160 w 421"/>
              <a:gd name="T109" fmla="*/ 0 h 344"/>
              <a:gd name="T110" fmla="*/ 172 w 421"/>
              <a:gd name="T111" fmla="*/ 16 h 344"/>
              <a:gd name="T112" fmla="*/ 176 w 421"/>
              <a:gd name="T113" fmla="*/ 27 h 344"/>
              <a:gd name="T114" fmla="*/ 197 w 421"/>
              <a:gd name="T115" fmla="*/ 27 h 344"/>
              <a:gd name="T116" fmla="*/ 213 w 421"/>
              <a:gd name="T117" fmla="*/ 37 h 344"/>
              <a:gd name="T118" fmla="*/ 217 w 421"/>
              <a:gd name="T119" fmla="*/ 16 h 344"/>
              <a:gd name="T120" fmla="*/ 217 w 421"/>
              <a:gd name="T121" fmla="*/ 16 h 3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1"/>
              <a:gd name="T184" fmla="*/ 0 h 344"/>
              <a:gd name="T185" fmla="*/ 421 w 421"/>
              <a:gd name="T186" fmla="*/ 344 h 3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1" h="344">
                <a:moveTo>
                  <a:pt x="217" y="16"/>
                </a:moveTo>
                <a:lnTo>
                  <a:pt x="352" y="16"/>
                </a:lnTo>
                <a:lnTo>
                  <a:pt x="378" y="62"/>
                </a:lnTo>
                <a:lnTo>
                  <a:pt x="393" y="94"/>
                </a:lnTo>
                <a:lnTo>
                  <a:pt x="404" y="125"/>
                </a:lnTo>
                <a:lnTo>
                  <a:pt x="368" y="145"/>
                </a:lnTo>
                <a:lnTo>
                  <a:pt x="393" y="172"/>
                </a:lnTo>
                <a:lnTo>
                  <a:pt x="404" y="203"/>
                </a:lnTo>
                <a:lnTo>
                  <a:pt x="420" y="233"/>
                </a:lnTo>
                <a:lnTo>
                  <a:pt x="362" y="311"/>
                </a:lnTo>
                <a:lnTo>
                  <a:pt x="368" y="336"/>
                </a:lnTo>
                <a:lnTo>
                  <a:pt x="362" y="343"/>
                </a:lnTo>
                <a:lnTo>
                  <a:pt x="352" y="336"/>
                </a:lnTo>
                <a:lnTo>
                  <a:pt x="326" y="326"/>
                </a:lnTo>
                <a:lnTo>
                  <a:pt x="305" y="321"/>
                </a:lnTo>
                <a:lnTo>
                  <a:pt x="295" y="326"/>
                </a:lnTo>
                <a:lnTo>
                  <a:pt x="280" y="326"/>
                </a:lnTo>
                <a:lnTo>
                  <a:pt x="254" y="336"/>
                </a:lnTo>
                <a:lnTo>
                  <a:pt x="244" y="326"/>
                </a:lnTo>
                <a:lnTo>
                  <a:pt x="238" y="311"/>
                </a:lnTo>
                <a:lnTo>
                  <a:pt x="217" y="321"/>
                </a:lnTo>
                <a:lnTo>
                  <a:pt x="197" y="301"/>
                </a:lnTo>
                <a:lnTo>
                  <a:pt x="197" y="295"/>
                </a:lnTo>
                <a:lnTo>
                  <a:pt x="160" y="285"/>
                </a:lnTo>
                <a:lnTo>
                  <a:pt x="160" y="280"/>
                </a:lnTo>
                <a:lnTo>
                  <a:pt x="145" y="270"/>
                </a:lnTo>
                <a:lnTo>
                  <a:pt x="129" y="280"/>
                </a:lnTo>
                <a:lnTo>
                  <a:pt x="119" y="280"/>
                </a:lnTo>
                <a:lnTo>
                  <a:pt x="104" y="270"/>
                </a:lnTo>
                <a:lnTo>
                  <a:pt x="104" y="259"/>
                </a:lnTo>
                <a:lnTo>
                  <a:pt x="104" y="254"/>
                </a:lnTo>
                <a:lnTo>
                  <a:pt x="94" y="254"/>
                </a:lnTo>
                <a:lnTo>
                  <a:pt x="68" y="244"/>
                </a:lnTo>
                <a:lnTo>
                  <a:pt x="68" y="233"/>
                </a:lnTo>
                <a:lnTo>
                  <a:pt x="52" y="233"/>
                </a:lnTo>
                <a:lnTo>
                  <a:pt x="41" y="233"/>
                </a:lnTo>
                <a:lnTo>
                  <a:pt x="52" y="217"/>
                </a:lnTo>
                <a:lnTo>
                  <a:pt x="41" y="213"/>
                </a:lnTo>
                <a:lnTo>
                  <a:pt x="37" y="187"/>
                </a:lnTo>
                <a:lnTo>
                  <a:pt x="37" y="176"/>
                </a:lnTo>
                <a:lnTo>
                  <a:pt x="26" y="176"/>
                </a:lnTo>
                <a:lnTo>
                  <a:pt x="21" y="150"/>
                </a:lnTo>
                <a:lnTo>
                  <a:pt x="26" y="145"/>
                </a:lnTo>
                <a:lnTo>
                  <a:pt x="0" y="125"/>
                </a:lnTo>
                <a:lnTo>
                  <a:pt x="0" y="119"/>
                </a:lnTo>
                <a:lnTo>
                  <a:pt x="21" y="104"/>
                </a:lnTo>
                <a:lnTo>
                  <a:pt x="11" y="78"/>
                </a:lnTo>
                <a:lnTo>
                  <a:pt x="21" y="68"/>
                </a:lnTo>
                <a:lnTo>
                  <a:pt x="26" y="68"/>
                </a:lnTo>
                <a:lnTo>
                  <a:pt x="26" y="52"/>
                </a:lnTo>
                <a:lnTo>
                  <a:pt x="78" y="37"/>
                </a:lnTo>
                <a:lnTo>
                  <a:pt x="88" y="16"/>
                </a:lnTo>
                <a:lnTo>
                  <a:pt x="104" y="11"/>
                </a:lnTo>
                <a:lnTo>
                  <a:pt x="109" y="11"/>
                </a:lnTo>
                <a:lnTo>
                  <a:pt x="160" y="0"/>
                </a:lnTo>
                <a:lnTo>
                  <a:pt x="172" y="16"/>
                </a:lnTo>
                <a:lnTo>
                  <a:pt x="176" y="27"/>
                </a:lnTo>
                <a:lnTo>
                  <a:pt x="197" y="27"/>
                </a:lnTo>
                <a:lnTo>
                  <a:pt x="213" y="37"/>
                </a:lnTo>
                <a:lnTo>
                  <a:pt x="217"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 name="Freeform 11" descr="Rayures étroites horizontales">
            <a:extLst>
              <a:ext uri="{FF2B5EF4-FFF2-40B4-BE49-F238E27FC236}">
                <a16:creationId xmlns:a16="http://schemas.microsoft.com/office/drawing/2014/main" id="{5F9438FC-3AB2-164B-AE2B-519BA83608FE}"/>
              </a:ext>
            </a:extLst>
          </p:cNvPr>
          <p:cNvSpPr>
            <a:spLocks noChangeArrowheads="1"/>
          </p:cNvSpPr>
          <p:nvPr/>
        </p:nvSpPr>
        <p:spPr bwMode="auto">
          <a:xfrm>
            <a:off x="5203956" y="3265914"/>
            <a:ext cx="231845" cy="166357"/>
          </a:xfrm>
          <a:custGeom>
            <a:avLst/>
            <a:gdLst>
              <a:gd name="T0" fmla="*/ 227 w 379"/>
              <a:gd name="T1" fmla="*/ 11 h 260"/>
              <a:gd name="T2" fmla="*/ 259 w 379"/>
              <a:gd name="T3" fmla="*/ 0 h 260"/>
              <a:gd name="T4" fmla="*/ 305 w 379"/>
              <a:gd name="T5" fmla="*/ 68 h 260"/>
              <a:gd name="T6" fmla="*/ 310 w 379"/>
              <a:gd name="T7" fmla="*/ 68 h 260"/>
              <a:gd name="T8" fmla="*/ 321 w 379"/>
              <a:gd name="T9" fmla="*/ 151 h 260"/>
              <a:gd name="T10" fmla="*/ 337 w 379"/>
              <a:gd name="T11" fmla="*/ 166 h 260"/>
              <a:gd name="T12" fmla="*/ 378 w 379"/>
              <a:gd name="T13" fmla="*/ 151 h 260"/>
              <a:gd name="T14" fmla="*/ 378 w 379"/>
              <a:gd name="T15" fmla="*/ 186 h 260"/>
              <a:gd name="T16" fmla="*/ 352 w 379"/>
              <a:gd name="T17" fmla="*/ 192 h 260"/>
              <a:gd name="T18" fmla="*/ 352 w 379"/>
              <a:gd name="T19" fmla="*/ 176 h 260"/>
              <a:gd name="T20" fmla="*/ 347 w 379"/>
              <a:gd name="T21" fmla="*/ 176 h 260"/>
              <a:gd name="T22" fmla="*/ 347 w 379"/>
              <a:gd name="T23" fmla="*/ 192 h 260"/>
              <a:gd name="T24" fmla="*/ 347 w 379"/>
              <a:gd name="T25" fmla="*/ 202 h 260"/>
              <a:gd name="T26" fmla="*/ 347 w 379"/>
              <a:gd name="T27" fmla="*/ 213 h 260"/>
              <a:gd name="T28" fmla="*/ 337 w 379"/>
              <a:gd name="T29" fmla="*/ 243 h 260"/>
              <a:gd name="T30" fmla="*/ 325 w 379"/>
              <a:gd name="T31" fmla="*/ 243 h 260"/>
              <a:gd name="T32" fmla="*/ 321 w 379"/>
              <a:gd name="T33" fmla="*/ 233 h 260"/>
              <a:gd name="T34" fmla="*/ 284 w 379"/>
              <a:gd name="T35" fmla="*/ 233 h 260"/>
              <a:gd name="T36" fmla="*/ 280 w 379"/>
              <a:gd name="T37" fmla="*/ 229 h 260"/>
              <a:gd name="T38" fmla="*/ 237 w 379"/>
              <a:gd name="T39" fmla="*/ 243 h 260"/>
              <a:gd name="T40" fmla="*/ 217 w 379"/>
              <a:gd name="T41" fmla="*/ 254 h 260"/>
              <a:gd name="T42" fmla="*/ 212 w 379"/>
              <a:gd name="T43" fmla="*/ 259 h 260"/>
              <a:gd name="T44" fmla="*/ 186 w 379"/>
              <a:gd name="T45" fmla="*/ 254 h 260"/>
              <a:gd name="T46" fmla="*/ 161 w 379"/>
              <a:gd name="T47" fmla="*/ 254 h 260"/>
              <a:gd name="T48" fmla="*/ 149 w 379"/>
              <a:gd name="T49" fmla="*/ 254 h 260"/>
              <a:gd name="T50" fmla="*/ 129 w 379"/>
              <a:gd name="T51" fmla="*/ 243 h 260"/>
              <a:gd name="T52" fmla="*/ 104 w 379"/>
              <a:gd name="T53" fmla="*/ 254 h 260"/>
              <a:gd name="T54" fmla="*/ 104 w 379"/>
              <a:gd name="T55" fmla="*/ 243 h 260"/>
              <a:gd name="T56" fmla="*/ 108 w 379"/>
              <a:gd name="T57" fmla="*/ 233 h 260"/>
              <a:gd name="T58" fmla="*/ 93 w 379"/>
              <a:gd name="T59" fmla="*/ 229 h 260"/>
              <a:gd name="T60" fmla="*/ 82 w 379"/>
              <a:gd name="T61" fmla="*/ 213 h 260"/>
              <a:gd name="T62" fmla="*/ 93 w 379"/>
              <a:gd name="T63" fmla="*/ 202 h 260"/>
              <a:gd name="T64" fmla="*/ 82 w 379"/>
              <a:gd name="T65" fmla="*/ 202 h 260"/>
              <a:gd name="T66" fmla="*/ 77 w 379"/>
              <a:gd name="T67" fmla="*/ 213 h 260"/>
              <a:gd name="T68" fmla="*/ 61 w 379"/>
              <a:gd name="T69" fmla="*/ 202 h 260"/>
              <a:gd name="T70" fmla="*/ 41 w 379"/>
              <a:gd name="T71" fmla="*/ 192 h 260"/>
              <a:gd name="T72" fmla="*/ 41 w 379"/>
              <a:gd name="T73" fmla="*/ 186 h 260"/>
              <a:gd name="T74" fmla="*/ 41 w 379"/>
              <a:gd name="T75" fmla="*/ 166 h 260"/>
              <a:gd name="T76" fmla="*/ 10 w 379"/>
              <a:gd name="T77" fmla="*/ 151 h 260"/>
              <a:gd name="T78" fmla="*/ 10 w 379"/>
              <a:gd name="T79" fmla="*/ 135 h 260"/>
              <a:gd name="T80" fmla="*/ 0 w 379"/>
              <a:gd name="T81" fmla="*/ 119 h 260"/>
              <a:gd name="T82" fmla="*/ 20 w 379"/>
              <a:gd name="T83" fmla="*/ 119 h 260"/>
              <a:gd name="T84" fmla="*/ 20 w 379"/>
              <a:gd name="T85" fmla="*/ 109 h 260"/>
              <a:gd name="T86" fmla="*/ 36 w 379"/>
              <a:gd name="T87" fmla="*/ 104 h 260"/>
              <a:gd name="T88" fmla="*/ 36 w 379"/>
              <a:gd name="T89" fmla="*/ 94 h 260"/>
              <a:gd name="T90" fmla="*/ 41 w 379"/>
              <a:gd name="T91" fmla="*/ 78 h 260"/>
              <a:gd name="T92" fmla="*/ 51 w 379"/>
              <a:gd name="T93" fmla="*/ 41 h 260"/>
              <a:gd name="T94" fmla="*/ 67 w 379"/>
              <a:gd name="T95" fmla="*/ 26 h 260"/>
              <a:gd name="T96" fmla="*/ 82 w 379"/>
              <a:gd name="T97" fmla="*/ 16 h 260"/>
              <a:gd name="T98" fmla="*/ 93 w 379"/>
              <a:gd name="T99" fmla="*/ 11 h 260"/>
              <a:gd name="T100" fmla="*/ 108 w 379"/>
              <a:gd name="T101" fmla="*/ 11 h 260"/>
              <a:gd name="T102" fmla="*/ 186 w 379"/>
              <a:gd name="T103" fmla="*/ 26 h 260"/>
              <a:gd name="T104" fmla="*/ 227 w 379"/>
              <a:gd name="T105" fmla="*/ 11 h 260"/>
              <a:gd name="T106" fmla="*/ 227 w 379"/>
              <a:gd name="T107" fmla="*/ 11 h 2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9"/>
              <a:gd name="T163" fmla="*/ 0 h 260"/>
              <a:gd name="T164" fmla="*/ 379 w 379"/>
              <a:gd name="T165" fmla="*/ 260 h 2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9" h="260">
                <a:moveTo>
                  <a:pt x="227" y="11"/>
                </a:moveTo>
                <a:lnTo>
                  <a:pt x="259" y="0"/>
                </a:lnTo>
                <a:lnTo>
                  <a:pt x="305" y="68"/>
                </a:lnTo>
                <a:lnTo>
                  <a:pt x="310" y="68"/>
                </a:lnTo>
                <a:lnTo>
                  <a:pt x="321" y="151"/>
                </a:lnTo>
                <a:lnTo>
                  <a:pt x="337" y="166"/>
                </a:lnTo>
                <a:lnTo>
                  <a:pt x="378" y="151"/>
                </a:lnTo>
                <a:lnTo>
                  <a:pt x="378" y="186"/>
                </a:lnTo>
                <a:lnTo>
                  <a:pt x="352" y="192"/>
                </a:lnTo>
                <a:lnTo>
                  <a:pt x="352" y="176"/>
                </a:lnTo>
                <a:lnTo>
                  <a:pt x="347" y="176"/>
                </a:lnTo>
                <a:lnTo>
                  <a:pt x="347" y="192"/>
                </a:lnTo>
                <a:lnTo>
                  <a:pt x="347" y="202"/>
                </a:lnTo>
                <a:lnTo>
                  <a:pt x="347" y="213"/>
                </a:lnTo>
                <a:lnTo>
                  <a:pt x="337" y="243"/>
                </a:lnTo>
                <a:lnTo>
                  <a:pt x="325" y="243"/>
                </a:lnTo>
                <a:lnTo>
                  <a:pt x="321" y="233"/>
                </a:lnTo>
                <a:lnTo>
                  <a:pt x="284" y="233"/>
                </a:lnTo>
                <a:lnTo>
                  <a:pt x="280" y="229"/>
                </a:lnTo>
                <a:lnTo>
                  <a:pt x="237" y="243"/>
                </a:lnTo>
                <a:lnTo>
                  <a:pt x="217" y="254"/>
                </a:lnTo>
                <a:lnTo>
                  <a:pt x="212" y="259"/>
                </a:lnTo>
                <a:lnTo>
                  <a:pt x="186" y="254"/>
                </a:lnTo>
                <a:lnTo>
                  <a:pt x="161" y="254"/>
                </a:lnTo>
                <a:lnTo>
                  <a:pt x="149" y="254"/>
                </a:lnTo>
                <a:lnTo>
                  <a:pt x="129" y="243"/>
                </a:lnTo>
                <a:lnTo>
                  <a:pt x="104" y="254"/>
                </a:lnTo>
                <a:lnTo>
                  <a:pt x="104" y="243"/>
                </a:lnTo>
                <a:lnTo>
                  <a:pt x="108" y="233"/>
                </a:lnTo>
                <a:lnTo>
                  <a:pt x="93" y="229"/>
                </a:lnTo>
                <a:lnTo>
                  <a:pt x="82" y="213"/>
                </a:lnTo>
                <a:lnTo>
                  <a:pt x="93" y="202"/>
                </a:lnTo>
                <a:lnTo>
                  <a:pt x="82" y="202"/>
                </a:lnTo>
                <a:lnTo>
                  <a:pt x="77" y="213"/>
                </a:lnTo>
                <a:lnTo>
                  <a:pt x="61" y="202"/>
                </a:lnTo>
                <a:lnTo>
                  <a:pt x="41" y="192"/>
                </a:lnTo>
                <a:lnTo>
                  <a:pt x="41" y="186"/>
                </a:lnTo>
                <a:lnTo>
                  <a:pt x="41" y="166"/>
                </a:lnTo>
                <a:lnTo>
                  <a:pt x="10" y="151"/>
                </a:lnTo>
                <a:lnTo>
                  <a:pt x="10" y="135"/>
                </a:lnTo>
                <a:lnTo>
                  <a:pt x="0" y="119"/>
                </a:lnTo>
                <a:lnTo>
                  <a:pt x="20" y="119"/>
                </a:lnTo>
                <a:lnTo>
                  <a:pt x="20" y="109"/>
                </a:lnTo>
                <a:lnTo>
                  <a:pt x="36" y="104"/>
                </a:lnTo>
                <a:lnTo>
                  <a:pt x="36" y="94"/>
                </a:lnTo>
                <a:lnTo>
                  <a:pt x="41" y="78"/>
                </a:lnTo>
                <a:lnTo>
                  <a:pt x="51" y="41"/>
                </a:lnTo>
                <a:lnTo>
                  <a:pt x="67" y="26"/>
                </a:lnTo>
                <a:lnTo>
                  <a:pt x="82" y="16"/>
                </a:lnTo>
                <a:lnTo>
                  <a:pt x="93" y="11"/>
                </a:lnTo>
                <a:lnTo>
                  <a:pt x="108" y="11"/>
                </a:lnTo>
                <a:lnTo>
                  <a:pt x="186" y="26"/>
                </a:lnTo>
                <a:lnTo>
                  <a:pt x="227" y="1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 name="Freeform 12">
            <a:extLst>
              <a:ext uri="{FF2B5EF4-FFF2-40B4-BE49-F238E27FC236}">
                <a16:creationId xmlns:a16="http://schemas.microsoft.com/office/drawing/2014/main" id="{01A77FF9-D22D-E44D-963E-5D61916885B8}"/>
              </a:ext>
            </a:extLst>
          </p:cNvPr>
          <p:cNvSpPr>
            <a:spLocks noChangeArrowheads="1"/>
          </p:cNvSpPr>
          <p:nvPr/>
        </p:nvSpPr>
        <p:spPr bwMode="auto">
          <a:xfrm>
            <a:off x="5117972" y="2885212"/>
            <a:ext cx="18425" cy="43188"/>
          </a:xfrm>
          <a:custGeom>
            <a:avLst/>
            <a:gdLst>
              <a:gd name="T0" fmla="*/ 6 w 32"/>
              <a:gd name="T1" fmla="*/ 68 h 69"/>
              <a:gd name="T2" fmla="*/ 0 w 32"/>
              <a:gd name="T3" fmla="*/ 21 h 69"/>
              <a:gd name="T4" fmla="*/ 15 w 32"/>
              <a:gd name="T5" fmla="*/ 0 h 69"/>
              <a:gd name="T6" fmla="*/ 31 w 32"/>
              <a:gd name="T7" fmla="*/ 0 h 69"/>
              <a:gd name="T8" fmla="*/ 26 w 32"/>
              <a:gd name="T9" fmla="*/ 11 h 69"/>
              <a:gd name="T10" fmla="*/ 26 w 32"/>
              <a:gd name="T11" fmla="*/ 37 h 69"/>
              <a:gd name="T12" fmla="*/ 26 w 32"/>
              <a:gd name="T13" fmla="*/ 42 h 69"/>
              <a:gd name="T14" fmla="*/ 6 w 32"/>
              <a:gd name="T15" fmla="*/ 68 h 69"/>
              <a:gd name="T16" fmla="*/ 6 w 32"/>
              <a:gd name="T17" fmla="*/ 68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9"/>
              <a:gd name="T29" fmla="*/ 32 w 32"/>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9">
                <a:moveTo>
                  <a:pt x="6" y="68"/>
                </a:moveTo>
                <a:lnTo>
                  <a:pt x="0" y="21"/>
                </a:lnTo>
                <a:lnTo>
                  <a:pt x="15" y="0"/>
                </a:lnTo>
                <a:lnTo>
                  <a:pt x="31" y="0"/>
                </a:lnTo>
                <a:lnTo>
                  <a:pt x="26" y="11"/>
                </a:lnTo>
                <a:lnTo>
                  <a:pt x="26" y="37"/>
                </a:lnTo>
                <a:lnTo>
                  <a:pt x="26" y="42"/>
                </a:lnTo>
                <a:lnTo>
                  <a:pt x="6" y="6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 name="Freeform 13">
            <a:extLst>
              <a:ext uri="{FF2B5EF4-FFF2-40B4-BE49-F238E27FC236}">
                <a16:creationId xmlns:a16="http://schemas.microsoft.com/office/drawing/2014/main" id="{16158C72-8321-CF4E-9055-9027184F31D3}"/>
              </a:ext>
            </a:extLst>
          </p:cNvPr>
          <p:cNvSpPr>
            <a:spLocks noChangeArrowheads="1"/>
          </p:cNvSpPr>
          <p:nvPr/>
        </p:nvSpPr>
        <p:spPr bwMode="auto">
          <a:xfrm>
            <a:off x="5082659" y="2909206"/>
            <a:ext cx="9212" cy="46388"/>
          </a:xfrm>
          <a:custGeom>
            <a:avLst/>
            <a:gdLst>
              <a:gd name="T0" fmla="*/ 0 w 17"/>
              <a:gd name="T1" fmla="*/ 73 h 74"/>
              <a:gd name="T2" fmla="*/ 0 w 17"/>
              <a:gd name="T3" fmla="*/ 52 h 74"/>
              <a:gd name="T4" fmla="*/ 6 w 17"/>
              <a:gd name="T5" fmla="*/ 26 h 74"/>
              <a:gd name="T6" fmla="*/ 6 w 17"/>
              <a:gd name="T7" fmla="*/ 6 h 74"/>
              <a:gd name="T8" fmla="*/ 16 w 17"/>
              <a:gd name="T9" fmla="*/ 0 h 74"/>
              <a:gd name="T10" fmla="*/ 6 w 17"/>
              <a:gd name="T11" fmla="*/ 31 h 74"/>
              <a:gd name="T12" fmla="*/ 0 w 17"/>
              <a:gd name="T13" fmla="*/ 73 h 74"/>
              <a:gd name="T14" fmla="*/ 0 w 17"/>
              <a:gd name="T15" fmla="*/ 73 h 7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74"/>
              <a:gd name="T26" fmla="*/ 17 w 17"/>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74">
                <a:moveTo>
                  <a:pt x="0" y="73"/>
                </a:moveTo>
                <a:lnTo>
                  <a:pt x="0" y="52"/>
                </a:lnTo>
                <a:lnTo>
                  <a:pt x="6" y="26"/>
                </a:lnTo>
                <a:lnTo>
                  <a:pt x="6" y="6"/>
                </a:lnTo>
                <a:lnTo>
                  <a:pt x="16" y="0"/>
                </a:lnTo>
                <a:lnTo>
                  <a:pt x="6" y="31"/>
                </a:lnTo>
                <a:lnTo>
                  <a:pt x="0" y="7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 name="Freeform 14">
            <a:extLst>
              <a:ext uri="{FF2B5EF4-FFF2-40B4-BE49-F238E27FC236}">
                <a16:creationId xmlns:a16="http://schemas.microsoft.com/office/drawing/2014/main" id="{C60D7604-3EEB-374D-ADE6-02A6BF985E28}"/>
              </a:ext>
            </a:extLst>
          </p:cNvPr>
          <p:cNvSpPr>
            <a:spLocks noChangeArrowheads="1"/>
          </p:cNvSpPr>
          <p:nvPr/>
        </p:nvSpPr>
        <p:spPr bwMode="auto">
          <a:xfrm>
            <a:off x="5041203" y="2998782"/>
            <a:ext cx="10747" cy="12797"/>
          </a:xfrm>
          <a:custGeom>
            <a:avLst/>
            <a:gdLst>
              <a:gd name="T0" fmla="*/ 5 w 17"/>
              <a:gd name="T1" fmla="*/ 21 h 22"/>
              <a:gd name="T2" fmla="*/ 0 w 17"/>
              <a:gd name="T3" fmla="*/ 11 h 22"/>
              <a:gd name="T4" fmla="*/ 0 w 17"/>
              <a:gd name="T5" fmla="*/ 0 h 22"/>
              <a:gd name="T6" fmla="*/ 16 w 17"/>
              <a:gd name="T7" fmla="*/ 11 h 22"/>
              <a:gd name="T8" fmla="*/ 5 w 17"/>
              <a:gd name="T9" fmla="*/ 21 h 22"/>
              <a:gd name="T10" fmla="*/ 5 w 17"/>
              <a:gd name="T11" fmla="*/ 21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5" y="21"/>
                </a:moveTo>
                <a:lnTo>
                  <a:pt x="0" y="11"/>
                </a:lnTo>
                <a:lnTo>
                  <a:pt x="0" y="0"/>
                </a:lnTo>
                <a:lnTo>
                  <a:pt x="16" y="11"/>
                </a:lnTo>
                <a:lnTo>
                  <a:pt x="5" y="2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 name="Freeform 15" descr="Diagonales larges vers le bas">
            <a:extLst>
              <a:ext uri="{FF2B5EF4-FFF2-40B4-BE49-F238E27FC236}">
                <a16:creationId xmlns:a16="http://schemas.microsoft.com/office/drawing/2014/main" id="{11E8C981-8882-B448-A990-50500A8092B6}"/>
              </a:ext>
            </a:extLst>
          </p:cNvPr>
          <p:cNvSpPr>
            <a:spLocks noChangeArrowheads="1"/>
          </p:cNvSpPr>
          <p:nvPr/>
        </p:nvSpPr>
        <p:spPr bwMode="auto">
          <a:xfrm>
            <a:off x="4840065" y="3283509"/>
            <a:ext cx="112085" cy="68783"/>
          </a:xfrm>
          <a:custGeom>
            <a:avLst/>
            <a:gdLst>
              <a:gd name="T0" fmla="*/ 47 w 183"/>
              <a:gd name="T1" fmla="*/ 16 h 110"/>
              <a:gd name="T2" fmla="*/ 57 w 183"/>
              <a:gd name="T3" fmla="*/ 16 h 110"/>
              <a:gd name="T4" fmla="*/ 68 w 183"/>
              <a:gd name="T5" fmla="*/ 16 h 110"/>
              <a:gd name="T6" fmla="*/ 73 w 183"/>
              <a:gd name="T7" fmla="*/ 16 h 110"/>
              <a:gd name="T8" fmla="*/ 83 w 183"/>
              <a:gd name="T9" fmla="*/ 16 h 110"/>
              <a:gd name="T10" fmla="*/ 88 w 183"/>
              <a:gd name="T11" fmla="*/ 16 h 110"/>
              <a:gd name="T12" fmla="*/ 88 w 183"/>
              <a:gd name="T13" fmla="*/ 11 h 110"/>
              <a:gd name="T14" fmla="*/ 98 w 183"/>
              <a:gd name="T15" fmla="*/ 0 h 110"/>
              <a:gd name="T16" fmla="*/ 109 w 183"/>
              <a:gd name="T17" fmla="*/ 0 h 110"/>
              <a:gd name="T18" fmla="*/ 114 w 183"/>
              <a:gd name="T19" fmla="*/ 0 h 110"/>
              <a:gd name="T20" fmla="*/ 114 w 183"/>
              <a:gd name="T21" fmla="*/ 11 h 110"/>
              <a:gd name="T22" fmla="*/ 125 w 183"/>
              <a:gd name="T23" fmla="*/ 11 h 110"/>
              <a:gd name="T24" fmla="*/ 129 w 183"/>
              <a:gd name="T25" fmla="*/ 11 h 110"/>
              <a:gd name="T26" fmla="*/ 141 w 183"/>
              <a:gd name="T27" fmla="*/ 11 h 110"/>
              <a:gd name="T28" fmla="*/ 151 w 183"/>
              <a:gd name="T29" fmla="*/ 16 h 110"/>
              <a:gd name="T30" fmla="*/ 141 w 183"/>
              <a:gd name="T31" fmla="*/ 27 h 110"/>
              <a:gd name="T32" fmla="*/ 141 w 183"/>
              <a:gd name="T33" fmla="*/ 31 h 110"/>
              <a:gd name="T34" fmla="*/ 151 w 183"/>
              <a:gd name="T35" fmla="*/ 42 h 110"/>
              <a:gd name="T36" fmla="*/ 155 w 183"/>
              <a:gd name="T37" fmla="*/ 42 h 110"/>
              <a:gd name="T38" fmla="*/ 155 w 183"/>
              <a:gd name="T39" fmla="*/ 52 h 110"/>
              <a:gd name="T40" fmla="*/ 166 w 183"/>
              <a:gd name="T41" fmla="*/ 52 h 110"/>
              <a:gd name="T42" fmla="*/ 176 w 183"/>
              <a:gd name="T43" fmla="*/ 58 h 110"/>
              <a:gd name="T44" fmla="*/ 182 w 183"/>
              <a:gd name="T45" fmla="*/ 58 h 110"/>
              <a:gd name="T46" fmla="*/ 176 w 183"/>
              <a:gd name="T47" fmla="*/ 78 h 110"/>
              <a:gd name="T48" fmla="*/ 166 w 183"/>
              <a:gd name="T49" fmla="*/ 78 h 110"/>
              <a:gd name="T50" fmla="*/ 166 w 183"/>
              <a:gd name="T51" fmla="*/ 93 h 110"/>
              <a:gd name="T52" fmla="*/ 155 w 183"/>
              <a:gd name="T53" fmla="*/ 83 h 110"/>
              <a:gd name="T54" fmla="*/ 151 w 183"/>
              <a:gd name="T55" fmla="*/ 83 h 110"/>
              <a:gd name="T56" fmla="*/ 141 w 183"/>
              <a:gd name="T57" fmla="*/ 78 h 110"/>
              <a:gd name="T58" fmla="*/ 129 w 183"/>
              <a:gd name="T59" fmla="*/ 78 h 110"/>
              <a:gd name="T60" fmla="*/ 129 w 183"/>
              <a:gd name="T61" fmla="*/ 93 h 110"/>
              <a:gd name="T62" fmla="*/ 125 w 183"/>
              <a:gd name="T63" fmla="*/ 99 h 110"/>
              <a:gd name="T64" fmla="*/ 88 w 183"/>
              <a:gd name="T65" fmla="*/ 93 h 110"/>
              <a:gd name="T66" fmla="*/ 73 w 183"/>
              <a:gd name="T67" fmla="*/ 109 h 110"/>
              <a:gd name="T68" fmla="*/ 68 w 183"/>
              <a:gd name="T69" fmla="*/ 99 h 110"/>
              <a:gd name="T70" fmla="*/ 41 w 183"/>
              <a:gd name="T71" fmla="*/ 109 h 110"/>
              <a:gd name="T72" fmla="*/ 31 w 183"/>
              <a:gd name="T73" fmla="*/ 93 h 110"/>
              <a:gd name="T74" fmla="*/ 16 w 183"/>
              <a:gd name="T75" fmla="*/ 78 h 110"/>
              <a:gd name="T76" fmla="*/ 0 w 183"/>
              <a:gd name="T77" fmla="*/ 83 h 110"/>
              <a:gd name="T78" fmla="*/ 0 w 183"/>
              <a:gd name="T79" fmla="*/ 78 h 110"/>
              <a:gd name="T80" fmla="*/ 16 w 183"/>
              <a:gd name="T81" fmla="*/ 52 h 110"/>
              <a:gd name="T82" fmla="*/ 31 w 183"/>
              <a:gd name="T83" fmla="*/ 31 h 110"/>
              <a:gd name="T84" fmla="*/ 31 w 183"/>
              <a:gd name="T85" fmla="*/ 16 h 110"/>
              <a:gd name="T86" fmla="*/ 47 w 183"/>
              <a:gd name="T87" fmla="*/ 16 h 110"/>
              <a:gd name="T88" fmla="*/ 47 w 183"/>
              <a:gd name="T89" fmla="*/ 16 h 1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3"/>
              <a:gd name="T136" fmla="*/ 0 h 110"/>
              <a:gd name="T137" fmla="*/ 183 w 183"/>
              <a:gd name="T138" fmla="*/ 110 h 1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3" h="110">
                <a:moveTo>
                  <a:pt x="47" y="16"/>
                </a:moveTo>
                <a:lnTo>
                  <a:pt x="57" y="16"/>
                </a:lnTo>
                <a:lnTo>
                  <a:pt x="68" y="16"/>
                </a:lnTo>
                <a:lnTo>
                  <a:pt x="73" y="16"/>
                </a:lnTo>
                <a:lnTo>
                  <a:pt x="83" y="16"/>
                </a:lnTo>
                <a:lnTo>
                  <a:pt x="88" y="16"/>
                </a:lnTo>
                <a:lnTo>
                  <a:pt x="88" y="11"/>
                </a:lnTo>
                <a:lnTo>
                  <a:pt x="98" y="0"/>
                </a:lnTo>
                <a:lnTo>
                  <a:pt x="109" y="0"/>
                </a:lnTo>
                <a:lnTo>
                  <a:pt x="114" y="0"/>
                </a:lnTo>
                <a:lnTo>
                  <a:pt x="114" y="11"/>
                </a:lnTo>
                <a:lnTo>
                  <a:pt x="125" y="11"/>
                </a:lnTo>
                <a:lnTo>
                  <a:pt x="129" y="11"/>
                </a:lnTo>
                <a:lnTo>
                  <a:pt x="141" y="11"/>
                </a:lnTo>
                <a:lnTo>
                  <a:pt x="151" y="16"/>
                </a:lnTo>
                <a:lnTo>
                  <a:pt x="141" y="27"/>
                </a:lnTo>
                <a:lnTo>
                  <a:pt x="141" y="31"/>
                </a:lnTo>
                <a:lnTo>
                  <a:pt x="151" y="42"/>
                </a:lnTo>
                <a:lnTo>
                  <a:pt x="155" y="42"/>
                </a:lnTo>
                <a:lnTo>
                  <a:pt x="155" y="52"/>
                </a:lnTo>
                <a:lnTo>
                  <a:pt x="166" y="52"/>
                </a:lnTo>
                <a:lnTo>
                  <a:pt x="176" y="58"/>
                </a:lnTo>
                <a:lnTo>
                  <a:pt x="182" y="58"/>
                </a:lnTo>
                <a:lnTo>
                  <a:pt x="176" y="78"/>
                </a:lnTo>
                <a:lnTo>
                  <a:pt x="166" y="78"/>
                </a:lnTo>
                <a:lnTo>
                  <a:pt x="166" y="93"/>
                </a:lnTo>
                <a:lnTo>
                  <a:pt x="155" y="83"/>
                </a:lnTo>
                <a:lnTo>
                  <a:pt x="151" y="83"/>
                </a:lnTo>
                <a:lnTo>
                  <a:pt x="141" y="78"/>
                </a:lnTo>
                <a:lnTo>
                  <a:pt x="129" y="78"/>
                </a:lnTo>
                <a:lnTo>
                  <a:pt x="129" y="93"/>
                </a:lnTo>
                <a:lnTo>
                  <a:pt x="125" y="99"/>
                </a:lnTo>
                <a:lnTo>
                  <a:pt x="88" y="93"/>
                </a:lnTo>
                <a:lnTo>
                  <a:pt x="73" y="109"/>
                </a:lnTo>
                <a:lnTo>
                  <a:pt x="68" y="99"/>
                </a:lnTo>
                <a:lnTo>
                  <a:pt x="41" y="109"/>
                </a:lnTo>
                <a:lnTo>
                  <a:pt x="31" y="93"/>
                </a:lnTo>
                <a:lnTo>
                  <a:pt x="16" y="78"/>
                </a:lnTo>
                <a:lnTo>
                  <a:pt x="0" y="83"/>
                </a:lnTo>
                <a:lnTo>
                  <a:pt x="0" y="78"/>
                </a:lnTo>
                <a:lnTo>
                  <a:pt x="16" y="52"/>
                </a:lnTo>
                <a:lnTo>
                  <a:pt x="31" y="31"/>
                </a:lnTo>
                <a:lnTo>
                  <a:pt x="31" y="16"/>
                </a:lnTo>
                <a:lnTo>
                  <a:pt x="47"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 name="Freeform 16">
            <a:extLst>
              <a:ext uri="{FF2B5EF4-FFF2-40B4-BE49-F238E27FC236}">
                <a16:creationId xmlns:a16="http://schemas.microsoft.com/office/drawing/2014/main" id="{9BDE1FB3-7FF5-244B-9221-BC46CE239DE4}"/>
              </a:ext>
            </a:extLst>
          </p:cNvPr>
          <p:cNvSpPr>
            <a:spLocks noChangeArrowheads="1"/>
          </p:cNvSpPr>
          <p:nvPr/>
        </p:nvSpPr>
        <p:spPr bwMode="auto">
          <a:xfrm>
            <a:off x="5359032" y="3481858"/>
            <a:ext cx="500541" cy="207946"/>
          </a:xfrm>
          <a:custGeom>
            <a:avLst/>
            <a:gdLst>
              <a:gd name="T0" fmla="*/ 57 w 815"/>
              <a:gd name="T1" fmla="*/ 6 h 327"/>
              <a:gd name="T2" fmla="*/ 115 w 815"/>
              <a:gd name="T3" fmla="*/ 47 h 327"/>
              <a:gd name="T4" fmla="*/ 182 w 815"/>
              <a:gd name="T5" fmla="*/ 57 h 327"/>
              <a:gd name="T6" fmla="*/ 244 w 815"/>
              <a:gd name="T7" fmla="*/ 31 h 327"/>
              <a:gd name="T8" fmla="*/ 358 w 815"/>
              <a:gd name="T9" fmla="*/ 6 h 327"/>
              <a:gd name="T10" fmla="*/ 368 w 815"/>
              <a:gd name="T11" fmla="*/ 6 h 327"/>
              <a:gd name="T12" fmla="*/ 436 w 815"/>
              <a:gd name="T13" fmla="*/ 41 h 327"/>
              <a:gd name="T14" fmla="*/ 477 w 815"/>
              <a:gd name="T15" fmla="*/ 57 h 327"/>
              <a:gd name="T16" fmla="*/ 550 w 815"/>
              <a:gd name="T17" fmla="*/ 47 h 327"/>
              <a:gd name="T18" fmla="*/ 642 w 815"/>
              <a:gd name="T19" fmla="*/ 26 h 327"/>
              <a:gd name="T20" fmla="*/ 746 w 815"/>
              <a:gd name="T21" fmla="*/ 67 h 327"/>
              <a:gd name="T22" fmla="*/ 767 w 815"/>
              <a:gd name="T23" fmla="*/ 135 h 327"/>
              <a:gd name="T24" fmla="*/ 793 w 815"/>
              <a:gd name="T25" fmla="*/ 208 h 327"/>
              <a:gd name="T26" fmla="*/ 793 w 815"/>
              <a:gd name="T27" fmla="*/ 259 h 327"/>
              <a:gd name="T28" fmla="*/ 705 w 815"/>
              <a:gd name="T29" fmla="*/ 259 h 327"/>
              <a:gd name="T30" fmla="*/ 658 w 815"/>
              <a:gd name="T31" fmla="*/ 259 h 327"/>
              <a:gd name="T32" fmla="*/ 570 w 815"/>
              <a:gd name="T33" fmla="*/ 285 h 327"/>
              <a:gd name="T34" fmla="*/ 487 w 815"/>
              <a:gd name="T35" fmla="*/ 285 h 327"/>
              <a:gd name="T36" fmla="*/ 466 w 815"/>
              <a:gd name="T37" fmla="*/ 300 h 327"/>
              <a:gd name="T38" fmla="*/ 440 w 815"/>
              <a:gd name="T39" fmla="*/ 326 h 327"/>
              <a:gd name="T40" fmla="*/ 436 w 815"/>
              <a:gd name="T41" fmla="*/ 285 h 327"/>
              <a:gd name="T42" fmla="*/ 368 w 815"/>
              <a:gd name="T43" fmla="*/ 275 h 327"/>
              <a:gd name="T44" fmla="*/ 275 w 815"/>
              <a:gd name="T45" fmla="*/ 316 h 327"/>
              <a:gd name="T46" fmla="*/ 203 w 815"/>
              <a:gd name="T47" fmla="*/ 285 h 327"/>
              <a:gd name="T48" fmla="*/ 166 w 815"/>
              <a:gd name="T49" fmla="*/ 316 h 327"/>
              <a:gd name="T50" fmla="*/ 109 w 815"/>
              <a:gd name="T51" fmla="*/ 285 h 327"/>
              <a:gd name="T52" fmla="*/ 68 w 815"/>
              <a:gd name="T53" fmla="*/ 290 h 327"/>
              <a:gd name="T54" fmla="*/ 57 w 815"/>
              <a:gd name="T55" fmla="*/ 275 h 327"/>
              <a:gd name="T56" fmla="*/ 68 w 815"/>
              <a:gd name="T57" fmla="*/ 259 h 327"/>
              <a:gd name="T58" fmla="*/ 52 w 815"/>
              <a:gd name="T59" fmla="*/ 223 h 327"/>
              <a:gd name="T60" fmla="*/ 16 w 815"/>
              <a:gd name="T61" fmla="*/ 202 h 327"/>
              <a:gd name="T62" fmla="*/ 27 w 815"/>
              <a:gd name="T63" fmla="*/ 202 h 327"/>
              <a:gd name="T64" fmla="*/ 42 w 815"/>
              <a:gd name="T65" fmla="*/ 176 h 327"/>
              <a:gd name="T66" fmla="*/ 31 w 815"/>
              <a:gd name="T67" fmla="*/ 140 h 327"/>
              <a:gd name="T68" fmla="*/ 27 w 815"/>
              <a:gd name="T69" fmla="*/ 98 h 327"/>
              <a:gd name="T70" fmla="*/ 68 w 815"/>
              <a:gd name="T71" fmla="*/ 94 h 327"/>
              <a:gd name="T72" fmla="*/ 115 w 815"/>
              <a:gd name="T73" fmla="*/ 94 h 327"/>
              <a:gd name="T74" fmla="*/ 135 w 815"/>
              <a:gd name="T75" fmla="*/ 67 h 327"/>
              <a:gd name="T76" fmla="*/ 42 w 815"/>
              <a:gd name="T77" fmla="*/ 73 h 327"/>
              <a:gd name="T78" fmla="*/ 0 w 815"/>
              <a:gd name="T79" fmla="*/ 94 h 327"/>
              <a:gd name="T80" fmla="*/ 16 w 815"/>
              <a:gd name="T81" fmla="*/ 67 h 327"/>
              <a:gd name="T82" fmla="*/ 27 w 815"/>
              <a:gd name="T83" fmla="*/ 31 h 3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5"/>
              <a:gd name="T127" fmla="*/ 0 h 327"/>
              <a:gd name="T128" fmla="*/ 815 w 815"/>
              <a:gd name="T129" fmla="*/ 327 h 3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5" h="327">
                <a:moveTo>
                  <a:pt x="5" y="16"/>
                </a:moveTo>
                <a:lnTo>
                  <a:pt x="42" y="0"/>
                </a:lnTo>
                <a:lnTo>
                  <a:pt x="57" y="6"/>
                </a:lnTo>
                <a:lnTo>
                  <a:pt x="72" y="6"/>
                </a:lnTo>
                <a:lnTo>
                  <a:pt x="68" y="26"/>
                </a:lnTo>
                <a:lnTo>
                  <a:pt x="115" y="47"/>
                </a:lnTo>
                <a:lnTo>
                  <a:pt x="161" y="47"/>
                </a:lnTo>
                <a:lnTo>
                  <a:pt x="166" y="47"/>
                </a:lnTo>
                <a:lnTo>
                  <a:pt x="182" y="57"/>
                </a:lnTo>
                <a:lnTo>
                  <a:pt x="207" y="57"/>
                </a:lnTo>
                <a:lnTo>
                  <a:pt x="217" y="41"/>
                </a:lnTo>
                <a:lnTo>
                  <a:pt x="244" y="31"/>
                </a:lnTo>
                <a:lnTo>
                  <a:pt x="270" y="16"/>
                </a:lnTo>
                <a:lnTo>
                  <a:pt x="301" y="6"/>
                </a:lnTo>
                <a:lnTo>
                  <a:pt x="358" y="6"/>
                </a:lnTo>
                <a:lnTo>
                  <a:pt x="358" y="0"/>
                </a:lnTo>
                <a:lnTo>
                  <a:pt x="368" y="0"/>
                </a:lnTo>
                <a:lnTo>
                  <a:pt x="368" y="6"/>
                </a:lnTo>
                <a:lnTo>
                  <a:pt x="394" y="26"/>
                </a:lnTo>
                <a:lnTo>
                  <a:pt x="409" y="26"/>
                </a:lnTo>
                <a:lnTo>
                  <a:pt x="436" y="41"/>
                </a:lnTo>
                <a:lnTo>
                  <a:pt x="436" y="31"/>
                </a:lnTo>
                <a:lnTo>
                  <a:pt x="440" y="41"/>
                </a:lnTo>
                <a:lnTo>
                  <a:pt x="477" y="57"/>
                </a:lnTo>
                <a:lnTo>
                  <a:pt x="487" y="47"/>
                </a:lnTo>
                <a:lnTo>
                  <a:pt x="503" y="57"/>
                </a:lnTo>
                <a:lnTo>
                  <a:pt x="550" y="47"/>
                </a:lnTo>
                <a:lnTo>
                  <a:pt x="570" y="57"/>
                </a:lnTo>
                <a:lnTo>
                  <a:pt x="612" y="47"/>
                </a:lnTo>
                <a:lnTo>
                  <a:pt x="642" y="26"/>
                </a:lnTo>
                <a:lnTo>
                  <a:pt x="705" y="16"/>
                </a:lnTo>
                <a:lnTo>
                  <a:pt x="736" y="41"/>
                </a:lnTo>
                <a:lnTo>
                  <a:pt x="746" y="67"/>
                </a:lnTo>
                <a:lnTo>
                  <a:pt x="746" y="98"/>
                </a:lnTo>
                <a:lnTo>
                  <a:pt x="788" y="114"/>
                </a:lnTo>
                <a:lnTo>
                  <a:pt x="767" y="135"/>
                </a:lnTo>
                <a:lnTo>
                  <a:pt x="788" y="176"/>
                </a:lnTo>
                <a:lnTo>
                  <a:pt x="793" y="202"/>
                </a:lnTo>
                <a:lnTo>
                  <a:pt x="793" y="208"/>
                </a:lnTo>
                <a:lnTo>
                  <a:pt x="804" y="233"/>
                </a:lnTo>
                <a:lnTo>
                  <a:pt x="814" y="259"/>
                </a:lnTo>
                <a:lnTo>
                  <a:pt x="793" y="259"/>
                </a:lnTo>
                <a:lnTo>
                  <a:pt x="751" y="249"/>
                </a:lnTo>
                <a:lnTo>
                  <a:pt x="726" y="243"/>
                </a:lnTo>
                <a:lnTo>
                  <a:pt x="705" y="259"/>
                </a:lnTo>
                <a:lnTo>
                  <a:pt x="695" y="249"/>
                </a:lnTo>
                <a:lnTo>
                  <a:pt x="679" y="259"/>
                </a:lnTo>
                <a:lnTo>
                  <a:pt x="658" y="259"/>
                </a:lnTo>
                <a:lnTo>
                  <a:pt x="638" y="259"/>
                </a:lnTo>
                <a:lnTo>
                  <a:pt x="601" y="285"/>
                </a:lnTo>
                <a:lnTo>
                  <a:pt x="570" y="285"/>
                </a:lnTo>
                <a:lnTo>
                  <a:pt x="534" y="275"/>
                </a:lnTo>
                <a:lnTo>
                  <a:pt x="508" y="285"/>
                </a:lnTo>
                <a:lnTo>
                  <a:pt x="487" y="285"/>
                </a:lnTo>
                <a:lnTo>
                  <a:pt x="477" y="275"/>
                </a:lnTo>
                <a:lnTo>
                  <a:pt x="466" y="275"/>
                </a:lnTo>
                <a:lnTo>
                  <a:pt x="466" y="300"/>
                </a:lnTo>
                <a:lnTo>
                  <a:pt x="466" y="311"/>
                </a:lnTo>
                <a:lnTo>
                  <a:pt x="462" y="316"/>
                </a:lnTo>
                <a:lnTo>
                  <a:pt x="440" y="326"/>
                </a:lnTo>
                <a:lnTo>
                  <a:pt x="436" y="316"/>
                </a:lnTo>
                <a:lnTo>
                  <a:pt x="425" y="300"/>
                </a:lnTo>
                <a:lnTo>
                  <a:pt x="436" y="285"/>
                </a:lnTo>
                <a:lnTo>
                  <a:pt x="436" y="275"/>
                </a:lnTo>
                <a:lnTo>
                  <a:pt x="409" y="290"/>
                </a:lnTo>
                <a:lnTo>
                  <a:pt x="368" y="275"/>
                </a:lnTo>
                <a:lnTo>
                  <a:pt x="342" y="311"/>
                </a:lnTo>
                <a:lnTo>
                  <a:pt x="301" y="316"/>
                </a:lnTo>
                <a:lnTo>
                  <a:pt x="275" y="316"/>
                </a:lnTo>
                <a:lnTo>
                  <a:pt x="270" y="300"/>
                </a:lnTo>
                <a:lnTo>
                  <a:pt x="223" y="285"/>
                </a:lnTo>
                <a:lnTo>
                  <a:pt x="203" y="285"/>
                </a:lnTo>
                <a:lnTo>
                  <a:pt x="203" y="311"/>
                </a:lnTo>
                <a:lnTo>
                  <a:pt x="192" y="311"/>
                </a:lnTo>
                <a:lnTo>
                  <a:pt x="166" y="316"/>
                </a:lnTo>
                <a:lnTo>
                  <a:pt x="140" y="311"/>
                </a:lnTo>
                <a:lnTo>
                  <a:pt x="135" y="290"/>
                </a:lnTo>
                <a:lnTo>
                  <a:pt x="109" y="285"/>
                </a:lnTo>
                <a:lnTo>
                  <a:pt x="99" y="285"/>
                </a:lnTo>
                <a:lnTo>
                  <a:pt x="94" y="290"/>
                </a:lnTo>
                <a:lnTo>
                  <a:pt x="68" y="290"/>
                </a:lnTo>
                <a:lnTo>
                  <a:pt x="68" y="285"/>
                </a:lnTo>
                <a:lnTo>
                  <a:pt x="99" y="275"/>
                </a:lnTo>
                <a:lnTo>
                  <a:pt x="57" y="275"/>
                </a:lnTo>
                <a:lnTo>
                  <a:pt x="52" y="265"/>
                </a:lnTo>
                <a:lnTo>
                  <a:pt x="68" y="265"/>
                </a:lnTo>
                <a:lnTo>
                  <a:pt x="68" y="259"/>
                </a:lnTo>
                <a:lnTo>
                  <a:pt x="52" y="259"/>
                </a:lnTo>
                <a:lnTo>
                  <a:pt x="52" y="243"/>
                </a:lnTo>
                <a:lnTo>
                  <a:pt x="52" y="223"/>
                </a:lnTo>
                <a:lnTo>
                  <a:pt x="31" y="208"/>
                </a:lnTo>
                <a:lnTo>
                  <a:pt x="5" y="208"/>
                </a:lnTo>
                <a:lnTo>
                  <a:pt x="16" y="202"/>
                </a:lnTo>
                <a:lnTo>
                  <a:pt x="5" y="192"/>
                </a:lnTo>
                <a:lnTo>
                  <a:pt x="16" y="192"/>
                </a:lnTo>
                <a:lnTo>
                  <a:pt x="27" y="202"/>
                </a:lnTo>
                <a:lnTo>
                  <a:pt x="42" y="202"/>
                </a:lnTo>
                <a:lnTo>
                  <a:pt x="31" y="192"/>
                </a:lnTo>
                <a:lnTo>
                  <a:pt x="42" y="176"/>
                </a:lnTo>
                <a:lnTo>
                  <a:pt x="31" y="176"/>
                </a:lnTo>
                <a:lnTo>
                  <a:pt x="27" y="155"/>
                </a:lnTo>
                <a:lnTo>
                  <a:pt x="31" y="140"/>
                </a:lnTo>
                <a:lnTo>
                  <a:pt x="0" y="140"/>
                </a:lnTo>
                <a:lnTo>
                  <a:pt x="0" y="114"/>
                </a:lnTo>
                <a:lnTo>
                  <a:pt x="27" y="98"/>
                </a:lnTo>
                <a:lnTo>
                  <a:pt x="42" y="94"/>
                </a:lnTo>
                <a:lnTo>
                  <a:pt x="68" y="98"/>
                </a:lnTo>
                <a:lnTo>
                  <a:pt x="68" y="94"/>
                </a:lnTo>
                <a:lnTo>
                  <a:pt x="72" y="83"/>
                </a:lnTo>
                <a:lnTo>
                  <a:pt x="84" y="94"/>
                </a:lnTo>
                <a:lnTo>
                  <a:pt x="115" y="94"/>
                </a:lnTo>
                <a:lnTo>
                  <a:pt x="115" y="83"/>
                </a:lnTo>
                <a:lnTo>
                  <a:pt x="151" y="67"/>
                </a:lnTo>
                <a:lnTo>
                  <a:pt x="135" y="67"/>
                </a:lnTo>
                <a:lnTo>
                  <a:pt x="94" y="57"/>
                </a:lnTo>
                <a:lnTo>
                  <a:pt x="52" y="67"/>
                </a:lnTo>
                <a:lnTo>
                  <a:pt x="42" y="73"/>
                </a:lnTo>
                <a:lnTo>
                  <a:pt x="16" y="94"/>
                </a:lnTo>
                <a:lnTo>
                  <a:pt x="0" y="108"/>
                </a:lnTo>
                <a:lnTo>
                  <a:pt x="0" y="94"/>
                </a:lnTo>
                <a:lnTo>
                  <a:pt x="16" y="73"/>
                </a:lnTo>
                <a:lnTo>
                  <a:pt x="0" y="73"/>
                </a:lnTo>
                <a:lnTo>
                  <a:pt x="16" y="67"/>
                </a:lnTo>
                <a:lnTo>
                  <a:pt x="16" y="47"/>
                </a:lnTo>
                <a:lnTo>
                  <a:pt x="27" y="41"/>
                </a:lnTo>
                <a:lnTo>
                  <a:pt x="27" y="31"/>
                </a:lnTo>
                <a:lnTo>
                  <a:pt x="5"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 name="Freeform 17" descr="Diagonales larges vers le bas">
            <a:extLst>
              <a:ext uri="{FF2B5EF4-FFF2-40B4-BE49-F238E27FC236}">
                <a16:creationId xmlns:a16="http://schemas.microsoft.com/office/drawing/2014/main" id="{09C823F2-3D50-5343-87BF-ED182C0E986C}"/>
              </a:ext>
            </a:extLst>
          </p:cNvPr>
          <p:cNvSpPr>
            <a:spLocks noChangeArrowheads="1"/>
          </p:cNvSpPr>
          <p:nvPr/>
        </p:nvSpPr>
        <p:spPr bwMode="auto">
          <a:xfrm>
            <a:off x="5094942" y="3256317"/>
            <a:ext cx="165823" cy="103972"/>
          </a:xfrm>
          <a:custGeom>
            <a:avLst/>
            <a:gdLst>
              <a:gd name="T0" fmla="*/ 238 w 270"/>
              <a:gd name="T1" fmla="*/ 11 h 162"/>
              <a:gd name="T2" fmla="*/ 269 w 270"/>
              <a:gd name="T3" fmla="*/ 27 h 162"/>
              <a:gd name="T4" fmla="*/ 259 w 270"/>
              <a:gd name="T5" fmla="*/ 31 h 162"/>
              <a:gd name="T6" fmla="*/ 243 w 270"/>
              <a:gd name="T7" fmla="*/ 41 h 162"/>
              <a:gd name="T8" fmla="*/ 228 w 270"/>
              <a:gd name="T9" fmla="*/ 57 h 162"/>
              <a:gd name="T10" fmla="*/ 218 w 270"/>
              <a:gd name="T11" fmla="*/ 94 h 162"/>
              <a:gd name="T12" fmla="*/ 212 w 270"/>
              <a:gd name="T13" fmla="*/ 109 h 162"/>
              <a:gd name="T14" fmla="*/ 212 w 270"/>
              <a:gd name="T15" fmla="*/ 120 h 162"/>
              <a:gd name="T16" fmla="*/ 196 w 270"/>
              <a:gd name="T17" fmla="*/ 125 h 162"/>
              <a:gd name="T18" fmla="*/ 196 w 270"/>
              <a:gd name="T19" fmla="*/ 135 h 162"/>
              <a:gd name="T20" fmla="*/ 176 w 270"/>
              <a:gd name="T21" fmla="*/ 135 h 162"/>
              <a:gd name="T22" fmla="*/ 145 w 270"/>
              <a:gd name="T23" fmla="*/ 135 h 162"/>
              <a:gd name="T24" fmla="*/ 135 w 270"/>
              <a:gd name="T25" fmla="*/ 141 h 162"/>
              <a:gd name="T26" fmla="*/ 104 w 270"/>
              <a:gd name="T27" fmla="*/ 141 h 162"/>
              <a:gd name="T28" fmla="*/ 93 w 270"/>
              <a:gd name="T29" fmla="*/ 151 h 162"/>
              <a:gd name="T30" fmla="*/ 88 w 270"/>
              <a:gd name="T31" fmla="*/ 161 h 162"/>
              <a:gd name="T32" fmla="*/ 51 w 270"/>
              <a:gd name="T33" fmla="*/ 151 h 162"/>
              <a:gd name="T34" fmla="*/ 26 w 270"/>
              <a:gd name="T35" fmla="*/ 135 h 162"/>
              <a:gd name="T36" fmla="*/ 20 w 270"/>
              <a:gd name="T37" fmla="*/ 135 h 162"/>
              <a:gd name="T38" fmla="*/ 20 w 270"/>
              <a:gd name="T39" fmla="*/ 120 h 162"/>
              <a:gd name="T40" fmla="*/ 10 w 270"/>
              <a:gd name="T41" fmla="*/ 109 h 162"/>
              <a:gd name="T42" fmla="*/ 10 w 270"/>
              <a:gd name="T43" fmla="*/ 94 h 162"/>
              <a:gd name="T44" fmla="*/ 10 w 270"/>
              <a:gd name="T45" fmla="*/ 57 h 162"/>
              <a:gd name="T46" fmla="*/ 0 w 270"/>
              <a:gd name="T47" fmla="*/ 53 h 162"/>
              <a:gd name="T48" fmla="*/ 10 w 270"/>
              <a:gd name="T49" fmla="*/ 53 h 162"/>
              <a:gd name="T50" fmla="*/ 26 w 270"/>
              <a:gd name="T51" fmla="*/ 53 h 162"/>
              <a:gd name="T52" fmla="*/ 36 w 270"/>
              <a:gd name="T53" fmla="*/ 41 h 162"/>
              <a:gd name="T54" fmla="*/ 36 w 270"/>
              <a:gd name="T55" fmla="*/ 31 h 162"/>
              <a:gd name="T56" fmla="*/ 41 w 270"/>
              <a:gd name="T57" fmla="*/ 41 h 162"/>
              <a:gd name="T58" fmla="*/ 77 w 270"/>
              <a:gd name="T59" fmla="*/ 53 h 162"/>
              <a:gd name="T60" fmla="*/ 104 w 270"/>
              <a:gd name="T61" fmla="*/ 31 h 162"/>
              <a:gd name="T62" fmla="*/ 135 w 270"/>
              <a:gd name="T63" fmla="*/ 16 h 162"/>
              <a:gd name="T64" fmla="*/ 145 w 270"/>
              <a:gd name="T65" fmla="*/ 16 h 162"/>
              <a:gd name="T66" fmla="*/ 176 w 270"/>
              <a:gd name="T67" fmla="*/ 0 h 162"/>
              <a:gd name="T68" fmla="*/ 186 w 270"/>
              <a:gd name="T69" fmla="*/ 0 h 162"/>
              <a:gd name="T70" fmla="*/ 212 w 270"/>
              <a:gd name="T71" fmla="*/ 0 h 162"/>
              <a:gd name="T72" fmla="*/ 218 w 270"/>
              <a:gd name="T73" fmla="*/ 11 h 162"/>
              <a:gd name="T74" fmla="*/ 238 w 270"/>
              <a:gd name="T75" fmla="*/ 11 h 162"/>
              <a:gd name="T76" fmla="*/ 238 w 270"/>
              <a:gd name="T77" fmla="*/ 11 h 1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162"/>
              <a:gd name="T119" fmla="*/ 270 w 270"/>
              <a:gd name="T120" fmla="*/ 162 h 1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162">
                <a:moveTo>
                  <a:pt x="238" y="11"/>
                </a:moveTo>
                <a:lnTo>
                  <a:pt x="269" y="27"/>
                </a:lnTo>
                <a:lnTo>
                  <a:pt x="259" y="31"/>
                </a:lnTo>
                <a:lnTo>
                  <a:pt x="243" y="41"/>
                </a:lnTo>
                <a:lnTo>
                  <a:pt x="228" y="57"/>
                </a:lnTo>
                <a:lnTo>
                  <a:pt x="218" y="94"/>
                </a:lnTo>
                <a:lnTo>
                  <a:pt x="212" y="109"/>
                </a:lnTo>
                <a:lnTo>
                  <a:pt x="212" y="120"/>
                </a:lnTo>
                <a:lnTo>
                  <a:pt x="196" y="125"/>
                </a:lnTo>
                <a:lnTo>
                  <a:pt x="196" y="135"/>
                </a:lnTo>
                <a:lnTo>
                  <a:pt x="176" y="135"/>
                </a:lnTo>
                <a:lnTo>
                  <a:pt x="145" y="135"/>
                </a:lnTo>
                <a:lnTo>
                  <a:pt x="135" y="141"/>
                </a:lnTo>
                <a:lnTo>
                  <a:pt x="104" y="141"/>
                </a:lnTo>
                <a:lnTo>
                  <a:pt x="93" y="151"/>
                </a:lnTo>
                <a:lnTo>
                  <a:pt x="88" y="161"/>
                </a:lnTo>
                <a:lnTo>
                  <a:pt x="51" y="151"/>
                </a:lnTo>
                <a:lnTo>
                  <a:pt x="26" y="135"/>
                </a:lnTo>
                <a:lnTo>
                  <a:pt x="20" y="135"/>
                </a:lnTo>
                <a:lnTo>
                  <a:pt x="20" y="120"/>
                </a:lnTo>
                <a:lnTo>
                  <a:pt x="10" y="109"/>
                </a:lnTo>
                <a:lnTo>
                  <a:pt x="10" y="94"/>
                </a:lnTo>
                <a:lnTo>
                  <a:pt x="10" y="57"/>
                </a:lnTo>
                <a:lnTo>
                  <a:pt x="0" y="53"/>
                </a:lnTo>
                <a:lnTo>
                  <a:pt x="10" y="53"/>
                </a:lnTo>
                <a:lnTo>
                  <a:pt x="26" y="53"/>
                </a:lnTo>
                <a:lnTo>
                  <a:pt x="36" y="41"/>
                </a:lnTo>
                <a:lnTo>
                  <a:pt x="36" y="31"/>
                </a:lnTo>
                <a:lnTo>
                  <a:pt x="41" y="41"/>
                </a:lnTo>
                <a:lnTo>
                  <a:pt x="77" y="53"/>
                </a:lnTo>
                <a:lnTo>
                  <a:pt x="104" y="31"/>
                </a:lnTo>
                <a:lnTo>
                  <a:pt x="135" y="16"/>
                </a:lnTo>
                <a:lnTo>
                  <a:pt x="145" y="16"/>
                </a:lnTo>
                <a:lnTo>
                  <a:pt x="176" y="0"/>
                </a:lnTo>
                <a:lnTo>
                  <a:pt x="186" y="0"/>
                </a:lnTo>
                <a:lnTo>
                  <a:pt x="212" y="0"/>
                </a:lnTo>
                <a:lnTo>
                  <a:pt x="218" y="11"/>
                </a:lnTo>
                <a:lnTo>
                  <a:pt x="238" y="1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 name="Freeform 18">
            <a:extLst>
              <a:ext uri="{FF2B5EF4-FFF2-40B4-BE49-F238E27FC236}">
                <a16:creationId xmlns:a16="http://schemas.microsoft.com/office/drawing/2014/main" id="{996F55B7-2EC8-2749-87E3-20FE69A36EBF}"/>
              </a:ext>
            </a:extLst>
          </p:cNvPr>
          <p:cNvSpPr>
            <a:spLocks noChangeArrowheads="1"/>
          </p:cNvSpPr>
          <p:nvPr/>
        </p:nvSpPr>
        <p:spPr bwMode="auto">
          <a:xfrm>
            <a:off x="5527926" y="3699402"/>
            <a:ext cx="58346" cy="36791"/>
          </a:xfrm>
          <a:custGeom>
            <a:avLst/>
            <a:gdLst>
              <a:gd name="T0" fmla="*/ 36 w 94"/>
              <a:gd name="T1" fmla="*/ 57 h 58"/>
              <a:gd name="T2" fmla="*/ 10 w 94"/>
              <a:gd name="T3" fmla="*/ 52 h 58"/>
              <a:gd name="T4" fmla="*/ 0 w 94"/>
              <a:gd name="T5" fmla="*/ 31 h 58"/>
              <a:gd name="T6" fmla="*/ 10 w 94"/>
              <a:gd name="T7" fmla="*/ 31 h 58"/>
              <a:gd name="T8" fmla="*/ 16 w 94"/>
              <a:gd name="T9" fmla="*/ 27 h 58"/>
              <a:gd name="T10" fmla="*/ 26 w 94"/>
              <a:gd name="T11" fmla="*/ 27 h 58"/>
              <a:gd name="T12" fmla="*/ 36 w 94"/>
              <a:gd name="T13" fmla="*/ 16 h 58"/>
              <a:gd name="T14" fmla="*/ 51 w 94"/>
              <a:gd name="T15" fmla="*/ 16 h 58"/>
              <a:gd name="T16" fmla="*/ 93 w 94"/>
              <a:gd name="T17" fmla="*/ 0 h 58"/>
              <a:gd name="T18" fmla="*/ 77 w 94"/>
              <a:gd name="T19" fmla="*/ 27 h 58"/>
              <a:gd name="T20" fmla="*/ 77 w 94"/>
              <a:gd name="T21" fmla="*/ 31 h 58"/>
              <a:gd name="T22" fmla="*/ 67 w 94"/>
              <a:gd name="T23" fmla="*/ 31 h 58"/>
              <a:gd name="T24" fmla="*/ 51 w 94"/>
              <a:gd name="T25" fmla="*/ 52 h 58"/>
              <a:gd name="T26" fmla="*/ 36 w 94"/>
              <a:gd name="T27" fmla="*/ 52 h 58"/>
              <a:gd name="T28" fmla="*/ 36 w 94"/>
              <a:gd name="T29" fmla="*/ 57 h 58"/>
              <a:gd name="T30" fmla="*/ 36 w 94"/>
              <a:gd name="T31" fmla="*/ 57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
              <a:gd name="T49" fmla="*/ 0 h 58"/>
              <a:gd name="T50" fmla="*/ 94 w 94"/>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 h="58">
                <a:moveTo>
                  <a:pt x="36" y="57"/>
                </a:moveTo>
                <a:lnTo>
                  <a:pt x="10" y="52"/>
                </a:lnTo>
                <a:lnTo>
                  <a:pt x="0" y="31"/>
                </a:lnTo>
                <a:lnTo>
                  <a:pt x="10" y="31"/>
                </a:lnTo>
                <a:lnTo>
                  <a:pt x="16" y="27"/>
                </a:lnTo>
                <a:lnTo>
                  <a:pt x="26" y="27"/>
                </a:lnTo>
                <a:lnTo>
                  <a:pt x="36" y="16"/>
                </a:lnTo>
                <a:lnTo>
                  <a:pt x="51" y="16"/>
                </a:lnTo>
                <a:lnTo>
                  <a:pt x="93" y="0"/>
                </a:lnTo>
                <a:lnTo>
                  <a:pt x="77" y="27"/>
                </a:lnTo>
                <a:lnTo>
                  <a:pt x="77" y="31"/>
                </a:lnTo>
                <a:lnTo>
                  <a:pt x="67" y="31"/>
                </a:lnTo>
                <a:lnTo>
                  <a:pt x="51" y="52"/>
                </a:lnTo>
                <a:lnTo>
                  <a:pt x="36" y="52"/>
                </a:lnTo>
                <a:lnTo>
                  <a:pt x="36" y="5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 name="Freeform 19" descr="Rayures étroites horizontales">
            <a:extLst>
              <a:ext uri="{FF2B5EF4-FFF2-40B4-BE49-F238E27FC236}">
                <a16:creationId xmlns:a16="http://schemas.microsoft.com/office/drawing/2014/main" id="{212CF432-B113-754F-A056-D6D51DB311C1}"/>
              </a:ext>
            </a:extLst>
          </p:cNvPr>
          <p:cNvSpPr>
            <a:spLocks noChangeArrowheads="1"/>
          </p:cNvSpPr>
          <p:nvPr/>
        </p:nvSpPr>
        <p:spPr bwMode="auto">
          <a:xfrm>
            <a:off x="5203956" y="3491455"/>
            <a:ext cx="171965" cy="182352"/>
          </a:xfrm>
          <a:custGeom>
            <a:avLst/>
            <a:gdLst>
              <a:gd name="T0" fmla="*/ 186 w 281"/>
              <a:gd name="T1" fmla="*/ 16 h 285"/>
              <a:gd name="T2" fmla="*/ 212 w 281"/>
              <a:gd name="T3" fmla="*/ 26 h 285"/>
              <a:gd name="T4" fmla="*/ 253 w 281"/>
              <a:gd name="T5" fmla="*/ 26 h 285"/>
              <a:gd name="T6" fmla="*/ 259 w 281"/>
              <a:gd name="T7" fmla="*/ 0 h 285"/>
              <a:gd name="T8" fmla="*/ 280 w 281"/>
              <a:gd name="T9" fmla="*/ 26 h 285"/>
              <a:gd name="T10" fmla="*/ 269 w 281"/>
              <a:gd name="T11" fmla="*/ 51 h 285"/>
              <a:gd name="T12" fmla="*/ 253 w 281"/>
              <a:gd name="T13" fmla="*/ 67 h 285"/>
              <a:gd name="T14" fmla="*/ 212 w 281"/>
              <a:gd name="T15" fmla="*/ 51 h 285"/>
              <a:gd name="T16" fmla="*/ 186 w 281"/>
              <a:gd name="T17" fmla="*/ 51 h 285"/>
              <a:gd name="T18" fmla="*/ 171 w 281"/>
              <a:gd name="T19" fmla="*/ 57 h 285"/>
              <a:gd name="T20" fmla="*/ 171 w 281"/>
              <a:gd name="T21" fmla="*/ 92 h 285"/>
              <a:gd name="T22" fmla="*/ 149 w 281"/>
              <a:gd name="T23" fmla="*/ 82 h 285"/>
              <a:gd name="T24" fmla="*/ 161 w 281"/>
              <a:gd name="T25" fmla="*/ 98 h 285"/>
              <a:gd name="T26" fmla="*/ 108 w 281"/>
              <a:gd name="T27" fmla="*/ 78 h 285"/>
              <a:gd name="T28" fmla="*/ 119 w 281"/>
              <a:gd name="T29" fmla="*/ 67 h 285"/>
              <a:gd name="T30" fmla="*/ 104 w 281"/>
              <a:gd name="T31" fmla="*/ 98 h 285"/>
              <a:gd name="T32" fmla="*/ 119 w 281"/>
              <a:gd name="T33" fmla="*/ 160 h 285"/>
              <a:gd name="T34" fmla="*/ 129 w 281"/>
              <a:gd name="T35" fmla="*/ 165 h 285"/>
              <a:gd name="T36" fmla="*/ 171 w 281"/>
              <a:gd name="T37" fmla="*/ 227 h 285"/>
              <a:gd name="T38" fmla="*/ 129 w 281"/>
              <a:gd name="T39" fmla="*/ 217 h 285"/>
              <a:gd name="T40" fmla="*/ 135 w 281"/>
              <a:gd name="T41" fmla="*/ 243 h 285"/>
              <a:gd name="T42" fmla="*/ 135 w 281"/>
              <a:gd name="T43" fmla="*/ 268 h 285"/>
              <a:gd name="T44" fmla="*/ 135 w 281"/>
              <a:gd name="T45" fmla="*/ 284 h 285"/>
              <a:gd name="T46" fmla="*/ 108 w 281"/>
              <a:gd name="T47" fmla="*/ 274 h 285"/>
              <a:gd name="T48" fmla="*/ 104 w 281"/>
              <a:gd name="T49" fmla="*/ 284 h 285"/>
              <a:gd name="T50" fmla="*/ 77 w 281"/>
              <a:gd name="T51" fmla="*/ 258 h 285"/>
              <a:gd name="T52" fmla="*/ 77 w 281"/>
              <a:gd name="T53" fmla="*/ 268 h 285"/>
              <a:gd name="T54" fmla="*/ 67 w 281"/>
              <a:gd name="T55" fmla="*/ 233 h 285"/>
              <a:gd name="T56" fmla="*/ 61 w 281"/>
              <a:gd name="T57" fmla="*/ 202 h 285"/>
              <a:gd name="T58" fmla="*/ 119 w 281"/>
              <a:gd name="T59" fmla="*/ 207 h 285"/>
              <a:gd name="T60" fmla="*/ 104 w 281"/>
              <a:gd name="T61" fmla="*/ 186 h 285"/>
              <a:gd name="T62" fmla="*/ 41 w 281"/>
              <a:gd name="T63" fmla="*/ 191 h 285"/>
              <a:gd name="T64" fmla="*/ 41 w 281"/>
              <a:gd name="T65" fmla="*/ 160 h 285"/>
              <a:gd name="T66" fmla="*/ 26 w 281"/>
              <a:gd name="T67" fmla="*/ 150 h 285"/>
              <a:gd name="T68" fmla="*/ 20 w 281"/>
              <a:gd name="T69" fmla="*/ 108 h 285"/>
              <a:gd name="T70" fmla="*/ 51 w 281"/>
              <a:gd name="T71" fmla="*/ 51 h 285"/>
              <a:gd name="T72" fmla="*/ 83 w 281"/>
              <a:gd name="T73" fmla="*/ 31 h 285"/>
              <a:gd name="T74" fmla="*/ 119 w 281"/>
              <a:gd name="T75" fmla="*/ 26 h 2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1"/>
              <a:gd name="T115" fmla="*/ 0 h 285"/>
              <a:gd name="T116" fmla="*/ 281 w 281"/>
              <a:gd name="T117" fmla="*/ 285 h 2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1" h="285">
                <a:moveTo>
                  <a:pt x="119" y="26"/>
                </a:moveTo>
                <a:lnTo>
                  <a:pt x="186" y="16"/>
                </a:lnTo>
                <a:lnTo>
                  <a:pt x="196" y="26"/>
                </a:lnTo>
                <a:lnTo>
                  <a:pt x="212" y="26"/>
                </a:lnTo>
                <a:lnTo>
                  <a:pt x="227" y="31"/>
                </a:lnTo>
                <a:lnTo>
                  <a:pt x="253" y="26"/>
                </a:lnTo>
                <a:lnTo>
                  <a:pt x="253" y="0"/>
                </a:lnTo>
                <a:lnTo>
                  <a:pt x="259" y="0"/>
                </a:lnTo>
                <a:lnTo>
                  <a:pt x="280" y="16"/>
                </a:lnTo>
                <a:lnTo>
                  <a:pt x="280" y="26"/>
                </a:lnTo>
                <a:lnTo>
                  <a:pt x="269" y="31"/>
                </a:lnTo>
                <a:lnTo>
                  <a:pt x="269" y="51"/>
                </a:lnTo>
                <a:lnTo>
                  <a:pt x="253" y="57"/>
                </a:lnTo>
                <a:lnTo>
                  <a:pt x="253" y="67"/>
                </a:lnTo>
                <a:lnTo>
                  <a:pt x="243" y="57"/>
                </a:lnTo>
                <a:lnTo>
                  <a:pt x="212" y="51"/>
                </a:lnTo>
                <a:lnTo>
                  <a:pt x="202" y="41"/>
                </a:lnTo>
                <a:lnTo>
                  <a:pt x="186" y="51"/>
                </a:lnTo>
                <a:lnTo>
                  <a:pt x="176" y="51"/>
                </a:lnTo>
                <a:lnTo>
                  <a:pt x="171" y="57"/>
                </a:lnTo>
                <a:lnTo>
                  <a:pt x="149" y="67"/>
                </a:lnTo>
                <a:lnTo>
                  <a:pt x="171" y="92"/>
                </a:lnTo>
                <a:lnTo>
                  <a:pt x="161" y="82"/>
                </a:lnTo>
                <a:lnTo>
                  <a:pt x="149" y="82"/>
                </a:lnTo>
                <a:lnTo>
                  <a:pt x="161" y="92"/>
                </a:lnTo>
                <a:lnTo>
                  <a:pt x="161" y="98"/>
                </a:lnTo>
                <a:lnTo>
                  <a:pt x="135" y="92"/>
                </a:lnTo>
                <a:lnTo>
                  <a:pt x="108" y="78"/>
                </a:lnTo>
                <a:lnTo>
                  <a:pt x="119" y="78"/>
                </a:lnTo>
                <a:lnTo>
                  <a:pt x="119" y="67"/>
                </a:lnTo>
                <a:lnTo>
                  <a:pt x="104" y="78"/>
                </a:lnTo>
                <a:lnTo>
                  <a:pt x="104" y="98"/>
                </a:lnTo>
                <a:lnTo>
                  <a:pt x="135" y="139"/>
                </a:lnTo>
                <a:lnTo>
                  <a:pt x="119" y="160"/>
                </a:lnTo>
                <a:lnTo>
                  <a:pt x="104" y="160"/>
                </a:lnTo>
                <a:lnTo>
                  <a:pt x="129" y="165"/>
                </a:lnTo>
                <a:lnTo>
                  <a:pt x="161" y="191"/>
                </a:lnTo>
                <a:lnTo>
                  <a:pt x="171" y="227"/>
                </a:lnTo>
                <a:lnTo>
                  <a:pt x="145" y="207"/>
                </a:lnTo>
                <a:lnTo>
                  <a:pt x="129" y="217"/>
                </a:lnTo>
                <a:lnTo>
                  <a:pt x="145" y="243"/>
                </a:lnTo>
                <a:lnTo>
                  <a:pt x="135" y="243"/>
                </a:lnTo>
                <a:lnTo>
                  <a:pt x="108" y="227"/>
                </a:lnTo>
                <a:lnTo>
                  <a:pt x="135" y="268"/>
                </a:lnTo>
                <a:lnTo>
                  <a:pt x="135" y="274"/>
                </a:lnTo>
                <a:lnTo>
                  <a:pt x="135" y="284"/>
                </a:lnTo>
                <a:lnTo>
                  <a:pt x="108" y="268"/>
                </a:lnTo>
                <a:lnTo>
                  <a:pt x="108" y="274"/>
                </a:lnTo>
                <a:lnTo>
                  <a:pt x="108" y="284"/>
                </a:lnTo>
                <a:lnTo>
                  <a:pt x="104" y="284"/>
                </a:lnTo>
                <a:lnTo>
                  <a:pt x="93" y="258"/>
                </a:lnTo>
                <a:lnTo>
                  <a:pt x="77" y="258"/>
                </a:lnTo>
                <a:lnTo>
                  <a:pt x="83" y="274"/>
                </a:lnTo>
                <a:lnTo>
                  <a:pt x="77" y="268"/>
                </a:lnTo>
                <a:lnTo>
                  <a:pt x="67" y="248"/>
                </a:lnTo>
                <a:lnTo>
                  <a:pt x="67" y="233"/>
                </a:lnTo>
                <a:lnTo>
                  <a:pt x="41" y="217"/>
                </a:lnTo>
                <a:lnTo>
                  <a:pt x="61" y="202"/>
                </a:lnTo>
                <a:lnTo>
                  <a:pt x="83" y="191"/>
                </a:lnTo>
                <a:lnTo>
                  <a:pt x="119" y="207"/>
                </a:lnTo>
                <a:lnTo>
                  <a:pt x="129" y="202"/>
                </a:lnTo>
                <a:lnTo>
                  <a:pt x="104" y="186"/>
                </a:lnTo>
                <a:lnTo>
                  <a:pt x="83" y="186"/>
                </a:lnTo>
                <a:lnTo>
                  <a:pt x="41" y="191"/>
                </a:lnTo>
                <a:lnTo>
                  <a:pt x="26" y="160"/>
                </a:lnTo>
                <a:lnTo>
                  <a:pt x="41" y="160"/>
                </a:lnTo>
                <a:lnTo>
                  <a:pt x="41" y="150"/>
                </a:lnTo>
                <a:lnTo>
                  <a:pt x="26" y="150"/>
                </a:lnTo>
                <a:lnTo>
                  <a:pt x="0" y="124"/>
                </a:lnTo>
                <a:lnTo>
                  <a:pt x="20" y="108"/>
                </a:lnTo>
                <a:lnTo>
                  <a:pt x="36" y="67"/>
                </a:lnTo>
                <a:lnTo>
                  <a:pt x="51" y="51"/>
                </a:lnTo>
                <a:lnTo>
                  <a:pt x="77" y="51"/>
                </a:lnTo>
                <a:lnTo>
                  <a:pt x="83" y="31"/>
                </a:lnTo>
                <a:lnTo>
                  <a:pt x="104" y="41"/>
                </a:lnTo>
                <a:lnTo>
                  <a:pt x="119"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 name="Freeform 20">
            <a:extLst>
              <a:ext uri="{FF2B5EF4-FFF2-40B4-BE49-F238E27FC236}">
                <a16:creationId xmlns:a16="http://schemas.microsoft.com/office/drawing/2014/main" id="{2FFFE886-23C8-F14C-9FD3-0AFB61D01683}"/>
              </a:ext>
            </a:extLst>
          </p:cNvPr>
          <p:cNvSpPr>
            <a:spLocks noChangeArrowheads="1"/>
          </p:cNvSpPr>
          <p:nvPr/>
        </p:nvSpPr>
        <p:spPr bwMode="auto">
          <a:xfrm>
            <a:off x="5296079" y="3699401"/>
            <a:ext cx="72163" cy="20795"/>
          </a:xfrm>
          <a:custGeom>
            <a:avLst/>
            <a:gdLst>
              <a:gd name="T0" fmla="*/ 62 w 120"/>
              <a:gd name="T1" fmla="*/ 31 h 32"/>
              <a:gd name="T2" fmla="*/ 52 w 120"/>
              <a:gd name="T3" fmla="*/ 26 h 32"/>
              <a:gd name="T4" fmla="*/ 21 w 120"/>
              <a:gd name="T5" fmla="*/ 26 h 32"/>
              <a:gd name="T6" fmla="*/ 0 w 120"/>
              <a:gd name="T7" fmla="*/ 26 h 32"/>
              <a:gd name="T8" fmla="*/ 0 w 120"/>
              <a:gd name="T9" fmla="*/ 11 h 32"/>
              <a:gd name="T10" fmla="*/ 21 w 120"/>
              <a:gd name="T11" fmla="*/ 11 h 32"/>
              <a:gd name="T12" fmla="*/ 27 w 120"/>
              <a:gd name="T13" fmla="*/ 0 h 32"/>
              <a:gd name="T14" fmla="*/ 37 w 120"/>
              <a:gd name="T15" fmla="*/ 15 h 32"/>
              <a:gd name="T16" fmla="*/ 62 w 120"/>
              <a:gd name="T17" fmla="*/ 15 h 32"/>
              <a:gd name="T18" fmla="*/ 68 w 120"/>
              <a:gd name="T19" fmla="*/ 15 h 32"/>
              <a:gd name="T20" fmla="*/ 93 w 120"/>
              <a:gd name="T21" fmla="*/ 15 h 32"/>
              <a:gd name="T22" fmla="*/ 103 w 120"/>
              <a:gd name="T23" fmla="*/ 26 h 32"/>
              <a:gd name="T24" fmla="*/ 119 w 120"/>
              <a:gd name="T25" fmla="*/ 26 h 32"/>
              <a:gd name="T26" fmla="*/ 119 w 120"/>
              <a:gd name="T27" fmla="*/ 31 h 32"/>
              <a:gd name="T28" fmla="*/ 62 w 120"/>
              <a:gd name="T29" fmla="*/ 31 h 32"/>
              <a:gd name="T30" fmla="*/ 62 w 120"/>
              <a:gd name="T31" fmla="*/ 31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32"/>
              <a:gd name="T50" fmla="*/ 120 w 120"/>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32">
                <a:moveTo>
                  <a:pt x="62" y="31"/>
                </a:moveTo>
                <a:lnTo>
                  <a:pt x="52" y="26"/>
                </a:lnTo>
                <a:lnTo>
                  <a:pt x="21" y="26"/>
                </a:lnTo>
                <a:lnTo>
                  <a:pt x="0" y="26"/>
                </a:lnTo>
                <a:lnTo>
                  <a:pt x="0" y="11"/>
                </a:lnTo>
                <a:lnTo>
                  <a:pt x="21" y="11"/>
                </a:lnTo>
                <a:lnTo>
                  <a:pt x="27" y="0"/>
                </a:lnTo>
                <a:lnTo>
                  <a:pt x="37" y="15"/>
                </a:lnTo>
                <a:lnTo>
                  <a:pt x="62" y="15"/>
                </a:lnTo>
                <a:lnTo>
                  <a:pt x="68" y="15"/>
                </a:lnTo>
                <a:lnTo>
                  <a:pt x="93" y="15"/>
                </a:lnTo>
                <a:lnTo>
                  <a:pt x="103" y="26"/>
                </a:lnTo>
                <a:lnTo>
                  <a:pt x="119" y="26"/>
                </a:lnTo>
                <a:lnTo>
                  <a:pt x="119" y="31"/>
                </a:lnTo>
                <a:lnTo>
                  <a:pt x="62"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 name="Freeform 21">
            <a:extLst>
              <a:ext uri="{FF2B5EF4-FFF2-40B4-BE49-F238E27FC236}">
                <a16:creationId xmlns:a16="http://schemas.microsoft.com/office/drawing/2014/main" id="{DAEDAA09-A7C3-1443-BB56-2916AA40AA98}"/>
              </a:ext>
            </a:extLst>
          </p:cNvPr>
          <p:cNvSpPr>
            <a:spLocks noChangeArrowheads="1"/>
          </p:cNvSpPr>
          <p:nvPr/>
        </p:nvSpPr>
        <p:spPr bwMode="auto">
          <a:xfrm>
            <a:off x="5283795" y="3587431"/>
            <a:ext cx="35314" cy="36791"/>
          </a:xfrm>
          <a:custGeom>
            <a:avLst/>
            <a:gdLst>
              <a:gd name="T0" fmla="*/ 31 w 58"/>
              <a:gd name="T1" fmla="*/ 41 h 58"/>
              <a:gd name="T2" fmla="*/ 16 w 58"/>
              <a:gd name="T3" fmla="*/ 26 h 58"/>
              <a:gd name="T4" fmla="*/ 0 w 58"/>
              <a:gd name="T5" fmla="*/ 10 h 58"/>
              <a:gd name="T6" fmla="*/ 6 w 58"/>
              <a:gd name="T7" fmla="*/ 0 h 58"/>
              <a:gd name="T8" fmla="*/ 20 w 58"/>
              <a:gd name="T9" fmla="*/ 15 h 58"/>
              <a:gd name="T10" fmla="*/ 41 w 58"/>
              <a:gd name="T11" fmla="*/ 15 h 58"/>
              <a:gd name="T12" fmla="*/ 47 w 58"/>
              <a:gd name="T13" fmla="*/ 41 h 58"/>
              <a:gd name="T14" fmla="*/ 57 w 58"/>
              <a:gd name="T15" fmla="*/ 51 h 58"/>
              <a:gd name="T16" fmla="*/ 57 w 58"/>
              <a:gd name="T17" fmla="*/ 57 h 58"/>
              <a:gd name="T18" fmla="*/ 47 w 58"/>
              <a:gd name="T19" fmla="*/ 57 h 58"/>
              <a:gd name="T20" fmla="*/ 31 w 58"/>
              <a:gd name="T21" fmla="*/ 41 h 58"/>
              <a:gd name="T22" fmla="*/ 31 w 58"/>
              <a:gd name="T23" fmla="*/ 41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58"/>
              <a:gd name="T38" fmla="*/ 58 w 58"/>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58">
                <a:moveTo>
                  <a:pt x="31" y="41"/>
                </a:moveTo>
                <a:lnTo>
                  <a:pt x="16" y="26"/>
                </a:lnTo>
                <a:lnTo>
                  <a:pt x="0" y="10"/>
                </a:lnTo>
                <a:lnTo>
                  <a:pt x="6" y="0"/>
                </a:lnTo>
                <a:lnTo>
                  <a:pt x="20" y="15"/>
                </a:lnTo>
                <a:lnTo>
                  <a:pt x="41" y="15"/>
                </a:lnTo>
                <a:lnTo>
                  <a:pt x="47" y="41"/>
                </a:lnTo>
                <a:lnTo>
                  <a:pt x="57" y="51"/>
                </a:lnTo>
                <a:lnTo>
                  <a:pt x="57" y="57"/>
                </a:lnTo>
                <a:lnTo>
                  <a:pt x="47" y="57"/>
                </a:lnTo>
                <a:lnTo>
                  <a:pt x="31"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 name="Freeform 22">
            <a:extLst>
              <a:ext uri="{FF2B5EF4-FFF2-40B4-BE49-F238E27FC236}">
                <a16:creationId xmlns:a16="http://schemas.microsoft.com/office/drawing/2014/main" id="{E6DF185A-5117-6444-AC0D-4E37B45DFA99}"/>
              </a:ext>
            </a:extLst>
          </p:cNvPr>
          <p:cNvSpPr>
            <a:spLocks noChangeArrowheads="1"/>
          </p:cNvSpPr>
          <p:nvPr/>
        </p:nvSpPr>
        <p:spPr bwMode="auto">
          <a:xfrm>
            <a:off x="5349817" y="3577833"/>
            <a:ext cx="18425" cy="9598"/>
          </a:xfrm>
          <a:custGeom>
            <a:avLst/>
            <a:gdLst>
              <a:gd name="T0" fmla="*/ 31 w 32"/>
              <a:gd name="T1" fmla="*/ 16 h 17"/>
              <a:gd name="T2" fmla="*/ 15 w 32"/>
              <a:gd name="T3" fmla="*/ 16 h 17"/>
              <a:gd name="T4" fmla="*/ 15 w 32"/>
              <a:gd name="T5" fmla="*/ 5 h 17"/>
              <a:gd name="T6" fmla="*/ 6 w 32"/>
              <a:gd name="T7" fmla="*/ 16 h 17"/>
              <a:gd name="T8" fmla="*/ 0 w 32"/>
              <a:gd name="T9" fmla="*/ 5 h 17"/>
              <a:gd name="T10" fmla="*/ 21 w 32"/>
              <a:gd name="T11" fmla="*/ 0 h 17"/>
              <a:gd name="T12" fmla="*/ 31 w 32"/>
              <a:gd name="T13" fmla="*/ 5 h 17"/>
              <a:gd name="T14" fmla="*/ 31 w 32"/>
              <a:gd name="T15" fmla="*/ 16 h 17"/>
              <a:gd name="T16" fmla="*/ 31 w 3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7"/>
              <a:gd name="T29" fmla="*/ 32 w 3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7">
                <a:moveTo>
                  <a:pt x="31" y="16"/>
                </a:moveTo>
                <a:lnTo>
                  <a:pt x="15" y="16"/>
                </a:lnTo>
                <a:lnTo>
                  <a:pt x="15" y="5"/>
                </a:lnTo>
                <a:lnTo>
                  <a:pt x="6" y="16"/>
                </a:lnTo>
                <a:lnTo>
                  <a:pt x="0" y="5"/>
                </a:lnTo>
                <a:lnTo>
                  <a:pt x="21" y="0"/>
                </a:lnTo>
                <a:lnTo>
                  <a:pt x="31" y="5"/>
                </a:lnTo>
                <a:lnTo>
                  <a:pt x="31"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 name="Freeform 23">
            <a:extLst>
              <a:ext uri="{FF2B5EF4-FFF2-40B4-BE49-F238E27FC236}">
                <a16:creationId xmlns:a16="http://schemas.microsoft.com/office/drawing/2014/main" id="{1E786280-D74C-5240-ACC8-B64489E91CEB}"/>
              </a:ext>
            </a:extLst>
          </p:cNvPr>
          <p:cNvSpPr>
            <a:spLocks noChangeArrowheads="1"/>
          </p:cNvSpPr>
          <p:nvPr/>
        </p:nvSpPr>
        <p:spPr bwMode="auto">
          <a:xfrm>
            <a:off x="5411235" y="3680206"/>
            <a:ext cx="9212" cy="12797"/>
          </a:xfrm>
          <a:custGeom>
            <a:avLst/>
            <a:gdLst>
              <a:gd name="T0" fmla="*/ 0 w 17"/>
              <a:gd name="T1" fmla="*/ 20 h 21"/>
              <a:gd name="T2" fmla="*/ 0 w 17"/>
              <a:gd name="T3" fmla="*/ 4 h 21"/>
              <a:gd name="T4" fmla="*/ 16 w 17"/>
              <a:gd name="T5" fmla="*/ 0 h 21"/>
              <a:gd name="T6" fmla="*/ 10 w 17"/>
              <a:gd name="T7" fmla="*/ 14 h 21"/>
              <a:gd name="T8" fmla="*/ 0 w 17"/>
              <a:gd name="T9" fmla="*/ 20 h 21"/>
              <a:gd name="T10" fmla="*/ 0 w 17"/>
              <a:gd name="T11" fmla="*/ 20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7" h="21">
                <a:moveTo>
                  <a:pt x="0" y="20"/>
                </a:moveTo>
                <a:lnTo>
                  <a:pt x="0" y="4"/>
                </a:lnTo>
                <a:lnTo>
                  <a:pt x="16" y="0"/>
                </a:lnTo>
                <a:lnTo>
                  <a:pt x="10" y="14"/>
                </a:lnTo>
                <a:lnTo>
                  <a:pt x="0" y="2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 name="Freeform 24">
            <a:extLst>
              <a:ext uri="{FF2B5EF4-FFF2-40B4-BE49-F238E27FC236}">
                <a16:creationId xmlns:a16="http://schemas.microsoft.com/office/drawing/2014/main" id="{00F4111C-5345-E04E-A028-7B9B15790B7E}"/>
              </a:ext>
            </a:extLst>
          </p:cNvPr>
          <p:cNvSpPr>
            <a:spLocks noChangeArrowheads="1"/>
          </p:cNvSpPr>
          <p:nvPr/>
        </p:nvSpPr>
        <p:spPr bwMode="auto">
          <a:xfrm>
            <a:off x="5352890" y="3603426"/>
            <a:ext cx="9212" cy="11198"/>
          </a:xfrm>
          <a:custGeom>
            <a:avLst/>
            <a:gdLst>
              <a:gd name="T0" fmla="*/ 16 w 17"/>
              <a:gd name="T1" fmla="*/ 16 h 17"/>
              <a:gd name="T2" fmla="*/ 0 w 17"/>
              <a:gd name="T3" fmla="*/ 16 h 17"/>
              <a:gd name="T4" fmla="*/ 10 w 17"/>
              <a:gd name="T5" fmla="*/ 16 h 17"/>
              <a:gd name="T6" fmla="*/ 0 w 17"/>
              <a:gd name="T7" fmla="*/ 0 h 17"/>
              <a:gd name="T8" fmla="*/ 10 w 17"/>
              <a:gd name="T9" fmla="*/ 10 h 17"/>
              <a:gd name="T10" fmla="*/ 16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10" y="16"/>
                </a:lnTo>
                <a:lnTo>
                  <a:pt x="0" y="0"/>
                </a:lnTo>
                <a:lnTo>
                  <a:pt x="10" y="10"/>
                </a:lnTo>
                <a:lnTo>
                  <a:pt x="16"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8" name="Freeform 25">
            <a:extLst>
              <a:ext uri="{FF2B5EF4-FFF2-40B4-BE49-F238E27FC236}">
                <a16:creationId xmlns:a16="http://schemas.microsoft.com/office/drawing/2014/main" id="{C169ECA9-C82C-FC45-BEC9-5266BB8FEE8F}"/>
              </a:ext>
            </a:extLst>
          </p:cNvPr>
          <p:cNvSpPr>
            <a:spLocks noChangeArrowheads="1"/>
          </p:cNvSpPr>
          <p:nvPr/>
        </p:nvSpPr>
        <p:spPr bwMode="auto">
          <a:xfrm>
            <a:off x="4935259" y="3315501"/>
            <a:ext cx="13820" cy="4799"/>
          </a:xfrm>
          <a:custGeom>
            <a:avLst/>
            <a:gdLst>
              <a:gd name="T0" fmla="*/ 21 w 22"/>
              <a:gd name="T1" fmla="*/ 6 h 7"/>
              <a:gd name="T2" fmla="*/ 11 w 22"/>
              <a:gd name="T3" fmla="*/ 0 h 7"/>
              <a:gd name="T4" fmla="*/ 0 w 22"/>
              <a:gd name="T5" fmla="*/ 0 h 7"/>
              <a:gd name="T6" fmla="*/ 21 w 22"/>
              <a:gd name="T7" fmla="*/ 0 h 7"/>
              <a:gd name="T8" fmla="*/ 21 w 22"/>
              <a:gd name="T9" fmla="*/ 6 h 7"/>
              <a:gd name="T10" fmla="*/ 21 w 22"/>
              <a:gd name="T11" fmla="*/ 6 h 7"/>
              <a:gd name="T12" fmla="*/ 0 60000 65536"/>
              <a:gd name="T13" fmla="*/ 0 60000 65536"/>
              <a:gd name="T14" fmla="*/ 0 60000 65536"/>
              <a:gd name="T15" fmla="*/ 0 60000 65536"/>
              <a:gd name="T16" fmla="*/ 0 60000 65536"/>
              <a:gd name="T17" fmla="*/ 0 60000 65536"/>
              <a:gd name="T18" fmla="*/ 0 w 22"/>
              <a:gd name="T19" fmla="*/ 0 h 7"/>
              <a:gd name="T20" fmla="*/ 22 w 22"/>
              <a:gd name="T21" fmla="*/ 7 h 7"/>
            </a:gdLst>
            <a:ahLst/>
            <a:cxnLst>
              <a:cxn ang="T12">
                <a:pos x="T0" y="T1"/>
              </a:cxn>
              <a:cxn ang="T13">
                <a:pos x="T2" y="T3"/>
              </a:cxn>
              <a:cxn ang="T14">
                <a:pos x="T4" y="T5"/>
              </a:cxn>
              <a:cxn ang="T15">
                <a:pos x="T6" y="T7"/>
              </a:cxn>
              <a:cxn ang="T16">
                <a:pos x="T8" y="T9"/>
              </a:cxn>
              <a:cxn ang="T17">
                <a:pos x="T10" y="T11"/>
              </a:cxn>
            </a:cxnLst>
            <a:rect l="T18" t="T19" r="T20" b="T21"/>
            <a:pathLst>
              <a:path w="22" h="7">
                <a:moveTo>
                  <a:pt x="21" y="6"/>
                </a:moveTo>
                <a:lnTo>
                  <a:pt x="11" y="0"/>
                </a:lnTo>
                <a:lnTo>
                  <a:pt x="0" y="0"/>
                </a:lnTo>
                <a:lnTo>
                  <a:pt x="21" y="0"/>
                </a:lnTo>
                <a:lnTo>
                  <a:pt x="21" y="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 name="Freeform 26">
            <a:extLst>
              <a:ext uri="{FF2B5EF4-FFF2-40B4-BE49-F238E27FC236}">
                <a16:creationId xmlns:a16="http://schemas.microsoft.com/office/drawing/2014/main" id="{8671296C-81CD-B14F-842F-18F323AE3FD3}"/>
              </a:ext>
            </a:extLst>
          </p:cNvPr>
          <p:cNvSpPr>
            <a:spLocks noChangeArrowheads="1"/>
          </p:cNvSpPr>
          <p:nvPr/>
        </p:nvSpPr>
        <p:spPr bwMode="auto">
          <a:xfrm>
            <a:off x="5810440" y="3507452"/>
            <a:ext cx="115156" cy="79979"/>
          </a:xfrm>
          <a:custGeom>
            <a:avLst/>
            <a:gdLst>
              <a:gd name="T0" fmla="*/ 82 w 187"/>
              <a:gd name="T1" fmla="*/ 114 h 126"/>
              <a:gd name="T2" fmla="*/ 52 w 187"/>
              <a:gd name="T3" fmla="*/ 72 h 126"/>
              <a:gd name="T4" fmla="*/ 10 w 187"/>
              <a:gd name="T5" fmla="*/ 57 h 126"/>
              <a:gd name="T6" fmla="*/ 10 w 187"/>
              <a:gd name="T7" fmla="*/ 26 h 126"/>
              <a:gd name="T8" fmla="*/ 0 w 187"/>
              <a:gd name="T9" fmla="*/ 0 h 126"/>
              <a:gd name="T10" fmla="*/ 145 w 187"/>
              <a:gd name="T11" fmla="*/ 6 h 126"/>
              <a:gd name="T12" fmla="*/ 150 w 187"/>
              <a:gd name="T13" fmla="*/ 52 h 126"/>
              <a:gd name="T14" fmla="*/ 186 w 187"/>
              <a:gd name="T15" fmla="*/ 57 h 126"/>
              <a:gd name="T16" fmla="*/ 166 w 187"/>
              <a:gd name="T17" fmla="*/ 72 h 126"/>
              <a:gd name="T18" fmla="*/ 176 w 187"/>
              <a:gd name="T19" fmla="*/ 114 h 126"/>
              <a:gd name="T20" fmla="*/ 145 w 187"/>
              <a:gd name="T21" fmla="*/ 125 h 126"/>
              <a:gd name="T22" fmla="*/ 82 w 187"/>
              <a:gd name="T23" fmla="*/ 114 h 126"/>
              <a:gd name="T24" fmla="*/ 82 w 187"/>
              <a:gd name="T25" fmla="*/ 114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7"/>
              <a:gd name="T40" fmla="*/ 0 h 126"/>
              <a:gd name="T41" fmla="*/ 187 w 187"/>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7" h="126">
                <a:moveTo>
                  <a:pt x="82" y="114"/>
                </a:moveTo>
                <a:lnTo>
                  <a:pt x="52" y="72"/>
                </a:lnTo>
                <a:lnTo>
                  <a:pt x="10" y="57"/>
                </a:lnTo>
                <a:lnTo>
                  <a:pt x="10" y="26"/>
                </a:lnTo>
                <a:lnTo>
                  <a:pt x="0" y="0"/>
                </a:lnTo>
                <a:lnTo>
                  <a:pt x="145" y="6"/>
                </a:lnTo>
                <a:lnTo>
                  <a:pt x="150" y="52"/>
                </a:lnTo>
                <a:lnTo>
                  <a:pt x="186" y="57"/>
                </a:lnTo>
                <a:lnTo>
                  <a:pt x="166" y="72"/>
                </a:lnTo>
                <a:lnTo>
                  <a:pt x="176" y="114"/>
                </a:lnTo>
                <a:lnTo>
                  <a:pt x="145" y="125"/>
                </a:lnTo>
                <a:lnTo>
                  <a:pt x="82" y="11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0" name="Freeform 27">
            <a:extLst>
              <a:ext uri="{FF2B5EF4-FFF2-40B4-BE49-F238E27FC236}">
                <a16:creationId xmlns:a16="http://schemas.microsoft.com/office/drawing/2014/main" id="{F542CC2B-D571-CD42-953C-8D2EA51C0933}"/>
              </a:ext>
            </a:extLst>
          </p:cNvPr>
          <p:cNvSpPr>
            <a:spLocks noChangeArrowheads="1"/>
          </p:cNvSpPr>
          <p:nvPr/>
        </p:nvSpPr>
        <p:spPr bwMode="auto">
          <a:xfrm>
            <a:off x="5899492" y="3491456"/>
            <a:ext cx="87518" cy="105573"/>
          </a:xfrm>
          <a:custGeom>
            <a:avLst/>
            <a:gdLst>
              <a:gd name="T0" fmla="*/ 63 w 142"/>
              <a:gd name="T1" fmla="*/ 0 h 166"/>
              <a:gd name="T2" fmla="*/ 98 w 142"/>
              <a:gd name="T3" fmla="*/ 41 h 166"/>
              <a:gd name="T4" fmla="*/ 141 w 142"/>
              <a:gd name="T5" fmla="*/ 57 h 166"/>
              <a:gd name="T6" fmla="*/ 98 w 142"/>
              <a:gd name="T7" fmla="*/ 78 h 166"/>
              <a:gd name="T8" fmla="*/ 98 w 142"/>
              <a:gd name="T9" fmla="*/ 108 h 166"/>
              <a:gd name="T10" fmla="*/ 98 w 142"/>
              <a:gd name="T11" fmla="*/ 124 h 166"/>
              <a:gd name="T12" fmla="*/ 88 w 142"/>
              <a:gd name="T13" fmla="*/ 119 h 166"/>
              <a:gd name="T14" fmla="*/ 73 w 142"/>
              <a:gd name="T15" fmla="*/ 124 h 166"/>
              <a:gd name="T16" fmla="*/ 88 w 142"/>
              <a:gd name="T17" fmla="*/ 165 h 166"/>
              <a:gd name="T18" fmla="*/ 31 w 142"/>
              <a:gd name="T19" fmla="*/ 139 h 166"/>
              <a:gd name="T20" fmla="*/ 21 w 142"/>
              <a:gd name="T21" fmla="*/ 98 h 166"/>
              <a:gd name="T22" fmla="*/ 41 w 142"/>
              <a:gd name="T23" fmla="*/ 82 h 166"/>
              <a:gd name="T24" fmla="*/ 6 w 142"/>
              <a:gd name="T25" fmla="*/ 78 h 166"/>
              <a:gd name="T26" fmla="*/ 0 w 142"/>
              <a:gd name="T27" fmla="*/ 31 h 166"/>
              <a:gd name="T28" fmla="*/ 0 w 142"/>
              <a:gd name="T29" fmla="*/ 10 h 166"/>
              <a:gd name="T30" fmla="*/ 63 w 142"/>
              <a:gd name="T31" fmla="*/ 0 h 166"/>
              <a:gd name="T32" fmla="*/ 63 w 14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6"/>
              <a:gd name="T53" fmla="*/ 142 w 14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6">
                <a:moveTo>
                  <a:pt x="63" y="0"/>
                </a:moveTo>
                <a:lnTo>
                  <a:pt x="98" y="41"/>
                </a:lnTo>
                <a:lnTo>
                  <a:pt x="141" y="57"/>
                </a:lnTo>
                <a:lnTo>
                  <a:pt x="98" y="78"/>
                </a:lnTo>
                <a:lnTo>
                  <a:pt x="98" y="108"/>
                </a:lnTo>
                <a:lnTo>
                  <a:pt x="98" y="124"/>
                </a:lnTo>
                <a:lnTo>
                  <a:pt x="88" y="119"/>
                </a:lnTo>
                <a:lnTo>
                  <a:pt x="73" y="124"/>
                </a:lnTo>
                <a:lnTo>
                  <a:pt x="88" y="165"/>
                </a:lnTo>
                <a:lnTo>
                  <a:pt x="31" y="139"/>
                </a:lnTo>
                <a:lnTo>
                  <a:pt x="21" y="98"/>
                </a:lnTo>
                <a:lnTo>
                  <a:pt x="41" y="82"/>
                </a:lnTo>
                <a:lnTo>
                  <a:pt x="6" y="78"/>
                </a:lnTo>
                <a:lnTo>
                  <a:pt x="0" y="31"/>
                </a:lnTo>
                <a:lnTo>
                  <a:pt x="0" y="10"/>
                </a:lnTo>
                <a:lnTo>
                  <a:pt x="63"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1" name="Freeform 28" descr="Rayures étroites horizontales">
            <a:extLst>
              <a:ext uri="{FF2B5EF4-FFF2-40B4-BE49-F238E27FC236}">
                <a16:creationId xmlns:a16="http://schemas.microsoft.com/office/drawing/2014/main" id="{08E1CEAA-FC17-7E42-8B7A-C221F0BDDAE8}"/>
              </a:ext>
            </a:extLst>
          </p:cNvPr>
          <p:cNvSpPr>
            <a:spLocks noChangeArrowheads="1"/>
          </p:cNvSpPr>
          <p:nvPr/>
        </p:nvSpPr>
        <p:spPr bwMode="auto">
          <a:xfrm>
            <a:off x="5254623" y="2961993"/>
            <a:ext cx="239523" cy="201548"/>
          </a:xfrm>
          <a:custGeom>
            <a:avLst/>
            <a:gdLst>
              <a:gd name="T0" fmla="*/ 37 w 390"/>
              <a:gd name="T1" fmla="*/ 286 h 317"/>
              <a:gd name="T2" fmla="*/ 26 w 390"/>
              <a:gd name="T3" fmla="*/ 254 h 317"/>
              <a:gd name="T4" fmla="*/ 0 w 390"/>
              <a:gd name="T5" fmla="*/ 228 h 317"/>
              <a:gd name="T6" fmla="*/ 37 w 390"/>
              <a:gd name="T7" fmla="*/ 208 h 317"/>
              <a:gd name="T8" fmla="*/ 26 w 390"/>
              <a:gd name="T9" fmla="*/ 176 h 317"/>
              <a:gd name="T10" fmla="*/ 10 w 390"/>
              <a:gd name="T11" fmla="*/ 145 h 317"/>
              <a:gd name="T12" fmla="*/ 67 w 390"/>
              <a:gd name="T13" fmla="*/ 119 h 317"/>
              <a:gd name="T14" fmla="*/ 104 w 390"/>
              <a:gd name="T15" fmla="*/ 83 h 317"/>
              <a:gd name="T16" fmla="*/ 114 w 390"/>
              <a:gd name="T17" fmla="*/ 31 h 317"/>
              <a:gd name="T18" fmla="*/ 176 w 390"/>
              <a:gd name="T19" fmla="*/ 10 h 317"/>
              <a:gd name="T20" fmla="*/ 197 w 390"/>
              <a:gd name="T21" fmla="*/ 0 h 317"/>
              <a:gd name="T22" fmla="*/ 305 w 390"/>
              <a:gd name="T23" fmla="*/ 16 h 317"/>
              <a:gd name="T24" fmla="*/ 337 w 390"/>
              <a:gd name="T25" fmla="*/ 109 h 317"/>
              <a:gd name="T26" fmla="*/ 373 w 390"/>
              <a:gd name="T27" fmla="*/ 145 h 317"/>
              <a:gd name="T28" fmla="*/ 389 w 390"/>
              <a:gd name="T29" fmla="*/ 202 h 317"/>
              <a:gd name="T30" fmla="*/ 352 w 390"/>
              <a:gd name="T31" fmla="*/ 186 h 317"/>
              <a:gd name="T32" fmla="*/ 337 w 390"/>
              <a:gd name="T33" fmla="*/ 192 h 317"/>
              <a:gd name="T34" fmla="*/ 362 w 390"/>
              <a:gd name="T35" fmla="*/ 243 h 317"/>
              <a:gd name="T36" fmla="*/ 352 w 390"/>
              <a:gd name="T37" fmla="*/ 296 h 317"/>
              <a:gd name="T38" fmla="*/ 321 w 390"/>
              <a:gd name="T39" fmla="*/ 296 h 317"/>
              <a:gd name="T40" fmla="*/ 305 w 390"/>
              <a:gd name="T41" fmla="*/ 311 h 317"/>
              <a:gd name="T42" fmla="*/ 305 w 390"/>
              <a:gd name="T43" fmla="*/ 316 h 317"/>
              <a:gd name="T44" fmla="*/ 227 w 390"/>
              <a:gd name="T45" fmla="*/ 300 h 317"/>
              <a:gd name="T46" fmla="*/ 227 w 390"/>
              <a:gd name="T47" fmla="*/ 286 h 317"/>
              <a:gd name="T48" fmla="*/ 67 w 390"/>
              <a:gd name="T49" fmla="*/ 296 h 317"/>
              <a:gd name="T50" fmla="*/ 52 w 390"/>
              <a:gd name="T51" fmla="*/ 286 h 317"/>
              <a:gd name="T52" fmla="*/ 37 w 390"/>
              <a:gd name="T53" fmla="*/ 286 h 317"/>
              <a:gd name="T54" fmla="*/ 37 w 390"/>
              <a:gd name="T55" fmla="*/ 286 h 3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0"/>
              <a:gd name="T85" fmla="*/ 0 h 317"/>
              <a:gd name="T86" fmla="*/ 390 w 390"/>
              <a:gd name="T87" fmla="*/ 317 h 3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0" h="317">
                <a:moveTo>
                  <a:pt x="37" y="286"/>
                </a:moveTo>
                <a:lnTo>
                  <a:pt x="26" y="254"/>
                </a:lnTo>
                <a:lnTo>
                  <a:pt x="0" y="228"/>
                </a:lnTo>
                <a:lnTo>
                  <a:pt x="37" y="208"/>
                </a:lnTo>
                <a:lnTo>
                  <a:pt x="26" y="176"/>
                </a:lnTo>
                <a:lnTo>
                  <a:pt x="10" y="145"/>
                </a:lnTo>
                <a:lnTo>
                  <a:pt x="67" y="119"/>
                </a:lnTo>
                <a:lnTo>
                  <a:pt x="104" y="83"/>
                </a:lnTo>
                <a:lnTo>
                  <a:pt x="114" y="31"/>
                </a:lnTo>
                <a:lnTo>
                  <a:pt x="176" y="10"/>
                </a:lnTo>
                <a:lnTo>
                  <a:pt x="197" y="0"/>
                </a:lnTo>
                <a:lnTo>
                  <a:pt x="305" y="16"/>
                </a:lnTo>
                <a:lnTo>
                  <a:pt x="337" y="109"/>
                </a:lnTo>
                <a:lnTo>
                  <a:pt x="373" y="145"/>
                </a:lnTo>
                <a:lnTo>
                  <a:pt x="389" y="202"/>
                </a:lnTo>
                <a:lnTo>
                  <a:pt x="352" y="186"/>
                </a:lnTo>
                <a:lnTo>
                  <a:pt x="337" y="192"/>
                </a:lnTo>
                <a:lnTo>
                  <a:pt x="362" y="243"/>
                </a:lnTo>
                <a:lnTo>
                  <a:pt x="352" y="296"/>
                </a:lnTo>
                <a:lnTo>
                  <a:pt x="321" y="296"/>
                </a:lnTo>
                <a:lnTo>
                  <a:pt x="305" y="311"/>
                </a:lnTo>
                <a:lnTo>
                  <a:pt x="305" y="316"/>
                </a:lnTo>
                <a:lnTo>
                  <a:pt x="227" y="300"/>
                </a:lnTo>
                <a:lnTo>
                  <a:pt x="227" y="286"/>
                </a:lnTo>
                <a:lnTo>
                  <a:pt x="67" y="296"/>
                </a:lnTo>
                <a:lnTo>
                  <a:pt x="52" y="286"/>
                </a:lnTo>
                <a:lnTo>
                  <a:pt x="37" y="28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2" name="Freeform 29" descr="Diagonales larges vers le bas">
            <a:extLst>
              <a:ext uri="{FF2B5EF4-FFF2-40B4-BE49-F238E27FC236}">
                <a16:creationId xmlns:a16="http://schemas.microsoft.com/office/drawing/2014/main" id="{B2F83A4F-54E9-9B4C-81C4-F6AE1AC16C9E}"/>
              </a:ext>
            </a:extLst>
          </p:cNvPr>
          <p:cNvSpPr>
            <a:spLocks noChangeArrowheads="1"/>
          </p:cNvSpPr>
          <p:nvPr/>
        </p:nvSpPr>
        <p:spPr bwMode="auto">
          <a:xfrm>
            <a:off x="5234664" y="2806833"/>
            <a:ext cx="109013" cy="86377"/>
          </a:xfrm>
          <a:custGeom>
            <a:avLst/>
            <a:gdLst>
              <a:gd name="T0" fmla="*/ 41 w 177"/>
              <a:gd name="T1" fmla="*/ 124 h 136"/>
              <a:gd name="T2" fmla="*/ 41 w 177"/>
              <a:gd name="T3" fmla="*/ 94 h 136"/>
              <a:gd name="T4" fmla="*/ 31 w 177"/>
              <a:gd name="T5" fmla="*/ 104 h 136"/>
              <a:gd name="T6" fmla="*/ 10 w 177"/>
              <a:gd name="T7" fmla="*/ 67 h 136"/>
              <a:gd name="T8" fmla="*/ 0 w 177"/>
              <a:gd name="T9" fmla="*/ 37 h 136"/>
              <a:gd name="T10" fmla="*/ 94 w 177"/>
              <a:gd name="T11" fmla="*/ 0 h 136"/>
              <a:gd name="T12" fmla="*/ 145 w 177"/>
              <a:gd name="T13" fmla="*/ 10 h 136"/>
              <a:gd name="T14" fmla="*/ 135 w 177"/>
              <a:gd name="T15" fmla="*/ 16 h 136"/>
              <a:gd name="T16" fmla="*/ 150 w 177"/>
              <a:gd name="T17" fmla="*/ 51 h 136"/>
              <a:gd name="T18" fmla="*/ 150 w 177"/>
              <a:gd name="T19" fmla="*/ 78 h 136"/>
              <a:gd name="T20" fmla="*/ 176 w 177"/>
              <a:gd name="T21" fmla="*/ 119 h 136"/>
              <a:gd name="T22" fmla="*/ 135 w 177"/>
              <a:gd name="T23" fmla="*/ 135 h 136"/>
              <a:gd name="T24" fmla="*/ 78 w 177"/>
              <a:gd name="T25" fmla="*/ 124 h 136"/>
              <a:gd name="T26" fmla="*/ 41 w 177"/>
              <a:gd name="T27" fmla="*/ 124 h 136"/>
              <a:gd name="T28" fmla="*/ 41 w 177"/>
              <a:gd name="T29" fmla="*/ 124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136"/>
              <a:gd name="T47" fmla="*/ 177 w 177"/>
              <a:gd name="T48" fmla="*/ 136 h 1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136">
                <a:moveTo>
                  <a:pt x="41" y="124"/>
                </a:moveTo>
                <a:lnTo>
                  <a:pt x="41" y="94"/>
                </a:lnTo>
                <a:lnTo>
                  <a:pt x="31" y="104"/>
                </a:lnTo>
                <a:lnTo>
                  <a:pt x="10" y="67"/>
                </a:lnTo>
                <a:lnTo>
                  <a:pt x="0" y="37"/>
                </a:lnTo>
                <a:lnTo>
                  <a:pt x="94" y="0"/>
                </a:lnTo>
                <a:lnTo>
                  <a:pt x="145" y="10"/>
                </a:lnTo>
                <a:lnTo>
                  <a:pt x="135" y="16"/>
                </a:lnTo>
                <a:lnTo>
                  <a:pt x="150" y="51"/>
                </a:lnTo>
                <a:lnTo>
                  <a:pt x="150" y="78"/>
                </a:lnTo>
                <a:lnTo>
                  <a:pt x="176" y="119"/>
                </a:lnTo>
                <a:lnTo>
                  <a:pt x="135" y="135"/>
                </a:lnTo>
                <a:lnTo>
                  <a:pt x="78" y="124"/>
                </a:lnTo>
                <a:lnTo>
                  <a:pt x="41" y="12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3" name="Freeform 30">
            <a:extLst>
              <a:ext uri="{FF2B5EF4-FFF2-40B4-BE49-F238E27FC236}">
                <a16:creationId xmlns:a16="http://schemas.microsoft.com/office/drawing/2014/main" id="{74AB1A42-8DF8-BB44-AACF-7CF5E43B7086}"/>
              </a:ext>
            </a:extLst>
          </p:cNvPr>
          <p:cNvSpPr>
            <a:spLocks noChangeArrowheads="1"/>
          </p:cNvSpPr>
          <p:nvPr/>
        </p:nvSpPr>
        <p:spPr bwMode="auto">
          <a:xfrm>
            <a:off x="5709102" y="3432272"/>
            <a:ext cx="190390" cy="79979"/>
          </a:xfrm>
          <a:custGeom>
            <a:avLst/>
            <a:gdLst>
              <a:gd name="T0" fmla="*/ 166 w 312"/>
              <a:gd name="T1" fmla="*/ 119 h 126"/>
              <a:gd name="T2" fmla="*/ 135 w 312"/>
              <a:gd name="T3" fmla="*/ 94 h 126"/>
              <a:gd name="T4" fmla="*/ 72 w 312"/>
              <a:gd name="T5" fmla="*/ 104 h 126"/>
              <a:gd name="T6" fmla="*/ 72 w 312"/>
              <a:gd name="T7" fmla="*/ 68 h 126"/>
              <a:gd name="T8" fmla="*/ 47 w 312"/>
              <a:gd name="T9" fmla="*/ 27 h 126"/>
              <a:gd name="T10" fmla="*/ 0 w 312"/>
              <a:gd name="T11" fmla="*/ 0 h 126"/>
              <a:gd name="T12" fmla="*/ 150 w 312"/>
              <a:gd name="T13" fmla="*/ 0 h 126"/>
              <a:gd name="T14" fmla="*/ 275 w 312"/>
              <a:gd name="T15" fmla="*/ 68 h 126"/>
              <a:gd name="T16" fmla="*/ 311 w 312"/>
              <a:gd name="T17" fmla="*/ 104 h 126"/>
              <a:gd name="T18" fmla="*/ 311 w 312"/>
              <a:gd name="T19" fmla="*/ 125 h 126"/>
              <a:gd name="T20" fmla="*/ 166 w 312"/>
              <a:gd name="T21" fmla="*/ 119 h 126"/>
              <a:gd name="T22" fmla="*/ 166 w 312"/>
              <a:gd name="T23" fmla="*/ 119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126"/>
              <a:gd name="T38" fmla="*/ 312 w 312"/>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126">
                <a:moveTo>
                  <a:pt x="166" y="119"/>
                </a:moveTo>
                <a:lnTo>
                  <a:pt x="135" y="94"/>
                </a:lnTo>
                <a:lnTo>
                  <a:pt x="72" y="104"/>
                </a:lnTo>
                <a:lnTo>
                  <a:pt x="72" y="68"/>
                </a:lnTo>
                <a:lnTo>
                  <a:pt x="47" y="27"/>
                </a:lnTo>
                <a:lnTo>
                  <a:pt x="0" y="0"/>
                </a:lnTo>
                <a:lnTo>
                  <a:pt x="150" y="0"/>
                </a:lnTo>
                <a:lnTo>
                  <a:pt x="275" y="68"/>
                </a:lnTo>
                <a:lnTo>
                  <a:pt x="311" y="104"/>
                </a:lnTo>
                <a:lnTo>
                  <a:pt x="311" y="125"/>
                </a:lnTo>
                <a:lnTo>
                  <a:pt x="166" y="11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4" name="Freeform 31" descr="Diagonales larges vers le bas">
            <a:extLst>
              <a:ext uri="{FF2B5EF4-FFF2-40B4-BE49-F238E27FC236}">
                <a16:creationId xmlns:a16="http://schemas.microsoft.com/office/drawing/2014/main" id="{B61482C6-6F53-BC4B-968A-6517D3E11B7D}"/>
              </a:ext>
            </a:extLst>
          </p:cNvPr>
          <p:cNvSpPr>
            <a:spLocks noChangeArrowheads="1"/>
          </p:cNvSpPr>
          <p:nvPr/>
        </p:nvSpPr>
        <p:spPr bwMode="auto">
          <a:xfrm>
            <a:off x="5183996" y="2882014"/>
            <a:ext cx="201138" cy="99174"/>
          </a:xfrm>
          <a:custGeom>
            <a:avLst/>
            <a:gdLst>
              <a:gd name="T0" fmla="*/ 0 w 328"/>
              <a:gd name="T1" fmla="*/ 108 h 156"/>
              <a:gd name="T2" fmla="*/ 16 w 328"/>
              <a:gd name="T3" fmla="*/ 41 h 156"/>
              <a:gd name="T4" fmla="*/ 57 w 328"/>
              <a:gd name="T5" fmla="*/ 4 h 156"/>
              <a:gd name="T6" fmla="*/ 93 w 328"/>
              <a:gd name="T7" fmla="*/ 57 h 156"/>
              <a:gd name="T8" fmla="*/ 108 w 328"/>
              <a:gd name="T9" fmla="*/ 57 h 156"/>
              <a:gd name="T10" fmla="*/ 124 w 328"/>
              <a:gd name="T11" fmla="*/ 47 h 156"/>
              <a:gd name="T12" fmla="*/ 124 w 328"/>
              <a:gd name="T13" fmla="*/ 4 h 156"/>
              <a:gd name="T14" fmla="*/ 161 w 328"/>
              <a:gd name="T15" fmla="*/ 4 h 156"/>
              <a:gd name="T16" fmla="*/ 218 w 328"/>
              <a:gd name="T17" fmla="*/ 16 h 156"/>
              <a:gd name="T18" fmla="*/ 259 w 328"/>
              <a:gd name="T19" fmla="*/ 0 h 156"/>
              <a:gd name="T20" fmla="*/ 290 w 328"/>
              <a:gd name="T21" fmla="*/ 4 h 156"/>
              <a:gd name="T22" fmla="*/ 327 w 328"/>
              <a:gd name="T23" fmla="*/ 47 h 156"/>
              <a:gd name="T24" fmla="*/ 311 w 328"/>
              <a:gd name="T25" fmla="*/ 124 h 156"/>
              <a:gd name="T26" fmla="*/ 290 w 328"/>
              <a:gd name="T27" fmla="*/ 134 h 156"/>
              <a:gd name="T28" fmla="*/ 228 w 328"/>
              <a:gd name="T29" fmla="*/ 155 h 156"/>
              <a:gd name="T30" fmla="*/ 208 w 328"/>
              <a:gd name="T31" fmla="*/ 139 h 156"/>
              <a:gd name="T32" fmla="*/ 192 w 328"/>
              <a:gd name="T33" fmla="*/ 134 h 156"/>
              <a:gd name="T34" fmla="*/ 166 w 328"/>
              <a:gd name="T35" fmla="*/ 114 h 156"/>
              <a:gd name="T36" fmla="*/ 108 w 328"/>
              <a:gd name="T37" fmla="*/ 98 h 156"/>
              <a:gd name="T38" fmla="*/ 67 w 328"/>
              <a:gd name="T39" fmla="*/ 98 h 156"/>
              <a:gd name="T40" fmla="*/ 0 w 328"/>
              <a:gd name="T41" fmla="*/ 108 h 156"/>
              <a:gd name="T42" fmla="*/ 0 w 328"/>
              <a:gd name="T43" fmla="*/ 108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8"/>
              <a:gd name="T67" fmla="*/ 0 h 156"/>
              <a:gd name="T68" fmla="*/ 328 w 328"/>
              <a:gd name="T69" fmla="*/ 156 h 1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8" h="156">
                <a:moveTo>
                  <a:pt x="0" y="108"/>
                </a:moveTo>
                <a:lnTo>
                  <a:pt x="16" y="41"/>
                </a:lnTo>
                <a:lnTo>
                  <a:pt x="57" y="4"/>
                </a:lnTo>
                <a:lnTo>
                  <a:pt x="93" y="57"/>
                </a:lnTo>
                <a:lnTo>
                  <a:pt x="108" y="57"/>
                </a:lnTo>
                <a:lnTo>
                  <a:pt x="124" y="47"/>
                </a:lnTo>
                <a:lnTo>
                  <a:pt x="124" y="4"/>
                </a:lnTo>
                <a:lnTo>
                  <a:pt x="161" y="4"/>
                </a:lnTo>
                <a:lnTo>
                  <a:pt x="218" y="16"/>
                </a:lnTo>
                <a:lnTo>
                  <a:pt x="259" y="0"/>
                </a:lnTo>
                <a:lnTo>
                  <a:pt x="290" y="4"/>
                </a:lnTo>
                <a:lnTo>
                  <a:pt x="327" y="47"/>
                </a:lnTo>
                <a:lnTo>
                  <a:pt x="311" y="124"/>
                </a:lnTo>
                <a:lnTo>
                  <a:pt x="290" y="134"/>
                </a:lnTo>
                <a:lnTo>
                  <a:pt x="228" y="155"/>
                </a:lnTo>
                <a:lnTo>
                  <a:pt x="208" y="139"/>
                </a:lnTo>
                <a:lnTo>
                  <a:pt x="192" y="134"/>
                </a:lnTo>
                <a:lnTo>
                  <a:pt x="166" y="114"/>
                </a:lnTo>
                <a:lnTo>
                  <a:pt x="108" y="98"/>
                </a:lnTo>
                <a:lnTo>
                  <a:pt x="67" y="98"/>
                </a:lnTo>
                <a:lnTo>
                  <a:pt x="0" y="10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5" name="Freeform 32" descr="Diagonales larges vers le bas">
            <a:extLst>
              <a:ext uri="{FF2B5EF4-FFF2-40B4-BE49-F238E27FC236}">
                <a16:creationId xmlns:a16="http://schemas.microsoft.com/office/drawing/2014/main" id="{6D2BB480-EB3D-0849-BE1C-600FCA9150D7}"/>
              </a:ext>
            </a:extLst>
          </p:cNvPr>
          <p:cNvSpPr>
            <a:spLocks noChangeArrowheads="1"/>
          </p:cNvSpPr>
          <p:nvPr/>
        </p:nvSpPr>
        <p:spPr bwMode="auto">
          <a:xfrm>
            <a:off x="5162500" y="2945996"/>
            <a:ext cx="162753" cy="108772"/>
          </a:xfrm>
          <a:custGeom>
            <a:avLst/>
            <a:gdLst>
              <a:gd name="T0" fmla="*/ 160 w 266"/>
              <a:gd name="T1" fmla="*/ 171 h 172"/>
              <a:gd name="T2" fmla="*/ 135 w 266"/>
              <a:gd name="T3" fmla="*/ 124 h 172"/>
              <a:gd name="T4" fmla="*/ 0 w 266"/>
              <a:gd name="T5" fmla="*/ 124 h 172"/>
              <a:gd name="T6" fmla="*/ 27 w 266"/>
              <a:gd name="T7" fmla="*/ 108 h 172"/>
              <a:gd name="T8" fmla="*/ 0 w 266"/>
              <a:gd name="T9" fmla="*/ 120 h 172"/>
              <a:gd name="T10" fmla="*/ 11 w 266"/>
              <a:gd name="T11" fmla="*/ 104 h 172"/>
              <a:gd name="T12" fmla="*/ 62 w 266"/>
              <a:gd name="T13" fmla="*/ 104 h 172"/>
              <a:gd name="T14" fmla="*/ 37 w 266"/>
              <a:gd name="T15" fmla="*/ 10 h 172"/>
              <a:gd name="T16" fmla="*/ 104 w 266"/>
              <a:gd name="T17" fmla="*/ 0 h 172"/>
              <a:gd name="T18" fmla="*/ 145 w 266"/>
              <a:gd name="T19" fmla="*/ 0 h 172"/>
              <a:gd name="T20" fmla="*/ 203 w 266"/>
              <a:gd name="T21" fmla="*/ 16 h 172"/>
              <a:gd name="T22" fmla="*/ 228 w 266"/>
              <a:gd name="T23" fmla="*/ 36 h 172"/>
              <a:gd name="T24" fmla="*/ 244 w 266"/>
              <a:gd name="T25" fmla="*/ 41 h 172"/>
              <a:gd name="T26" fmla="*/ 265 w 266"/>
              <a:gd name="T27" fmla="*/ 57 h 172"/>
              <a:gd name="T28" fmla="*/ 254 w 266"/>
              <a:gd name="T29" fmla="*/ 108 h 172"/>
              <a:gd name="T30" fmla="*/ 217 w 266"/>
              <a:gd name="T31" fmla="*/ 145 h 172"/>
              <a:gd name="T32" fmla="*/ 160 w 266"/>
              <a:gd name="T33" fmla="*/ 171 h 172"/>
              <a:gd name="T34" fmla="*/ 160 w 266"/>
              <a:gd name="T35" fmla="*/ 171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6"/>
              <a:gd name="T55" fmla="*/ 0 h 172"/>
              <a:gd name="T56" fmla="*/ 266 w 266"/>
              <a:gd name="T57" fmla="*/ 172 h 1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6" h="172">
                <a:moveTo>
                  <a:pt x="160" y="171"/>
                </a:moveTo>
                <a:lnTo>
                  <a:pt x="135" y="124"/>
                </a:lnTo>
                <a:lnTo>
                  <a:pt x="0" y="124"/>
                </a:lnTo>
                <a:lnTo>
                  <a:pt x="27" y="108"/>
                </a:lnTo>
                <a:lnTo>
                  <a:pt x="0" y="120"/>
                </a:lnTo>
                <a:lnTo>
                  <a:pt x="11" y="104"/>
                </a:lnTo>
                <a:lnTo>
                  <a:pt x="62" y="104"/>
                </a:lnTo>
                <a:lnTo>
                  <a:pt x="37" y="10"/>
                </a:lnTo>
                <a:lnTo>
                  <a:pt x="104" y="0"/>
                </a:lnTo>
                <a:lnTo>
                  <a:pt x="145" y="0"/>
                </a:lnTo>
                <a:lnTo>
                  <a:pt x="203" y="16"/>
                </a:lnTo>
                <a:lnTo>
                  <a:pt x="228" y="36"/>
                </a:lnTo>
                <a:lnTo>
                  <a:pt x="244" y="41"/>
                </a:lnTo>
                <a:lnTo>
                  <a:pt x="265" y="57"/>
                </a:lnTo>
                <a:lnTo>
                  <a:pt x="254" y="108"/>
                </a:lnTo>
                <a:lnTo>
                  <a:pt x="217" y="145"/>
                </a:lnTo>
                <a:lnTo>
                  <a:pt x="160" y="17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6" name="Freeform 33" descr="Rayures étroites horizontales">
            <a:extLst>
              <a:ext uri="{FF2B5EF4-FFF2-40B4-BE49-F238E27FC236}">
                <a16:creationId xmlns:a16="http://schemas.microsoft.com/office/drawing/2014/main" id="{B2F358D4-3DEA-3745-AE91-FE5783B122BE}"/>
              </a:ext>
            </a:extLst>
          </p:cNvPr>
          <p:cNvSpPr>
            <a:spLocks noChangeArrowheads="1"/>
          </p:cNvSpPr>
          <p:nvPr/>
        </p:nvSpPr>
        <p:spPr bwMode="auto">
          <a:xfrm>
            <a:off x="5362103" y="3265915"/>
            <a:ext cx="89053" cy="97574"/>
          </a:xfrm>
          <a:custGeom>
            <a:avLst/>
            <a:gdLst>
              <a:gd name="T0" fmla="*/ 0 w 146"/>
              <a:gd name="T1" fmla="*/ 0 h 152"/>
              <a:gd name="T2" fmla="*/ 51 w 146"/>
              <a:gd name="T3" fmla="*/ 16 h 152"/>
              <a:gd name="T4" fmla="*/ 78 w 146"/>
              <a:gd name="T5" fmla="*/ 16 h 152"/>
              <a:gd name="T6" fmla="*/ 104 w 146"/>
              <a:gd name="T7" fmla="*/ 57 h 152"/>
              <a:gd name="T8" fmla="*/ 109 w 146"/>
              <a:gd name="T9" fmla="*/ 78 h 152"/>
              <a:gd name="T10" fmla="*/ 145 w 146"/>
              <a:gd name="T11" fmla="*/ 104 h 152"/>
              <a:gd name="T12" fmla="*/ 94 w 146"/>
              <a:gd name="T13" fmla="*/ 110 h 152"/>
              <a:gd name="T14" fmla="*/ 78 w 146"/>
              <a:gd name="T15" fmla="*/ 125 h 152"/>
              <a:gd name="T16" fmla="*/ 62 w 146"/>
              <a:gd name="T17" fmla="*/ 151 h 152"/>
              <a:gd name="T18" fmla="*/ 51 w 146"/>
              <a:gd name="T19" fmla="*/ 68 h 152"/>
              <a:gd name="T20" fmla="*/ 47 w 146"/>
              <a:gd name="T21" fmla="*/ 68 h 152"/>
              <a:gd name="T22" fmla="*/ 0 w 146"/>
              <a:gd name="T23" fmla="*/ 0 h 152"/>
              <a:gd name="T24" fmla="*/ 0 w 146"/>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
              <a:gd name="T40" fmla="*/ 0 h 152"/>
              <a:gd name="T41" fmla="*/ 146 w 146"/>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 h="152">
                <a:moveTo>
                  <a:pt x="0" y="0"/>
                </a:moveTo>
                <a:lnTo>
                  <a:pt x="51" y="16"/>
                </a:lnTo>
                <a:lnTo>
                  <a:pt x="78" y="16"/>
                </a:lnTo>
                <a:lnTo>
                  <a:pt x="104" y="57"/>
                </a:lnTo>
                <a:lnTo>
                  <a:pt x="109" y="78"/>
                </a:lnTo>
                <a:lnTo>
                  <a:pt x="145" y="104"/>
                </a:lnTo>
                <a:lnTo>
                  <a:pt x="94" y="110"/>
                </a:lnTo>
                <a:lnTo>
                  <a:pt x="78" y="125"/>
                </a:lnTo>
                <a:lnTo>
                  <a:pt x="62" y="151"/>
                </a:lnTo>
                <a:lnTo>
                  <a:pt x="51" y="68"/>
                </a:lnTo>
                <a:lnTo>
                  <a:pt x="47" y="68"/>
                </a:lnTo>
                <a:lnTo>
                  <a:pt x="0"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7" name="Freeform 34" descr="Rayures étroites horizontales">
            <a:extLst>
              <a:ext uri="{FF2B5EF4-FFF2-40B4-BE49-F238E27FC236}">
                <a16:creationId xmlns:a16="http://schemas.microsoft.com/office/drawing/2014/main" id="{B5A0044B-7318-B847-9CB1-8A51383A0E80}"/>
              </a:ext>
            </a:extLst>
          </p:cNvPr>
          <p:cNvSpPr>
            <a:spLocks noChangeArrowheads="1"/>
          </p:cNvSpPr>
          <p:nvPr/>
        </p:nvSpPr>
        <p:spPr bwMode="auto">
          <a:xfrm>
            <a:off x="5302221" y="1624739"/>
            <a:ext cx="3648116" cy="1873114"/>
          </a:xfrm>
          <a:custGeom>
            <a:avLst/>
            <a:gdLst>
              <a:gd name="T0" fmla="*/ 476 w 5941"/>
              <a:gd name="T1" fmla="*/ 1273 h 2929"/>
              <a:gd name="T2" fmla="*/ 341 w 5941"/>
              <a:gd name="T3" fmla="*/ 1422 h 2929"/>
              <a:gd name="T4" fmla="*/ 517 w 5941"/>
              <a:gd name="T5" fmla="*/ 1164 h 2929"/>
              <a:gd name="T6" fmla="*/ 854 w 5941"/>
              <a:gd name="T7" fmla="*/ 1144 h 2929"/>
              <a:gd name="T8" fmla="*/ 1004 w 5941"/>
              <a:gd name="T9" fmla="*/ 1122 h 2929"/>
              <a:gd name="T10" fmla="*/ 1362 w 5941"/>
              <a:gd name="T11" fmla="*/ 1030 h 2929"/>
              <a:gd name="T12" fmla="*/ 1304 w 5941"/>
              <a:gd name="T13" fmla="*/ 817 h 2929"/>
              <a:gd name="T14" fmla="*/ 1538 w 5941"/>
              <a:gd name="T15" fmla="*/ 1205 h 2929"/>
              <a:gd name="T16" fmla="*/ 1817 w 5941"/>
              <a:gd name="T17" fmla="*/ 1097 h 2929"/>
              <a:gd name="T18" fmla="*/ 1480 w 5941"/>
              <a:gd name="T19" fmla="*/ 709 h 2929"/>
              <a:gd name="T20" fmla="*/ 1740 w 5941"/>
              <a:gd name="T21" fmla="*/ 760 h 2929"/>
              <a:gd name="T22" fmla="*/ 1859 w 5941"/>
              <a:gd name="T23" fmla="*/ 869 h 2929"/>
              <a:gd name="T24" fmla="*/ 1848 w 5941"/>
              <a:gd name="T25" fmla="*/ 584 h 2929"/>
              <a:gd name="T26" fmla="*/ 1797 w 5941"/>
              <a:gd name="T27" fmla="*/ 450 h 2929"/>
              <a:gd name="T28" fmla="*/ 2050 w 5941"/>
              <a:gd name="T29" fmla="*/ 325 h 2929"/>
              <a:gd name="T30" fmla="*/ 2128 w 5941"/>
              <a:gd name="T31" fmla="*/ 192 h 2929"/>
              <a:gd name="T32" fmla="*/ 2242 w 5941"/>
              <a:gd name="T33" fmla="*/ 145 h 2929"/>
              <a:gd name="T34" fmla="*/ 2584 w 5941"/>
              <a:gd name="T35" fmla="*/ 202 h 2929"/>
              <a:gd name="T36" fmla="*/ 2470 w 5941"/>
              <a:gd name="T37" fmla="*/ 435 h 2929"/>
              <a:gd name="T38" fmla="*/ 2619 w 5941"/>
              <a:gd name="T39" fmla="*/ 393 h 2929"/>
              <a:gd name="T40" fmla="*/ 2796 w 5941"/>
              <a:gd name="T41" fmla="*/ 367 h 2929"/>
              <a:gd name="T42" fmla="*/ 3030 w 5941"/>
              <a:gd name="T43" fmla="*/ 284 h 2929"/>
              <a:gd name="T44" fmla="*/ 3340 w 5941"/>
              <a:gd name="T45" fmla="*/ 382 h 2929"/>
              <a:gd name="T46" fmla="*/ 3672 w 5941"/>
              <a:gd name="T47" fmla="*/ 300 h 2929"/>
              <a:gd name="T48" fmla="*/ 3873 w 5941"/>
              <a:gd name="T49" fmla="*/ 145 h 2929"/>
              <a:gd name="T50" fmla="*/ 3982 w 5941"/>
              <a:gd name="T51" fmla="*/ 145 h 2929"/>
              <a:gd name="T52" fmla="*/ 4604 w 5941"/>
              <a:gd name="T53" fmla="*/ 227 h 2929"/>
              <a:gd name="T54" fmla="*/ 4893 w 5941"/>
              <a:gd name="T55" fmla="*/ 98 h 2929"/>
              <a:gd name="T56" fmla="*/ 5542 w 5941"/>
              <a:gd name="T57" fmla="*/ 77 h 2929"/>
              <a:gd name="T58" fmla="*/ 5749 w 5941"/>
              <a:gd name="T59" fmla="*/ 93 h 2929"/>
              <a:gd name="T60" fmla="*/ 5940 w 5941"/>
              <a:gd name="T61" fmla="*/ 378 h 2929"/>
              <a:gd name="T62" fmla="*/ 5633 w 5941"/>
              <a:gd name="T63" fmla="*/ 325 h 2929"/>
              <a:gd name="T64" fmla="*/ 5504 w 5941"/>
              <a:gd name="T65" fmla="*/ 435 h 2929"/>
              <a:gd name="T66" fmla="*/ 5676 w 5941"/>
              <a:gd name="T67" fmla="*/ 568 h 2929"/>
              <a:gd name="T68" fmla="*/ 5598 w 5941"/>
              <a:gd name="T69" fmla="*/ 864 h 2929"/>
              <a:gd name="T70" fmla="*/ 5433 w 5941"/>
              <a:gd name="T71" fmla="*/ 1019 h 2929"/>
              <a:gd name="T72" fmla="*/ 5376 w 5941"/>
              <a:gd name="T73" fmla="*/ 1298 h 2929"/>
              <a:gd name="T74" fmla="*/ 5485 w 5941"/>
              <a:gd name="T75" fmla="*/ 1604 h 2929"/>
              <a:gd name="T76" fmla="*/ 5163 w 5941"/>
              <a:gd name="T77" fmla="*/ 1463 h 2929"/>
              <a:gd name="T78" fmla="*/ 5246 w 5941"/>
              <a:gd name="T79" fmla="*/ 843 h 2929"/>
              <a:gd name="T80" fmla="*/ 5121 w 5941"/>
              <a:gd name="T81" fmla="*/ 1034 h 2929"/>
              <a:gd name="T82" fmla="*/ 4930 w 5941"/>
              <a:gd name="T83" fmla="*/ 1277 h 2929"/>
              <a:gd name="T84" fmla="*/ 4727 w 5941"/>
              <a:gd name="T85" fmla="*/ 1304 h 2929"/>
              <a:gd name="T86" fmla="*/ 4494 w 5941"/>
              <a:gd name="T87" fmla="*/ 1841 h 2929"/>
              <a:gd name="T88" fmla="*/ 4686 w 5941"/>
              <a:gd name="T89" fmla="*/ 1862 h 2929"/>
              <a:gd name="T90" fmla="*/ 4510 w 5941"/>
              <a:gd name="T91" fmla="*/ 2685 h 2929"/>
              <a:gd name="T92" fmla="*/ 4494 w 5941"/>
              <a:gd name="T93" fmla="*/ 2281 h 2929"/>
              <a:gd name="T94" fmla="*/ 4075 w 5941"/>
              <a:gd name="T95" fmla="*/ 1966 h 2929"/>
              <a:gd name="T96" fmla="*/ 3858 w 5941"/>
              <a:gd name="T97" fmla="*/ 2183 h 2929"/>
              <a:gd name="T98" fmla="*/ 3412 w 5941"/>
              <a:gd name="T99" fmla="*/ 2276 h 2929"/>
              <a:gd name="T100" fmla="*/ 3014 w 5941"/>
              <a:gd name="T101" fmla="*/ 2307 h 2929"/>
              <a:gd name="T102" fmla="*/ 2605 w 5941"/>
              <a:gd name="T103" fmla="*/ 2375 h 2929"/>
              <a:gd name="T104" fmla="*/ 1413 w 5941"/>
              <a:gd name="T105" fmla="*/ 2147 h 2929"/>
              <a:gd name="T106" fmla="*/ 926 w 5941"/>
              <a:gd name="T107" fmla="*/ 2752 h 2929"/>
              <a:gd name="T108" fmla="*/ 621 w 5941"/>
              <a:gd name="T109" fmla="*/ 2794 h 2929"/>
              <a:gd name="T110" fmla="*/ 544 w 5941"/>
              <a:gd name="T111" fmla="*/ 2473 h 2929"/>
              <a:gd name="T112" fmla="*/ 135 w 5941"/>
              <a:gd name="T113" fmla="*/ 2013 h 2929"/>
              <a:gd name="T114" fmla="*/ 92 w 5941"/>
              <a:gd name="T115" fmla="*/ 1806 h 2929"/>
              <a:gd name="T116" fmla="*/ 81 w 5941"/>
              <a:gd name="T117" fmla="*/ 1463 h 29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41"/>
              <a:gd name="T178" fmla="*/ 0 h 2929"/>
              <a:gd name="T179" fmla="*/ 5941 w 5941"/>
              <a:gd name="T180" fmla="*/ 2929 h 29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41" h="2929">
                <a:moveTo>
                  <a:pt x="40" y="1128"/>
                </a:moveTo>
                <a:lnTo>
                  <a:pt x="57" y="1128"/>
                </a:lnTo>
                <a:lnTo>
                  <a:pt x="76" y="1128"/>
                </a:lnTo>
                <a:lnTo>
                  <a:pt x="67" y="1122"/>
                </a:lnTo>
                <a:lnTo>
                  <a:pt x="144" y="1122"/>
                </a:lnTo>
                <a:lnTo>
                  <a:pt x="119" y="1128"/>
                </a:lnTo>
                <a:lnTo>
                  <a:pt x="161" y="1138"/>
                </a:lnTo>
                <a:lnTo>
                  <a:pt x="161" y="1164"/>
                </a:lnTo>
                <a:lnTo>
                  <a:pt x="165" y="1144"/>
                </a:lnTo>
                <a:lnTo>
                  <a:pt x="233" y="1144"/>
                </a:lnTo>
                <a:lnTo>
                  <a:pt x="409" y="1210"/>
                </a:lnTo>
                <a:lnTo>
                  <a:pt x="476" y="1273"/>
                </a:lnTo>
                <a:lnTo>
                  <a:pt x="435" y="1330"/>
                </a:lnTo>
                <a:lnTo>
                  <a:pt x="378" y="1355"/>
                </a:lnTo>
                <a:lnTo>
                  <a:pt x="144" y="1288"/>
                </a:lnTo>
                <a:lnTo>
                  <a:pt x="259" y="1381"/>
                </a:lnTo>
                <a:lnTo>
                  <a:pt x="253" y="1422"/>
                </a:lnTo>
                <a:lnTo>
                  <a:pt x="274" y="1490"/>
                </a:lnTo>
                <a:lnTo>
                  <a:pt x="378" y="1531"/>
                </a:lnTo>
                <a:lnTo>
                  <a:pt x="403" y="1521"/>
                </a:lnTo>
                <a:lnTo>
                  <a:pt x="383" y="1490"/>
                </a:lnTo>
                <a:lnTo>
                  <a:pt x="362" y="1479"/>
                </a:lnTo>
                <a:lnTo>
                  <a:pt x="324" y="1449"/>
                </a:lnTo>
                <a:lnTo>
                  <a:pt x="341" y="1422"/>
                </a:lnTo>
                <a:lnTo>
                  <a:pt x="392" y="1449"/>
                </a:lnTo>
                <a:lnTo>
                  <a:pt x="392" y="1463"/>
                </a:lnTo>
                <a:lnTo>
                  <a:pt x="485" y="1463"/>
                </a:lnTo>
                <a:lnTo>
                  <a:pt x="444" y="1386"/>
                </a:lnTo>
                <a:lnTo>
                  <a:pt x="471" y="1355"/>
                </a:lnTo>
                <a:lnTo>
                  <a:pt x="513" y="1314"/>
                </a:lnTo>
                <a:lnTo>
                  <a:pt x="558" y="1314"/>
                </a:lnTo>
                <a:lnTo>
                  <a:pt x="594" y="1340"/>
                </a:lnTo>
                <a:lnTo>
                  <a:pt x="594" y="1277"/>
                </a:lnTo>
                <a:lnTo>
                  <a:pt x="558" y="1252"/>
                </a:lnTo>
                <a:lnTo>
                  <a:pt x="553" y="1179"/>
                </a:lnTo>
                <a:lnTo>
                  <a:pt x="517" y="1164"/>
                </a:lnTo>
                <a:lnTo>
                  <a:pt x="621" y="1169"/>
                </a:lnTo>
                <a:lnTo>
                  <a:pt x="652" y="1205"/>
                </a:lnTo>
                <a:lnTo>
                  <a:pt x="601" y="1220"/>
                </a:lnTo>
                <a:lnTo>
                  <a:pt x="601" y="1236"/>
                </a:lnTo>
                <a:lnTo>
                  <a:pt x="662" y="1277"/>
                </a:lnTo>
                <a:lnTo>
                  <a:pt x="704" y="1262"/>
                </a:lnTo>
                <a:lnTo>
                  <a:pt x="704" y="1220"/>
                </a:lnTo>
                <a:lnTo>
                  <a:pt x="735" y="1210"/>
                </a:lnTo>
                <a:lnTo>
                  <a:pt x="720" y="1195"/>
                </a:lnTo>
                <a:lnTo>
                  <a:pt x="828" y="1138"/>
                </a:lnTo>
                <a:lnTo>
                  <a:pt x="844" y="1164"/>
                </a:lnTo>
                <a:lnTo>
                  <a:pt x="854" y="1144"/>
                </a:lnTo>
                <a:lnTo>
                  <a:pt x="838" y="1138"/>
                </a:lnTo>
                <a:lnTo>
                  <a:pt x="885" y="1102"/>
                </a:lnTo>
                <a:lnTo>
                  <a:pt x="906" y="1102"/>
                </a:lnTo>
                <a:lnTo>
                  <a:pt x="881" y="1112"/>
                </a:lnTo>
                <a:lnTo>
                  <a:pt x="895" y="1144"/>
                </a:lnTo>
                <a:lnTo>
                  <a:pt x="881" y="1169"/>
                </a:lnTo>
                <a:lnTo>
                  <a:pt x="885" y="1179"/>
                </a:lnTo>
                <a:lnTo>
                  <a:pt x="922" y="1154"/>
                </a:lnTo>
                <a:lnTo>
                  <a:pt x="937" y="1164"/>
                </a:lnTo>
                <a:lnTo>
                  <a:pt x="937" y="1128"/>
                </a:lnTo>
                <a:lnTo>
                  <a:pt x="963" y="1122"/>
                </a:lnTo>
                <a:lnTo>
                  <a:pt x="1004" y="1122"/>
                </a:lnTo>
                <a:lnTo>
                  <a:pt x="1071" y="1087"/>
                </a:lnTo>
                <a:lnTo>
                  <a:pt x="1087" y="1128"/>
                </a:lnTo>
                <a:lnTo>
                  <a:pt x="1102" y="1128"/>
                </a:lnTo>
                <a:lnTo>
                  <a:pt x="1102" y="1102"/>
                </a:lnTo>
                <a:lnTo>
                  <a:pt x="1129" y="1087"/>
                </a:lnTo>
                <a:lnTo>
                  <a:pt x="1087" y="1034"/>
                </a:lnTo>
                <a:lnTo>
                  <a:pt x="1098" y="1019"/>
                </a:lnTo>
                <a:lnTo>
                  <a:pt x="1253" y="1034"/>
                </a:lnTo>
                <a:lnTo>
                  <a:pt x="1357" y="1060"/>
                </a:lnTo>
                <a:lnTo>
                  <a:pt x="1413" y="1102"/>
                </a:lnTo>
                <a:lnTo>
                  <a:pt x="1423" y="1044"/>
                </a:lnTo>
                <a:lnTo>
                  <a:pt x="1362" y="1030"/>
                </a:lnTo>
                <a:lnTo>
                  <a:pt x="1362" y="1003"/>
                </a:lnTo>
                <a:lnTo>
                  <a:pt x="1315" y="1003"/>
                </a:lnTo>
                <a:lnTo>
                  <a:pt x="1304" y="977"/>
                </a:lnTo>
                <a:lnTo>
                  <a:pt x="1315" y="977"/>
                </a:lnTo>
                <a:lnTo>
                  <a:pt x="1320" y="972"/>
                </a:lnTo>
                <a:lnTo>
                  <a:pt x="1300" y="911"/>
                </a:lnTo>
                <a:lnTo>
                  <a:pt x="1279" y="926"/>
                </a:lnTo>
                <a:lnTo>
                  <a:pt x="1279" y="895"/>
                </a:lnTo>
                <a:lnTo>
                  <a:pt x="1263" y="905"/>
                </a:lnTo>
                <a:lnTo>
                  <a:pt x="1274" y="879"/>
                </a:lnTo>
                <a:lnTo>
                  <a:pt x="1300" y="864"/>
                </a:lnTo>
                <a:lnTo>
                  <a:pt x="1304" y="817"/>
                </a:lnTo>
                <a:lnTo>
                  <a:pt x="1290" y="734"/>
                </a:lnTo>
                <a:lnTo>
                  <a:pt x="1413" y="734"/>
                </a:lnTo>
                <a:lnTo>
                  <a:pt x="1429" y="776"/>
                </a:lnTo>
                <a:lnTo>
                  <a:pt x="1429" y="838"/>
                </a:lnTo>
                <a:lnTo>
                  <a:pt x="1480" y="885"/>
                </a:lnTo>
                <a:lnTo>
                  <a:pt x="1548" y="1034"/>
                </a:lnTo>
                <a:lnTo>
                  <a:pt x="1600" y="1055"/>
                </a:lnTo>
                <a:lnTo>
                  <a:pt x="1579" y="1071"/>
                </a:lnTo>
                <a:lnTo>
                  <a:pt x="1600" y="1112"/>
                </a:lnTo>
                <a:lnTo>
                  <a:pt x="1564" y="1169"/>
                </a:lnTo>
                <a:lnTo>
                  <a:pt x="1574" y="1189"/>
                </a:lnTo>
                <a:lnTo>
                  <a:pt x="1538" y="1205"/>
                </a:lnTo>
                <a:lnTo>
                  <a:pt x="1507" y="1179"/>
                </a:lnTo>
                <a:lnTo>
                  <a:pt x="1465" y="1195"/>
                </a:lnTo>
                <a:lnTo>
                  <a:pt x="1533" y="1220"/>
                </a:lnTo>
                <a:lnTo>
                  <a:pt x="1615" y="1210"/>
                </a:lnTo>
                <a:lnTo>
                  <a:pt x="1605" y="1189"/>
                </a:lnTo>
                <a:lnTo>
                  <a:pt x="1646" y="1154"/>
                </a:lnTo>
                <a:lnTo>
                  <a:pt x="1656" y="1102"/>
                </a:lnTo>
                <a:lnTo>
                  <a:pt x="1615" y="1034"/>
                </a:lnTo>
                <a:lnTo>
                  <a:pt x="1683" y="1003"/>
                </a:lnTo>
                <a:lnTo>
                  <a:pt x="1724" y="1030"/>
                </a:lnTo>
                <a:lnTo>
                  <a:pt x="1740" y="1087"/>
                </a:lnTo>
                <a:lnTo>
                  <a:pt x="1817" y="1097"/>
                </a:lnTo>
                <a:lnTo>
                  <a:pt x="1756" y="1087"/>
                </a:lnTo>
                <a:lnTo>
                  <a:pt x="1750" y="1055"/>
                </a:lnTo>
                <a:lnTo>
                  <a:pt x="1756" y="1044"/>
                </a:lnTo>
                <a:lnTo>
                  <a:pt x="1724" y="1003"/>
                </a:lnTo>
                <a:lnTo>
                  <a:pt x="1641" y="987"/>
                </a:lnTo>
                <a:lnTo>
                  <a:pt x="1579" y="1014"/>
                </a:lnTo>
                <a:lnTo>
                  <a:pt x="1548" y="952"/>
                </a:lnTo>
                <a:lnTo>
                  <a:pt x="1538" y="879"/>
                </a:lnTo>
                <a:lnTo>
                  <a:pt x="1470" y="838"/>
                </a:lnTo>
                <a:lnTo>
                  <a:pt x="1470" y="801"/>
                </a:lnTo>
                <a:lnTo>
                  <a:pt x="1496" y="786"/>
                </a:lnTo>
                <a:lnTo>
                  <a:pt x="1480" y="709"/>
                </a:lnTo>
                <a:lnTo>
                  <a:pt x="1533" y="760"/>
                </a:lnTo>
                <a:lnTo>
                  <a:pt x="1533" y="797"/>
                </a:lnTo>
                <a:lnTo>
                  <a:pt x="1548" y="828"/>
                </a:lnTo>
                <a:lnTo>
                  <a:pt x="1579" y="838"/>
                </a:lnTo>
                <a:lnTo>
                  <a:pt x="1699" y="854"/>
                </a:lnTo>
                <a:lnTo>
                  <a:pt x="1558" y="786"/>
                </a:lnTo>
                <a:lnTo>
                  <a:pt x="1564" y="770"/>
                </a:lnTo>
                <a:lnTo>
                  <a:pt x="1631" y="770"/>
                </a:lnTo>
                <a:lnTo>
                  <a:pt x="1600" y="760"/>
                </a:lnTo>
                <a:lnTo>
                  <a:pt x="1615" y="734"/>
                </a:lnTo>
                <a:lnTo>
                  <a:pt x="1646" y="729"/>
                </a:lnTo>
                <a:lnTo>
                  <a:pt x="1740" y="760"/>
                </a:lnTo>
                <a:lnTo>
                  <a:pt x="1807" y="760"/>
                </a:lnTo>
                <a:lnTo>
                  <a:pt x="1807" y="786"/>
                </a:lnTo>
                <a:lnTo>
                  <a:pt x="1791" y="797"/>
                </a:lnTo>
                <a:lnTo>
                  <a:pt x="1797" y="817"/>
                </a:lnTo>
                <a:lnTo>
                  <a:pt x="1822" y="843"/>
                </a:lnTo>
                <a:lnTo>
                  <a:pt x="1822" y="828"/>
                </a:lnTo>
                <a:lnTo>
                  <a:pt x="1848" y="885"/>
                </a:lnTo>
                <a:lnTo>
                  <a:pt x="1885" y="895"/>
                </a:lnTo>
                <a:lnTo>
                  <a:pt x="1932" y="911"/>
                </a:lnTo>
                <a:lnTo>
                  <a:pt x="1952" y="895"/>
                </a:lnTo>
                <a:lnTo>
                  <a:pt x="1885" y="885"/>
                </a:lnTo>
                <a:lnTo>
                  <a:pt x="1859" y="869"/>
                </a:lnTo>
                <a:lnTo>
                  <a:pt x="1875" y="843"/>
                </a:lnTo>
                <a:lnTo>
                  <a:pt x="1822" y="801"/>
                </a:lnTo>
                <a:lnTo>
                  <a:pt x="1807" y="756"/>
                </a:lnTo>
                <a:lnTo>
                  <a:pt x="1776" y="745"/>
                </a:lnTo>
                <a:lnTo>
                  <a:pt x="1750" y="719"/>
                </a:lnTo>
                <a:lnTo>
                  <a:pt x="1688" y="709"/>
                </a:lnTo>
                <a:lnTo>
                  <a:pt x="1646" y="668"/>
                </a:lnTo>
                <a:lnTo>
                  <a:pt x="1631" y="625"/>
                </a:lnTo>
                <a:lnTo>
                  <a:pt x="1822" y="568"/>
                </a:lnTo>
                <a:lnTo>
                  <a:pt x="1832" y="580"/>
                </a:lnTo>
                <a:lnTo>
                  <a:pt x="1822" y="595"/>
                </a:lnTo>
                <a:lnTo>
                  <a:pt x="1848" y="584"/>
                </a:lnTo>
                <a:lnTo>
                  <a:pt x="1817" y="543"/>
                </a:lnTo>
                <a:lnTo>
                  <a:pt x="1848" y="553"/>
                </a:lnTo>
                <a:lnTo>
                  <a:pt x="1844" y="543"/>
                </a:lnTo>
                <a:lnTo>
                  <a:pt x="1766" y="527"/>
                </a:lnTo>
                <a:lnTo>
                  <a:pt x="1797" y="512"/>
                </a:lnTo>
                <a:lnTo>
                  <a:pt x="1756" y="502"/>
                </a:lnTo>
                <a:lnTo>
                  <a:pt x="1756" y="486"/>
                </a:lnTo>
                <a:lnTo>
                  <a:pt x="1776" y="486"/>
                </a:lnTo>
                <a:lnTo>
                  <a:pt x="1781" y="460"/>
                </a:lnTo>
                <a:lnTo>
                  <a:pt x="1797" y="460"/>
                </a:lnTo>
                <a:lnTo>
                  <a:pt x="1756" y="450"/>
                </a:lnTo>
                <a:lnTo>
                  <a:pt x="1797" y="450"/>
                </a:lnTo>
                <a:lnTo>
                  <a:pt x="1807" y="393"/>
                </a:lnTo>
                <a:lnTo>
                  <a:pt x="1817" y="408"/>
                </a:lnTo>
                <a:lnTo>
                  <a:pt x="1844" y="382"/>
                </a:lnTo>
                <a:lnTo>
                  <a:pt x="1900" y="378"/>
                </a:lnTo>
                <a:lnTo>
                  <a:pt x="1900" y="362"/>
                </a:lnTo>
                <a:lnTo>
                  <a:pt x="1957" y="337"/>
                </a:lnTo>
                <a:lnTo>
                  <a:pt x="1916" y="325"/>
                </a:lnTo>
                <a:lnTo>
                  <a:pt x="1967" y="310"/>
                </a:lnTo>
                <a:lnTo>
                  <a:pt x="2020" y="300"/>
                </a:lnTo>
                <a:lnTo>
                  <a:pt x="2020" y="325"/>
                </a:lnTo>
                <a:lnTo>
                  <a:pt x="2050" y="310"/>
                </a:lnTo>
                <a:lnTo>
                  <a:pt x="2050" y="325"/>
                </a:lnTo>
                <a:lnTo>
                  <a:pt x="2065" y="300"/>
                </a:lnTo>
                <a:lnTo>
                  <a:pt x="2077" y="300"/>
                </a:lnTo>
                <a:lnTo>
                  <a:pt x="2081" y="253"/>
                </a:lnTo>
                <a:lnTo>
                  <a:pt x="2092" y="274"/>
                </a:lnTo>
                <a:lnTo>
                  <a:pt x="2118" y="269"/>
                </a:lnTo>
                <a:lnTo>
                  <a:pt x="2050" y="217"/>
                </a:lnTo>
                <a:lnTo>
                  <a:pt x="2092" y="227"/>
                </a:lnTo>
                <a:lnTo>
                  <a:pt x="2128" y="206"/>
                </a:lnTo>
                <a:lnTo>
                  <a:pt x="2185" y="217"/>
                </a:lnTo>
                <a:lnTo>
                  <a:pt x="2185" y="176"/>
                </a:lnTo>
                <a:lnTo>
                  <a:pt x="2149" y="202"/>
                </a:lnTo>
                <a:lnTo>
                  <a:pt x="2128" y="192"/>
                </a:lnTo>
                <a:lnTo>
                  <a:pt x="2092" y="160"/>
                </a:lnTo>
                <a:lnTo>
                  <a:pt x="2081" y="66"/>
                </a:lnTo>
                <a:lnTo>
                  <a:pt x="2102" y="50"/>
                </a:lnTo>
                <a:lnTo>
                  <a:pt x="2143" y="56"/>
                </a:lnTo>
                <a:lnTo>
                  <a:pt x="2159" y="82"/>
                </a:lnTo>
                <a:lnTo>
                  <a:pt x="2133" y="107"/>
                </a:lnTo>
                <a:lnTo>
                  <a:pt x="2169" y="119"/>
                </a:lnTo>
                <a:lnTo>
                  <a:pt x="2175" y="107"/>
                </a:lnTo>
                <a:lnTo>
                  <a:pt x="2190" y="119"/>
                </a:lnTo>
                <a:lnTo>
                  <a:pt x="2200" y="145"/>
                </a:lnTo>
                <a:lnTo>
                  <a:pt x="2216" y="124"/>
                </a:lnTo>
                <a:lnTo>
                  <a:pt x="2242" y="145"/>
                </a:lnTo>
                <a:lnTo>
                  <a:pt x="2253" y="192"/>
                </a:lnTo>
                <a:lnTo>
                  <a:pt x="2278" y="176"/>
                </a:lnTo>
                <a:lnTo>
                  <a:pt x="2268" y="148"/>
                </a:lnTo>
                <a:lnTo>
                  <a:pt x="2335" y="124"/>
                </a:lnTo>
                <a:lnTo>
                  <a:pt x="2361" y="145"/>
                </a:lnTo>
                <a:lnTo>
                  <a:pt x="2361" y="124"/>
                </a:lnTo>
                <a:lnTo>
                  <a:pt x="2418" y="107"/>
                </a:lnTo>
                <a:lnTo>
                  <a:pt x="2511" y="134"/>
                </a:lnTo>
                <a:lnTo>
                  <a:pt x="2527" y="148"/>
                </a:lnTo>
                <a:lnTo>
                  <a:pt x="2527" y="134"/>
                </a:lnTo>
                <a:lnTo>
                  <a:pt x="2578" y="160"/>
                </a:lnTo>
                <a:lnTo>
                  <a:pt x="2584" y="202"/>
                </a:lnTo>
                <a:lnTo>
                  <a:pt x="2537" y="186"/>
                </a:lnTo>
                <a:lnTo>
                  <a:pt x="2563" y="217"/>
                </a:lnTo>
                <a:lnTo>
                  <a:pt x="2578" y="206"/>
                </a:lnTo>
                <a:lnTo>
                  <a:pt x="2609" y="227"/>
                </a:lnTo>
                <a:lnTo>
                  <a:pt x="2605" y="284"/>
                </a:lnTo>
                <a:lnTo>
                  <a:pt x="2609" y="294"/>
                </a:lnTo>
                <a:lnTo>
                  <a:pt x="2584" y="300"/>
                </a:lnTo>
                <a:lnTo>
                  <a:pt x="2578" y="341"/>
                </a:lnTo>
                <a:lnTo>
                  <a:pt x="2537" y="351"/>
                </a:lnTo>
                <a:lnTo>
                  <a:pt x="2563" y="362"/>
                </a:lnTo>
                <a:lnTo>
                  <a:pt x="2496" y="435"/>
                </a:lnTo>
                <a:lnTo>
                  <a:pt x="2470" y="435"/>
                </a:lnTo>
                <a:lnTo>
                  <a:pt x="2475" y="445"/>
                </a:lnTo>
                <a:lnTo>
                  <a:pt x="2470" y="517"/>
                </a:lnTo>
                <a:lnTo>
                  <a:pt x="2517" y="502"/>
                </a:lnTo>
                <a:lnTo>
                  <a:pt x="2496" y="492"/>
                </a:lnTo>
                <a:lnTo>
                  <a:pt x="2537" y="460"/>
                </a:lnTo>
                <a:lnTo>
                  <a:pt x="2543" y="470"/>
                </a:lnTo>
                <a:lnTo>
                  <a:pt x="2543" y="450"/>
                </a:lnTo>
                <a:lnTo>
                  <a:pt x="2584" y="445"/>
                </a:lnTo>
                <a:lnTo>
                  <a:pt x="2578" y="424"/>
                </a:lnTo>
                <a:lnTo>
                  <a:pt x="2619" y="435"/>
                </a:lnTo>
                <a:lnTo>
                  <a:pt x="2662" y="393"/>
                </a:lnTo>
                <a:lnTo>
                  <a:pt x="2619" y="393"/>
                </a:lnTo>
                <a:lnTo>
                  <a:pt x="2584" y="408"/>
                </a:lnTo>
                <a:lnTo>
                  <a:pt x="2578" y="393"/>
                </a:lnTo>
                <a:lnTo>
                  <a:pt x="2584" y="367"/>
                </a:lnTo>
                <a:lnTo>
                  <a:pt x="2662" y="362"/>
                </a:lnTo>
                <a:lnTo>
                  <a:pt x="2662" y="378"/>
                </a:lnTo>
                <a:lnTo>
                  <a:pt x="2703" y="378"/>
                </a:lnTo>
                <a:lnTo>
                  <a:pt x="2703" y="362"/>
                </a:lnTo>
                <a:lnTo>
                  <a:pt x="2734" y="378"/>
                </a:lnTo>
                <a:lnTo>
                  <a:pt x="2770" y="424"/>
                </a:lnTo>
                <a:lnTo>
                  <a:pt x="2786" y="403"/>
                </a:lnTo>
                <a:lnTo>
                  <a:pt x="2754" y="382"/>
                </a:lnTo>
                <a:lnTo>
                  <a:pt x="2796" y="367"/>
                </a:lnTo>
                <a:lnTo>
                  <a:pt x="2905" y="341"/>
                </a:lnTo>
                <a:lnTo>
                  <a:pt x="2910" y="351"/>
                </a:lnTo>
                <a:lnTo>
                  <a:pt x="2895" y="362"/>
                </a:lnTo>
                <a:lnTo>
                  <a:pt x="2905" y="378"/>
                </a:lnTo>
                <a:lnTo>
                  <a:pt x="2972" y="378"/>
                </a:lnTo>
                <a:lnTo>
                  <a:pt x="2962" y="367"/>
                </a:lnTo>
                <a:lnTo>
                  <a:pt x="2987" y="362"/>
                </a:lnTo>
                <a:lnTo>
                  <a:pt x="3040" y="351"/>
                </a:lnTo>
                <a:lnTo>
                  <a:pt x="3071" y="315"/>
                </a:lnTo>
                <a:lnTo>
                  <a:pt x="3014" y="300"/>
                </a:lnTo>
                <a:lnTo>
                  <a:pt x="3014" y="274"/>
                </a:lnTo>
                <a:lnTo>
                  <a:pt x="3030" y="284"/>
                </a:lnTo>
                <a:lnTo>
                  <a:pt x="3030" y="269"/>
                </a:lnTo>
                <a:lnTo>
                  <a:pt x="3055" y="253"/>
                </a:lnTo>
                <a:lnTo>
                  <a:pt x="3097" y="269"/>
                </a:lnTo>
                <a:lnTo>
                  <a:pt x="3247" y="259"/>
                </a:lnTo>
                <a:lnTo>
                  <a:pt x="3257" y="274"/>
                </a:lnTo>
                <a:lnTo>
                  <a:pt x="3231" y="294"/>
                </a:lnTo>
                <a:lnTo>
                  <a:pt x="3236" y="310"/>
                </a:lnTo>
                <a:lnTo>
                  <a:pt x="3205" y="351"/>
                </a:lnTo>
                <a:lnTo>
                  <a:pt x="3236" y="382"/>
                </a:lnTo>
                <a:lnTo>
                  <a:pt x="3257" y="382"/>
                </a:lnTo>
                <a:lnTo>
                  <a:pt x="3231" y="351"/>
                </a:lnTo>
                <a:lnTo>
                  <a:pt x="3340" y="382"/>
                </a:lnTo>
                <a:lnTo>
                  <a:pt x="3340" y="362"/>
                </a:lnTo>
                <a:lnTo>
                  <a:pt x="3371" y="378"/>
                </a:lnTo>
                <a:lnTo>
                  <a:pt x="3355" y="393"/>
                </a:lnTo>
                <a:lnTo>
                  <a:pt x="3490" y="445"/>
                </a:lnTo>
                <a:lnTo>
                  <a:pt x="3500" y="435"/>
                </a:lnTo>
                <a:lnTo>
                  <a:pt x="3490" y="382"/>
                </a:lnTo>
                <a:lnTo>
                  <a:pt x="3453" y="325"/>
                </a:lnTo>
                <a:lnTo>
                  <a:pt x="3531" y="362"/>
                </a:lnTo>
                <a:lnTo>
                  <a:pt x="3562" y="351"/>
                </a:lnTo>
                <a:lnTo>
                  <a:pt x="3588" y="315"/>
                </a:lnTo>
                <a:lnTo>
                  <a:pt x="3692" y="337"/>
                </a:lnTo>
                <a:lnTo>
                  <a:pt x="3672" y="300"/>
                </a:lnTo>
                <a:lnTo>
                  <a:pt x="3682" y="284"/>
                </a:lnTo>
                <a:lnTo>
                  <a:pt x="3717" y="300"/>
                </a:lnTo>
                <a:lnTo>
                  <a:pt x="3733" y="274"/>
                </a:lnTo>
                <a:lnTo>
                  <a:pt x="3682" y="259"/>
                </a:lnTo>
                <a:lnTo>
                  <a:pt x="3692" y="253"/>
                </a:lnTo>
                <a:lnTo>
                  <a:pt x="3672" y="233"/>
                </a:lnTo>
                <a:lnTo>
                  <a:pt x="3656" y="243"/>
                </a:lnTo>
                <a:lnTo>
                  <a:pt x="3640" y="217"/>
                </a:lnTo>
                <a:lnTo>
                  <a:pt x="3682" y="202"/>
                </a:lnTo>
                <a:lnTo>
                  <a:pt x="3640" y="165"/>
                </a:lnTo>
                <a:lnTo>
                  <a:pt x="3640" y="160"/>
                </a:lnTo>
                <a:lnTo>
                  <a:pt x="3873" y="145"/>
                </a:lnTo>
                <a:lnTo>
                  <a:pt x="3893" y="160"/>
                </a:lnTo>
                <a:lnTo>
                  <a:pt x="3842" y="148"/>
                </a:lnTo>
                <a:lnTo>
                  <a:pt x="3832" y="186"/>
                </a:lnTo>
                <a:lnTo>
                  <a:pt x="3868" y="165"/>
                </a:lnTo>
                <a:lnTo>
                  <a:pt x="3883" y="186"/>
                </a:lnTo>
                <a:lnTo>
                  <a:pt x="3858" y="192"/>
                </a:lnTo>
                <a:lnTo>
                  <a:pt x="3893" y="217"/>
                </a:lnTo>
                <a:lnTo>
                  <a:pt x="3899" y="134"/>
                </a:lnTo>
                <a:lnTo>
                  <a:pt x="3993" y="124"/>
                </a:lnTo>
                <a:lnTo>
                  <a:pt x="4023" y="145"/>
                </a:lnTo>
                <a:lnTo>
                  <a:pt x="4023" y="148"/>
                </a:lnTo>
                <a:lnTo>
                  <a:pt x="3982" y="145"/>
                </a:lnTo>
                <a:lnTo>
                  <a:pt x="3993" y="160"/>
                </a:lnTo>
                <a:lnTo>
                  <a:pt x="4085" y="176"/>
                </a:lnTo>
                <a:lnTo>
                  <a:pt x="4091" y="202"/>
                </a:lnTo>
                <a:lnTo>
                  <a:pt x="4101" y="176"/>
                </a:lnTo>
                <a:lnTo>
                  <a:pt x="4173" y="192"/>
                </a:lnTo>
                <a:lnTo>
                  <a:pt x="4158" y="202"/>
                </a:lnTo>
                <a:lnTo>
                  <a:pt x="4210" y="206"/>
                </a:lnTo>
                <a:lnTo>
                  <a:pt x="4308" y="134"/>
                </a:lnTo>
                <a:lnTo>
                  <a:pt x="4391" y="124"/>
                </a:lnTo>
                <a:lnTo>
                  <a:pt x="4479" y="145"/>
                </a:lnTo>
                <a:lnTo>
                  <a:pt x="4536" y="206"/>
                </a:lnTo>
                <a:lnTo>
                  <a:pt x="4604" y="227"/>
                </a:lnTo>
                <a:lnTo>
                  <a:pt x="4604" y="202"/>
                </a:lnTo>
                <a:lnTo>
                  <a:pt x="4629" y="227"/>
                </a:lnTo>
                <a:lnTo>
                  <a:pt x="4629" y="192"/>
                </a:lnTo>
                <a:lnTo>
                  <a:pt x="4686" y="160"/>
                </a:lnTo>
                <a:lnTo>
                  <a:pt x="4727" y="165"/>
                </a:lnTo>
                <a:lnTo>
                  <a:pt x="4795" y="148"/>
                </a:lnTo>
                <a:lnTo>
                  <a:pt x="4805" y="119"/>
                </a:lnTo>
                <a:lnTo>
                  <a:pt x="4872" y="148"/>
                </a:lnTo>
                <a:lnTo>
                  <a:pt x="4987" y="165"/>
                </a:lnTo>
                <a:lnTo>
                  <a:pt x="4960" y="124"/>
                </a:lnTo>
                <a:lnTo>
                  <a:pt x="4919" y="93"/>
                </a:lnTo>
                <a:lnTo>
                  <a:pt x="4893" y="98"/>
                </a:lnTo>
                <a:lnTo>
                  <a:pt x="4893" y="77"/>
                </a:lnTo>
                <a:lnTo>
                  <a:pt x="4862" y="41"/>
                </a:lnTo>
                <a:lnTo>
                  <a:pt x="4981" y="41"/>
                </a:lnTo>
                <a:lnTo>
                  <a:pt x="5054" y="0"/>
                </a:lnTo>
                <a:lnTo>
                  <a:pt x="5079" y="9"/>
                </a:lnTo>
                <a:lnTo>
                  <a:pt x="5069" y="0"/>
                </a:lnTo>
                <a:lnTo>
                  <a:pt x="5287" y="26"/>
                </a:lnTo>
                <a:lnTo>
                  <a:pt x="5297" y="9"/>
                </a:lnTo>
                <a:lnTo>
                  <a:pt x="5376" y="41"/>
                </a:lnTo>
                <a:lnTo>
                  <a:pt x="5504" y="66"/>
                </a:lnTo>
                <a:lnTo>
                  <a:pt x="5545" y="93"/>
                </a:lnTo>
                <a:lnTo>
                  <a:pt x="5542" y="77"/>
                </a:lnTo>
                <a:lnTo>
                  <a:pt x="5608" y="98"/>
                </a:lnTo>
                <a:lnTo>
                  <a:pt x="5665" y="160"/>
                </a:lnTo>
                <a:lnTo>
                  <a:pt x="5717" y="186"/>
                </a:lnTo>
                <a:lnTo>
                  <a:pt x="5717" y="165"/>
                </a:lnTo>
                <a:lnTo>
                  <a:pt x="5733" y="192"/>
                </a:lnTo>
                <a:lnTo>
                  <a:pt x="5717" y="148"/>
                </a:lnTo>
                <a:lnTo>
                  <a:pt x="5649" y="107"/>
                </a:lnTo>
                <a:lnTo>
                  <a:pt x="5676" y="107"/>
                </a:lnTo>
                <a:lnTo>
                  <a:pt x="5706" y="119"/>
                </a:lnTo>
                <a:lnTo>
                  <a:pt x="5722" y="107"/>
                </a:lnTo>
                <a:lnTo>
                  <a:pt x="5706" y="98"/>
                </a:lnTo>
                <a:lnTo>
                  <a:pt x="5749" y="93"/>
                </a:lnTo>
                <a:lnTo>
                  <a:pt x="5899" y="145"/>
                </a:lnTo>
                <a:lnTo>
                  <a:pt x="5883" y="186"/>
                </a:lnTo>
                <a:lnTo>
                  <a:pt x="5910" y="217"/>
                </a:lnTo>
                <a:lnTo>
                  <a:pt x="5851" y="192"/>
                </a:lnTo>
                <a:lnTo>
                  <a:pt x="5899" y="243"/>
                </a:lnTo>
                <a:lnTo>
                  <a:pt x="5815" y="233"/>
                </a:lnTo>
                <a:lnTo>
                  <a:pt x="5856" y="253"/>
                </a:lnTo>
                <a:lnTo>
                  <a:pt x="5867" y="269"/>
                </a:lnTo>
                <a:lnTo>
                  <a:pt x="5856" y="284"/>
                </a:lnTo>
                <a:lnTo>
                  <a:pt x="5894" y="300"/>
                </a:lnTo>
                <a:lnTo>
                  <a:pt x="5878" y="341"/>
                </a:lnTo>
                <a:lnTo>
                  <a:pt x="5940" y="378"/>
                </a:lnTo>
                <a:lnTo>
                  <a:pt x="5919" y="367"/>
                </a:lnTo>
                <a:lnTo>
                  <a:pt x="5924" y="403"/>
                </a:lnTo>
                <a:lnTo>
                  <a:pt x="5883" y="367"/>
                </a:lnTo>
                <a:lnTo>
                  <a:pt x="5899" y="403"/>
                </a:lnTo>
                <a:lnTo>
                  <a:pt x="5815" y="351"/>
                </a:lnTo>
                <a:lnTo>
                  <a:pt x="5810" y="367"/>
                </a:lnTo>
                <a:lnTo>
                  <a:pt x="5769" y="351"/>
                </a:lnTo>
                <a:lnTo>
                  <a:pt x="5722" y="300"/>
                </a:lnTo>
                <a:lnTo>
                  <a:pt x="5681" y="300"/>
                </a:lnTo>
                <a:lnTo>
                  <a:pt x="5676" y="284"/>
                </a:lnTo>
                <a:lnTo>
                  <a:pt x="5676" y="315"/>
                </a:lnTo>
                <a:lnTo>
                  <a:pt x="5633" y="325"/>
                </a:lnTo>
                <a:lnTo>
                  <a:pt x="5583" y="284"/>
                </a:lnTo>
                <a:lnTo>
                  <a:pt x="5557" y="227"/>
                </a:lnTo>
                <a:lnTo>
                  <a:pt x="5567" y="259"/>
                </a:lnTo>
                <a:lnTo>
                  <a:pt x="5542" y="243"/>
                </a:lnTo>
                <a:lnTo>
                  <a:pt x="5545" y="259"/>
                </a:lnTo>
                <a:lnTo>
                  <a:pt x="5542" y="269"/>
                </a:lnTo>
                <a:lnTo>
                  <a:pt x="5608" y="341"/>
                </a:lnTo>
                <a:lnTo>
                  <a:pt x="5613" y="435"/>
                </a:lnTo>
                <a:lnTo>
                  <a:pt x="5608" y="470"/>
                </a:lnTo>
                <a:lnTo>
                  <a:pt x="5598" y="460"/>
                </a:lnTo>
                <a:lnTo>
                  <a:pt x="5572" y="470"/>
                </a:lnTo>
                <a:lnTo>
                  <a:pt x="5504" y="435"/>
                </a:lnTo>
                <a:lnTo>
                  <a:pt x="5489" y="450"/>
                </a:lnTo>
                <a:lnTo>
                  <a:pt x="5526" y="445"/>
                </a:lnTo>
                <a:lnTo>
                  <a:pt x="5531" y="460"/>
                </a:lnTo>
                <a:lnTo>
                  <a:pt x="5501" y="460"/>
                </a:lnTo>
                <a:lnTo>
                  <a:pt x="5515" y="512"/>
                </a:lnTo>
                <a:lnTo>
                  <a:pt x="5542" y="470"/>
                </a:lnTo>
                <a:lnTo>
                  <a:pt x="5592" y="512"/>
                </a:lnTo>
                <a:lnTo>
                  <a:pt x="5608" y="492"/>
                </a:lnTo>
                <a:lnTo>
                  <a:pt x="5633" y="517"/>
                </a:lnTo>
                <a:lnTo>
                  <a:pt x="5633" y="533"/>
                </a:lnTo>
                <a:lnTo>
                  <a:pt x="5649" y="533"/>
                </a:lnTo>
                <a:lnTo>
                  <a:pt x="5676" y="568"/>
                </a:lnTo>
                <a:lnTo>
                  <a:pt x="5665" y="568"/>
                </a:lnTo>
                <a:lnTo>
                  <a:pt x="5665" y="584"/>
                </a:lnTo>
                <a:lnTo>
                  <a:pt x="5681" y="584"/>
                </a:lnTo>
                <a:lnTo>
                  <a:pt x="5769" y="652"/>
                </a:lnTo>
                <a:lnTo>
                  <a:pt x="5774" y="709"/>
                </a:lnTo>
                <a:lnTo>
                  <a:pt x="5690" y="678"/>
                </a:lnTo>
                <a:lnTo>
                  <a:pt x="5701" y="703"/>
                </a:lnTo>
                <a:lnTo>
                  <a:pt x="5640" y="760"/>
                </a:lnTo>
                <a:lnTo>
                  <a:pt x="5633" y="812"/>
                </a:lnTo>
                <a:lnTo>
                  <a:pt x="5613" y="828"/>
                </a:lnTo>
                <a:lnTo>
                  <a:pt x="5598" y="817"/>
                </a:lnTo>
                <a:lnTo>
                  <a:pt x="5598" y="864"/>
                </a:lnTo>
                <a:lnTo>
                  <a:pt x="5592" y="864"/>
                </a:lnTo>
                <a:lnTo>
                  <a:pt x="5598" y="869"/>
                </a:lnTo>
                <a:lnTo>
                  <a:pt x="5592" y="879"/>
                </a:lnTo>
                <a:lnTo>
                  <a:pt x="5598" y="905"/>
                </a:lnTo>
                <a:lnTo>
                  <a:pt x="5583" y="905"/>
                </a:lnTo>
                <a:lnTo>
                  <a:pt x="5592" y="911"/>
                </a:lnTo>
                <a:lnTo>
                  <a:pt x="5567" y="987"/>
                </a:lnTo>
                <a:lnTo>
                  <a:pt x="5583" y="1034"/>
                </a:lnTo>
                <a:lnTo>
                  <a:pt x="5557" y="1030"/>
                </a:lnTo>
                <a:lnTo>
                  <a:pt x="5501" y="977"/>
                </a:lnTo>
                <a:lnTo>
                  <a:pt x="5463" y="987"/>
                </a:lnTo>
                <a:lnTo>
                  <a:pt x="5433" y="1019"/>
                </a:lnTo>
                <a:lnTo>
                  <a:pt x="5422" y="1097"/>
                </a:lnTo>
                <a:lnTo>
                  <a:pt x="5396" y="1019"/>
                </a:lnTo>
                <a:lnTo>
                  <a:pt x="5376" y="1102"/>
                </a:lnTo>
                <a:lnTo>
                  <a:pt x="5349" y="1087"/>
                </a:lnTo>
                <a:lnTo>
                  <a:pt x="5324" y="1097"/>
                </a:lnTo>
                <a:lnTo>
                  <a:pt x="5313" y="1112"/>
                </a:lnTo>
                <a:lnTo>
                  <a:pt x="5349" y="1179"/>
                </a:lnTo>
                <a:lnTo>
                  <a:pt x="5328" y="1179"/>
                </a:lnTo>
                <a:lnTo>
                  <a:pt x="5339" y="1262"/>
                </a:lnTo>
                <a:lnTo>
                  <a:pt x="5365" y="1304"/>
                </a:lnTo>
                <a:lnTo>
                  <a:pt x="5380" y="1314"/>
                </a:lnTo>
                <a:lnTo>
                  <a:pt x="5376" y="1298"/>
                </a:lnTo>
                <a:lnTo>
                  <a:pt x="5417" y="1304"/>
                </a:lnTo>
                <a:lnTo>
                  <a:pt x="5433" y="1386"/>
                </a:lnTo>
                <a:lnTo>
                  <a:pt x="5437" y="1407"/>
                </a:lnTo>
                <a:lnTo>
                  <a:pt x="5457" y="1397"/>
                </a:lnTo>
                <a:lnTo>
                  <a:pt x="5485" y="1449"/>
                </a:lnTo>
                <a:lnTo>
                  <a:pt x="5474" y="1463"/>
                </a:lnTo>
                <a:lnTo>
                  <a:pt x="5457" y="1453"/>
                </a:lnTo>
                <a:lnTo>
                  <a:pt x="5457" y="1412"/>
                </a:lnTo>
                <a:lnTo>
                  <a:pt x="5437" y="1428"/>
                </a:lnTo>
                <a:lnTo>
                  <a:pt x="5457" y="1547"/>
                </a:lnTo>
                <a:lnTo>
                  <a:pt x="5489" y="1573"/>
                </a:lnTo>
                <a:lnTo>
                  <a:pt x="5485" y="1604"/>
                </a:lnTo>
                <a:lnTo>
                  <a:pt x="5457" y="1598"/>
                </a:lnTo>
                <a:lnTo>
                  <a:pt x="5433" y="1639"/>
                </a:lnTo>
                <a:lnTo>
                  <a:pt x="5437" y="1686"/>
                </a:lnTo>
                <a:lnTo>
                  <a:pt x="5474" y="1733"/>
                </a:lnTo>
                <a:lnTo>
                  <a:pt x="5447" y="1733"/>
                </a:lnTo>
                <a:lnTo>
                  <a:pt x="5422" y="1753"/>
                </a:lnTo>
                <a:lnTo>
                  <a:pt x="5406" y="1749"/>
                </a:lnTo>
                <a:lnTo>
                  <a:pt x="5433" y="1841"/>
                </a:lnTo>
                <a:lnTo>
                  <a:pt x="5433" y="1884"/>
                </a:lnTo>
                <a:lnTo>
                  <a:pt x="5406" y="1940"/>
                </a:lnTo>
                <a:lnTo>
                  <a:pt x="5215" y="1588"/>
                </a:lnTo>
                <a:lnTo>
                  <a:pt x="5163" y="1463"/>
                </a:lnTo>
                <a:lnTo>
                  <a:pt x="5179" y="1397"/>
                </a:lnTo>
                <a:lnTo>
                  <a:pt x="5158" y="1345"/>
                </a:lnTo>
                <a:lnTo>
                  <a:pt x="5179" y="1355"/>
                </a:lnTo>
                <a:lnTo>
                  <a:pt x="5179" y="1330"/>
                </a:lnTo>
                <a:lnTo>
                  <a:pt x="5199" y="1320"/>
                </a:lnTo>
                <a:lnTo>
                  <a:pt x="5230" y="1154"/>
                </a:lnTo>
                <a:lnTo>
                  <a:pt x="5230" y="1060"/>
                </a:lnTo>
                <a:lnTo>
                  <a:pt x="5281" y="1003"/>
                </a:lnTo>
                <a:lnTo>
                  <a:pt x="5256" y="993"/>
                </a:lnTo>
                <a:lnTo>
                  <a:pt x="5266" y="972"/>
                </a:lnTo>
                <a:lnTo>
                  <a:pt x="5215" y="864"/>
                </a:lnTo>
                <a:lnTo>
                  <a:pt x="5246" y="843"/>
                </a:lnTo>
                <a:lnTo>
                  <a:pt x="5256" y="838"/>
                </a:lnTo>
                <a:lnTo>
                  <a:pt x="5204" y="817"/>
                </a:lnTo>
                <a:lnTo>
                  <a:pt x="5174" y="843"/>
                </a:lnTo>
                <a:lnTo>
                  <a:pt x="5204" y="926"/>
                </a:lnTo>
                <a:lnTo>
                  <a:pt x="5220" y="936"/>
                </a:lnTo>
                <a:lnTo>
                  <a:pt x="5215" y="952"/>
                </a:lnTo>
                <a:lnTo>
                  <a:pt x="5199" y="936"/>
                </a:lnTo>
                <a:lnTo>
                  <a:pt x="5189" y="946"/>
                </a:lnTo>
                <a:lnTo>
                  <a:pt x="5163" y="1044"/>
                </a:lnTo>
                <a:lnTo>
                  <a:pt x="5147" y="1060"/>
                </a:lnTo>
                <a:lnTo>
                  <a:pt x="5136" y="1030"/>
                </a:lnTo>
                <a:lnTo>
                  <a:pt x="5121" y="1034"/>
                </a:lnTo>
                <a:lnTo>
                  <a:pt x="5091" y="936"/>
                </a:lnTo>
                <a:lnTo>
                  <a:pt x="5069" y="972"/>
                </a:lnTo>
                <a:lnTo>
                  <a:pt x="5038" y="952"/>
                </a:lnTo>
                <a:lnTo>
                  <a:pt x="5013" y="987"/>
                </a:lnTo>
                <a:lnTo>
                  <a:pt x="4987" y="977"/>
                </a:lnTo>
                <a:lnTo>
                  <a:pt x="4960" y="1189"/>
                </a:lnTo>
                <a:lnTo>
                  <a:pt x="4971" y="1232"/>
                </a:lnTo>
                <a:lnTo>
                  <a:pt x="5003" y="1220"/>
                </a:lnTo>
                <a:lnTo>
                  <a:pt x="5023" y="1247"/>
                </a:lnTo>
                <a:lnTo>
                  <a:pt x="4956" y="1252"/>
                </a:lnTo>
                <a:lnTo>
                  <a:pt x="4945" y="1288"/>
                </a:lnTo>
                <a:lnTo>
                  <a:pt x="4930" y="1277"/>
                </a:lnTo>
                <a:lnTo>
                  <a:pt x="4888" y="1304"/>
                </a:lnTo>
                <a:lnTo>
                  <a:pt x="4872" y="1288"/>
                </a:lnTo>
                <a:lnTo>
                  <a:pt x="4915" y="1262"/>
                </a:lnTo>
                <a:lnTo>
                  <a:pt x="4862" y="1247"/>
                </a:lnTo>
                <a:lnTo>
                  <a:pt x="4847" y="1247"/>
                </a:lnTo>
                <a:lnTo>
                  <a:pt x="4847" y="1262"/>
                </a:lnTo>
                <a:lnTo>
                  <a:pt x="4784" y="1247"/>
                </a:lnTo>
                <a:lnTo>
                  <a:pt x="4768" y="1262"/>
                </a:lnTo>
                <a:lnTo>
                  <a:pt x="4768" y="1288"/>
                </a:lnTo>
                <a:lnTo>
                  <a:pt x="4764" y="1298"/>
                </a:lnTo>
                <a:lnTo>
                  <a:pt x="4743" y="1288"/>
                </a:lnTo>
                <a:lnTo>
                  <a:pt x="4727" y="1304"/>
                </a:lnTo>
                <a:lnTo>
                  <a:pt x="4676" y="1298"/>
                </a:lnTo>
                <a:lnTo>
                  <a:pt x="4670" y="1320"/>
                </a:lnTo>
                <a:lnTo>
                  <a:pt x="4655" y="1304"/>
                </a:lnTo>
                <a:lnTo>
                  <a:pt x="4547" y="1330"/>
                </a:lnTo>
                <a:lnTo>
                  <a:pt x="4459" y="1588"/>
                </a:lnTo>
                <a:lnTo>
                  <a:pt x="4459" y="1604"/>
                </a:lnTo>
                <a:lnTo>
                  <a:pt x="4479" y="1614"/>
                </a:lnTo>
                <a:lnTo>
                  <a:pt x="4453" y="1624"/>
                </a:lnTo>
                <a:lnTo>
                  <a:pt x="4402" y="1774"/>
                </a:lnTo>
                <a:lnTo>
                  <a:pt x="4437" y="1780"/>
                </a:lnTo>
                <a:lnTo>
                  <a:pt x="4479" y="1774"/>
                </a:lnTo>
                <a:lnTo>
                  <a:pt x="4494" y="1841"/>
                </a:lnTo>
                <a:lnTo>
                  <a:pt x="4510" y="1821"/>
                </a:lnTo>
                <a:lnTo>
                  <a:pt x="4500" y="1806"/>
                </a:lnTo>
                <a:lnTo>
                  <a:pt x="4520" y="1790"/>
                </a:lnTo>
                <a:lnTo>
                  <a:pt x="4526" y="1847"/>
                </a:lnTo>
                <a:lnTo>
                  <a:pt x="4562" y="1816"/>
                </a:lnTo>
                <a:lnTo>
                  <a:pt x="4567" y="1847"/>
                </a:lnTo>
                <a:lnTo>
                  <a:pt x="4578" y="1821"/>
                </a:lnTo>
                <a:lnTo>
                  <a:pt x="4562" y="1780"/>
                </a:lnTo>
                <a:lnTo>
                  <a:pt x="4608" y="1774"/>
                </a:lnTo>
                <a:lnTo>
                  <a:pt x="4702" y="1847"/>
                </a:lnTo>
                <a:lnTo>
                  <a:pt x="4702" y="1862"/>
                </a:lnTo>
                <a:lnTo>
                  <a:pt x="4686" y="1862"/>
                </a:lnTo>
                <a:lnTo>
                  <a:pt x="4738" y="1929"/>
                </a:lnTo>
                <a:lnTo>
                  <a:pt x="4727" y="1992"/>
                </a:lnTo>
                <a:lnTo>
                  <a:pt x="4784" y="2225"/>
                </a:lnTo>
                <a:lnTo>
                  <a:pt x="4754" y="2323"/>
                </a:lnTo>
                <a:lnTo>
                  <a:pt x="4754" y="2405"/>
                </a:lnTo>
                <a:lnTo>
                  <a:pt x="4696" y="2577"/>
                </a:lnTo>
                <a:lnTo>
                  <a:pt x="4645" y="2634"/>
                </a:lnTo>
                <a:lnTo>
                  <a:pt x="4608" y="2644"/>
                </a:lnTo>
                <a:lnTo>
                  <a:pt x="4578" y="2634"/>
                </a:lnTo>
                <a:lnTo>
                  <a:pt x="4567" y="2618"/>
                </a:lnTo>
                <a:lnTo>
                  <a:pt x="4547" y="2618"/>
                </a:lnTo>
                <a:lnTo>
                  <a:pt x="4510" y="2685"/>
                </a:lnTo>
                <a:lnTo>
                  <a:pt x="4510" y="2675"/>
                </a:lnTo>
                <a:lnTo>
                  <a:pt x="4510" y="2659"/>
                </a:lnTo>
                <a:lnTo>
                  <a:pt x="4520" y="2607"/>
                </a:lnTo>
                <a:lnTo>
                  <a:pt x="4484" y="2509"/>
                </a:lnTo>
                <a:lnTo>
                  <a:pt x="4510" y="2473"/>
                </a:lnTo>
                <a:lnTo>
                  <a:pt x="4562" y="2493"/>
                </a:lnTo>
                <a:lnTo>
                  <a:pt x="4562" y="2348"/>
                </a:lnTo>
                <a:lnTo>
                  <a:pt x="4567" y="2333"/>
                </a:lnTo>
                <a:lnTo>
                  <a:pt x="4567" y="2291"/>
                </a:lnTo>
                <a:lnTo>
                  <a:pt x="4567" y="2250"/>
                </a:lnTo>
                <a:lnTo>
                  <a:pt x="4536" y="2266"/>
                </a:lnTo>
                <a:lnTo>
                  <a:pt x="4494" y="2281"/>
                </a:lnTo>
                <a:lnTo>
                  <a:pt x="4479" y="2307"/>
                </a:lnTo>
                <a:lnTo>
                  <a:pt x="4437" y="2317"/>
                </a:lnTo>
                <a:lnTo>
                  <a:pt x="4417" y="2317"/>
                </a:lnTo>
                <a:lnTo>
                  <a:pt x="4375" y="2235"/>
                </a:lnTo>
                <a:lnTo>
                  <a:pt x="4308" y="2199"/>
                </a:lnTo>
                <a:lnTo>
                  <a:pt x="4283" y="2199"/>
                </a:lnTo>
                <a:lnTo>
                  <a:pt x="4241" y="2199"/>
                </a:lnTo>
                <a:lnTo>
                  <a:pt x="4226" y="2183"/>
                </a:lnTo>
                <a:lnTo>
                  <a:pt x="4210" y="2158"/>
                </a:lnTo>
                <a:lnTo>
                  <a:pt x="4184" y="2105"/>
                </a:lnTo>
                <a:lnTo>
                  <a:pt x="4153" y="2074"/>
                </a:lnTo>
                <a:lnTo>
                  <a:pt x="4075" y="1966"/>
                </a:lnTo>
                <a:lnTo>
                  <a:pt x="4060" y="1955"/>
                </a:lnTo>
                <a:lnTo>
                  <a:pt x="4034" y="1950"/>
                </a:lnTo>
                <a:lnTo>
                  <a:pt x="3982" y="1940"/>
                </a:lnTo>
                <a:lnTo>
                  <a:pt x="3956" y="1929"/>
                </a:lnTo>
                <a:lnTo>
                  <a:pt x="3936" y="1940"/>
                </a:lnTo>
                <a:lnTo>
                  <a:pt x="3858" y="1970"/>
                </a:lnTo>
                <a:lnTo>
                  <a:pt x="3842" y="2013"/>
                </a:lnTo>
                <a:lnTo>
                  <a:pt x="3858" y="2013"/>
                </a:lnTo>
                <a:lnTo>
                  <a:pt x="3873" y="2033"/>
                </a:lnTo>
                <a:lnTo>
                  <a:pt x="3883" y="2049"/>
                </a:lnTo>
                <a:lnTo>
                  <a:pt x="3868" y="2131"/>
                </a:lnTo>
                <a:lnTo>
                  <a:pt x="3858" y="2183"/>
                </a:lnTo>
                <a:lnTo>
                  <a:pt x="3873" y="2209"/>
                </a:lnTo>
                <a:lnTo>
                  <a:pt x="3832" y="2250"/>
                </a:lnTo>
                <a:lnTo>
                  <a:pt x="3801" y="2240"/>
                </a:lnTo>
                <a:lnTo>
                  <a:pt x="3780" y="2240"/>
                </a:lnTo>
                <a:lnTo>
                  <a:pt x="3733" y="2240"/>
                </a:lnTo>
                <a:lnTo>
                  <a:pt x="3656" y="2215"/>
                </a:lnTo>
                <a:lnTo>
                  <a:pt x="3629" y="2276"/>
                </a:lnTo>
                <a:lnTo>
                  <a:pt x="3541" y="2307"/>
                </a:lnTo>
                <a:lnTo>
                  <a:pt x="3480" y="2307"/>
                </a:lnTo>
                <a:lnTo>
                  <a:pt x="3453" y="2307"/>
                </a:lnTo>
                <a:lnTo>
                  <a:pt x="3423" y="2291"/>
                </a:lnTo>
                <a:lnTo>
                  <a:pt x="3412" y="2276"/>
                </a:lnTo>
                <a:lnTo>
                  <a:pt x="3340" y="2250"/>
                </a:lnTo>
                <a:lnTo>
                  <a:pt x="3304" y="2240"/>
                </a:lnTo>
                <a:lnTo>
                  <a:pt x="3231" y="2266"/>
                </a:lnTo>
                <a:lnTo>
                  <a:pt x="3190" y="2266"/>
                </a:lnTo>
                <a:lnTo>
                  <a:pt x="3128" y="2199"/>
                </a:lnTo>
                <a:lnTo>
                  <a:pt x="2998" y="2168"/>
                </a:lnTo>
                <a:lnTo>
                  <a:pt x="2998" y="2183"/>
                </a:lnTo>
                <a:lnTo>
                  <a:pt x="2977" y="2209"/>
                </a:lnTo>
                <a:lnTo>
                  <a:pt x="2972" y="2215"/>
                </a:lnTo>
                <a:lnTo>
                  <a:pt x="2987" y="2256"/>
                </a:lnTo>
                <a:lnTo>
                  <a:pt x="2998" y="2281"/>
                </a:lnTo>
                <a:lnTo>
                  <a:pt x="3014" y="2307"/>
                </a:lnTo>
                <a:lnTo>
                  <a:pt x="2936" y="2317"/>
                </a:lnTo>
                <a:lnTo>
                  <a:pt x="2879" y="2317"/>
                </a:lnTo>
                <a:lnTo>
                  <a:pt x="2842" y="2307"/>
                </a:lnTo>
                <a:lnTo>
                  <a:pt x="2838" y="2281"/>
                </a:lnTo>
                <a:lnTo>
                  <a:pt x="2786" y="2291"/>
                </a:lnTo>
                <a:lnTo>
                  <a:pt x="2770" y="2276"/>
                </a:lnTo>
                <a:lnTo>
                  <a:pt x="2719" y="2281"/>
                </a:lnTo>
                <a:lnTo>
                  <a:pt x="2693" y="2297"/>
                </a:lnTo>
                <a:lnTo>
                  <a:pt x="2687" y="2307"/>
                </a:lnTo>
                <a:lnTo>
                  <a:pt x="2662" y="2333"/>
                </a:lnTo>
                <a:lnTo>
                  <a:pt x="2662" y="2348"/>
                </a:lnTo>
                <a:lnTo>
                  <a:pt x="2605" y="2375"/>
                </a:lnTo>
                <a:lnTo>
                  <a:pt x="2594" y="2390"/>
                </a:lnTo>
                <a:lnTo>
                  <a:pt x="2568" y="2401"/>
                </a:lnTo>
                <a:lnTo>
                  <a:pt x="2496" y="2385"/>
                </a:lnTo>
                <a:lnTo>
                  <a:pt x="2418" y="2348"/>
                </a:lnTo>
                <a:lnTo>
                  <a:pt x="2298" y="2333"/>
                </a:lnTo>
                <a:lnTo>
                  <a:pt x="2210" y="2240"/>
                </a:lnTo>
                <a:lnTo>
                  <a:pt x="2065" y="2147"/>
                </a:lnTo>
                <a:lnTo>
                  <a:pt x="1932" y="2168"/>
                </a:lnTo>
                <a:lnTo>
                  <a:pt x="1844" y="2090"/>
                </a:lnTo>
                <a:lnTo>
                  <a:pt x="1724" y="2121"/>
                </a:lnTo>
                <a:lnTo>
                  <a:pt x="1600" y="2115"/>
                </a:lnTo>
                <a:lnTo>
                  <a:pt x="1413" y="2147"/>
                </a:lnTo>
                <a:lnTo>
                  <a:pt x="1382" y="2317"/>
                </a:lnTo>
                <a:lnTo>
                  <a:pt x="1413" y="2390"/>
                </a:lnTo>
                <a:lnTo>
                  <a:pt x="1139" y="2359"/>
                </a:lnTo>
                <a:lnTo>
                  <a:pt x="1036" y="2333"/>
                </a:lnTo>
                <a:lnTo>
                  <a:pt x="947" y="2348"/>
                </a:lnTo>
                <a:lnTo>
                  <a:pt x="895" y="2499"/>
                </a:lnTo>
                <a:lnTo>
                  <a:pt x="937" y="2499"/>
                </a:lnTo>
                <a:lnTo>
                  <a:pt x="989" y="2644"/>
                </a:lnTo>
                <a:lnTo>
                  <a:pt x="1030" y="2644"/>
                </a:lnTo>
                <a:lnTo>
                  <a:pt x="994" y="2675"/>
                </a:lnTo>
                <a:lnTo>
                  <a:pt x="953" y="2685"/>
                </a:lnTo>
                <a:lnTo>
                  <a:pt x="926" y="2752"/>
                </a:lnTo>
                <a:lnTo>
                  <a:pt x="953" y="2752"/>
                </a:lnTo>
                <a:lnTo>
                  <a:pt x="937" y="2758"/>
                </a:lnTo>
                <a:lnTo>
                  <a:pt x="963" y="2779"/>
                </a:lnTo>
                <a:lnTo>
                  <a:pt x="973" y="2794"/>
                </a:lnTo>
                <a:lnTo>
                  <a:pt x="973" y="2835"/>
                </a:lnTo>
                <a:lnTo>
                  <a:pt x="994" y="2868"/>
                </a:lnTo>
                <a:lnTo>
                  <a:pt x="1036" y="2919"/>
                </a:lnTo>
                <a:lnTo>
                  <a:pt x="973" y="2928"/>
                </a:lnTo>
                <a:lnTo>
                  <a:pt x="937" y="2892"/>
                </a:lnTo>
                <a:lnTo>
                  <a:pt x="813" y="2824"/>
                </a:lnTo>
                <a:lnTo>
                  <a:pt x="662" y="2824"/>
                </a:lnTo>
                <a:lnTo>
                  <a:pt x="621" y="2794"/>
                </a:lnTo>
                <a:lnTo>
                  <a:pt x="585" y="2767"/>
                </a:lnTo>
                <a:lnTo>
                  <a:pt x="528" y="2732"/>
                </a:lnTo>
                <a:lnTo>
                  <a:pt x="528" y="2716"/>
                </a:lnTo>
                <a:lnTo>
                  <a:pt x="585" y="2644"/>
                </a:lnTo>
                <a:lnTo>
                  <a:pt x="611" y="2644"/>
                </a:lnTo>
                <a:lnTo>
                  <a:pt x="621" y="2607"/>
                </a:lnTo>
                <a:lnTo>
                  <a:pt x="601" y="2591"/>
                </a:lnTo>
                <a:lnTo>
                  <a:pt x="558" y="2618"/>
                </a:lnTo>
                <a:lnTo>
                  <a:pt x="544" y="2591"/>
                </a:lnTo>
                <a:lnTo>
                  <a:pt x="642" y="2561"/>
                </a:lnTo>
                <a:lnTo>
                  <a:pt x="611" y="2473"/>
                </a:lnTo>
                <a:lnTo>
                  <a:pt x="544" y="2473"/>
                </a:lnTo>
                <a:lnTo>
                  <a:pt x="471" y="2416"/>
                </a:lnTo>
                <a:lnTo>
                  <a:pt x="368" y="2405"/>
                </a:lnTo>
                <a:lnTo>
                  <a:pt x="274" y="2385"/>
                </a:lnTo>
                <a:lnTo>
                  <a:pt x="283" y="2333"/>
                </a:lnTo>
                <a:lnTo>
                  <a:pt x="259" y="2281"/>
                </a:lnTo>
                <a:lnTo>
                  <a:pt x="274" y="2276"/>
                </a:lnTo>
                <a:lnTo>
                  <a:pt x="310" y="2291"/>
                </a:lnTo>
                <a:lnTo>
                  <a:pt x="294" y="2235"/>
                </a:lnTo>
                <a:lnTo>
                  <a:pt x="259" y="2199"/>
                </a:lnTo>
                <a:lnTo>
                  <a:pt x="226" y="2105"/>
                </a:lnTo>
                <a:lnTo>
                  <a:pt x="119" y="2090"/>
                </a:lnTo>
                <a:lnTo>
                  <a:pt x="135" y="2013"/>
                </a:lnTo>
                <a:lnTo>
                  <a:pt x="98" y="1970"/>
                </a:lnTo>
                <a:lnTo>
                  <a:pt x="67" y="1966"/>
                </a:lnTo>
                <a:lnTo>
                  <a:pt x="40" y="1925"/>
                </a:lnTo>
                <a:lnTo>
                  <a:pt x="40" y="1898"/>
                </a:lnTo>
                <a:lnTo>
                  <a:pt x="26" y="1862"/>
                </a:lnTo>
                <a:lnTo>
                  <a:pt x="35" y="1857"/>
                </a:lnTo>
                <a:lnTo>
                  <a:pt x="57" y="1857"/>
                </a:lnTo>
                <a:lnTo>
                  <a:pt x="57" y="1841"/>
                </a:lnTo>
                <a:lnTo>
                  <a:pt x="98" y="1821"/>
                </a:lnTo>
                <a:lnTo>
                  <a:pt x="144" y="1831"/>
                </a:lnTo>
                <a:lnTo>
                  <a:pt x="124" y="1806"/>
                </a:lnTo>
                <a:lnTo>
                  <a:pt x="92" y="1806"/>
                </a:lnTo>
                <a:lnTo>
                  <a:pt x="76" y="1764"/>
                </a:lnTo>
                <a:lnTo>
                  <a:pt x="51" y="1780"/>
                </a:lnTo>
                <a:lnTo>
                  <a:pt x="135" y="1681"/>
                </a:lnTo>
                <a:lnTo>
                  <a:pt x="185" y="1598"/>
                </a:lnTo>
                <a:lnTo>
                  <a:pt x="161" y="1578"/>
                </a:lnTo>
                <a:lnTo>
                  <a:pt x="144" y="1573"/>
                </a:lnTo>
                <a:lnTo>
                  <a:pt x="108" y="1547"/>
                </a:lnTo>
                <a:lnTo>
                  <a:pt x="119" y="1506"/>
                </a:lnTo>
                <a:lnTo>
                  <a:pt x="98" y="1495"/>
                </a:lnTo>
                <a:lnTo>
                  <a:pt x="98" y="1479"/>
                </a:lnTo>
                <a:lnTo>
                  <a:pt x="98" y="1463"/>
                </a:lnTo>
                <a:lnTo>
                  <a:pt x="81" y="1463"/>
                </a:lnTo>
                <a:lnTo>
                  <a:pt x="81" y="1449"/>
                </a:lnTo>
                <a:lnTo>
                  <a:pt x="81" y="1438"/>
                </a:lnTo>
                <a:lnTo>
                  <a:pt x="92" y="1386"/>
                </a:lnTo>
                <a:lnTo>
                  <a:pt x="40" y="1298"/>
                </a:lnTo>
                <a:lnTo>
                  <a:pt x="57" y="1252"/>
                </a:lnTo>
                <a:lnTo>
                  <a:pt x="40" y="1236"/>
                </a:lnTo>
                <a:lnTo>
                  <a:pt x="16" y="1220"/>
                </a:lnTo>
                <a:lnTo>
                  <a:pt x="10" y="1195"/>
                </a:lnTo>
                <a:lnTo>
                  <a:pt x="0" y="1179"/>
                </a:lnTo>
                <a:lnTo>
                  <a:pt x="40" y="112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8" name="Freeform 35" descr="Rayures étroites horizontales">
            <a:extLst>
              <a:ext uri="{FF2B5EF4-FFF2-40B4-BE49-F238E27FC236}">
                <a16:creationId xmlns:a16="http://schemas.microsoft.com/office/drawing/2014/main" id="{9ACFA22C-2B84-2247-959F-FCACC0A9CDC1}"/>
              </a:ext>
            </a:extLst>
          </p:cNvPr>
          <p:cNvSpPr>
            <a:spLocks noChangeArrowheads="1"/>
          </p:cNvSpPr>
          <p:nvPr/>
        </p:nvSpPr>
        <p:spPr bwMode="auto">
          <a:xfrm>
            <a:off x="5242340" y="3144346"/>
            <a:ext cx="454479" cy="259133"/>
          </a:xfrm>
          <a:custGeom>
            <a:avLst/>
            <a:gdLst>
              <a:gd name="T0" fmla="*/ 570 w 742"/>
              <a:gd name="T1" fmla="*/ 274 h 406"/>
              <a:gd name="T2" fmla="*/ 559 w 742"/>
              <a:gd name="T3" fmla="*/ 285 h 406"/>
              <a:gd name="T4" fmla="*/ 524 w 742"/>
              <a:gd name="T5" fmla="*/ 336 h 406"/>
              <a:gd name="T6" fmla="*/ 612 w 742"/>
              <a:gd name="T7" fmla="*/ 357 h 406"/>
              <a:gd name="T8" fmla="*/ 570 w 742"/>
              <a:gd name="T9" fmla="*/ 357 h 406"/>
              <a:gd name="T10" fmla="*/ 502 w 742"/>
              <a:gd name="T11" fmla="*/ 405 h 406"/>
              <a:gd name="T12" fmla="*/ 482 w 742"/>
              <a:gd name="T13" fmla="*/ 367 h 406"/>
              <a:gd name="T14" fmla="*/ 436 w 742"/>
              <a:gd name="T15" fmla="*/ 341 h 406"/>
              <a:gd name="T16" fmla="*/ 482 w 742"/>
              <a:gd name="T17" fmla="*/ 316 h 406"/>
              <a:gd name="T18" fmla="*/ 409 w 742"/>
              <a:gd name="T19" fmla="*/ 300 h 406"/>
              <a:gd name="T20" fmla="*/ 409 w 742"/>
              <a:gd name="T21" fmla="*/ 285 h 406"/>
              <a:gd name="T22" fmla="*/ 399 w 742"/>
              <a:gd name="T23" fmla="*/ 259 h 406"/>
              <a:gd name="T24" fmla="*/ 394 w 742"/>
              <a:gd name="T25" fmla="*/ 269 h 406"/>
              <a:gd name="T26" fmla="*/ 358 w 742"/>
              <a:gd name="T27" fmla="*/ 274 h 406"/>
              <a:gd name="T28" fmla="*/ 316 w 742"/>
              <a:gd name="T29" fmla="*/ 341 h 406"/>
              <a:gd name="T30" fmla="*/ 260 w 742"/>
              <a:gd name="T31" fmla="*/ 341 h 406"/>
              <a:gd name="T32" fmla="*/ 291 w 742"/>
              <a:gd name="T33" fmla="*/ 300 h 406"/>
              <a:gd name="T34" fmla="*/ 306 w 742"/>
              <a:gd name="T35" fmla="*/ 269 h 406"/>
              <a:gd name="T36" fmla="*/ 275 w 742"/>
              <a:gd name="T37" fmla="*/ 206 h 406"/>
              <a:gd name="T38" fmla="*/ 197 w 742"/>
              <a:gd name="T39" fmla="*/ 191 h 406"/>
              <a:gd name="T40" fmla="*/ 125 w 742"/>
              <a:gd name="T41" fmla="*/ 216 h 406"/>
              <a:gd name="T42" fmla="*/ 31 w 742"/>
              <a:gd name="T43" fmla="*/ 202 h 406"/>
              <a:gd name="T44" fmla="*/ 16 w 742"/>
              <a:gd name="T45" fmla="*/ 139 h 406"/>
              <a:gd name="T46" fmla="*/ 16 w 742"/>
              <a:gd name="T47" fmla="*/ 108 h 406"/>
              <a:gd name="T48" fmla="*/ 58 w 742"/>
              <a:gd name="T49" fmla="*/ 0 h 406"/>
              <a:gd name="T50" fmla="*/ 88 w 742"/>
              <a:gd name="T51" fmla="*/ 10 h 406"/>
              <a:gd name="T52" fmla="*/ 248 w 742"/>
              <a:gd name="T53" fmla="*/ 15 h 406"/>
              <a:gd name="T54" fmla="*/ 326 w 742"/>
              <a:gd name="T55" fmla="*/ 26 h 406"/>
              <a:gd name="T56" fmla="*/ 373 w 742"/>
              <a:gd name="T57" fmla="*/ 10 h 406"/>
              <a:gd name="T58" fmla="*/ 570 w 742"/>
              <a:gd name="T59" fmla="*/ 41 h 406"/>
              <a:gd name="T60" fmla="*/ 710 w 742"/>
              <a:gd name="T61" fmla="*/ 98 h 406"/>
              <a:gd name="T62" fmla="*/ 643 w 742"/>
              <a:gd name="T63" fmla="*/ 216 h 406"/>
              <a:gd name="T64" fmla="*/ 657 w 742"/>
              <a:gd name="T65" fmla="*/ 243 h 4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2"/>
              <a:gd name="T100" fmla="*/ 0 h 406"/>
              <a:gd name="T101" fmla="*/ 742 w 742"/>
              <a:gd name="T102" fmla="*/ 406 h 4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2" h="406">
                <a:moveTo>
                  <a:pt x="657" y="243"/>
                </a:moveTo>
                <a:lnTo>
                  <a:pt x="570" y="274"/>
                </a:lnTo>
                <a:lnTo>
                  <a:pt x="575" y="316"/>
                </a:lnTo>
                <a:lnTo>
                  <a:pt x="559" y="285"/>
                </a:lnTo>
                <a:lnTo>
                  <a:pt x="518" y="310"/>
                </a:lnTo>
                <a:lnTo>
                  <a:pt x="524" y="336"/>
                </a:lnTo>
                <a:lnTo>
                  <a:pt x="601" y="351"/>
                </a:lnTo>
                <a:lnTo>
                  <a:pt x="612" y="357"/>
                </a:lnTo>
                <a:lnTo>
                  <a:pt x="590" y="357"/>
                </a:lnTo>
                <a:lnTo>
                  <a:pt x="570" y="357"/>
                </a:lnTo>
                <a:lnTo>
                  <a:pt x="544" y="377"/>
                </a:lnTo>
                <a:lnTo>
                  <a:pt x="502" y="405"/>
                </a:lnTo>
                <a:lnTo>
                  <a:pt x="477" y="393"/>
                </a:lnTo>
                <a:lnTo>
                  <a:pt x="482" y="367"/>
                </a:lnTo>
                <a:lnTo>
                  <a:pt x="451" y="351"/>
                </a:lnTo>
                <a:lnTo>
                  <a:pt x="436" y="341"/>
                </a:lnTo>
                <a:lnTo>
                  <a:pt x="451" y="336"/>
                </a:lnTo>
                <a:lnTo>
                  <a:pt x="482" y="316"/>
                </a:lnTo>
                <a:lnTo>
                  <a:pt x="477" y="310"/>
                </a:lnTo>
                <a:lnTo>
                  <a:pt x="409" y="300"/>
                </a:lnTo>
                <a:lnTo>
                  <a:pt x="399" y="285"/>
                </a:lnTo>
                <a:lnTo>
                  <a:pt x="409" y="285"/>
                </a:lnTo>
                <a:lnTo>
                  <a:pt x="414" y="285"/>
                </a:lnTo>
                <a:lnTo>
                  <a:pt x="399" y="259"/>
                </a:lnTo>
                <a:lnTo>
                  <a:pt x="399" y="274"/>
                </a:lnTo>
                <a:lnTo>
                  <a:pt x="394" y="269"/>
                </a:lnTo>
                <a:lnTo>
                  <a:pt x="383" y="269"/>
                </a:lnTo>
                <a:lnTo>
                  <a:pt x="358" y="274"/>
                </a:lnTo>
                <a:lnTo>
                  <a:pt x="332" y="316"/>
                </a:lnTo>
                <a:lnTo>
                  <a:pt x="316" y="341"/>
                </a:lnTo>
                <a:lnTo>
                  <a:pt x="275" y="357"/>
                </a:lnTo>
                <a:lnTo>
                  <a:pt x="260" y="341"/>
                </a:lnTo>
                <a:lnTo>
                  <a:pt x="275" y="316"/>
                </a:lnTo>
                <a:lnTo>
                  <a:pt x="291" y="300"/>
                </a:lnTo>
                <a:lnTo>
                  <a:pt x="342" y="295"/>
                </a:lnTo>
                <a:lnTo>
                  <a:pt x="306" y="269"/>
                </a:lnTo>
                <a:lnTo>
                  <a:pt x="301" y="248"/>
                </a:lnTo>
                <a:lnTo>
                  <a:pt x="275" y="206"/>
                </a:lnTo>
                <a:lnTo>
                  <a:pt x="248" y="206"/>
                </a:lnTo>
                <a:lnTo>
                  <a:pt x="197" y="191"/>
                </a:lnTo>
                <a:lnTo>
                  <a:pt x="166" y="202"/>
                </a:lnTo>
                <a:lnTo>
                  <a:pt x="125" y="216"/>
                </a:lnTo>
                <a:lnTo>
                  <a:pt x="47" y="202"/>
                </a:lnTo>
                <a:lnTo>
                  <a:pt x="31" y="202"/>
                </a:lnTo>
                <a:lnTo>
                  <a:pt x="0" y="186"/>
                </a:lnTo>
                <a:lnTo>
                  <a:pt x="16" y="139"/>
                </a:lnTo>
                <a:lnTo>
                  <a:pt x="21" y="134"/>
                </a:lnTo>
                <a:lnTo>
                  <a:pt x="16" y="108"/>
                </a:lnTo>
                <a:lnTo>
                  <a:pt x="74" y="30"/>
                </a:lnTo>
                <a:lnTo>
                  <a:pt x="58" y="0"/>
                </a:lnTo>
                <a:lnTo>
                  <a:pt x="74" y="0"/>
                </a:lnTo>
                <a:lnTo>
                  <a:pt x="88" y="10"/>
                </a:lnTo>
                <a:lnTo>
                  <a:pt x="248" y="0"/>
                </a:lnTo>
                <a:lnTo>
                  <a:pt x="248" y="15"/>
                </a:lnTo>
                <a:lnTo>
                  <a:pt x="326" y="30"/>
                </a:lnTo>
                <a:lnTo>
                  <a:pt x="326" y="26"/>
                </a:lnTo>
                <a:lnTo>
                  <a:pt x="342" y="10"/>
                </a:lnTo>
                <a:lnTo>
                  <a:pt x="373" y="10"/>
                </a:lnTo>
                <a:lnTo>
                  <a:pt x="467" y="30"/>
                </a:lnTo>
                <a:lnTo>
                  <a:pt x="570" y="41"/>
                </a:lnTo>
                <a:lnTo>
                  <a:pt x="643" y="98"/>
                </a:lnTo>
                <a:lnTo>
                  <a:pt x="710" y="98"/>
                </a:lnTo>
                <a:lnTo>
                  <a:pt x="741" y="186"/>
                </a:lnTo>
                <a:lnTo>
                  <a:pt x="643" y="216"/>
                </a:lnTo>
                <a:lnTo>
                  <a:pt x="657" y="24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9" name="Freeform 36" descr="Diagonales larges vers le bas">
            <a:extLst>
              <a:ext uri="{FF2B5EF4-FFF2-40B4-BE49-F238E27FC236}">
                <a16:creationId xmlns:a16="http://schemas.microsoft.com/office/drawing/2014/main" id="{873A1F9A-6580-6C4D-97F3-65ABB801F55B}"/>
              </a:ext>
            </a:extLst>
          </p:cNvPr>
          <p:cNvSpPr>
            <a:spLocks noChangeArrowheads="1"/>
          </p:cNvSpPr>
          <p:nvPr/>
        </p:nvSpPr>
        <p:spPr bwMode="auto">
          <a:xfrm>
            <a:off x="5025849" y="3315501"/>
            <a:ext cx="81376" cy="47987"/>
          </a:xfrm>
          <a:custGeom>
            <a:avLst/>
            <a:gdLst>
              <a:gd name="T0" fmla="*/ 4 w 135"/>
              <a:gd name="T1" fmla="*/ 26 h 74"/>
              <a:gd name="T2" fmla="*/ 46 w 135"/>
              <a:gd name="T3" fmla="*/ 26 h 74"/>
              <a:gd name="T4" fmla="*/ 93 w 135"/>
              <a:gd name="T5" fmla="*/ 16 h 74"/>
              <a:gd name="T6" fmla="*/ 108 w 135"/>
              <a:gd name="T7" fmla="*/ 16 h 74"/>
              <a:gd name="T8" fmla="*/ 108 w 135"/>
              <a:gd name="T9" fmla="*/ 6 h 74"/>
              <a:gd name="T10" fmla="*/ 124 w 135"/>
              <a:gd name="T11" fmla="*/ 0 h 74"/>
              <a:gd name="T12" fmla="*/ 124 w 135"/>
              <a:gd name="T13" fmla="*/ 16 h 74"/>
              <a:gd name="T14" fmla="*/ 134 w 135"/>
              <a:gd name="T15" fmla="*/ 26 h 74"/>
              <a:gd name="T16" fmla="*/ 134 w 135"/>
              <a:gd name="T17" fmla="*/ 41 h 74"/>
              <a:gd name="T18" fmla="*/ 108 w 135"/>
              <a:gd name="T19" fmla="*/ 57 h 74"/>
              <a:gd name="T20" fmla="*/ 93 w 135"/>
              <a:gd name="T21" fmla="*/ 73 h 74"/>
              <a:gd name="T22" fmla="*/ 57 w 135"/>
              <a:gd name="T23" fmla="*/ 67 h 74"/>
              <a:gd name="T24" fmla="*/ 30 w 135"/>
              <a:gd name="T25" fmla="*/ 73 h 74"/>
              <a:gd name="T26" fmla="*/ 26 w 135"/>
              <a:gd name="T27" fmla="*/ 57 h 74"/>
              <a:gd name="T28" fmla="*/ 0 w 135"/>
              <a:gd name="T29" fmla="*/ 31 h 74"/>
              <a:gd name="T30" fmla="*/ 4 w 135"/>
              <a:gd name="T31" fmla="*/ 26 h 74"/>
              <a:gd name="T32" fmla="*/ 4 w 135"/>
              <a:gd name="T33" fmla="*/ 26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74"/>
              <a:gd name="T53" fmla="*/ 135 w 13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74">
                <a:moveTo>
                  <a:pt x="4" y="26"/>
                </a:moveTo>
                <a:lnTo>
                  <a:pt x="46" y="26"/>
                </a:lnTo>
                <a:lnTo>
                  <a:pt x="93" y="16"/>
                </a:lnTo>
                <a:lnTo>
                  <a:pt x="108" y="16"/>
                </a:lnTo>
                <a:lnTo>
                  <a:pt x="108" y="6"/>
                </a:lnTo>
                <a:lnTo>
                  <a:pt x="124" y="0"/>
                </a:lnTo>
                <a:lnTo>
                  <a:pt x="124" y="16"/>
                </a:lnTo>
                <a:lnTo>
                  <a:pt x="134" y="26"/>
                </a:lnTo>
                <a:lnTo>
                  <a:pt x="134" y="41"/>
                </a:lnTo>
                <a:lnTo>
                  <a:pt x="108" y="57"/>
                </a:lnTo>
                <a:lnTo>
                  <a:pt x="93" y="73"/>
                </a:lnTo>
                <a:lnTo>
                  <a:pt x="57" y="67"/>
                </a:lnTo>
                <a:lnTo>
                  <a:pt x="30" y="73"/>
                </a:lnTo>
                <a:lnTo>
                  <a:pt x="26" y="57"/>
                </a:lnTo>
                <a:lnTo>
                  <a:pt x="0" y="31"/>
                </a:lnTo>
                <a:lnTo>
                  <a:pt x="4"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0" name="Freeform 37" descr="Diagonales larges vers le bas">
            <a:extLst>
              <a:ext uri="{FF2B5EF4-FFF2-40B4-BE49-F238E27FC236}">
                <a16:creationId xmlns:a16="http://schemas.microsoft.com/office/drawing/2014/main" id="{EE4F5BED-4FE5-7F4F-B23B-0D4C72D1F480}"/>
              </a:ext>
            </a:extLst>
          </p:cNvPr>
          <p:cNvSpPr>
            <a:spLocks noChangeArrowheads="1"/>
          </p:cNvSpPr>
          <p:nvPr/>
        </p:nvSpPr>
        <p:spPr bwMode="auto">
          <a:xfrm>
            <a:off x="5025849" y="3342695"/>
            <a:ext cx="142792" cy="116769"/>
          </a:xfrm>
          <a:custGeom>
            <a:avLst/>
            <a:gdLst>
              <a:gd name="T0" fmla="*/ 134 w 235"/>
              <a:gd name="T1" fmla="*/ 0 h 183"/>
              <a:gd name="T2" fmla="*/ 139 w 235"/>
              <a:gd name="T3" fmla="*/ 0 h 183"/>
              <a:gd name="T4" fmla="*/ 165 w 235"/>
              <a:gd name="T5" fmla="*/ 16 h 183"/>
              <a:gd name="T6" fmla="*/ 202 w 235"/>
              <a:gd name="T7" fmla="*/ 26 h 183"/>
              <a:gd name="T8" fmla="*/ 206 w 235"/>
              <a:gd name="T9" fmla="*/ 16 h 183"/>
              <a:gd name="T10" fmla="*/ 217 w 235"/>
              <a:gd name="T11" fmla="*/ 6 h 183"/>
              <a:gd name="T12" fmla="*/ 222 w 235"/>
              <a:gd name="T13" fmla="*/ 31 h 183"/>
              <a:gd name="T14" fmla="*/ 234 w 235"/>
              <a:gd name="T15" fmla="*/ 67 h 183"/>
              <a:gd name="T16" fmla="*/ 217 w 235"/>
              <a:gd name="T17" fmla="*/ 67 h 183"/>
              <a:gd name="T18" fmla="*/ 165 w 235"/>
              <a:gd name="T19" fmla="*/ 67 h 183"/>
              <a:gd name="T20" fmla="*/ 114 w 235"/>
              <a:gd name="T21" fmla="*/ 67 h 183"/>
              <a:gd name="T22" fmla="*/ 134 w 235"/>
              <a:gd name="T23" fmla="*/ 114 h 183"/>
              <a:gd name="T24" fmla="*/ 176 w 235"/>
              <a:gd name="T25" fmla="*/ 155 h 183"/>
              <a:gd name="T26" fmla="*/ 176 w 235"/>
              <a:gd name="T27" fmla="*/ 182 h 183"/>
              <a:gd name="T28" fmla="*/ 149 w 235"/>
              <a:gd name="T29" fmla="*/ 155 h 183"/>
              <a:gd name="T30" fmla="*/ 124 w 235"/>
              <a:gd name="T31" fmla="*/ 151 h 183"/>
              <a:gd name="T32" fmla="*/ 108 w 235"/>
              <a:gd name="T33" fmla="*/ 155 h 183"/>
              <a:gd name="T34" fmla="*/ 67 w 235"/>
              <a:gd name="T35" fmla="*/ 114 h 183"/>
              <a:gd name="T36" fmla="*/ 92 w 235"/>
              <a:gd name="T37" fmla="*/ 109 h 183"/>
              <a:gd name="T38" fmla="*/ 57 w 235"/>
              <a:gd name="T39" fmla="*/ 83 h 183"/>
              <a:gd name="T40" fmla="*/ 57 w 235"/>
              <a:gd name="T41" fmla="*/ 67 h 183"/>
              <a:gd name="T42" fmla="*/ 30 w 235"/>
              <a:gd name="T43" fmla="*/ 47 h 183"/>
              <a:gd name="T44" fmla="*/ 16 w 235"/>
              <a:gd name="T45" fmla="*/ 73 h 183"/>
              <a:gd name="T46" fmla="*/ 0 w 235"/>
              <a:gd name="T47" fmla="*/ 41 h 183"/>
              <a:gd name="T48" fmla="*/ 4 w 235"/>
              <a:gd name="T49" fmla="*/ 31 h 183"/>
              <a:gd name="T50" fmla="*/ 26 w 235"/>
              <a:gd name="T51" fmla="*/ 41 h 183"/>
              <a:gd name="T52" fmla="*/ 30 w 235"/>
              <a:gd name="T53" fmla="*/ 31 h 183"/>
              <a:gd name="T54" fmla="*/ 57 w 235"/>
              <a:gd name="T55" fmla="*/ 26 h 183"/>
              <a:gd name="T56" fmla="*/ 92 w 235"/>
              <a:gd name="T57" fmla="*/ 31 h 183"/>
              <a:gd name="T58" fmla="*/ 108 w 235"/>
              <a:gd name="T59" fmla="*/ 16 h 183"/>
              <a:gd name="T60" fmla="*/ 134 w 235"/>
              <a:gd name="T61" fmla="*/ 0 h 183"/>
              <a:gd name="T62" fmla="*/ 134 w 235"/>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5"/>
              <a:gd name="T97" fmla="*/ 0 h 183"/>
              <a:gd name="T98" fmla="*/ 235 w 235"/>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5" h="183">
                <a:moveTo>
                  <a:pt x="134" y="0"/>
                </a:moveTo>
                <a:lnTo>
                  <a:pt x="139" y="0"/>
                </a:lnTo>
                <a:lnTo>
                  <a:pt x="165" y="16"/>
                </a:lnTo>
                <a:lnTo>
                  <a:pt x="202" y="26"/>
                </a:lnTo>
                <a:lnTo>
                  <a:pt x="206" y="16"/>
                </a:lnTo>
                <a:lnTo>
                  <a:pt x="217" y="6"/>
                </a:lnTo>
                <a:lnTo>
                  <a:pt x="222" y="31"/>
                </a:lnTo>
                <a:lnTo>
                  <a:pt x="234" y="67"/>
                </a:lnTo>
                <a:lnTo>
                  <a:pt x="217" y="67"/>
                </a:lnTo>
                <a:lnTo>
                  <a:pt x="165" y="67"/>
                </a:lnTo>
                <a:lnTo>
                  <a:pt x="114" y="67"/>
                </a:lnTo>
                <a:lnTo>
                  <a:pt x="134" y="114"/>
                </a:lnTo>
                <a:lnTo>
                  <a:pt x="176" y="155"/>
                </a:lnTo>
                <a:lnTo>
                  <a:pt x="176" y="182"/>
                </a:lnTo>
                <a:lnTo>
                  <a:pt x="149" y="155"/>
                </a:lnTo>
                <a:lnTo>
                  <a:pt x="124" y="151"/>
                </a:lnTo>
                <a:lnTo>
                  <a:pt x="108" y="155"/>
                </a:lnTo>
                <a:lnTo>
                  <a:pt x="67" y="114"/>
                </a:lnTo>
                <a:lnTo>
                  <a:pt x="92" y="109"/>
                </a:lnTo>
                <a:lnTo>
                  <a:pt x="57" y="83"/>
                </a:lnTo>
                <a:lnTo>
                  <a:pt x="57" y="67"/>
                </a:lnTo>
                <a:lnTo>
                  <a:pt x="30" y="47"/>
                </a:lnTo>
                <a:lnTo>
                  <a:pt x="16" y="73"/>
                </a:lnTo>
                <a:lnTo>
                  <a:pt x="0" y="41"/>
                </a:lnTo>
                <a:lnTo>
                  <a:pt x="4" y="31"/>
                </a:lnTo>
                <a:lnTo>
                  <a:pt x="26" y="41"/>
                </a:lnTo>
                <a:lnTo>
                  <a:pt x="30" y="31"/>
                </a:lnTo>
                <a:lnTo>
                  <a:pt x="57" y="26"/>
                </a:lnTo>
                <a:lnTo>
                  <a:pt x="92" y="31"/>
                </a:lnTo>
                <a:lnTo>
                  <a:pt x="108" y="16"/>
                </a:lnTo>
                <a:lnTo>
                  <a:pt x="134"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1" name="Freeform 38" descr="Diagonales larges vers le bas">
            <a:extLst>
              <a:ext uri="{FF2B5EF4-FFF2-40B4-BE49-F238E27FC236}">
                <a16:creationId xmlns:a16="http://schemas.microsoft.com/office/drawing/2014/main" id="{675DF254-CEB5-B049-9394-B707BB16A1F6}"/>
              </a:ext>
            </a:extLst>
          </p:cNvPr>
          <p:cNvSpPr>
            <a:spLocks noChangeArrowheads="1"/>
          </p:cNvSpPr>
          <p:nvPr/>
        </p:nvSpPr>
        <p:spPr bwMode="auto">
          <a:xfrm>
            <a:off x="5094942" y="3385884"/>
            <a:ext cx="89053" cy="86377"/>
          </a:xfrm>
          <a:custGeom>
            <a:avLst/>
            <a:gdLst>
              <a:gd name="T0" fmla="*/ 108 w 146"/>
              <a:gd name="T1" fmla="*/ 135 h 136"/>
              <a:gd name="T2" fmla="*/ 77 w 146"/>
              <a:gd name="T3" fmla="*/ 125 h 136"/>
              <a:gd name="T4" fmla="*/ 41 w 146"/>
              <a:gd name="T5" fmla="*/ 115 h 136"/>
              <a:gd name="T6" fmla="*/ 41 w 146"/>
              <a:gd name="T7" fmla="*/ 109 h 136"/>
              <a:gd name="T8" fmla="*/ 62 w 146"/>
              <a:gd name="T9" fmla="*/ 115 h 136"/>
              <a:gd name="T10" fmla="*/ 62 w 146"/>
              <a:gd name="T11" fmla="*/ 88 h 136"/>
              <a:gd name="T12" fmla="*/ 20 w 146"/>
              <a:gd name="T13" fmla="*/ 47 h 136"/>
              <a:gd name="T14" fmla="*/ 0 w 146"/>
              <a:gd name="T15" fmla="*/ 0 h 136"/>
              <a:gd name="T16" fmla="*/ 51 w 146"/>
              <a:gd name="T17" fmla="*/ 0 h 136"/>
              <a:gd name="T18" fmla="*/ 104 w 146"/>
              <a:gd name="T19" fmla="*/ 0 h 136"/>
              <a:gd name="T20" fmla="*/ 119 w 146"/>
              <a:gd name="T21" fmla="*/ 0 h 136"/>
              <a:gd name="T22" fmla="*/ 145 w 146"/>
              <a:gd name="T23" fmla="*/ 0 h 136"/>
              <a:gd name="T24" fmla="*/ 135 w 146"/>
              <a:gd name="T25" fmla="*/ 31 h 136"/>
              <a:gd name="T26" fmla="*/ 145 w 146"/>
              <a:gd name="T27" fmla="*/ 57 h 136"/>
              <a:gd name="T28" fmla="*/ 145 w 146"/>
              <a:gd name="T29" fmla="*/ 84 h 136"/>
              <a:gd name="T30" fmla="*/ 119 w 146"/>
              <a:gd name="T31" fmla="*/ 109 h 136"/>
              <a:gd name="T32" fmla="*/ 108 w 146"/>
              <a:gd name="T33" fmla="*/ 135 h 136"/>
              <a:gd name="T34" fmla="*/ 108 w 146"/>
              <a:gd name="T35" fmla="*/ 135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6"/>
              <a:gd name="T55" fmla="*/ 0 h 136"/>
              <a:gd name="T56" fmla="*/ 146 w 146"/>
              <a:gd name="T57" fmla="*/ 136 h 1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6" h="136">
                <a:moveTo>
                  <a:pt x="108" y="135"/>
                </a:moveTo>
                <a:lnTo>
                  <a:pt x="77" y="125"/>
                </a:lnTo>
                <a:lnTo>
                  <a:pt x="41" y="115"/>
                </a:lnTo>
                <a:lnTo>
                  <a:pt x="41" y="109"/>
                </a:lnTo>
                <a:lnTo>
                  <a:pt x="62" y="115"/>
                </a:lnTo>
                <a:lnTo>
                  <a:pt x="62" y="88"/>
                </a:lnTo>
                <a:lnTo>
                  <a:pt x="20" y="47"/>
                </a:lnTo>
                <a:lnTo>
                  <a:pt x="0" y="0"/>
                </a:lnTo>
                <a:lnTo>
                  <a:pt x="51" y="0"/>
                </a:lnTo>
                <a:lnTo>
                  <a:pt x="104" y="0"/>
                </a:lnTo>
                <a:lnTo>
                  <a:pt x="119" y="0"/>
                </a:lnTo>
                <a:lnTo>
                  <a:pt x="145" y="0"/>
                </a:lnTo>
                <a:lnTo>
                  <a:pt x="135" y="31"/>
                </a:lnTo>
                <a:lnTo>
                  <a:pt x="145" y="57"/>
                </a:lnTo>
                <a:lnTo>
                  <a:pt x="145" y="84"/>
                </a:lnTo>
                <a:lnTo>
                  <a:pt x="119" y="109"/>
                </a:lnTo>
                <a:lnTo>
                  <a:pt x="108" y="13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2" name="Freeform 39" descr="Diagonales larges vers le bas">
            <a:extLst>
              <a:ext uri="{FF2B5EF4-FFF2-40B4-BE49-F238E27FC236}">
                <a16:creationId xmlns:a16="http://schemas.microsoft.com/office/drawing/2014/main" id="{07FC4346-A31D-4744-8F35-8E4384400FE3}"/>
              </a:ext>
            </a:extLst>
          </p:cNvPr>
          <p:cNvSpPr>
            <a:spLocks noChangeArrowheads="1"/>
          </p:cNvSpPr>
          <p:nvPr/>
        </p:nvSpPr>
        <p:spPr bwMode="auto">
          <a:xfrm>
            <a:off x="5159429" y="3342693"/>
            <a:ext cx="70629" cy="43188"/>
          </a:xfrm>
          <a:custGeom>
            <a:avLst/>
            <a:gdLst>
              <a:gd name="T0" fmla="*/ 0 w 115"/>
              <a:gd name="T1" fmla="*/ 6 h 68"/>
              <a:gd name="T2" fmla="*/ 31 w 115"/>
              <a:gd name="T3" fmla="*/ 6 h 68"/>
              <a:gd name="T4" fmla="*/ 41 w 115"/>
              <a:gd name="T5" fmla="*/ 0 h 68"/>
              <a:gd name="T6" fmla="*/ 73 w 115"/>
              <a:gd name="T7" fmla="*/ 0 h 68"/>
              <a:gd name="T8" fmla="*/ 83 w 115"/>
              <a:gd name="T9" fmla="*/ 16 h 68"/>
              <a:gd name="T10" fmla="*/ 83 w 115"/>
              <a:gd name="T11" fmla="*/ 31 h 68"/>
              <a:gd name="T12" fmla="*/ 114 w 115"/>
              <a:gd name="T13" fmla="*/ 47 h 68"/>
              <a:gd name="T14" fmla="*/ 114 w 115"/>
              <a:gd name="T15" fmla="*/ 67 h 68"/>
              <a:gd name="T16" fmla="*/ 98 w 115"/>
              <a:gd name="T17" fmla="*/ 67 h 68"/>
              <a:gd name="T18" fmla="*/ 73 w 115"/>
              <a:gd name="T19" fmla="*/ 57 h 68"/>
              <a:gd name="T20" fmla="*/ 41 w 115"/>
              <a:gd name="T21" fmla="*/ 67 h 68"/>
              <a:gd name="T22" fmla="*/ 16 w 115"/>
              <a:gd name="T23" fmla="*/ 67 h 68"/>
              <a:gd name="T24" fmla="*/ 4 w 115"/>
              <a:gd name="T25" fmla="*/ 31 h 68"/>
              <a:gd name="T26" fmla="*/ 0 w 115"/>
              <a:gd name="T27" fmla="*/ 6 h 68"/>
              <a:gd name="T28" fmla="*/ 0 w 115"/>
              <a:gd name="T29" fmla="*/ 6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
              <a:gd name="T46" fmla="*/ 0 h 68"/>
              <a:gd name="T47" fmla="*/ 115 w 115"/>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 h="68">
                <a:moveTo>
                  <a:pt x="0" y="6"/>
                </a:moveTo>
                <a:lnTo>
                  <a:pt x="31" y="6"/>
                </a:lnTo>
                <a:lnTo>
                  <a:pt x="41" y="0"/>
                </a:lnTo>
                <a:lnTo>
                  <a:pt x="73" y="0"/>
                </a:lnTo>
                <a:lnTo>
                  <a:pt x="83" y="16"/>
                </a:lnTo>
                <a:lnTo>
                  <a:pt x="83" y="31"/>
                </a:lnTo>
                <a:lnTo>
                  <a:pt x="114" y="47"/>
                </a:lnTo>
                <a:lnTo>
                  <a:pt x="114" y="67"/>
                </a:lnTo>
                <a:lnTo>
                  <a:pt x="98" y="67"/>
                </a:lnTo>
                <a:lnTo>
                  <a:pt x="73" y="57"/>
                </a:lnTo>
                <a:lnTo>
                  <a:pt x="41" y="67"/>
                </a:lnTo>
                <a:lnTo>
                  <a:pt x="16" y="67"/>
                </a:lnTo>
                <a:lnTo>
                  <a:pt x="4" y="31"/>
                </a:lnTo>
                <a:lnTo>
                  <a:pt x="0" y="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3" name="Freeform 40" descr="Rayures étroites horizontales">
            <a:extLst>
              <a:ext uri="{FF2B5EF4-FFF2-40B4-BE49-F238E27FC236}">
                <a16:creationId xmlns:a16="http://schemas.microsoft.com/office/drawing/2014/main" id="{B06A8209-7418-A544-B199-2FB27433001B}"/>
              </a:ext>
            </a:extLst>
          </p:cNvPr>
          <p:cNvSpPr>
            <a:spLocks noChangeArrowheads="1"/>
          </p:cNvSpPr>
          <p:nvPr/>
        </p:nvSpPr>
        <p:spPr bwMode="auto">
          <a:xfrm>
            <a:off x="5177854" y="3379484"/>
            <a:ext cx="92124" cy="102373"/>
          </a:xfrm>
          <a:custGeom>
            <a:avLst/>
            <a:gdLst>
              <a:gd name="T0" fmla="*/ 82 w 150"/>
              <a:gd name="T1" fmla="*/ 10 h 162"/>
              <a:gd name="T2" fmla="*/ 82 w 150"/>
              <a:gd name="T3" fmla="*/ 16 h 162"/>
              <a:gd name="T4" fmla="*/ 102 w 150"/>
              <a:gd name="T5" fmla="*/ 26 h 162"/>
              <a:gd name="T6" fmla="*/ 118 w 150"/>
              <a:gd name="T7" fmla="*/ 37 h 162"/>
              <a:gd name="T8" fmla="*/ 123 w 150"/>
              <a:gd name="T9" fmla="*/ 26 h 162"/>
              <a:gd name="T10" fmla="*/ 133 w 150"/>
              <a:gd name="T11" fmla="*/ 26 h 162"/>
              <a:gd name="T12" fmla="*/ 123 w 150"/>
              <a:gd name="T13" fmla="*/ 37 h 162"/>
              <a:gd name="T14" fmla="*/ 133 w 150"/>
              <a:gd name="T15" fmla="*/ 53 h 162"/>
              <a:gd name="T16" fmla="*/ 133 w 150"/>
              <a:gd name="T17" fmla="*/ 83 h 162"/>
              <a:gd name="T18" fmla="*/ 144 w 150"/>
              <a:gd name="T19" fmla="*/ 98 h 162"/>
              <a:gd name="T20" fmla="*/ 149 w 150"/>
              <a:gd name="T21" fmla="*/ 109 h 162"/>
              <a:gd name="T22" fmla="*/ 144 w 150"/>
              <a:gd name="T23" fmla="*/ 120 h 162"/>
              <a:gd name="T24" fmla="*/ 133 w 150"/>
              <a:gd name="T25" fmla="*/ 125 h 162"/>
              <a:gd name="T26" fmla="*/ 133 w 150"/>
              <a:gd name="T27" fmla="*/ 135 h 162"/>
              <a:gd name="T28" fmla="*/ 144 w 150"/>
              <a:gd name="T29" fmla="*/ 145 h 162"/>
              <a:gd name="T30" fmla="*/ 133 w 150"/>
              <a:gd name="T31" fmla="*/ 151 h 162"/>
              <a:gd name="T32" fmla="*/ 92 w 150"/>
              <a:gd name="T33" fmla="*/ 161 h 162"/>
              <a:gd name="T34" fmla="*/ 108 w 150"/>
              <a:gd name="T35" fmla="*/ 145 h 162"/>
              <a:gd name="T36" fmla="*/ 92 w 150"/>
              <a:gd name="T37" fmla="*/ 120 h 162"/>
              <a:gd name="T38" fmla="*/ 67 w 150"/>
              <a:gd name="T39" fmla="*/ 120 h 162"/>
              <a:gd name="T40" fmla="*/ 61 w 150"/>
              <a:gd name="T41" fmla="*/ 125 h 162"/>
              <a:gd name="T42" fmla="*/ 36 w 150"/>
              <a:gd name="T43" fmla="*/ 98 h 162"/>
              <a:gd name="T44" fmla="*/ 10 w 150"/>
              <a:gd name="T45" fmla="*/ 94 h 162"/>
              <a:gd name="T46" fmla="*/ 10 w 150"/>
              <a:gd name="T47" fmla="*/ 67 h 162"/>
              <a:gd name="T48" fmla="*/ 0 w 150"/>
              <a:gd name="T49" fmla="*/ 41 h 162"/>
              <a:gd name="T50" fmla="*/ 10 w 150"/>
              <a:gd name="T51" fmla="*/ 10 h 162"/>
              <a:gd name="T52" fmla="*/ 41 w 150"/>
              <a:gd name="T53" fmla="*/ 0 h 162"/>
              <a:gd name="T54" fmla="*/ 67 w 150"/>
              <a:gd name="T55" fmla="*/ 10 h 162"/>
              <a:gd name="T56" fmla="*/ 82 w 150"/>
              <a:gd name="T57" fmla="*/ 10 h 162"/>
              <a:gd name="T58" fmla="*/ 82 w 150"/>
              <a:gd name="T59" fmla="*/ 10 h 1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0"/>
              <a:gd name="T91" fmla="*/ 0 h 162"/>
              <a:gd name="T92" fmla="*/ 150 w 150"/>
              <a:gd name="T93" fmla="*/ 162 h 1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0" h="162">
                <a:moveTo>
                  <a:pt x="82" y="10"/>
                </a:moveTo>
                <a:lnTo>
                  <a:pt x="82" y="16"/>
                </a:lnTo>
                <a:lnTo>
                  <a:pt x="102" y="26"/>
                </a:lnTo>
                <a:lnTo>
                  <a:pt x="118" y="37"/>
                </a:lnTo>
                <a:lnTo>
                  <a:pt x="123" y="26"/>
                </a:lnTo>
                <a:lnTo>
                  <a:pt x="133" y="26"/>
                </a:lnTo>
                <a:lnTo>
                  <a:pt x="123" y="37"/>
                </a:lnTo>
                <a:lnTo>
                  <a:pt x="133" y="53"/>
                </a:lnTo>
                <a:lnTo>
                  <a:pt x="133" y="83"/>
                </a:lnTo>
                <a:lnTo>
                  <a:pt x="144" y="98"/>
                </a:lnTo>
                <a:lnTo>
                  <a:pt x="149" y="109"/>
                </a:lnTo>
                <a:lnTo>
                  <a:pt x="144" y="120"/>
                </a:lnTo>
                <a:lnTo>
                  <a:pt x="133" y="125"/>
                </a:lnTo>
                <a:lnTo>
                  <a:pt x="133" y="135"/>
                </a:lnTo>
                <a:lnTo>
                  <a:pt x="144" y="145"/>
                </a:lnTo>
                <a:lnTo>
                  <a:pt x="133" y="151"/>
                </a:lnTo>
                <a:lnTo>
                  <a:pt x="92" y="161"/>
                </a:lnTo>
                <a:lnTo>
                  <a:pt x="108" y="145"/>
                </a:lnTo>
                <a:lnTo>
                  <a:pt x="92" y="120"/>
                </a:lnTo>
                <a:lnTo>
                  <a:pt x="67" y="120"/>
                </a:lnTo>
                <a:lnTo>
                  <a:pt x="61" y="125"/>
                </a:lnTo>
                <a:lnTo>
                  <a:pt x="36" y="98"/>
                </a:lnTo>
                <a:lnTo>
                  <a:pt x="10" y="94"/>
                </a:lnTo>
                <a:lnTo>
                  <a:pt x="10" y="67"/>
                </a:lnTo>
                <a:lnTo>
                  <a:pt x="0" y="41"/>
                </a:lnTo>
                <a:lnTo>
                  <a:pt x="10" y="10"/>
                </a:lnTo>
                <a:lnTo>
                  <a:pt x="41" y="0"/>
                </a:lnTo>
                <a:lnTo>
                  <a:pt x="67" y="10"/>
                </a:lnTo>
                <a:lnTo>
                  <a:pt x="82"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4" name="Freeform 41" descr="Rayures étroites horizontales">
            <a:extLst>
              <a:ext uri="{FF2B5EF4-FFF2-40B4-BE49-F238E27FC236}">
                <a16:creationId xmlns:a16="http://schemas.microsoft.com/office/drawing/2014/main" id="{C92B91F0-2624-ED46-AE1A-168AE359D8BA}"/>
              </a:ext>
            </a:extLst>
          </p:cNvPr>
          <p:cNvSpPr>
            <a:spLocks noChangeArrowheads="1"/>
          </p:cNvSpPr>
          <p:nvPr/>
        </p:nvSpPr>
        <p:spPr bwMode="auto">
          <a:xfrm>
            <a:off x="5159429" y="3438670"/>
            <a:ext cx="56810" cy="52786"/>
          </a:xfrm>
          <a:custGeom>
            <a:avLst/>
            <a:gdLst>
              <a:gd name="T0" fmla="*/ 57 w 94"/>
              <a:gd name="T1" fmla="*/ 41 h 84"/>
              <a:gd name="T2" fmla="*/ 41 w 94"/>
              <a:gd name="T3" fmla="*/ 57 h 84"/>
              <a:gd name="T4" fmla="*/ 26 w 94"/>
              <a:gd name="T5" fmla="*/ 83 h 84"/>
              <a:gd name="T6" fmla="*/ 0 w 94"/>
              <a:gd name="T7" fmla="*/ 52 h 84"/>
              <a:gd name="T8" fmla="*/ 4 w 94"/>
              <a:gd name="T9" fmla="*/ 52 h 84"/>
              <a:gd name="T10" fmla="*/ 16 w 94"/>
              <a:gd name="T11" fmla="*/ 26 h 84"/>
              <a:gd name="T12" fmla="*/ 41 w 94"/>
              <a:gd name="T13" fmla="*/ 0 h 84"/>
              <a:gd name="T14" fmla="*/ 67 w 94"/>
              <a:gd name="T15" fmla="*/ 4 h 84"/>
              <a:gd name="T16" fmla="*/ 93 w 94"/>
              <a:gd name="T17" fmla="*/ 31 h 84"/>
              <a:gd name="T18" fmla="*/ 83 w 94"/>
              <a:gd name="T19" fmla="*/ 41 h 84"/>
              <a:gd name="T20" fmla="*/ 57 w 94"/>
              <a:gd name="T21" fmla="*/ 41 h 84"/>
              <a:gd name="T22" fmla="*/ 57 w 94"/>
              <a:gd name="T23" fmla="*/ 41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84"/>
              <a:gd name="T38" fmla="*/ 94 w 9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84">
                <a:moveTo>
                  <a:pt x="57" y="41"/>
                </a:moveTo>
                <a:lnTo>
                  <a:pt x="41" y="57"/>
                </a:lnTo>
                <a:lnTo>
                  <a:pt x="26" y="83"/>
                </a:lnTo>
                <a:lnTo>
                  <a:pt x="0" y="52"/>
                </a:lnTo>
                <a:lnTo>
                  <a:pt x="4" y="52"/>
                </a:lnTo>
                <a:lnTo>
                  <a:pt x="16" y="26"/>
                </a:lnTo>
                <a:lnTo>
                  <a:pt x="41" y="0"/>
                </a:lnTo>
                <a:lnTo>
                  <a:pt x="67" y="4"/>
                </a:lnTo>
                <a:lnTo>
                  <a:pt x="93" y="31"/>
                </a:lnTo>
                <a:lnTo>
                  <a:pt x="83" y="41"/>
                </a:lnTo>
                <a:lnTo>
                  <a:pt x="57"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5" name="Freeform 42" descr="Rayures étroites horizontales">
            <a:extLst>
              <a:ext uri="{FF2B5EF4-FFF2-40B4-BE49-F238E27FC236}">
                <a16:creationId xmlns:a16="http://schemas.microsoft.com/office/drawing/2014/main" id="{DBF4B13E-4874-E047-AA06-E7528F31B38D}"/>
              </a:ext>
            </a:extLst>
          </p:cNvPr>
          <p:cNvSpPr>
            <a:spLocks noChangeArrowheads="1"/>
          </p:cNvSpPr>
          <p:nvPr/>
        </p:nvSpPr>
        <p:spPr bwMode="auto">
          <a:xfrm>
            <a:off x="5194743" y="3456265"/>
            <a:ext cx="50668" cy="41589"/>
          </a:xfrm>
          <a:custGeom>
            <a:avLst/>
            <a:gdLst>
              <a:gd name="T0" fmla="*/ 67 w 84"/>
              <a:gd name="T1" fmla="*/ 41 h 68"/>
              <a:gd name="T2" fmla="*/ 36 w 84"/>
              <a:gd name="T3" fmla="*/ 67 h 68"/>
              <a:gd name="T4" fmla="*/ 36 w 84"/>
              <a:gd name="T5" fmla="*/ 57 h 68"/>
              <a:gd name="T6" fmla="*/ 36 w 84"/>
              <a:gd name="T7" fmla="*/ 41 h 68"/>
              <a:gd name="T8" fmla="*/ 0 w 84"/>
              <a:gd name="T9" fmla="*/ 16 h 68"/>
              <a:gd name="T10" fmla="*/ 26 w 84"/>
              <a:gd name="T11" fmla="*/ 16 h 68"/>
              <a:gd name="T12" fmla="*/ 36 w 84"/>
              <a:gd name="T13" fmla="*/ 6 h 68"/>
              <a:gd name="T14" fmla="*/ 41 w 84"/>
              <a:gd name="T15" fmla="*/ 0 h 68"/>
              <a:gd name="T16" fmla="*/ 67 w 84"/>
              <a:gd name="T17" fmla="*/ 0 h 68"/>
              <a:gd name="T18" fmla="*/ 83 w 84"/>
              <a:gd name="T19" fmla="*/ 26 h 68"/>
              <a:gd name="T20" fmla="*/ 67 w 84"/>
              <a:gd name="T21" fmla="*/ 41 h 68"/>
              <a:gd name="T22" fmla="*/ 67 w 84"/>
              <a:gd name="T23" fmla="*/ 41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68"/>
              <a:gd name="T38" fmla="*/ 84 w 84"/>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68">
                <a:moveTo>
                  <a:pt x="67" y="41"/>
                </a:moveTo>
                <a:lnTo>
                  <a:pt x="36" y="67"/>
                </a:lnTo>
                <a:lnTo>
                  <a:pt x="36" y="57"/>
                </a:lnTo>
                <a:lnTo>
                  <a:pt x="36" y="41"/>
                </a:lnTo>
                <a:lnTo>
                  <a:pt x="0" y="16"/>
                </a:lnTo>
                <a:lnTo>
                  <a:pt x="26" y="16"/>
                </a:lnTo>
                <a:lnTo>
                  <a:pt x="36" y="6"/>
                </a:lnTo>
                <a:lnTo>
                  <a:pt x="41" y="0"/>
                </a:lnTo>
                <a:lnTo>
                  <a:pt x="67" y="0"/>
                </a:lnTo>
                <a:lnTo>
                  <a:pt x="83" y="26"/>
                </a:lnTo>
                <a:lnTo>
                  <a:pt x="67"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6" name="Freeform 43" descr="Rayures étroites horizontales">
            <a:extLst>
              <a:ext uri="{FF2B5EF4-FFF2-40B4-BE49-F238E27FC236}">
                <a16:creationId xmlns:a16="http://schemas.microsoft.com/office/drawing/2014/main" id="{506DFD37-003B-0A47-9F46-541DCE163E02}"/>
              </a:ext>
            </a:extLst>
          </p:cNvPr>
          <p:cNvSpPr>
            <a:spLocks noChangeArrowheads="1"/>
          </p:cNvSpPr>
          <p:nvPr/>
        </p:nvSpPr>
        <p:spPr bwMode="auto">
          <a:xfrm>
            <a:off x="5216239" y="3475459"/>
            <a:ext cx="59880" cy="59185"/>
          </a:xfrm>
          <a:custGeom>
            <a:avLst/>
            <a:gdLst>
              <a:gd name="T0" fmla="*/ 72 w 100"/>
              <a:gd name="T1" fmla="*/ 0 h 94"/>
              <a:gd name="T2" fmla="*/ 99 w 100"/>
              <a:gd name="T3" fmla="*/ 26 h 94"/>
              <a:gd name="T4" fmla="*/ 99 w 100"/>
              <a:gd name="T5" fmla="*/ 51 h 94"/>
              <a:gd name="T6" fmla="*/ 83 w 100"/>
              <a:gd name="T7" fmla="*/ 67 h 94"/>
              <a:gd name="T8" fmla="*/ 62 w 100"/>
              <a:gd name="T9" fmla="*/ 57 h 94"/>
              <a:gd name="T10" fmla="*/ 57 w 100"/>
              <a:gd name="T11" fmla="*/ 77 h 94"/>
              <a:gd name="T12" fmla="*/ 31 w 100"/>
              <a:gd name="T13" fmla="*/ 77 h 94"/>
              <a:gd name="T14" fmla="*/ 16 w 100"/>
              <a:gd name="T15" fmla="*/ 93 h 94"/>
              <a:gd name="T16" fmla="*/ 6 w 100"/>
              <a:gd name="T17" fmla="*/ 67 h 94"/>
              <a:gd name="T18" fmla="*/ 0 w 100"/>
              <a:gd name="T19" fmla="*/ 51 h 94"/>
              <a:gd name="T20" fmla="*/ 0 w 100"/>
              <a:gd name="T21" fmla="*/ 36 h 94"/>
              <a:gd name="T22" fmla="*/ 31 w 100"/>
              <a:gd name="T23" fmla="*/ 10 h 94"/>
              <a:gd name="T24" fmla="*/ 72 w 100"/>
              <a:gd name="T25" fmla="*/ 0 h 94"/>
              <a:gd name="T26" fmla="*/ 72 w 100"/>
              <a:gd name="T27" fmla="*/ 0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94"/>
              <a:gd name="T44" fmla="*/ 100 w 100"/>
              <a:gd name="T45" fmla="*/ 94 h 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94">
                <a:moveTo>
                  <a:pt x="72" y="0"/>
                </a:moveTo>
                <a:lnTo>
                  <a:pt x="99" y="26"/>
                </a:lnTo>
                <a:lnTo>
                  <a:pt x="99" y="51"/>
                </a:lnTo>
                <a:lnTo>
                  <a:pt x="83" y="67"/>
                </a:lnTo>
                <a:lnTo>
                  <a:pt x="62" y="57"/>
                </a:lnTo>
                <a:lnTo>
                  <a:pt x="57" y="77"/>
                </a:lnTo>
                <a:lnTo>
                  <a:pt x="31" y="77"/>
                </a:lnTo>
                <a:lnTo>
                  <a:pt x="16" y="93"/>
                </a:lnTo>
                <a:lnTo>
                  <a:pt x="6" y="67"/>
                </a:lnTo>
                <a:lnTo>
                  <a:pt x="0" y="51"/>
                </a:lnTo>
                <a:lnTo>
                  <a:pt x="0" y="36"/>
                </a:lnTo>
                <a:lnTo>
                  <a:pt x="31" y="10"/>
                </a:lnTo>
                <a:lnTo>
                  <a:pt x="72"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7" name="Freeform 44" descr="Diagonales larges vers le bas">
            <a:extLst>
              <a:ext uri="{FF2B5EF4-FFF2-40B4-BE49-F238E27FC236}">
                <a16:creationId xmlns:a16="http://schemas.microsoft.com/office/drawing/2014/main" id="{ADA9CA0E-DA56-5648-8518-5AC1F16CB819}"/>
              </a:ext>
            </a:extLst>
          </p:cNvPr>
          <p:cNvSpPr>
            <a:spLocks noChangeArrowheads="1"/>
          </p:cNvSpPr>
          <p:nvPr/>
        </p:nvSpPr>
        <p:spPr bwMode="auto">
          <a:xfrm>
            <a:off x="5107225" y="3206728"/>
            <a:ext cx="144328" cy="83178"/>
          </a:xfrm>
          <a:custGeom>
            <a:avLst/>
            <a:gdLst>
              <a:gd name="T0" fmla="*/ 68 w 235"/>
              <a:gd name="T1" fmla="*/ 0 h 130"/>
              <a:gd name="T2" fmla="*/ 88 w 235"/>
              <a:gd name="T3" fmla="*/ 20 h 130"/>
              <a:gd name="T4" fmla="*/ 109 w 235"/>
              <a:gd name="T5" fmla="*/ 10 h 130"/>
              <a:gd name="T6" fmla="*/ 115 w 235"/>
              <a:gd name="T7" fmla="*/ 26 h 130"/>
              <a:gd name="T8" fmla="*/ 125 w 235"/>
              <a:gd name="T9" fmla="*/ 36 h 130"/>
              <a:gd name="T10" fmla="*/ 150 w 235"/>
              <a:gd name="T11" fmla="*/ 26 h 130"/>
              <a:gd name="T12" fmla="*/ 166 w 235"/>
              <a:gd name="T13" fmla="*/ 26 h 130"/>
              <a:gd name="T14" fmla="*/ 176 w 235"/>
              <a:gd name="T15" fmla="*/ 20 h 130"/>
              <a:gd name="T16" fmla="*/ 197 w 235"/>
              <a:gd name="T17" fmla="*/ 26 h 130"/>
              <a:gd name="T18" fmla="*/ 223 w 235"/>
              <a:gd name="T19" fmla="*/ 36 h 130"/>
              <a:gd name="T20" fmla="*/ 234 w 235"/>
              <a:gd name="T21" fmla="*/ 41 h 130"/>
              <a:gd name="T22" fmla="*/ 217 w 235"/>
              <a:gd name="T23" fmla="*/ 88 h 130"/>
              <a:gd name="T24" fmla="*/ 197 w 235"/>
              <a:gd name="T25" fmla="*/ 88 h 130"/>
              <a:gd name="T26" fmla="*/ 192 w 235"/>
              <a:gd name="T27" fmla="*/ 77 h 130"/>
              <a:gd name="T28" fmla="*/ 166 w 235"/>
              <a:gd name="T29" fmla="*/ 77 h 130"/>
              <a:gd name="T30" fmla="*/ 156 w 235"/>
              <a:gd name="T31" fmla="*/ 77 h 130"/>
              <a:gd name="T32" fmla="*/ 125 w 235"/>
              <a:gd name="T33" fmla="*/ 92 h 130"/>
              <a:gd name="T34" fmla="*/ 115 w 235"/>
              <a:gd name="T35" fmla="*/ 92 h 130"/>
              <a:gd name="T36" fmla="*/ 84 w 235"/>
              <a:gd name="T37" fmla="*/ 108 h 130"/>
              <a:gd name="T38" fmla="*/ 57 w 235"/>
              <a:gd name="T39" fmla="*/ 129 h 130"/>
              <a:gd name="T40" fmla="*/ 21 w 235"/>
              <a:gd name="T41" fmla="*/ 118 h 130"/>
              <a:gd name="T42" fmla="*/ 16 w 235"/>
              <a:gd name="T43" fmla="*/ 108 h 130"/>
              <a:gd name="T44" fmla="*/ 0 w 235"/>
              <a:gd name="T45" fmla="*/ 92 h 130"/>
              <a:gd name="T46" fmla="*/ 0 w 235"/>
              <a:gd name="T47" fmla="*/ 67 h 130"/>
              <a:gd name="T48" fmla="*/ 68 w 235"/>
              <a:gd name="T49" fmla="*/ 0 h 130"/>
              <a:gd name="T50" fmla="*/ 68 w 235"/>
              <a:gd name="T51" fmla="*/ 0 h 1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5"/>
              <a:gd name="T79" fmla="*/ 0 h 130"/>
              <a:gd name="T80" fmla="*/ 235 w 235"/>
              <a:gd name="T81" fmla="*/ 130 h 1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5" h="130">
                <a:moveTo>
                  <a:pt x="68" y="0"/>
                </a:moveTo>
                <a:lnTo>
                  <a:pt x="88" y="20"/>
                </a:lnTo>
                <a:lnTo>
                  <a:pt x="109" y="10"/>
                </a:lnTo>
                <a:lnTo>
                  <a:pt x="115" y="26"/>
                </a:lnTo>
                <a:lnTo>
                  <a:pt x="125" y="36"/>
                </a:lnTo>
                <a:lnTo>
                  <a:pt x="150" y="26"/>
                </a:lnTo>
                <a:lnTo>
                  <a:pt x="166" y="26"/>
                </a:lnTo>
                <a:lnTo>
                  <a:pt x="176" y="20"/>
                </a:lnTo>
                <a:lnTo>
                  <a:pt x="197" y="26"/>
                </a:lnTo>
                <a:lnTo>
                  <a:pt x="223" y="36"/>
                </a:lnTo>
                <a:lnTo>
                  <a:pt x="234" y="41"/>
                </a:lnTo>
                <a:lnTo>
                  <a:pt x="217" y="88"/>
                </a:lnTo>
                <a:lnTo>
                  <a:pt x="197" y="88"/>
                </a:lnTo>
                <a:lnTo>
                  <a:pt x="192" y="77"/>
                </a:lnTo>
                <a:lnTo>
                  <a:pt x="166" y="77"/>
                </a:lnTo>
                <a:lnTo>
                  <a:pt x="156" y="77"/>
                </a:lnTo>
                <a:lnTo>
                  <a:pt x="125" y="92"/>
                </a:lnTo>
                <a:lnTo>
                  <a:pt x="115" y="92"/>
                </a:lnTo>
                <a:lnTo>
                  <a:pt x="84" y="108"/>
                </a:lnTo>
                <a:lnTo>
                  <a:pt x="57" y="129"/>
                </a:lnTo>
                <a:lnTo>
                  <a:pt x="21" y="118"/>
                </a:lnTo>
                <a:lnTo>
                  <a:pt x="16" y="108"/>
                </a:lnTo>
                <a:lnTo>
                  <a:pt x="0" y="92"/>
                </a:lnTo>
                <a:lnTo>
                  <a:pt x="0" y="67"/>
                </a:lnTo>
                <a:lnTo>
                  <a:pt x="68"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8" name="Freeform 45" descr="Diagonales larges vers le bas">
            <a:extLst>
              <a:ext uri="{FF2B5EF4-FFF2-40B4-BE49-F238E27FC236}">
                <a16:creationId xmlns:a16="http://schemas.microsoft.com/office/drawing/2014/main" id="{C6613A37-D22A-7147-9836-70769AAEE969}"/>
              </a:ext>
            </a:extLst>
          </p:cNvPr>
          <p:cNvSpPr>
            <a:spLocks noChangeArrowheads="1"/>
          </p:cNvSpPr>
          <p:nvPr/>
        </p:nvSpPr>
        <p:spPr bwMode="auto">
          <a:xfrm>
            <a:off x="4987464" y="3163541"/>
            <a:ext cx="162753" cy="92776"/>
          </a:xfrm>
          <a:custGeom>
            <a:avLst/>
            <a:gdLst>
              <a:gd name="T0" fmla="*/ 92 w 266"/>
              <a:gd name="T1" fmla="*/ 0 h 146"/>
              <a:gd name="T2" fmla="*/ 108 w 266"/>
              <a:gd name="T3" fmla="*/ 0 h 146"/>
              <a:gd name="T4" fmla="*/ 119 w 266"/>
              <a:gd name="T5" fmla="*/ 0 h 146"/>
              <a:gd name="T6" fmla="*/ 135 w 266"/>
              <a:gd name="T7" fmla="*/ 0 h 146"/>
              <a:gd name="T8" fmla="*/ 135 w 266"/>
              <a:gd name="T9" fmla="*/ 11 h 146"/>
              <a:gd name="T10" fmla="*/ 160 w 266"/>
              <a:gd name="T11" fmla="*/ 21 h 146"/>
              <a:gd name="T12" fmla="*/ 170 w 266"/>
              <a:gd name="T13" fmla="*/ 21 h 146"/>
              <a:gd name="T14" fmla="*/ 170 w 266"/>
              <a:gd name="T15" fmla="*/ 27 h 146"/>
              <a:gd name="T16" fmla="*/ 170 w 266"/>
              <a:gd name="T17" fmla="*/ 37 h 146"/>
              <a:gd name="T18" fmla="*/ 186 w 266"/>
              <a:gd name="T19" fmla="*/ 47 h 146"/>
              <a:gd name="T20" fmla="*/ 196 w 266"/>
              <a:gd name="T21" fmla="*/ 47 h 146"/>
              <a:gd name="T22" fmla="*/ 212 w 266"/>
              <a:gd name="T23" fmla="*/ 37 h 146"/>
              <a:gd name="T24" fmla="*/ 227 w 266"/>
              <a:gd name="T25" fmla="*/ 47 h 146"/>
              <a:gd name="T26" fmla="*/ 227 w 266"/>
              <a:gd name="T27" fmla="*/ 52 h 146"/>
              <a:gd name="T28" fmla="*/ 265 w 266"/>
              <a:gd name="T29" fmla="*/ 62 h 146"/>
              <a:gd name="T30" fmla="*/ 265 w 266"/>
              <a:gd name="T31" fmla="*/ 68 h 146"/>
              <a:gd name="T32" fmla="*/ 196 w 266"/>
              <a:gd name="T33" fmla="*/ 135 h 146"/>
              <a:gd name="T34" fmla="*/ 155 w 266"/>
              <a:gd name="T35" fmla="*/ 129 h 146"/>
              <a:gd name="T36" fmla="*/ 129 w 266"/>
              <a:gd name="T37" fmla="*/ 119 h 146"/>
              <a:gd name="T38" fmla="*/ 108 w 266"/>
              <a:gd name="T39" fmla="*/ 145 h 146"/>
              <a:gd name="T40" fmla="*/ 92 w 266"/>
              <a:gd name="T41" fmla="*/ 145 h 146"/>
              <a:gd name="T42" fmla="*/ 67 w 266"/>
              <a:gd name="T43" fmla="*/ 135 h 146"/>
              <a:gd name="T44" fmla="*/ 67 w 266"/>
              <a:gd name="T45" fmla="*/ 129 h 146"/>
              <a:gd name="T46" fmla="*/ 51 w 266"/>
              <a:gd name="T47" fmla="*/ 109 h 146"/>
              <a:gd name="T48" fmla="*/ 47 w 266"/>
              <a:gd name="T49" fmla="*/ 104 h 146"/>
              <a:gd name="T50" fmla="*/ 20 w 266"/>
              <a:gd name="T51" fmla="*/ 88 h 146"/>
              <a:gd name="T52" fmla="*/ 20 w 266"/>
              <a:gd name="T53" fmla="*/ 68 h 146"/>
              <a:gd name="T54" fmla="*/ 0 w 266"/>
              <a:gd name="T55" fmla="*/ 62 h 146"/>
              <a:gd name="T56" fmla="*/ 0 w 266"/>
              <a:gd name="T57" fmla="*/ 47 h 146"/>
              <a:gd name="T58" fmla="*/ 0 w 266"/>
              <a:gd name="T59" fmla="*/ 37 h 146"/>
              <a:gd name="T60" fmla="*/ 10 w 266"/>
              <a:gd name="T61" fmla="*/ 47 h 146"/>
              <a:gd name="T62" fmla="*/ 88 w 266"/>
              <a:gd name="T63" fmla="*/ 11 h 146"/>
              <a:gd name="T64" fmla="*/ 92 w 266"/>
              <a:gd name="T65" fmla="*/ 0 h 146"/>
              <a:gd name="T66" fmla="*/ 92 w 266"/>
              <a:gd name="T67" fmla="*/ 0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6"/>
              <a:gd name="T103" fmla="*/ 0 h 146"/>
              <a:gd name="T104" fmla="*/ 266 w 266"/>
              <a:gd name="T105" fmla="*/ 146 h 1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6" h="146">
                <a:moveTo>
                  <a:pt x="92" y="0"/>
                </a:moveTo>
                <a:lnTo>
                  <a:pt x="108" y="0"/>
                </a:lnTo>
                <a:lnTo>
                  <a:pt x="119" y="0"/>
                </a:lnTo>
                <a:lnTo>
                  <a:pt x="135" y="0"/>
                </a:lnTo>
                <a:lnTo>
                  <a:pt x="135" y="11"/>
                </a:lnTo>
                <a:lnTo>
                  <a:pt x="160" y="21"/>
                </a:lnTo>
                <a:lnTo>
                  <a:pt x="170" y="21"/>
                </a:lnTo>
                <a:lnTo>
                  <a:pt x="170" y="27"/>
                </a:lnTo>
                <a:lnTo>
                  <a:pt x="170" y="37"/>
                </a:lnTo>
                <a:lnTo>
                  <a:pt x="186" y="47"/>
                </a:lnTo>
                <a:lnTo>
                  <a:pt x="196" y="47"/>
                </a:lnTo>
                <a:lnTo>
                  <a:pt x="212" y="37"/>
                </a:lnTo>
                <a:lnTo>
                  <a:pt x="227" y="47"/>
                </a:lnTo>
                <a:lnTo>
                  <a:pt x="227" y="52"/>
                </a:lnTo>
                <a:lnTo>
                  <a:pt x="265" y="62"/>
                </a:lnTo>
                <a:lnTo>
                  <a:pt x="265" y="68"/>
                </a:lnTo>
                <a:lnTo>
                  <a:pt x="196" y="135"/>
                </a:lnTo>
                <a:lnTo>
                  <a:pt x="155" y="129"/>
                </a:lnTo>
                <a:lnTo>
                  <a:pt x="129" y="119"/>
                </a:lnTo>
                <a:lnTo>
                  <a:pt x="108" y="145"/>
                </a:lnTo>
                <a:lnTo>
                  <a:pt x="92" y="145"/>
                </a:lnTo>
                <a:lnTo>
                  <a:pt x="67" y="135"/>
                </a:lnTo>
                <a:lnTo>
                  <a:pt x="67" y="129"/>
                </a:lnTo>
                <a:lnTo>
                  <a:pt x="51" y="109"/>
                </a:lnTo>
                <a:lnTo>
                  <a:pt x="47" y="104"/>
                </a:lnTo>
                <a:lnTo>
                  <a:pt x="20" y="88"/>
                </a:lnTo>
                <a:lnTo>
                  <a:pt x="20" y="68"/>
                </a:lnTo>
                <a:lnTo>
                  <a:pt x="0" y="62"/>
                </a:lnTo>
                <a:lnTo>
                  <a:pt x="0" y="47"/>
                </a:lnTo>
                <a:lnTo>
                  <a:pt x="0" y="37"/>
                </a:lnTo>
                <a:lnTo>
                  <a:pt x="10" y="47"/>
                </a:lnTo>
                <a:lnTo>
                  <a:pt x="88" y="11"/>
                </a:lnTo>
                <a:lnTo>
                  <a:pt x="92"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9" name="Freeform 46">
            <a:extLst>
              <a:ext uri="{FF2B5EF4-FFF2-40B4-BE49-F238E27FC236}">
                <a16:creationId xmlns:a16="http://schemas.microsoft.com/office/drawing/2014/main" id="{3FFD9CF1-BD6E-7B47-81B7-0BDDC7AF5AD4}"/>
              </a:ext>
            </a:extLst>
          </p:cNvPr>
          <p:cNvSpPr>
            <a:spLocks noChangeArrowheads="1"/>
          </p:cNvSpPr>
          <p:nvPr/>
        </p:nvSpPr>
        <p:spPr bwMode="auto">
          <a:xfrm>
            <a:off x="6284880" y="3581033"/>
            <a:ext cx="359284" cy="311920"/>
          </a:xfrm>
          <a:custGeom>
            <a:avLst/>
            <a:gdLst>
              <a:gd name="T0" fmla="*/ 424 w 587"/>
              <a:gd name="T1" fmla="*/ 21 h 488"/>
              <a:gd name="T2" fmla="*/ 450 w 587"/>
              <a:gd name="T3" fmla="*/ 104 h 488"/>
              <a:gd name="T4" fmla="*/ 502 w 587"/>
              <a:gd name="T5" fmla="*/ 68 h 488"/>
              <a:gd name="T6" fmla="*/ 559 w 587"/>
              <a:gd name="T7" fmla="*/ 62 h 488"/>
              <a:gd name="T8" fmla="*/ 586 w 587"/>
              <a:gd name="T9" fmla="*/ 68 h 488"/>
              <a:gd name="T10" fmla="*/ 575 w 587"/>
              <a:gd name="T11" fmla="*/ 78 h 488"/>
              <a:gd name="T12" fmla="*/ 518 w 587"/>
              <a:gd name="T13" fmla="*/ 88 h 488"/>
              <a:gd name="T14" fmla="*/ 466 w 587"/>
              <a:gd name="T15" fmla="*/ 109 h 488"/>
              <a:gd name="T16" fmla="*/ 466 w 587"/>
              <a:gd name="T17" fmla="*/ 170 h 488"/>
              <a:gd name="T18" fmla="*/ 450 w 587"/>
              <a:gd name="T19" fmla="*/ 217 h 488"/>
              <a:gd name="T20" fmla="*/ 424 w 587"/>
              <a:gd name="T21" fmla="*/ 243 h 488"/>
              <a:gd name="T22" fmla="*/ 420 w 587"/>
              <a:gd name="T23" fmla="*/ 264 h 488"/>
              <a:gd name="T24" fmla="*/ 399 w 587"/>
              <a:gd name="T25" fmla="*/ 295 h 488"/>
              <a:gd name="T26" fmla="*/ 393 w 587"/>
              <a:gd name="T27" fmla="*/ 336 h 488"/>
              <a:gd name="T28" fmla="*/ 383 w 587"/>
              <a:gd name="T29" fmla="*/ 378 h 488"/>
              <a:gd name="T30" fmla="*/ 358 w 587"/>
              <a:gd name="T31" fmla="*/ 373 h 488"/>
              <a:gd name="T32" fmla="*/ 332 w 587"/>
              <a:gd name="T33" fmla="*/ 373 h 488"/>
              <a:gd name="T34" fmla="*/ 301 w 587"/>
              <a:gd name="T35" fmla="*/ 388 h 488"/>
              <a:gd name="T36" fmla="*/ 285 w 587"/>
              <a:gd name="T37" fmla="*/ 393 h 488"/>
              <a:gd name="T38" fmla="*/ 275 w 587"/>
              <a:gd name="T39" fmla="*/ 456 h 488"/>
              <a:gd name="T40" fmla="*/ 182 w 587"/>
              <a:gd name="T41" fmla="*/ 481 h 488"/>
              <a:gd name="T42" fmla="*/ 140 w 587"/>
              <a:gd name="T43" fmla="*/ 487 h 488"/>
              <a:gd name="T44" fmla="*/ 47 w 587"/>
              <a:gd name="T45" fmla="*/ 471 h 488"/>
              <a:gd name="T46" fmla="*/ 72 w 587"/>
              <a:gd name="T47" fmla="*/ 414 h 488"/>
              <a:gd name="T48" fmla="*/ 27 w 587"/>
              <a:gd name="T49" fmla="*/ 378 h 488"/>
              <a:gd name="T50" fmla="*/ 6 w 587"/>
              <a:gd name="T51" fmla="*/ 295 h 488"/>
              <a:gd name="T52" fmla="*/ 6 w 587"/>
              <a:gd name="T53" fmla="*/ 270 h 488"/>
              <a:gd name="T54" fmla="*/ 16 w 587"/>
              <a:gd name="T55" fmla="*/ 238 h 488"/>
              <a:gd name="T56" fmla="*/ 16 w 587"/>
              <a:gd name="T57" fmla="*/ 197 h 488"/>
              <a:gd name="T58" fmla="*/ 68 w 587"/>
              <a:gd name="T59" fmla="*/ 176 h 488"/>
              <a:gd name="T60" fmla="*/ 109 w 587"/>
              <a:gd name="T61" fmla="*/ 160 h 488"/>
              <a:gd name="T62" fmla="*/ 166 w 587"/>
              <a:gd name="T63" fmla="*/ 119 h 488"/>
              <a:gd name="T64" fmla="*/ 197 w 587"/>
              <a:gd name="T65" fmla="*/ 68 h 488"/>
              <a:gd name="T66" fmla="*/ 290 w 587"/>
              <a:gd name="T67" fmla="*/ 94 h 488"/>
              <a:gd name="T68" fmla="*/ 342 w 587"/>
              <a:gd name="T69" fmla="*/ 78 h 488"/>
              <a:gd name="T70" fmla="*/ 393 w 587"/>
              <a:gd name="T71" fmla="*/ 47 h 488"/>
              <a:gd name="T72" fmla="*/ 399 w 587"/>
              <a:gd name="T73" fmla="*/ 0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7"/>
              <a:gd name="T112" fmla="*/ 0 h 488"/>
              <a:gd name="T113" fmla="*/ 587 w 587"/>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7" h="488">
                <a:moveTo>
                  <a:pt x="399" y="0"/>
                </a:moveTo>
                <a:lnTo>
                  <a:pt x="424" y="21"/>
                </a:lnTo>
                <a:lnTo>
                  <a:pt x="436" y="26"/>
                </a:lnTo>
                <a:lnTo>
                  <a:pt x="450" y="104"/>
                </a:lnTo>
                <a:lnTo>
                  <a:pt x="477" y="88"/>
                </a:lnTo>
                <a:lnTo>
                  <a:pt x="502" y="68"/>
                </a:lnTo>
                <a:lnTo>
                  <a:pt x="534" y="52"/>
                </a:lnTo>
                <a:lnTo>
                  <a:pt x="559" y="62"/>
                </a:lnTo>
                <a:lnTo>
                  <a:pt x="569" y="62"/>
                </a:lnTo>
                <a:lnTo>
                  <a:pt x="586" y="68"/>
                </a:lnTo>
                <a:lnTo>
                  <a:pt x="569" y="68"/>
                </a:lnTo>
                <a:lnTo>
                  <a:pt x="575" y="78"/>
                </a:lnTo>
                <a:lnTo>
                  <a:pt x="586" y="88"/>
                </a:lnTo>
                <a:lnTo>
                  <a:pt x="518" y="88"/>
                </a:lnTo>
                <a:lnTo>
                  <a:pt x="492" y="94"/>
                </a:lnTo>
                <a:lnTo>
                  <a:pt x="466" y="109"/>
                </a:lnTo>
                <a:lnTo>
                  <a:pt x="461" y="129"/>
                </a:lnTo>
                <a:lnTo>
                  <a:pt x="466" y="170"/>
                </a:lnTo>
                <a:lnTo>
                  <a:pt x="461" y="202"/>
                </a:lnTo>
                <a:lnTo>
                  <a:pt x="450" y="217"/>
                </a:lnTo>
                <a:lnTo>
                  <a:pt x="461" y="243"/>
                </a:lnTo>
                <a:lnTo>
                  <a:pt x="424" y="243"/>
                </a:lnTo>
                <a:lnTo>
                  <a:pt x="409" y="243"/>
                </a:lnTo>
                <a:lnTo>
                  <a:pt x="420" y="264"/>
                </a:lnTo>
                <a:lnTo>
                  <a:pt x="424" y="280"/>
                </a:lnTo>
                <a:lnTo>
                  <a:pt x="399" y="295"/>
                </a:lnTo>
                <a:lnTo>
                  <a:pt x="399" y="321"/>
                </a:lnTo>
                <a:lnTo>
                  <a:pt x="393" y="336"/>
                </a:lnTo>
                <a:lnTo>
                  <a:pt x="399" y="362"/>
                </a:lnTo>
                <a:lnTo>
                  <a:pt x="383" y="378"/>
                </a:lnTo>
                <a:lnTo>
                  <a:pt x="368" y="373"/>
                </a:lnTo>
                <a:lnTo>
                  <a:pt x="358" y="373"/>
                </a:lnTo>
                <a:lnTo>
                  <a:pt x="342" y="362"/>
                </a:lnTo>
                <a:lnTo>
                  <a:pt x="332" y="373"/>
                </a:lnTo>
                <a:lnTo>
                  <a:pt x="326" y="388"/>
                </a:lnTo>
                <a:lnTo>
                  <a:pt x="301" y="388"/>
                </a:lnTo>
                <a:lnTo>
                  <a:pt x="290" y="388"/>
                </a:lnTo>
                <a:lnTo>
                  <a:pt x="285" y="393"/>
                </a:lnTo>
                <a:lnTo>
                  <a:pt x="275" y="403"/>
                </a:lnTo>
                <a:lnTo>
                  <a:pt x="275" y="456"/>
                </a:lnTo>
                <a:lnTo>
                  <a:pt x="223" y="471"/>
                </a:lnTo>
                <a:lnTo>
                  <a:pt x="182" y="481"/>
                </a:lnTo>
                <a:lnTo>
                  <a:pt x="166" y="487"/>
                </a:lnTo>
                <a:lnTo>
                  <a:pt x="140" y="487"/>
                </a:lnTo>
                <a:lnTo>
                  <a:pt x="109" y="487"/>
                </a:lnTo>
                <a:lnTo>
                  <a:pt x="47" y="471"/>
                </a:lnTo>
                <a:lnTo>
                  <a:pt x="57" y="435"/>
                </a:lnTo>
                <a:lnTo>
                  <a:pt x="72" y="414"/>
                </a:lnTo>
                <a:lnTo>
                  <a:pt x="68" y="388"/>
                </a:lnTo>
                <a:lnTo>
                  <a:pt x="27" y="378"/>
                </a:lnTo>
                <a:lnTo>
                  <a:pt x="27" y="336"/>
                </a:lnTo>
                <a:lnTo>
                  <a:pt x="6" y="295"/>
                </a:lnTo>
                <a:lnTo>
                  <a:pt x="16" y="280"/>
                </a:lnTo>
                <a:lnTo>
                  <a:pt x="6" y="270"/>
                </a:lnTo>
                <a:lnTo>
                  <a:pt x="0" y="243"/>
                </a:lnTo>
                <a:lnTo>
                  <a:pt x="16" y="238"/>
                </a:lnTo>
                <a:lnTo>
                  <a:pt x="6" y="228"/>
                </a:lnTo>
                <a:lnTo>
                  <a:pt x="16" y="197"/>
                </a:lnTo>
                <a:lnTo>
                  <a:pt x="16" y="160"/>
                </a:lnTo>
                <a:lnTo>
                  <a:pt x="68" y="176"/>
                </a:lnTo>
                <a:lnTo>
                  <a:pt x="68" y="197"/>
                </a:lnTo>
                <a:lnTo>
                  <a:pt x="109" y="160"/>
                </a:lnTo>
                <a:lnTo>
                  <a:pt x="99" y="156"/>
                </a:lnTo>
                <a:lnTo>
                  <a:pt x="166" y="119"/>
                </a:lnTo>
                <a:lnTo>
                  <a:pt x="166" y="78"/>
                </a:lnTo>
                <a:lnTo>
                  <a:pt x="197" y="68"/>
                </a:lnTo>
                <a:lnTo>
                  <a:pt x="233" y="78"/>
                </a:lnTo>
                <a:lnTo>
                  <a:pt x="290" y="94"/>
                </a:lnTo>
                <a:lnTo>
                  <a:pt x="332" y="68"/>
                </a:lnTo>
                <a:lnTo>
                  <a:pt x="342" y="78"/>
                </a:lnTo>
                <a:lnTo>
                  <a:pt x="352" y="62"/>
                </a:lnTo>
                <a:lnTo>
                  <a:pt x="393" y="47"/>
                </a:lnTo>
                <a:lnTo>
                  <a:pt x="383" y="37"/>
                </a:lnTo>
                <a:lnTo>
                  <a:pt x="399"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0" name="Freeform 47">
            <a:extLst>
              <a:ext uri="{FF2B5EF4-FFF2-40B4-BE49-F238E27FC236}">
                <a16:creationId xmlns:a16="http://schemas.microsoft.com/office/drawing/2014/main" id="{2315FF23-4FD1-6A41-8373-91D579DF2570}"/>
              </a:ext>
            </a:extLst>
          </p:cNvPr>
          <p:cNvSpPr>
            <a:spLocks noChangeArrowheads="1"/>
          </p:cNvSpPr>
          <p:nvPr/>
        </p:nvSpPr>
        <p:spPr bwMode="auto">
          <a:xfrm>
            <a:off x="7054116" y="3971330"/>
            <a:ext cx="133581" cy="172756"/>
          </a:xfrm>
          <a:custGeom>
            <a:avLst/>
            <a:gdLst>
              <a:gd name="T0" fmla="*/ 67 w 218"/>
              <a:gd name="T1" fmla="*/ 239 h 270"/>
              <a:gd name="T2" fmla="*/ 36 w 218"/>
              <a:gd name="T3" fmla="*/ 145 h 270"/>
              <a:gd name="T4" fmla="*/ 41 w 218"/>
              <a:gd name="T5" fmla="*/ 119 h 270"/>
              <a:gd name="T6" fmla="*/ 14 w 218"/>
              <a:gd name="T7" fmla="*/ 109 h 270"/>
              <a:gd name="T8" fmla="*/ 0 w 218"/>
              <a:gd name="T9" fmla="*/ 94 h 270"/>
              <a:gd name="T10" fmla="*/ 14 w 218"/>
              <a:gd name="T11" fmla="*/ 88 h 270"/>
              <a:gd name="T12" fmla="*/ 14 w 218"/>
              <a:gd name="T13" fmla="*/ 67 h 270"/>
              <a:gd name="T14" fmla="*/ 41 w 218"/>
              <a:gd name="T15" fmla="*/ 67 h 270"/>
              <a:gd name="T16" fmla="*/ 26 w 218"/>
              <a:gd name="T17" fmla="*/ 51 h 270"/>
              <a:gd name="T18" fmla="*/ 14 w 218"/>
              <a:gd name="T19" fmla="*/ 51 h 270"/>
              <a:gd name="T20" fmla="*/ 0 w 218"/>
              <a:gd name="T21" fmla="*/ 37 h 270"/>
              <a:gd name="T22" fmla="*/ 10 w 218"/>
              <a:gd name="T23" fmla="*/ 0 h 270"/>
              <a:gd name="T24" fmla="*/ 26 w 218"/>
              <a:gd name="T25" fmla="*/ 0 h 270"/>
              <a:gd name="T26" fmla="*/ 51 w 218"/>
              <a:gd name="T27" fmla="*/ 21 h 270"/>
              <a:gd name="T28" fmla="*/ 77 w 218"/>
              <a:gd name="T29" fmla="*/ 37 h 270"/>
              <a:gd name="T30" fmla="*/ 82 w 218"/>
              <a:gd name="T31" fmla="*/ 62 h 270"/>
              <a:gd name="T32" fmla="*/ 77 w 218"/>
              <a:gd name="T33" fmla="*/ 67 h 270"/>
              <a:gd name="T34" fmla="*/ 176 w 218"/>
              <a:gd name="T35" fmla="*/ 62 h 270"/>
              <a:gd name="T36" fmla="*/ 186 w 218"/>
              <a:gd name="T37" fmla="*/ 78 h 270"/>
              <a:gd name="T38" fmla="*/ 176 w 218"/>
              <a:gd name="T39" fmla="*/ 88 h 270"/>
              <a:gd name="T40" fmla="*/ 176 w 218"/>
              <a:gd name="T41" fmla="*/ 104 h 270"/>
              <a:gd name="T42" fmla="*/ 149 w 218"/>
              <a:gd name="T43" fmla="*/ 109 h 270"/>
              <a:gd name="T44" fmla="*/ 145 w 218"/>
              <a:gd name="T45" fmla="*/ 129 h 270"/>
              <a:gd name="T46" fmla="*/ 133 w 218"/>
              <a:gd name="T47" fmla="*/ 135 h 270"/>
              <a:gd name="T48" fmla="*/ 145 w 218"/>
              <a:gd name="T49" fmla="*/ 171 h 270"/>
              <a:gd name="T50" fmla="*/ 149 w 218"/>
              <a:gd name="T51" fmla="*/ 171 h 270"/>
              <a:gd name="T52" fmla="*/ 160 w 218"/>
              <a:gd name="T53" fmla="*/ 176 h 270"/>
              <a:gd name="T54" fmla="*/ 165 w 218"/>
              <a:gd name="T55" fmla="*/ 176 h 270"/>
              <a:gd name="T56" fmla="*/ 186 w 218"/>
              <a:gd name="T57" fmla="*/ 155 h 270"/>
              <a:gd name="T58" fmla="*/ 186 w 218"/>
              <a:gd name="T59" fmla="*/ 176 h 270"/>
              <a:gd name="T60" fmla="*/ 201 w 218"/>
              <a:gd name="T61" fmla="*/ 196 h 270"/>
              <a:gd name="T62" fmla="*/ 211 w 218"/>
              <a:gd name="T63" fmla="*/ 218 h 270"/>
              <a:gd name="T64" fmla="*/ 217 w 218"/>
              <a:gd name="T65" fmla="*/ 269 h 270"/>
              <a:gd name="T66" fmla="*/ 201 w 218"/>
              <a:gd name="T67" fmla="*/ 264 h 270"/>
              <a:gd name="T68" fmla="*/ 190 w 218"/>
              <a:gd name="T69" fmla="*/ 269 h 270"/>
              <a:gd name="T70" fmla="*/ 186 w 218"/>
              <a:gd name="T71" fmla="*/ 243 h 270"/>
              <a:gd name="T72" fmla="*/ 176 w 218"/>
              <a:gd name="T73" fmla="*/ 212 h 270"/>
              <a:gd name="T74" fmla="*/ 149 w 218"/>
              <a:gd name="T75" fmla="*/ 186 h 270"/>
              <a:gd name="T76" fmla="*/ 123 w 218"/>
              <a:gd name="T77" fmla="*/ 176 h 270"/>
              <a:gd name="T78" fmla="*/ 118 w 218"/>
              <a:gd name="T79" fmla="*/ 155 h 270"/>
              <a:gd name="T80" fmla="*/ 92 w 218"/>
              <a:gd name="T81" fmla="*/ 145 h 270"/>
              <a:gd name="T82" fmla="*/ 92 w 218"/>
              <a:gd name="T83" fmla="*/ 161 h 270"/>
              <a:gd name="T84" fmla="*/ 108 w 218"/>
              <a:gd name="T85" fmla="*/ 161 h 270"/>
              <a:gd name="T86" fmla="*/ 118 w 218"/>
              <a:gd name="T87" fmla="*/ 186 h 270"/>
              <a:gd name="T88" fmla="*/ 108 w 218"/>
              <a:gd name="T89" fmla="*/ 196 h 270"/>
              <a:gd name="T90" fmla="*/ 118 w 218"/>
              <a:gd name="T91" fmla="*/ 212 h 270"/>
              <a:gd name="T92" fmla="*/ 108 w 218"/>
              <a:gd name="T93" fmla="*/ 239 h 270"/>
              <a:gd name="T94" fmla="*/ 92 w 218"/>
              <a:gd name="T95" fmla="*/ 218 h 270"/>
              <a:gd name="T96" fmla="*/ 92 w 218"/>
              <a:gd name="T97" fmla="*/ 212 h 270"/>
              <a:gd name="T98" fmla="*/ 82 w 218"/>
              <a:gd name="T99" fmla="*/ 218 h 270"/>
              <a:gd name="T100" fmla="*/ 92 w 218"/>
              <a:gd name="T101" fmla="*/ 239 h 270"/>
              <a:gd name="T102" fmla="*/ 77 w 218"/>
              <a:gd name="T103" fmla="*/ 239 h 270"/>
              <a:gd name="T104" fmla="*/ 67 w 218"/>
              <a:gd name="T105" fmla="*/ 239 h 270"/>
              <a:gd name="T106" fmla="*/ 67 w 218"/>
              <a:gd name="T107" fmla="*/ 239 h 2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
              <a:gd name="T163" fmla="*/ 0 h 270"/>
              <a:gd name="T164" fmla="*/ 218 w 218"/>
              <a:gd name="T165" fmla="*/ 270 h 2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 h="270">
                <a:moveTo>
                  <a:pt x="67" y="239"/>
                </a:moveTo>
                <a:lnTo>
                  <a:pt x="36" y="145"/>
                </a:lnTo>
                <a:lnTo>
                  <a:pt x="41" y="119"/>
                </a:lnTo>
                <a:lnTo>
                  <a:pt x="14" y="109"/>
                </a:lnTo>
                <a:lnTo>
                  <a:pt x="0" y="94"/>
                </a:lnTo>
                <a:lnTo>
                  <a:pt x="14" y="88"/>
                </a:lnTo>
                <a:lnTo>
                  <a:pt x="14" y="67"/>
                </a:lnTo>
                <a:lnTo>
                  <a:pt x="41" y="67"/>
                </a:lnTo>
                <a:lnTo>
                  <a:pt x="26" y="51"/>
                </a:lnTo>
                <a:lnTo>
                  <a:pt x="14" y="51"/>
                </a:lnTo>
                <a:lnTo>
                  <a:pt x="0" y="37"/>
                </a:lnTo>
                <a:lnTo>
                  <a:pt x="10" y="0"/>
                </a:lnTo>
                <a:lnTo>
                  <a:pt x="26" y="0"/>
                </a:lnTo>
                <a:lnTo>
                  <a:pt x="51" y="21"/>
                </a:lnTo>
                <a:lnTo>
                  <a:pt x="77" y="37"/>
                </a:lnTo>
                <a:lnTo>
                  <a:pt x="82" y="62"/>
                </a:lnTo>
                <a:lnTo>
                  <a:pt x="77" y="67"/>
                </a:lnTo>
                <a:lnTo>
                  <a:pt x="176" y="62"/>
                </a:lnTo>
                <a:lnTo>
                  <a:pt x="186" y="78"/>
                </a:lnTo>
                <a:lnTo>
                  <a:pt x="176" y="88"/>
                </a:lnTo>
                <a:lnTo>
                  <a:pt x="176" y="104"/>
                </a:lnTo>
                <a:lnTo>
                  <a:pt x="149" y="109"/>
                </a:lnTo>
                <a:lnTo>
                  <a:pt x="145" y="129"/>
                </a:lnTo>
                <a:lnTo>
                  <a:pt x="133" y="135"/>
                </a:lnTo>
                <a:lnTo>
                  <a:pt x="145" y="171"/>
                </a:lnTo>
                <a:lnTo>
                  <a:pt x="149" y="171"/>
                </a:lnTo>
                <a:lnTo>
                  <a:pt x="160" y="176"/>
                </a:lnTo>
                <a:lnTo>
                  <a:pt x="165" y="176"/>
                </a:lnTo>
                <a:lnTo>
                  <a:pt x="186" y="155"/>
                </a:lnTo>
                <a:lnTo>
                  <a:pt x="186" y="176"/>
                </a:lnTo>
                <a:lnTo>
                  <a:pt x="201" y="196"/>
                </a:lnTo>
                <a:lnTo>
                  <a:pt x="211" y="218"/>
                </a:lnTo>
                <a:lnTo>
                  <a:pt x="217" y="269"/>
                </a:lnTo>
                <a:lnTo>
                  <a:pt x="201" y="264"/>
                </a:lnTo>
                <a:lnTo>
                  <a:pt x="190" y="269"/>
                </a:lnTo>
                <a:lnTo>
                  <a:pt x="186" y="243"/>
                </a:lnTo>
                <a:lnTo>
                  <a:pt x="176" y="212"/>
                </a:lnTo>
                <a:lnTo>
                  <a:pt x="149" y="186"/>
                </a:lnTo>
                <a:lnTo>
                  <a:pt x="123" y="176"/>
                </a:lnTo>
                <a:lnTo>
                  <a:pt x="118" y="155"/>
                </a:lnTo>
                <a:lnTo>
                  <a:pt x="92" y="145"/>
                </a:lnTo>
                <a:lnTo>
                  <a:pt x="92" y="161"/>
                </a:lnTo>
                <a:lnTo>
                  <a:pt x="108" y="161"/>
                </a:lnTo>
                <a:lnTo>
                  <a:pt x="118" y="186"/>
                </a:lnTo>
                <a:lnTo>
                  <a:pt x="108" y="196"/>
                </a:lnTo>
                <a:lnTo>
                  <a:pt x="118" y="212"/>
                </a:lnTo>
                <a:lnTo>
                  <a:pt x="108" y="239"/>
                </a:lnTo>
                <a:lnTo>
                  <a:pt x="92" y="218"/>
                </a:lnTo>
                <a:lnTo>
                  <a:pt x="92" y="212"/>
                </a:lnTo>
                <a:lnTo>
                  <a:pt x="82" y="218"/>
                </a:lnTo>
                <a:lnTo>
                  <a:pt x="92" y="239"/>
                </a:lnTo>
                <a:lnTo>
                  <a:pt x="77" y="239"/>
                </a:lnTo>
                <a:lnTo>
                  <a:pt x="67" y="23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1" name="Freeform 48">
            <a:extLst>
              <a:ext uri="{FF2B5EF4-FFF2-40B4-BE49-F238E27FC236}">
                <a16:creationId xmlns:a16="http://schemas.microsoft.com/office/drawing/2014/main" id="{8DA45014-170E-F048-95FB-E68ECBBBF9E5}"/>
              </a:ext>
            </a:extLst>
          </p:cNvPr>
          <p:cNvSpPr>
            <a:spLocks noChangeArrowheads="1"/>
          </p:cNvSpPr>
          <p:nvPr/>
        </p:nvSpPr>
        <p:spPr bwMode="auto">
          <a:xfrm>
            <a:off x="7063328" y="3918544"/>
            <a:ext cx="90589" cy="43188"/>
          </a:xfrm>
          <a:custGeom>
            <a:avLst/>
            <a:gdLst>
              <a:gd name="T0" fmla="*/ 0 w 147"/>
              <a:gd name="T1" fmla="*/ 36 h 68"/>
              <a:gd name="T2" fmla="*/ 27 w 147"/>
              <a:gd name="T3" fmla="*/ 26 h 68"/>
              <a:gd name="T4" fmla="*/ 37 w 147"/>
              <a:gd name="T5" fmla="*/ 0 h 68"/>
              <a:gd name="T6" fmla="*/ 62 w 147"/>
              <a:gd name="T7" fmla="*/ 10 h 68"/>
              <a:gd name="T8" fmla="*/ 94 w 147"/>
              <a:gd name="T9" fmla="*/ 10 h 68"/>
              <a:gd name="T10" fmla="*/ 104 w 147"/>
              <a:gd name="T11" fmla="*/ 0 h 68"/>
              <a:gd name="T12" fmla="*/ 119 w 147"/>
              <a:gd name="T13" fmla="*/ 16 h 68"/>
              <a:gd name="T14" fmla="*/ 119 w 147"/>
              <a:gd name="T15" fmla="*/ 36 h 68"/>
              <a:gd name="T16" fmla="*/ 135 w 147"/>
              <a:gd name="T17" fmla="*/ 41 h 68"/>
              <a:gd name="T18" fmla="*/ 146 w 147"/>
              <a:gd name="T19" fmla="*/ 67 h 68"/>
              <a:gd name="T20" fmla="*/ 78 w 147"/>
              <a:gd name="T21" fmla="*/ 67 h 68"/>
              <a:gd name="T22" fmla="*/ 78 w 147"/>
              <a:gd name="T23" fmla="*/ 61 h 68"/>
              <a:gd name="T24" fmla="*/ 52 w 147"/>
              <a:gd name="T25" fmla="*/ 67 h 68"/>
              <a:gd name="T26" fmla="*/ 21 w 147"/>
              <a:gd name="T27" fmla="*/ 61 h 68"/>
              <a:gd name="T28" fmla="*/ 0 w 147"/>
              <a:gd name="T29" fmla="*/ 51 h 68"/>
              <a:gd name="T30" fmla="*/ 0 w 147"/>
              <a:gd name="T31" fmla="*/ 36 h 68"/>
              <a:gd name="T32" fmla="*/ 0 w 147"/>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68"/>
              <a:gd name="T53" fmla="*/ 147 w 147"/>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68">
                <a:moveTo>
                  <a:pt x="0" y="36"/>
                </a:moveTo>
                <a:lnTo>
                  <a:pt x="27" y="26"/>
                </a:lnTo>
                <a:lnTo>
                  <a:pt x="37" y="0"/>
                </a:lnTo>
                <a:lnTo>
                  <a:pt x="62" y="10"/>
                </a:lnTo>
                <a:lnTo>
                  <a:pt x="94" y="10"/>
                </a:lnTo>
                <a:lnTo>
                  <a:pt x="104" y="0"/>
                </a:lnTo>
                <a:lnTo>
                  <a:pt x="119" y="16"/>
                </a:lnTo>
                <a:lnTo>
                  <a:pt x="119" y="36"/>
                </a:lnTo>
                <a:lnTo>
                  <a:pt x="135" y="41"/>
                </a:lnTo>
                <a:lnTo>
                  <a:pt x="146" y="67"/>
                </a:lnTo>
                <a:lnTo>
                  <a:pt x="78" y="67"/>
                </a:lnTo>
                <a:lnTo>
                  <a:pt x="78" y="61"/>
                </a:lnTo>
                <a:lnTo>
                  <a:pt x="52" y="67"/>
                </a:lnTo>
                <a:lnTo>
                  <a:pt x="21" y="61"/>
                </a:lnTo>
                <a:lnTo>
                  <a:pt x="0" y="51"/>
                </a:lnTo>
                <a:lnTo>
                  <a:pt x="0" y="3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2" name="Freeform 49">
            <a:extLst>
              <a:ext uri="{FF2B5EF4-FFF2-40B4-BE49-F238E27FC236}">
                <a16:creationId xmlns:a16="http://schemas.microsoft.com/office/drawing/2014/main" id="{DE4A7F44-6DC8-914D-8677-93981E895CE5}"/>
              </a:ext>
            </a:extLst>
          </p:cNvPr>
          <p:cNvSpPr>
            <a:spLocks noChangeArrowheads="1"/>
          </p:cNvSpPr>
          <p:nvPr/>
        </p:nvSpPr>
        <p:spPr bwMode="auto">
          <a:xfrm>
            <a:off x="7172342" y="3908948"/>
            <a:ext cx="248735" cy="572652"/>
          </a:xfrm>
          <a:custGeom>
            <a:avLst/>
            <a:gdLst>
              <a:gd name="T0" fmla="*/ 37 w 407"/>
              <a:gd name="T1" fmla="*/ 315 h 897"/>
              <a:gd name="T2" fmla="*/ 42 w 407"/>
              <a:gd name="T3" fmla="*/ 269 h 897"/>
              <a:gd name="T4" fmla="*/ 68 w 407"/>
              <a:gd name="T5" fmla="*/ 227 h 897"/>
              <a:gd name="T6" fmla="*/ 84 w 407"/>
              <a:gd name="T7" fmla="*/ 165 h 897"/>
              <a:gd name="T8" fmla="*/ 104 w 407"/>
              <a:gd name="T9" fmla="*/ 135 h 897"/>
              <a:gd name="T10" fmla="*/ 135 w 407"/>
              <a:gd name="T11" fmla="*/ 67 h 897"/>
              <a:gd name="T12" fmla="*/ 176 w 407"/>
              <a:gd name="T13" fmla="*/ 67 h 897"/>
              <a:gd name="T14" fmla="*/ 176 w 407"/>
              <a:gd name="T15" fmla="*/ 31 h 897"/>
              <a:gd name="T16" fmla="*/ 192 w 407"/>
              <a:gd name="T17" fmla="*/ 16 h 897"/>
              <a:gd name="T18" fmla="*/ 219 w 407"/>
              <a:gd name="T19" fmla="*/ 0 h 897"/>
              <a:gd name="T20" fmla="*/ 239 w 407"/>
              <a:gd name="T21" fmla="*/ 41 h 897"/>
              <a:gd name="T22" fmla="*/ 270 w 407"/>
              <a:gd name="T23" fmla="*/ 124 h 897"/>
              <a:gd name="T24" fmla="*/ 260 w 407"/>
              <a:gd name="T25" fmla="*/ 149 h 897"/>
              <a:gd name="T26" fmla="*/ 229 w 407"/>
              <a:gd name="T27" fmla="*/ 165 h 897"/>
              <a:gd name="T28" fmla="*/ 219 w 407"/>
              <a:gd name="T29" fmla="*/ 186 h 897"/>
              <a:gd name="T30" fmla="*/ 239 w 407"/>
              <a:gd name="T31" fmla="*/ 227 h 897"/>
              <a:gd name="T32" fmla="*/ 260 w 407"/>
              <a:gd name="T33" fmla="*/ 217 h 897"/>
              <a:gd name="T34" fmla="*/ 280 w 407"/>
              <a:gd name="T35" fmla="*/ 227 h 897"/>
              <a:gd name="T36" fmla="*/ 296 w 407"/>
              <a:gd name="T37" fmla="*/ 269 h 897"/>
              <a:gd name="T38" fmla="*/ 321 w 407"/>
              <a:gd name="T39" fmla="*/ 294 h 897"/>
              <a:gd name="T40" fmla="*/ 352 w 407"/>
              <a:gd name="T41" fmla="*/ 325 h 897"/>
              <a:gd name="T42" fmla="*/ 352 w 407"/>
              <a:gd name="T43" fmla="*/ 341 h 897"/>
              <a:gd name="T44" fmla="*/ 379 w 407"/>
              <a:gd name="T45" fmla="*/ 352 h 897"/>
              <a:gd name="T46" fmla="*/ 389 w 407"/>
              <a:gd name="T47" fmla="*/ 362 h 897"/>
              <a:gd name="T48" fmla="*/ 389 w 407"/>
              <a:gd name="T49" fmla="*/ 378 h 897"/>
              <a:gd name="T50" fmla="*/ 364 w 407"/>
              <a:gd name="T51" fmla="*/ 393 h 897"/>
              <a:gd name="T52" fmla="*/ 327 w 407"/>
              <a:gd name="T53" fmla="*/ 419 h 897"/>
              <a:gd name="T54" fmla="*/ 321 w 407"/>
              <a:gd name="T55" fmla="*/ 423 h 897"/>
              <a:gd name="T56" fmla="*/ 270 w 407"/>
              <a:gd name="T57" fmla="*/ 445 h 897"/>
              <a:gd name="T58" fmla="*/ 260 w 407"/>
              <a:gd name="T59" fmla="*/ 486 h 897"/>
              <a:gd name="T60" fmla="*/ 254 w 407"/>
              <a:gd name="T61" fmla="*/ 501 h 897"/>
              <a:gd name="T62" fmla="*/ 270 w 407"/>
              <a:gd name="T63" fmla="*/ 517 h 897"/>
              <a:gd name="T64" fmla="*/ 311 w 407"/>
              <a:gd name="T65" fmla="*/ 584 h 897"/>
              <a:gd name="T66" fmla="*/ 311 w 407"/>
              <a:gd name="T67" fmla="*/ 621 h 897"/>
              <a:gd name="T68" fmla="*/ 301 w 407"/>
              <a:gd name="T69" fmla="*/ 662 h 897"/>
              <a:gd name="T70" fmla="*/ 348 w 407"/>
              <a:gd name="T71" fmla="*/ 729 h 897"/>
              <a:gd name="T72" fmla="*/ 364 w 407"/>
              <a:gd name="T73" fmla="*/ 801 h 897"/>
              <a:gd name="T74" fmla="*/ 337 w 407"/>
              <a:gd name="T75" fmla="*/ 869 h 897"/>
              <a:gd name="T76" fmla="*/ 327 w 407"/>
              <a:gd name="T77" fmla="*/ 896 h 897"/>
              <a:gd name="T78" fmla="*/ 327 w 407"/>
              <a:gd name="T79" fmla="*/ 854 h 897"/>
              <a:gd name="T80" fmla="*/ 321 w 407"/>
              <a:gd name="T81" fmla="*/ 812 h 897"/>
              <a:gd name="T82" fmla="*/ 327 w 407"/>
              <a:gd name="T83" fmla="*/ 760 h 897"/>
              <a:gd name="T84" fmla="*/ 301 w 407"/>
              <a:gd name="T85" fmla="*/ 729 h 897"/>
              <a:gd name="T86" fmla="*/ 286 w 407"/>
              <a:gd name="T87" fmla="*/ 688 h 897"/>
              <a:gd name="T88" fmla="*/ 270 w 407"/>
              <a:gd name="T89" fmla="*/ 611 h 897"/>
              <a:gd name="T90" fmla="*/ 254 w 407"/>
              <a:gd name="T91" fmla="*/ 584 h 897"/>
              <a:gd name="T92" fmla="*/ 239 w 407"/>
              <a:gd name="T93" fmla="*/ 554 h 897"/>
              <a:gd name="T94" fmla="*/ 229 w 407"/>
              <a:gd name="T95" fmla="*/ 584 h 897"/>
              <a:gd name="T96" fmla="*/ 176 w 407"/>
              <a:gd name="T97" fmla="*/ 621 h 897"/>
              <a:gd name="T98" fmla="*/ 151 w 407"/>
              <a:gd name="T99" fmla="*/ 621 h 897"/>
              <a:gd name="T100" fmla="*/ 151 w 407"/>
              <a:gd name="T101" fmla="*/ 621 h 897"/>
              <a:gd name="T102" fmla="*/ 135 w 407"/>
              <a:gd name="T103" fmla="*/ 611 h 897"/>
              <a:gd name="T104" fmla="*/ 119 w 407"/>
              <a:gd name="T105" fmla="*/ 568 h 897"/>
              <a:gd name="T106" fmla="*/ 119 w 407"/>
              <a:gd name="T107" fmla="*/ 501 h 897"/>
              <a:gd name="T108" fmla="*/ 94 w 407"/>
              <a:gd name="T109" fmla="*/ 476 h 897"/>
              <a:gd name="T110" fmla="*/ 84 w 407"/>
              <a:gd name="T111" fmla="*/ 460 h 897"/>
              <a:gd name="T112" fmla="*/ 68 w 407"/>
              <a:gd name="T113" fmla="*/ 435 h 897"/>
              <a:gd name="T114" fmla="*/ 52 w 407"/>
              <a:gd name="T115" fmla="*/ 409 h 897"/>
              <a:gd name="T116" fmla="*/ 27 w 407"/>
              <a:gd name="T117" fmla="*/ 403 h 897"/>
              <a:gd name="T118" fmla="*/ 11 w 407"/>
              <a:gd name="T119" fmla="*/ 362 h 897"/>
              <a:gd name="T120" fmla="*/ 21 w 407"/>
              <a:gd name="T121" fmla="*/ 315 h 8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7"/>
              <a:gd name="T184" fmla="*/ 0 h 897"/>
              <a:gd name="T185" fmla="*/ 407 w 407"/>
              <a:gd name="T186" fmla="*/ 897 h 8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7" h="897">
                <a:moveTo>
                  <a:pt x="21" y="315"/>
                </a:moveTo>
                <a:lnTo>
                  <a:pt x="37" y="315"/>
                </a:lnTo>
                <a:lnTo>
                  <a:pt x="27" y="274"/>
                </a:lnTo>
                <a:lnTo>
                  <a:pt x="42" y="269"/>
                </a:lnTo>
                <a:lnTo>
                  <a:pt x="42" y="227"/>
                </a:lnTo>
                <a:lnTo>
                  <a:pt x="68" y="227"/>
                </a:lnTo>
                <a:lnTo>
                  <a:pt x="84" y="192"/>
                </a:lnTo>
                <a:lnTo>
                  <a:pt x="84" y="165"/>
                </a:lnTo>
                <a:lnTo>
                  <a:pt x="84" y="149"/>
                </a:lnTo>
                <a:lnTo>
                  <a:pt x="104" y="135"/>
                </a:lnTo>
                <a:lnTo>
                  <a:pt x="104" y="98"/>
                </a:lnTo>
                <a:lnTo>
                  <a:pt x="135" y="67"/>
                </a:lnTo>
                <a:lnTo>
                  <a:pt x="172" y="57"/>
                </a:lnTo>
                <a:lnTo>
                  <a:pt x="176" y="67"/>
                </a:lnTo>
                <a:lnTo>
                  <a:pt x="187" y="57"/>
                </a:lnTo>
                <a:lnTo>
                  <a:pt x="176" y="31"/>
                </a:lnTo>
                <a:lnTo>
                  <a:pt x="187" y="16"/>
                </a:lnTo>
                <a:lnTo>
                  <a:pt x="192" y="16"/>
                </a:lnTo>
                <a:lnTo>
                  <a:pt x="192" y="0"/>
                </a:lnTo>
                <a:lnTo>
                  <a:pt x="219" y="0"/>
                </a:lnTo>
                <a:lnTo>
                  <a:pt x="239" y="26"/>
                </a:lnTo>
                <a:lnTo>
                  <a:pt x="239" y="41"/>
                </a:lnTo>
                <a:lnTo>
                  <a:pt x="254" y="41"/>
                </a:lnTo>
                <a:lnTo>
                  <a:pt x="270" y="124"/>
                </a:lnTo>
                <a:lnTo>
                  <a:pt x="260" y="145"/>
                </a:lnTo>
                <a:lnTo>
                  <a:pt x="260" y="149"/>
                </a:lnTo>
                <a:lnTo>
                  <a:pt x="254" y="149"/>
                </a:lnTo>
                <a:lnTo>
                  <a:pt x="229" y="165"/>
                </a:lnTo>
                <a:lnTo>
                  <a:pt x="239" y="186"/>
                </a:lnTo>
                <a:lnTo>
                  <a:pt x="219" y="186"/>
                </a:lnTo>
                <a:lnTo>
                  <a:pt x="229" y="207"/>
                </a:lnTo>
                <a:lnTo>
                  <a:pt x="239" y="227"/>
                </a:lnTo>
                <a:lnTo>
                  <a:pt x="254" y="217"/>
                </a:lnTo>
                <a:lnTo>
                  <a:pt x="260" y="217"/>
                </a:lnTo>
                <a:lnTo>
                  <a:pt x="286" y="217"/>
                </a:lnTo>
                <a:lnTo>
                  <a:pt x="280" y="227"/>
                </a:lnTo>
                <a:lnTo>
                  <a:pt x="286" y="233"/>
                </a:lnTo>
                <a:lnTo>
                  <a:pt x="296" y="269"/>
                </a:lnTo>
                <a:lnTo>
                  <a:pt x="321" y="269"/>
                </a:lnTo>
                <a:lnTo>
                  <a:pt x="321" y="294"/>
                </a:lnTo>
                <a:lnTo>
                  <a:pt x="311" y="315"/>
                </a:lnTo>
                <a:lnTo>
                  <a:pt x="352" y="325"/>
                </a:lnTo>
                <a:lnTo>
                  <a:pt x="352" y="337"/>
                </a:lnTo>
                <a:lnTo>
                  <a:pt x="352" y="341"/>
                </a:lnTo>
                <a:lnTo>
                  <a:pt x="364" y="341"/>
                </a:lnTo>
                <a:lnTo>
                  <a:pt x="379" y="352"/>
                </a:lnTo>
                <a:lnTo>
                  <a:pt x="406" y="352"/>
                </a:lnTo>
                <a:lnTo>
                  <a:pt x="389" y="362"/>
                </a:lnTo>
                <a:lnTo>
                  <a:pt x="379" y="367"/>
                </a:lnTo>
                <a:lnTo>
                  <a:pt x="389" y="378"/>
                </a:lnTo>
                <a:lnTo>
                  <a:pt x="368" y="382"/>
                </a:lnTo>
                <a:lnTo>
                  <a:pt x="364" y="393"/>
                </a:lnTo>
                <a:lnTo>
                  <a:pt x="337" y="403"/>
                </a:lnTo>
                <a:lnTo>
                  <a:pt x="327" y="419"/>
                </a:lnTo>
                <a:lnTo>
                  <a:pt x="311" y="409"/>
                </a:lnTo>
                <a:lnTo>
                  <a:pt x="321" y="423"/>
                </a:lnTo>
                <a:lnTo>
                  <a:pt x="280" y="435"/>
                </a:lnTo>
                <a:lnTo>
                  <a:pt x="270" y="445"/>
                </a:lnTo>
                <a:lnTo>
                  <a:pt x="260" y="460"/>
                </a:lnTo>
                <a:lnTo>
                  <a:pt x="260" y="486"/>
                </a:lnTo>
                <a:lnTo>
                  <a:pt x="254" y="491"/>
                </a:lnTo>
                <a:lnTo>
                  <a:pt x="254" y="501"/>
                </a:lnTo>
                <a:lnTo>
                  <a:pt x="260" y="501"/>
                </a:lnTo>
                <a:lnTo>
                  <a:pt x="270" y="517"/>
                </a:lnTo>
                <a:lnTo>
                  <a:pt x="301" y="568"/>
                </a:lnTo>
                <a:lnTo>
                  <a:pt x="311" y="584"/>
                </a:lnTo>
                <a:lnTo>
                  <a:pt x="321" y="611"/>
                </a:lnTo>
                <a:lnTo>
                  <a:pt x="311" y="621"/>
                </a:lnTo>
                <a:lnTo>
                  <a:pt x="311" y="641"/>
                </a:lnTo>
                <a:lnTo>
                  <a:pt x="301" y="662"/>
                </a:lnTo>
                <a:lnTo>
                  <a:pt x="301" y="678"/>
                </a:lnTo>
                <a:lnTo>
                  <a:pt x="348" y="729"/>
                </a:lnTo>
                <a:lnTo>
                  <a:pt x="348" y="750"/>
                </a:lnTo>
                <a:lnTo>
                  <a:pt x="364" y="801"/>
                </a:lnTo>
                <a:lnTo>
                  <a:pt x="352" y="828"/>
                </a:lnTo>
                <a:lnTo>
                  <a:pt x="337" y="869"/>
                </a:lnTo>
                <a:lnTo>
                  <a:pt x="337" y="885"/>
                </a:lnTo>
                <a:lnTo>
                  <a:pt x="327" y="896"/>
                </a:lnTo>
                <a:lnTo>
                  <a:pt x="321" y="869"/>
                </a:lnTo>
                <a:lnTo>
                  <a:pt x="327" y="854"/>
                </a:lnTo>
                <a:lnTo>
                  <a:pt x="327" y="812"/>
                </a:lnTo>
                <a:lnTo>
                  <a:pt x="321" y="812"/>
                </a:lnTo>
                <a:lnTo>
                  <a:pt x="327" y="801"/>
                </a:lnTo>
                <a:lnTo>
                  <a:pt x="327" y="760"/>
                </a:lnTo>
                <a:lnTo>
                  <a:pt x="301" y="709"/>
                </a:lnTo>
                <a:lnTo>
                  <a:pt x="301" y="729"/>
                </a:lnTo>
                <a:lnTo>
                  <a:pt x="296" y="729"/>
                </a:lnTo>
                <a:lnTo>
                  <a:pt x="286" y="688"/>
                </a:lnTo>
                <a:lnTo>
                  <a:pt x="280" y="641"/>
                </a:lnTo>
                <a:lnTo>
                  <a:pt x="270" y="611"/>
                </a:lnTo>
                <a:lnTo>
                  <a:pt x="270" y="584"/>
                </a:lnTo>
                <a:lnTo>
                  <a:pt x="254" y="584"/>
                </a:lnTo>
                <a:lnTo>
                  <a:pt x="244" y="568"/>
                </a:lnTo>
                <a:lnTo>
                  <a:pt x="239" y="554"/>
                </a:lnTo>
                <a:lnTo>
                  <a:pt x="229" y="558"/>
                </a:lnTo>
                <a:lnTo>
                  <a:pt x="229" y="584"/>
                </a:lnTo>
                <a:lnTo>
                  <a:pt x="213" y="600"/>
                </a:lnTo>
                <a:lnTo>
                  <a:pt x="176" y="621"/>
                </a:lnTo>
                <a:lnTo>
                  <a:pt x="172" y="626"/>
                </a:lnTo>
                <a:lnTo>
                  <a:pt x="151" y="621"/>
                </a:lnTo>
                <a:lnTo>
                  <a:pt x="161" y="611"/>
                </a:lnTo>
                <a:lnTo>
                  <a:pt x="151" y="621"/>
                </a:lnTo>
                <a:lnTo>
                  <a:pt x="135" y="621"/>
                </a:lnTo>
                <a:lnTo>
                  <a:pt x="135" y="611"/>
                </a:lnTo>
                <a:lnTo>
                  <a:pt x="119" y="621"/>
                </a:lnTo>
                <a:lnTo>
                  <a:pt x="119" y="568"/>
                </a:lnTo>
                <a:lnTo>
                  <a:pt x="131" y="527"/>
                </a:lnTo>
                <a:lnTo>
                  <a:pt x="119" y="501"/>
                </a:lnTo>
                <a:lnTo>
                  <a:pt x="94" y="470"/>
                </a:lnTo>
                <a:lnTo>
                  <a:pt x="94" y="476"/>
                </a:lnTo>
                <a:lnTo>
                  <a:pt x="68" y="450"/>
                </a:lnTo>
                <a:lnTo>
                  <a:pt x="84" y="460"/>
                </a:lnTo>
                <a:lnTo>
                  <a:pt x="94" y="450"/>
                </a:lnTo>
                <a:lnTo>
                  <a:pt x="68" y="435"/>
                </a:lnTo>
                <a:lnTo>
                  <a:pt x="62" y="419"/>
                </a:lnTo>
                <a:lnTo>
                  <a:pt x="52" y="409"/>
                </a:lnTo>
                <a:lnTo>
                  <a:pt x="37" y="403"/>
                </a:lnTo>
                <a:lnTo>
                  <a:pt x="27" y="403"/>
                </a:lnTo>
                <a:lnTo>
                  <a:pt x="0" y="367"/>
                </a:lnTo>
                <a:lnTo>
                  <a:pt x="11" y="362"/>
                </a:lnTo>
                <a:lnTo>
                  <a:pt x="27" y="367"/>
                </a:lnTo>
                <a:lnTo>
                  <a:pt x="21" y="31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3" name="Freeform 50">
            <a:extLst>
              <a:ext uri="{FF2B5EF4-FFF2-40B4-BE49-F238E27FC236}">
                <a16:creationId xmlns:a16="http://schemas.microsoft.com/office/drawing/2014/main" id="{23126DA2-29B8-AC4D-88DE-B480C824E045}"/>
              </a:ext>
            </a:extLst>
          </p:cNvPr>
          <p:cNvSpPr>
            <a:spLocks noChangeArrowheads="1"/>
          </p:cNvSpPr>
          <p:nvPr/>
        </p:nvSpPr>
        <p:spPr bwMode="auto">
          <a:xfrm>
            <a:off x="7811069" y="4630359"/>
            <a:ext cx="26101" cy="31991"/>
          </a:xfrm>
          <a:custGeom>
            <a:avLst/>
            <a:gdLst>
              <a:gd name="T0" fmla="*/ 0 w 42"/>
              <a:gd name="T1" fmla="*/ 15 h 52"/>
              <a:gd name="T2" fmla="*/ 25 w 42"/>
              <a:gd name="T3" fmla="*/ 0 h 52"/>
              <a:gd name="T4" fmla="*/ 25 w 42"/>
              <a:gd name="T5" fmla="*/ 15 h 52"/>
              <a:gd name="T6" fmla="*/ 41 w 42"/>
              <a:gd name="T7" fmla="*/ 35 h 52"/>
              <a:gd name="T8" fmla="*/ 25 w 42"/>
              <a:gd name="T9" fmla="*/ 35 h 52"/>
              <a:gd name="T10" fmla="*/ 6 w 42"/>
              <a:gd name="T11" fmla="*/ 51 h 52"/>
              <a:gd name="T12" fmla="*/ 0 w 42"/>
              <a:gd name="T13" fmla="*/ 15 h 52"/>
              <a:gd name="T14" fmla="*/ 0 w 42"/>
              <a:gd name="T15" fmla="*/ 15 h 52"/>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2"/>
              <a:gd name="T26" fmla="*/ 42 w 42"/>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2">
                <a:moveTo>
                  <a:pt x="0" y="15"/>
                </a:moveTo>
                <a:lnTo>
                  <a:pt x="25" y="0"/>
                </a:lnTo>
                <a:lnTo>
                  <a:pt x="25" y="15"/>
                </a:lnTo>
                <a:lnTo>
                  <a:pt x="41" y="35"/>
                </a:lnTo>
                <a:lnTo>
                  <a:pt x="25" y="35"/>
                </a:lnTo>
                <a:lnTo>
                  <a:pt x="6" y="51"/>
                </a:lnTo>
                <a:lnTo>
                  <a:pt x="0" y="1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4" name="Freeform 51">
            <a:extLst>
              <a:ext uri="{FF2B5EF4-FFF2-40B4-BE49-F238E27FC236}">
                <a16:creationId xmlns:a16="http://schemas.microsoft.com/office/drawing/2014/main" id="{F121FE9E-2545-024A-ADF8-A53C268A7AA4}"/>
              </a:ext>
            </a:extLst>
          </p:cNvPr>
          <p:cNvSpPr>
            <a:spLocks noChangeArrowheads="1"/>
          </p:cNvSpPr>
          <p:nvPr/>
        </p:nvSpPr>
        <p:spPr bwMode="auto">
          <a:xfrm>
            <a:off x="7923154" y="3995324"/>
            <a:ext cx="47598" cy="115170"/>
          </a:xfrm>
          <a:custGeom>
            <a:avLst/>
            <a:gdLst>
              <a:gd name="T0" fmla="*/ 41 w 79"/>
              <a:gd name="T1" fmla="*/ 181 h 182"/>
              <a:gd name="T2" fmla="*/ 36 w 79"/>
              <a:gd name="T3" fmla="*/ 181 h 182"/>
              <a:gd name="T4" fmla="*/ 36 w 79"/>
              <a:gd name="T5" fmla="*/ 165 h 182"/>
              <a:gd name="T6" fmla="*/ 16 w 79"/>
              <a:gd name="T7" fmla="*/ 150 h 182"/>
              <a:gd name="T8" fmla="*/ 0 w 79"/>
              <a:gd name="T9" fmla="*/ 118 h 182"/>
              <a:gd name="T10" fmla="*/ 0 w 79"/>
              <a:gd name="T11" fmla="*/ 93 h 182"/>
              <a:gd name="T12" fmla="*/ 10 w 79"/>
              <a:gd name="T13" fmla="*/ 73 h 182"/>
              <a:gd name="T14" fmla="*/ 36 w 79"/>
              <a:gd name="T15" fmla="*/ 15 h 182"/>
              <a:gd name="T16" fmla="*/ 51 w 79"/>
              <a:gd name="T17" fmla="*/ 0 h 182"/>
              <a:gd name="T18" fmla="*/ 78 w 79"/>
              <a:gd name="T19" fmla="*/ 15 h 182"/>
              <a:gd name="T20" fmla="*/ 78 w 79"/>
              <a:gd name="T21" fmla="*/ 41 h 182"/>
              <a:gd name="T22" fmla="*/ 67 w 79"/>
              <a:gd name="T23" fmla="*/ 57 h 182"/>
              <a:gd name="T24" fmla="*/ 62 w 79"/>
              <a:gd name="T25" fmla="*/ 118 h 182"/>
              <a:gd name="T26" fmla="*/ 51 w 79"/>
              <a:gd name="T27" fmla="*/ 150 h 182"/>
              <a:gd name="T28" fmla="*/ 41 w 79"/>
              <a:gd name="T29" fmla="*/ 181 h 182"/>
              <a:gd name="T30" fmla="*/ 41 w 79"/>
              <a:gd name="T31" fmla="*/ 181 h 1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182"/>
              <a:gd name="T50" fmla="*/ 79 w 79"/>
              <a:gd name="T51" fmla="*/ 182 h 1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182">
                <a:moveTo>
                  <a:pt x="41" y="181"/>
                </a:moveTo>
                <a:lnTo>
                  <a:pt x="36" y="181"/>
                </a:lnTo>
                <a:lnTo>
                  <a:pt x="36" y="165"/>
                </a:lnTo>
                <a:lnTo>
                  <a:pt x="16" y="150"/>
                </a:lnTo>
                <a:lnTo>
                  <a:pt x="0" y="118"/>
                </a:lnTo>
                <a:lnTo>
                  <a:pt x="0" y="93"/>
                </a:lnTo>
                <a:lnTo>
                  <a:pt x="10" y="73"/>
                </a:lnTo>
                <a:lnTo>
                  <a:pt x="36" y="15"/>
                </a:lnTo>
                <a:lnTo>
                  <a:pt x="51" y="0"/>
                </a:lnTo>
                <a:lnTo>
                  <a:pt x="78" y="15"/>
                </a:lnTo>
                <a:lnTo>
                  <a:pt x="78" y="41"/>
                </a:lnTo>
                <a:lnTo>
                  <a:pt x="67" y="57"/>
                </a:lnTo>
                <a:lnTo>
                  <a:pt x="62" y="118"/>
                </a:lnTo>
                <a:lnTo>
                  <a:pt x="51" y="150"/>
                </a:lnTo>
                <a:lnTo>
                  <a:pt x="41" y="181"/>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55" name="Freeform 52">
            <a:extLst>
              <a:ext uri="{FF2B5EF4-FFF2-40B4-BE49-F238E27FC236}">
                <a16:creationId xmlns:a16="http://schemas.microsoft.com/office/drawing/2014/main" id="{B6855886-573F-944E-8531-A6AC36AD8F5F}"/>
              </a:ext>
            </a:extLst>
          </p:cNvPr>
          <p:cNvSpPr>
            <a:spLocks noChangeArrowheads="1"/>
          </p:cNvSpPr>
          <p:nvPr/>
        </p:nvSpPr>
        <p:spPr bwMode="auto">
          <a:xfrm>
            <a:off x="6602707" y="2859620"/>
            <a:ext cx="1504695" cy="1306861"/>
          </a:xfrm>
          <a:custGeom>
            <a:avLst/>
            <a:gdLst>
              <a:gd name="T0" fmla="*/ 2035 w 2451"/>
              <a:gd name="T1" fmla="*/ 145 h 2045"/>
              <a:gd name="T2" fmla="*/ 2257 w 2451"/>
              <a:gd name="T3" fmla="*/ 305 h 2045"/>
              <a:gd name="T4" fmla="*/ 2450 w 2451"/>
              <a:gd name="T5" fmla="*/ 362 h 2045"/>
              <a:gd name="T6" fmla="*/ 2393 w 2451"/>
              <a:gd name="T7" fmla="*/ 730 h 2045"/>
              <a:gd name="T8" fmla="*/ 2320 w 2451"/>
              <a:gd name="T9" fmla="*/ 787 h 2045"/>
              <a:gd name="T10" fmla="*/ 2232 w 2451"/>
              <a:gd name="T11" fmla="*/ 812 h 2045"/>
              <a:gd name="T12" fmla="*/ 2102 w 2451"/>
              <a:gd name="T13" fmla="*/ 963 h 2045"/>
              <a:gd name="T14" fmla="*/ 2051 w 2451"/>
              <a:gd name="T15" fmla="*/ 963 h 2045"/>
              <a:gd name="T16" fmla="*/ 1942 w 2451"/>
              <a:gd name="T17" fmla="*/ 989 h 2045"/>
              <a:gd name="T18" fmla="*/ 1967 w 2451"/>
              <a:gd name="T19" fmla="*/ 1108 h 2045"/>
              <a:gd name="T20" fmla="*/ 2123 w 2451"/>
              <a:gd name="T21" fmla="*/ 1087 h 2045"/>
              <a:gd name="T22" fmla="*/ 2009 w 2451"/>
              <a:gd name="T23" fmla="*/ 1257 h 2045"/>
              <a:gd name="T24" fmla="*/ 2118 w 2451"/>
              <a:gd name="T25" fmla="*/ 1413 h 2045"/>
              <a:gd name="T26" fmla="*/ 2133 w 2451"/>
              <a:gd name="T27" fmla="*/ 1501 h 2045"/>
              <a:gd name="T28" fmla="*/ 2185 w 2451"/>
              <a:gd name="T29" fmla="*/ 1531 h 2045"/>
              <a:gd name="T30" fmla="*/ 2165 w 2451"/>
              <a:gd name="T31" fmla="*/ 1588 h 2045"/>
              <a:gd name="T32" fmla="*/ 2123 w 2451"/>
              <a:gd name="T33" fmla="*/ 1697 h 2045"/>
              <a:gd name="T34" fmla="*/ 2092 w 2451"/>
              <a:gd name="T35" fmla="*/ 1801 h 2045"/>
              <a:gd name="T36" fmla="*/ 1993 w 2451"/>
              <a:gd name="T37" fmla="*/ 1909 h 2045"/>
              <a:gd name="T38" fmla="*/ 1864 w 2451"/>
              <a:gd name="T39" fmla="*/ 1909 h 2045"/>
              <a:gd name="T40" fmla="*/ 1766 w 2451"/>
              <a:gd name="T41" fmla="*/ 1993 h 2045"/>
              <a:gd name="T42" fmla="*/ 1709 w 2451"/>
              <a:gd name="T43" fmla="*/ 1993 h 2045"/>
              <a:gd name="T44" fmla="*/ 1646 w 2451"/>
              <a:gd name="T45" fmla="*/ 1981 h 2045"/>
              <a:gd name="T46" fmla="*/ 1523 w 2451"/>
              <a:gd name="T47" fmla="*/ 1909 h 2045"/>
              <a:gd name="T48" fmla="*/ 1413 w 2451"/>
              <a:gd name="T49" fmla="*/ 1925 h 2045"/>
              <a:gd name="T50" fmla="*/ 1357 w 2451"/>
              <a:gd name="T51" fmla="*/ 2003 h 2045"/>
              <a:gd name="T52" fmla="*/ 1279 w 2451"/>
              <a:gd name="T53" fmla="*/ 1966 h 2045"/>
              <a:gd name="T54" fmla="*/ 1212 w 2451"/>
              <a:gd name="T55" fmla="*/ 1858 h 2045"/>
              <a:gd name="T56" fmla="*/ 1155 w 2451"/>
              <a:gd name="T57" fmla="*/ 1805 h 2045"/>
              <a:gd name="T58" fmla="*/ 1165 w 2451"/>
              <a:gd name="T59" fmla="*/ 1666 h 2045"/>
              <a:gd name="T60" fmla="*/ 1072 w 2451"/>
              <a:gd name="T61" fmla="*/ 1640 h 2045"/>
              <a:gd name="T62" fmla="*/ 1030 w 2451"/>
              <a:gd name="T63" fmla="*/ 1609 h 2045"/>
              <a:gd name="T64" fmla="*/ 912 w 2451"/>
              <a:gd name="T65" fmla="*/ 1666 h 2045"/>
              <a:gd name="T66" fmla="*/ 777 w 2451"/>
              <a:gd name="T67" fmla="*/ 1682 h 2045"/>
              <a:gd name="T68" fmla="*/ 601 w 2451"/>
              <a:gd name="T69" fmla="*/ 1656 h 2045"/>
              <a:gd name="T70" fmla="*/ 507 w 2451"/>
              <a:gd name="T71" fmla="*/ 1615 h 2045"/>
              <a:gd name="T72" fmla="*/ 284 w 2451"/>
              <a:gd name="T73" fmla="*/ 1474 h 2045"/>
              <a:gd name="T74" fmla="*/ 300 w 2451"/>
              <a:gd name="T75" fmla="*/ 1408 h 2045"/>
              <a:gd name="T76" fmla="*/ 176 w 2451"/>
              <a:gd name="T77" fmla="*/ 1257 h 2045"/>
              <a:gd name="T78" fmla="*/ 81 w 2451"/>
              <a:gd name="T79" fmla="*/ 1180 h 2045"/>
              <a:gd name="T80" fmla="*/ 50 w 2451"/>
              <a:gd name="T81" fmla="*/ 1014 h 2045"/>
              <a:gd name="T82" fmla="*/ 259 w 2451"/>
              <a:gd name="T83" fmla="*/ 910 h 2045"/>
              <a:gd name="T84" fmla="*/ 300 w 2451"/>
              <a:gd name="T85" fmla="*/ 693 h 2045"/>
              <a:gd name="T86" fmla="*/ 450 w 2451"/>
              <a:gd name="T87" fmla="*/ 471 h 2045"/>
              <a:gd name="T88" fmla="*/ 560 w 2451"/>
              <a:gd name="T89" fmla="*/ 523 h 2045"/>
              <a:gd name="T90" fmla="*/ 652 w 2451"/>
              <a:gd name="T91" fmla="*/ 652 h 2045"/>
              <a:gd name="T92" fmla="*/ 859 w 2451"/>
              <a:gd name="T93" fmla="*/ 756 h 2045"/>
              <a:gd name="T94" fmla="*/ 1072 w 2451"/>
              <a:gd name="T95" fmla="*/ 838 h 2045"/>
              <a:gd name="T96" fmla="*/ 1321 w 2451"/>
              <a:gd name="T97" fmla="*/ 879 h 2045"/>
              <a:gd name="T98" fmla="*/ 1564 w 2451"/>
              <a:gd name="T99" fmla="*/ 704 h 2045"/>
              <a:gd name="T100" fmla="*/ 1646 w 2451"/>
              <a:gd name="T101" fmla="*/ 647 h 2045"/>
              <a:gd name="T102" fmla="*/ 1750 w 2451"/>
              <a:gd name="T103" fmla="*/ 554 h 2045"/>
              <a:gd name="T104" fmla="*/ 1859 w 2451"/>
              <a:gd name="T105" fmla="*/ 503 h 2045"/>
              <a:gd name="T106" fmla="*/ 1709 w 2451"/>
              <a:gd name="T107" fmla="*/ 446 h 2045"/>
              <a:gd name="T108" fmla="*/ 1662 w 2451"/>
              <a:gd name="T109" fmla="*/ 311 h 2045"/>
              <a:gd name="T110" fmla="*/ 1756 w 2451"/>
              <a:gd name="T111" fmla="*/ 104 h 20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51"/>
              <a:gd name="T169" fmla="*/ 0 h 2045"/>
              <a:gd name="T170" fmla="*/ 2451 w 2451"/>
              <a:gd name="T171" fmla="*/ 2045 h 20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51" h="2045">
                <a:moveTo>
                  <a:pt x="1818" y="11"/>
                </a:moveTo>
                <a:lnTo>
                  <a:pt x="1838" y="0"/>
                </a:lnTo>
                <a:lnTo>
                  <a:pt x="1864" y="11"/>
                </a:lnTo>
                <a:lnTo>
                  <a:pt x="1916" y="20"/>
                </a:lnTo>
                <a:lnTo>
                  <a:pt x="1942" y="25"/>
                </a:lnTo>
                <a:lnTo>
                  <a:pt x="1957" y="37"/>
                </a:lnTo>
                <a:lnTo>
                  <a:pt x="2035" y="145"/>
                </a:lnTo>
                <a:lnTo>
                  <a:pt x="2067" y="176"/>
                </a:lnTo>
                <a:lnTo>
                  <a:pt x="2092" y="228"/>
                </a:lnTo>
                <a:lnTo>
                  <a:pt x="2108" y="254"/>
                </a:lnTo>
                <a:lnTo>
                  <a:pt x="2123" y="270"/>
                </a:lnTo>
                <a:lnTo>
                  <a:pt x="2165" y="270"/>
                </a:lnTo>
                <a:lnTo>
                  <a:pt x="2190" y="270"/>
                </a:lnTo>
                <a:lnTo>
                  <a:pt x="2257" y="305"/>
                </a:lnTo>
                <a:lnTo>
                  <a:pt x="2300" y="388"/>
                </a:lnTo>
                <a:lnTo>
                  <a:pt x="2320" y="388"/>
                </a:lnTo>
                <a:lnTo>
                  <a:pt x="2361" y="378"/>
                </a:lnTo>
                <a:lnTo>
                  <a:pt x="2376" y="352"/>
                </a:lnTo>
                <a:lnTo>
                  <a:pt x="2419" y="337"/>
                </a:lnTo>
                <a:lnTo>
                  <a:pt x="2450" y="321"/>
                </a:lnTo>
                <a:lnTo>
                  <a:pt x="2450" y="362"/>
                </a:lnTo>
                <a:lnTo>
                  <a:pt x="2450" y="403"/>
                </a:lnTo>
                <a:lnTo>
                  <a:pt x="2444" y="419"/>
                </a:lnTo>
                <a:lnTo>
                  <a:pt x="2444" y="564"/>
                </a:lnTo>
                <a:lnTo>
                  <a:pt x="2393" y="544"/>
                </a:lnTo>
                <a:lnTo>
                  <a:pt x="2366" y="580"/>
                </a:lnTo>
                <a:lnTo>
                  <a:pt x="2402" y="678"/>
                </a:lnTo>
                <a:lnTo>
                  <a:pt x="2393" y="730"/>
                </a:lnTo>
                <a:lnTo>
                  <a:pt x="2393" y="746"/>
                </a:lnTo>
                <a:lnTo>
                  <a:pt x="2376" y="730"/>
                </a:lnTo>
                <a:lnTo>
                  <a:pt x="2361" y="720"/>
                </a:lnTo>
                <a:lnTo>
                  <a:pt x="2361" y="746"/>
                </a:lnTo>
                <a:lnTo>
                  <a:pt x="2341" y="761"/>
                </a:lnTo>
                <a:lnTo>
                  <a:pt x="2335" y="781"/>
                </a:lnTo>
                <a:lnTo>
                  <a:pt x="2320" y="787"/>
                </a:lnTo>
                <a:lnTo>
                  <a:pt x="2300" y="797"/>
                </a:lnTo>
                <a:lnTo>
                  <a:pt x="2300" y="802"/>
                </a:lnTo>
                <a:lnTo>
                  <a:pt x="2310" y="822"/>
                </a:lnTo>
                <a:lnTo>
                  <a:pt x="2294" y="822"/>
                </a:lnTo>
                <a:lnTo>
                  <a:pt x="2268" y="822"/>
                </a:lnTo>
                <a:lnTo>
                  <a:pt x="2253" y="802"/>
                </a:lnTo>
                <a:lnTo>
                  <a:pt x="2232" y="812"/>
                </a:lnTo>
                <a:lnTo>
                  <a:pt x="2232" y="838"/>
                </a:lnTo>
                <a:lnTo>
                  <a:pt x="2227" y="854"/>
                </a:lnTo>
                <a:lnTo>
                  <a:pt x="2211" y="869"/>
                </a:lnTo>
                <a:lnTo>
                  <a:pt x="2175" y="895"/>
                </a:lnTo>
                <a:lnTo>
                  <a:pt x="2159" y="937"/>
                </a:lnTo>
                <a:lnTo>
                  <a:pt x="2123" y="947"/>
                </a:lnTo>
                <a:lnTo>
                  <a:pt x="2102" y="963"/>
                </a:lnTo>
                <a:lnTo>
                  <a:pt x="2077" y="989"/>
                </a:lnTo>
                <a:lnTo>
                  <a:pt x="2051" y="1014"/>
                </a:lnTo>
                <a:lnTo>
                  <a:pt x="2040" y="1004"/>
                </a:lnTo>
                <a:lnTo>
                  <a:pt x="2055" y="989"/>
                </a:lnTo>
                <a:lnTo>
                  <a:pt x="2055" y="978"/>
                </a:lnTo>
                <a:lnTo>
                  <a:pt x="2067" y="973"/>
                </a:lnTo>
                <a:lnTo>
                  <a:pt x="2051" y="963"/>
                </a:lnTo>
                <a:lnTo>
                  <a:pt x="2040" y="947"/>
                </a:lnTo>
                <a:lnTo>
                  <a:pt x="2067" y="895"/>
                </a:lnTo>
                <a:lnTo>
                  <a:pt x="2035" y="869"/>
                </a:lnTo>
                <a:lnTo>
                  <a:pt x="1999" y="890"/>
                </a:lnTo>
                <a:lnTo>
                  <a:pt x="1973" y="937"/>
                </a:lnTo>
                <a:lnTo>
                  <a:pt x="1947" y="963"/>
                </a:lnTo>
                <a:lnTo>
                  <a:pt x="1942" y="989"/>
                </a:lnTo>
                <a:lnTo>
                  <a:pt x="1926" y="999"/>
                </a:lnTo>
                <a:lnTo>
                  <a:pt x="1890" y="999"/>
                </a:lnTo>
                <a:lnTo>
                  <a:pt x="1900" y="1040"/>
                </a:lnTo>
                <a:lnTo>
                  <a:pt x="1916" y="1071"/>
                </a:lnTo>
                <a:lnTo>
                  <a:pt x="1932" y="1067"/>
                </a:lnTo>
                <a:lnTo>
                  <a:pt x="1957" y="1081"/>
                </a:lnTo>
                <a:lnTo>
                  <a:pt x="1967" y="1108"/>
                </a:lnTo>
                <a:lnTo>
                  <a:pt x="1983" y="1123"/>
                </a:lnTo>
                <a:lnTo>
                  <a:pt x="1999" y="1112"/>
                </a:lnTo>
                <a:lnTo>
                  <a:pt x="2024" y="1087"/>
                </a:lnTo>
                <a:lnTo>
                  <a:pt x="2040" y="1071"/>
                </a:lnTo>
                <a:lnTo>
                  <a:pt x="2077" y="1087"/>
                </a:lnTo>
                <a:lnTo>
                  <a:pt x="2102" y="1087"/>
                </a:lnTo>
                <a:lnTo>
                  <a:pt x="2123" y="1087"/>
                </a:lnTo>
                <a:lnTo>
                  <a:pt x="2123" y="1123"/>
                </a:lnTo>
                <a:lnTo>
                  <a:pt x="2102" y="1112"/>
                </a:lnTo>
                <a:lnTo>
                  <a:pt x="2055" y="1139"/>
                </a:lnTo>
                <a:lnTo>
                  <a:pt x="2067" y="1149"/>
                </a:lnTo>
                <a:lnTo>
                  <a:pt x="2035" y="1190"/>
                </a:lnTo>
                <a:lnTo>
                  <a:pt x="2009" y="1231"/>
                </a:lnTo>
                <a:lnTo>
                  <a:pt x="2009" y="1257"/>
                </a:lnTo>
                <a:lnTo>
                  <a:pt x="2055" y="1284"/>
                </a:lnTo>
                <a:lnTo>
                  <a:pt x="2092" y="1345"/>
                </a:lnTo>
                <a:lnTo>
                  <a:pt x="2108" y="1356"/>
                </a:lnTo>
                <a:lnTo>
                  <a:pt x="2118" y="1382"/>
                </a:lnTo>
                <a:lnTo>
                  <a:pt x="2143" y="1408"/>
                </a:lnTo>
                <a:lnTo>
                  <a:pt x="2159" y="1423"/>
                </a:lnTo>
                <a:lnTo>
                  <a:pt x="2118" y="1413"/>
                </a:lnTo>
                <a:lnTo>
                  <a:pt x="2102" y="1408"/>
                </a:lnTo>
                <a:lnTo>
                  <a:pt x="2092" y="1413"/>
                </a:lnTo>
                <a:lnTo>
                  <a:pt x="2108" y="1413"/>
                </a:lnTo>
                <a:lnTo>
                  <a:pt x="2133" y="1439"/>
                </a:lnTo>
                <a:lnTo>
                  <a:pt x="2165" y="1474"/>
                </a:lnTo>
                <a:lnTo>
                  <a:pt x="2143" y="1480"/>
                </a:lnTo>
                <a:lnTo>
                  <a:pt x="2133" y="1501"/>
                </a:lnTo>
                <a:lnTo>
                  <a:pt x="2108" y="1501"/>
                </a:lnTo>
                <a:lnTo>
                  <a:pt x="2102" y="1516"/>
                </a:lnTo>
                <a:lnTo>
                  <a:pt x="2118" y="1506"/>
                </a:lnTo>
                <a:lnTo>
                  <a:pt x="2118" y="1521"/>
                </a:lnTo>
                <a:lnTo>
                  <a:pt x="2149" y="1506"/>
                </a:lnTo>
                <a:lnTo>
                  <a:pt x="2175" y="1521"/>
                </a:lnTo>
                <a:lnTo>
                  <a:pt x="2185" y="1531"/>
                </a:lnTo>
                <a:lnTo>
                  <a:pt x="2165" y="1547"/>
                </a:lnTo>
                <a:lnTo>
                  <a:pt x="2185" y="1547"/>
                </a:lnTo>
                <a:lnTo>
                  <a:pt x="2185" y="1562"/>
                </a:lnTo>
                <a:lnTo>
                  <a:pt x="2165" y="1562"/>
                </a:lnTo>
                <a:lnTo>
                  <a:pt x="2175" y="1572"/>
                </a:lnTo>
                <a:lnTo>
                  <a:pt x="2175" y="1588"/>
                </a:lnTo>
                <a:lnTo>
                  <a:pt x="2165" y="1588"/>
                </a:lnTo>
                <a:lnTo>
                  <a:pt x="2165" y="1599"/>
                </a:lnTo>
                <a:lnTo>
                  <a:pt x="2185" y="1609"/>
                </a:lnTo>
                <a:lnTo>
                  <a:pt x="2165" y="1615"/>
                </a:lnTo>
                <a:lnTo>
                  <a:pt x="2165" y="1609"/>
                </a:lnTo>
                <a:lnTo>
                  <a:pt x="2159" y="1615"/>
                </a:lnTo>
                <a:lnTo>
                  <a:pt x="2143" y="1656"/>
                </a:lnTo>
                <a:lnTo>
                  <a:pt x="2123" y="1697"/>
                </a:lnTo>
                <a:lnTo>
                  <a:pt x="2108" y="1697"/>
                </a:lnTo>
                <a:lnTo>
                  <a:pt x="2108" y="1707"/>
                </a:lnTo>
                <a:lnTo>
                  <a:pt x="2118" y="1717"/>
                </a:lnTo>
                <a:lnTo>
                  <a:pt x="2108" y="1733"/>
                </a:lnTo>
                <a:lnTo>
                  <a:pt x="2108" y="1760"/>
                </a:lnTo>
                <a:lnTo>
                  <a:pt x="2108" y="1775"/>
                </a:lnTo>
                <a:lnTo>
                  <a:pt x="2092" y="1801"/>
                </a:lnTo>
                <a:lnTo>
                  <a:pt x="2077" y="1817"/>
                </a:lnTo>
                <a:lnTo>
                  <a:pt x="2051" y="1827"/>
                </a:lnTo>
                <a:lnTo>
                  <a:pt x="2055" y="1832"/>
                </a:lnTo>
                <a:lnTo>
                  <a:pt x="2035" y="1858"/>
                </a:lnTo>
                <a:lnTo>
                  <a:pt x="2014" y="1868"/>
                </a:lnTo>
                <a:lnTo>
                  <a:pt x="2009" y="1868"/>
                </a:lnTo>
                <a:lnTo>
                  <a:pt x="1993" y="1909"/>
                </a:lnTo>
                <a:lnTo>
                  <a:pt x="1957" y="1915"/>
                </a:lnTo>
                <a:lnTo>
                  <a:pt x="1947" y="1925"/>
                </a:lnTo>
                <a:lnTo>
                  <a:pt x="1932" y="1915"/>
                </a:lnTo>
                <a:lnTo>
                  <a:pt x="1926" y="1925"/>
                </a:lnTo>
                <a:lnTo>
                  <a:pt x="1916" y="1915"/>
                </a:lnTo>
                <a:lnTo>
                  <a:pt x="1890" y="1935"/>
                </a:lnTo>
                <a:lnTo>
                  <a:pt x="1864" y="1909"/>
                </a:lnTo>
                <a:lnTo>
                  <a:pt x="1875" y="1950"/>
                </a:lnTo>
                <a:lnTo>
                  <a:pt x="1832" y="1966"/>
                </a:lnTo>
                <a:lnTo>
                  <a:pt x="1822" y="1956"/>
                </a:lnTo>
                <a:lnTo>
                  <a:pt x="1822" y="1966"/>
                </a:lnTo>
                <a:lnTo>
                  <a:pt x="1807" y="1977"/>
                </a:lnTo>
                <a:lnTo>
                  <a:pt x="1791" y="1981"/>
                </a:lnTo>
                <a:lnTo>
                  <a:pt x="1766" y="1993"/>
                </a:lnTo>
                <a:lnTo>
                  <a:pt x="1740" y="2003"/>
                </a:lnTo>
                <a:lnTo>
                  <a:pt x="1740" y="1993"/>
                </a:lnTo>
                <a:lnTo>
                  <a:pt x="1730" y="2018"/>
                </a:lnTo>
                <a:lnTo>
                  <a:pt x="1750" y="2034"/>
                </a:lnTo>
                <a:lnTo>
                  <a:pt x="1724" y="2044"/>
                </a:lnTo>
                <a:lnTo>
                  <a:pt x="1714" y="2007"/>
                </a:lnTo>
                <a:lnTo>
                  <a:pt x="1709" y="1993"/>
                </a:lnTo>
                <a:lnTo>
                  <a:pt x="1724" y="1981"/>
                </a:lnTo>
                <a:lnTo>
                  <a:pt x="1699" y="1966"/>
                </a:lnTo>
                <a:lnTo>
                  <a:pt x="1688" y="1981"/>
                </a:lnTo>
                <a:lnTo>
                  <a:pt x="1672" y="1977"/>
                </a:lnTo>
                <a:lnTo>
                  <a:pt x="1657" y="1966"/>
                </a:lnTo>
                <a:lnTo>
                  <a:pt x="1646" y="1966"/>
                </a:lnTo>
                <a:lnTo>
                  <a:pt x="1646" y="1981"/>
                </a:lnTo>
                <a:lnTo>
                  <a:pt x="1631" y="1981"/>
                </a:lnTo>
                <a:lnTo>
                  <a:pt x="1621" y="1977"/>
                </a:lnTo>
                <a:lnTo>
                  <a:pt x="1600" y="1981"/>
                </a:lnTo>
                <a:lnTo>
                  <a:pt x="1564" y="1940"/>
                </a:lnTo>
                <a:lnTo>
                  <a:pt x="1574" y="1915"/>
                </a:lnTo>
                <a:lnTo>
                  <a:pt x="1564" y="1915"/>
                </a:lnTo>
                <a:lnTo>
                  <a:pt x="1523" y="1909"/>
                </a:lnTo>
                <a:lnTo>
                  <a:pt x="1507" y="1893"/>
                </a:lnTo>
                <a:lnTo>
                  <a:pt x="1481" y="1899"/>
                </a:lnTo>
                <a:lnTo>
                  <a:pt x="1481" y="1915"/>
                </a:lnTo>
                <a:lnTo>
                  <a:pt x="1455" y="1925"/>
                </a:lnTo>
                <a:lnTo>
                  <a:pt x="1445" y="1940"/>
                </a:lnTo>
                <a:lnTo>
                  <a:pt x="1429" y="1925"/>
                </a:lnTo>
                <a:lnTo>
                  <a:pt x="1413" y="1925"/>
                </a:lnTo>
                <a:lnTo>
                  <a:pt x="1403" y="1935"/>
                </a:lnTo>
                <a:lnTo>
                  <a:pt x="1388" y="1935"/>
                </a:lnTo>
                <a:lnTo>
                  <a:pt x="1382" y="1935"/>
                </a:lnTo>
                <a:lnTo>
                  <a:pt x="1372" y="1940"/>
                </a:lnTo>
                <a:lnTo>
                  <a:pt x="1357" y="1940"/>
                </a:lnTo>
                <a:lnTo>
                  <a:pt x="1346" y="1950"/>
                </a:lnTo>
                <a:lnTo>
                  <a:pt x="1357" y="2003"/>
                </a:lnTo>
                <a:lnTo>
                  <a:pt x="1331" y="2003"/>
                </a:lnTo>
                <a:lnTo>
                  <a:pt x="1331" y="1993"/>
                </a:lnTo>
                <a:lnTo>
                  <a:pt x="1305" y="1993"/>
                </a:lnTo>
                <a:lnTo>
                  <a:pt x="1290" y="1981"/>
                </a:lnTo>
                <a:lnTo>
                  <a:pt x="1279" y="1981"/>
                </a:lnTo>
                <a:lnTo>
                  <a:pt x="1279" y="1977"/>
                </a:lnTo>
                <a:lnTo>
                  <a:pt x="1279" y="1966"/>
                </a:lnTo>
                <a:lnTo>
                  <a:pt x="1237" y="1956"/>
                </a:lnTo>
                <a:lnTo>
                  <a:pt x="1247" y="1935"/>
                </a:lnTo>
                <a:lnTo>
                  <a:pt x="1247" y="1909"/>
                </a:lnTo>
                <a:lnTo>
                  <a:pt x="1222" y="1909"/>
                </a:lnTo>
                <a:lnTo>
                  <a:pt x="1212" y="1873"/>
                </a:lnTo>
                <a:lnTo>
                  <a:pt x="1206" y="1868"/>
                </a:lnTo>
                <a:lnTo>
                  <a:pt x="1212" y="1858"/>
                </a:lnTo>
                <a:lnTo>
                  <a:pt x="1186" y="1858"/>
                </a:lnTo>
                <a:lnTo>
                  <a:pt x="1180" y="1858"/>
                </a:lnTo>
                <a:lnTo>
                  <a:pt x="1165" y="1868"/>
                </a:lnTo>
                <a:lnTo>
                  <a:pt x="1155" y="1848"/>
                </a:lnTo>
                <a:lnTo>
                  <a:pt x="1145" y="1827"/>
                </a:lnTo>
                <a:lnTo>
                  <a:pt x="1165" y="1827"/>
                </a:lnTo>
                <a:lnTo>
                  <a:pt x="1155" y="1805"/>
                </a:lnTo>
                <a:lnTo>
                  <a:pt x="1180" y="1790"/>
                </a:lnTo>
                <a:lnTo>
                  <a:pt x="1186" y="1790"/>
                </a:lnTo>
                <a:lnTo>
                  <a:pt x="1186" y="1785"/>
                </a:lnTo>
                <a:lnTo>
                  <a:pt x="1196" y="1764"/>
                </a:lnTo>
                <a:lnTo>
                  <a:pt x="1180" y="1682"/>
                </a:lnTo>
                <a:lnTo>
                  <a:pt x="1165" y="1682"/>
                </a:lnTo>
                <a:lnTo>
                  <a:pt x="1165" y="1666"/>
                </a:lnTo>
                <a:lnTo>
                  <a:pt x="1145" y="1640"/>
                </a:lnTo>
                <a:lnTo>
                  <a:pt x="1118" y="1640"/>
                </a:lnTo>
                <a:lnTo>
                  <a:pt x="1118" y="1656"/>
                </a:lnTo>
                <a:lnTo>
                  <a:pt x="1102" y="1640"/>
                </a:lnTo>
                <a:lnTo>
                  <a:pt x="1087" y="1640"/>
                </a:lnTo>
                <a:lnTo>
                  <a:pt x="1087" y="1630"/>
                </a:lnTo>
                <a:lnTo>
                  <a:pt x="1072" y="1640"/>
                </a:lnTo>
                <a:lnTo>
                  <a:pt x="1077" y="1625"/>
                </a:lnTo>
                <a:lnTo>
                  <a:pt x="1077" y="1609"/>
                </a:lnTo>
                <a:lnTo>
                  <a:pt x="1061" y="1609"/>
                </a:lnTo>
                <a:lnTo>
                  <a:pt x="1072" y="1588"/>
                </a:lnTo>
                <a:lnTo>
                  <a:pt x="1061" y="1584"/>
                </a:lnTo>
                <a:lnTo>
                  <a:pt x="1046" y="1588"/>
                </a:lnTo>
                <a:lnTo>
                  <a:pt x="1030" y="1609"/>
                </a:lnTo>
                <a:lnTo>
                  <a:pt x="989" y="1599"/>
                </a:lnTo>
                <a:lnTo>
                  <a:pt x="969" y="1609"/>
                </a:lnTo>
                <a:lnTo>
                  <a:pt x="963" y="1625"/>
                </a:lnTo>
                <a:lnTo>
                  <a:pt x="926" y="1630"/>
                </a:lnTo>
                <a:lnTo>
                  <a:pt x="926" y="1650"/>
                </a:lnTo>
                <a:lnTo>
                  <a:pt x="922" y="1656"/>
                </a:lnTo>
                <a:lnTo>
                  <a:pt x="912" y="1666"/>
                </a:lnTo>
                <a:lnTo>
                  <a:pt x="885" y="1672"/>
                </a:lnTo>
                <a:lnTo>
                  <a:pt x="869" y="1672"/>
                </a:lnTo>
                <a:lnTo>
                  <a:pt x="854" y="1656"/>
                </a:lnTo>
                <a:lnTo>
                  <a:pt x="844" y="1666"/>
                </a:lnTo>
                <a:lnTo>
                  <a:pt x="813" y="1666"/>
                </a:lnTo>
                <a:lnTo>
                  <a:pt x="787" y="1656"/>
                </a:lnTo>
                <a:lnTo>
                  <a:pt x="777" y="1682"/>
                </a:lnTo>
                <a:lnTo>
                  <a:pt x="750" y="1692"/>
                </a:lnTo>
                <a:lnTo>
                  <a:pt x="750" y="1666"/>
                </a:lnTo>
                <a:lnTo>
                  <a:pt x="725" y="1672"/>
                </a:lnTo>
                <a:lnTo>
                  <a:pt x="678" y="1672"/>
                </a:lnTo>
                <a:lnTo>
                  <a:pt x="652" y="1666"/>
                </a:lnTo>
                <a:lnTo>
                  <a:pt x="642" y="1672"/>
                </a:lnTo>
                <a:lnTo>
                  <a:pt x="601" y="1656"/>
                </a:lnTo>
                <a:lnTo>
                  <a:pt x="585" y="1656"/>
                </a:lnTo>
                <a:lnTo>
                  <a:pt x="585" y="1630"/>
                </a:lnTo>
                <a:lnTo>
                  <a:pt x="570" y="1640"/>
                </a:lnTo>
                <a:lnTo>
                  <a:pt x="544" y="1630"/>
                </a:lnTo>
                <a:lnTo>
                  <a:pt x="533" y="1609"/>
                </a:lnTo>
                <a:lnTo>
                  <a:pt x="517" y="1609"/>
                </a:lnTo>
                <a:lnTo>
                  <a:pt x="507" y="1615"/>
                </a:lnTo>
                <a:lnTo>
                  <a:pt x="492" y="1588"/>
                </a:lnTo>
                <a:lnTo>
                  <a:pt x="419" y="1558"/>
                </a:lnTo>
                <a:lnTo>
                  <a:pt x="393" y="1547"/>
                </a:lnTo>
                <a:lnTo>
                  <a:pt x="337" y="1516"/>
                </a:lnTo>
                <a:lnTo>
                  <a:pt x="327" y="1506"/>
                </a:lnTo>
                <a:lnTo>
                  <a:pt x="300" y="1516"/>
                </a:lnTo>
                <a:lnTo>
                  <a:pt x="284" y="1474"/>
                </a:lnTo>
                <a:lnTo>
                  <a:pt x="284" y="1454"/>
                </a:lnTo>
                <a:lnTo>
                  <a:pt x="274" y="1454"/>
                </a:lnTo>
                <a:lnTo>
                  <a:pt x="269" y="1439"/>
                </a:lnTo>
                <a:lnTo>
                  <a:pt x="274" y="1433"/>
                </a:lnTo>
                <a:lnTo>
                  <a:pt x="290" y="1449"/>
                </a:lnTo>
                <a:lnTo>
                  <a:pt x="315" y="1423"/>
                </a:lnTo>
                <a:lnTo>
                  <a:pt x="300" y="1408"/>
                </a:lnTo>
                <a:lnTo>
                  <a:pt x="284" y="1398"/>
                </a:lnTo>
                <a:lnTo>
                  <a:pt x="274" y="1366"/>
                </a:lnTo>
                <a:lnTo>
                  <a:pt x="269" y="1345"/>
                </a:lnTo>
                <a:lnTo>
                  <a:pt x="259" y="1325"/>
                </a:lnTo>
                <a:lnTo>
                  <a:pt x="227" y="1288"/>
                </a:lnTo>
                <a:lnTo>
                  <a:pt x="217" y="1288"/>
                </a:lnTo>
                <a:lnTo>
                  <a:pt x="176" y="1257"/>
                </a:lnTo>
                <a:lnTo>
                  <a:pt x="150" y="1231"/>
                </a:lnTo>
                <a:lnTo>
                  <a:pt x="93" y="1206"/>
                </a:lnTo>
                <a:lnTo>
                  <a:pt x="67" y="1216"/>
                </a:lnTo>
                <a:lnTo>
                  <a:pt x="56" y="1206"/>
                </a:lnTo>
                <a:lnTo>
                  <a:pt x="50" y="1196"/>
                </a:lnTo>
                <a:lnTo>
                  <a:pt x="67" y="1196"/>
                </a:lnTo>
                <a:lnTo>
                  <a:pt x="81" y="1180"/>
                </a:lnTo>
                <a:lnTo>
                  <a:pt x="56" y="1123"/>
                </a:lnTo>
                <a:lnTo>
                  <a:pt x="31" y="1112"/>
                </a:lnTo>
                <a:lnTo>
                  <a:pt x="16" y="1112"/>
                </a:lnTo>
                <a:lnTo>
                  <a:pt x="0" y="1071"/>
                </a:lnTo>
                <a:lnTo>
                  <a:pt x="16" y="1071"/>
                </a:lnTo>
                <a:lnTo>
                  <a:pt x="10" y="1040"/>
                </a:lnTo>
                <a:lnTo>
                  <a:pt x="50" y="1014"/>
                </a:lnTo>
                <a:lnTo>
                  <a:pt x="72" y="1004"/>
                </a:lnTo>
                <a:lnTo>
                  <a:pt x="81" y="1014"/>
                </a:lnTo>
                <a:lnTo>
                  <a:pt x="118" y="1004"/>
                </a:lnTo>
                <a:lnTo>
                  <a:pt x="124" y="978"/>
                </a:lnTo>
                <a:lnTo>
                  <a:pt x="176" y="973"/>
                </a:lnTo>
                <a:lnTo>
                  <a:pt x="192" y="947"/>
                </a:lnTo>
                <a:lnTo>
                  <a:pt x="259" y="910"/>
                </a:lnTo>
                <a:lnTo>
                  <a:pt x="269" y="838"/>
                </a:lnTo>
                <a:lnTo>
                  <a:pt x="227" y="746"/>
                </a:lnTo>
                <a:lnTo>
                  <a:pt x="207" y="746"/>
                </a:lnTo>
                <a:lnTo>
                  <a:pt x="274" y="714"/>
                </a:lnTo>
                <a:lnTo>
                  <a:pt x="300" y="720"/>
                </a:lnTo>
                <a:lnTo>
                  <a:pt x="315" y="704"/>
                </a:lnTo>
                <a:lnTo>
                  <a:pt x="300" y="693"/>
                </a:lnTo>
                <a:lnTo>
                  <a:pt x="311" y="605"/>
                </a:lnTo>
                <a:lnTo>
                  <a:pt x="399" y="605"/>
                </a:lnTo>
                <a:lnTo>
                  <a:pt x="419" y="585"/>
                </a:lnTo>
                <a:lnTo>
                  <a:pt x="399" y="523"/>
                </a:lnTo>
                <a:lnTo>
                  <a:pt x="425" y="513"/>
                </a:lnTo>
                <a:lnTo>
                  <a:pt x="445" y="503"/>
                </a:lnTo>
                <a:lnTo>
                  <a:pt x="450" y="471"/>
                </a:lnTo>
                <a:lnTo>
                  <a:pt x="476" y="460"/>
                </a:lnTo>
                <a:lnTo>
                  <a:pt x="476" y="487"/>
                </a:lnTo>
                <a:lnTo>
                  <a:pt x="492" y="497"/>
                </a:lnTo>
                <a:lnTo>
                  <a:pt x="502" y="503"/>
                </a:lnTo>
                <a:lnTo>
                  <a:pt x="517" y="513"/>
                </a:lnTo>
                <a:lnTo>
                  <a:pt x="544" y="544"/>
                </a:lnTo>
                <a:lnTo>
                  <a:pt x="560" y="523"/>
                </a:lnTo>
                <a:lnTo>
                  <a:pt x="570" y="528"/>
                </a:lnTo>
                <a:lnTo>
                  <a:pt x="575" y="544"/>
                </a:lnTo>
                <a:lnTo>
                  <a:pt x="585" y="538"/>
                </a:lnTo>
                <a:lnTo>
                  <a:pt x="616" y="569"/>
                </a:lnTo>
                <a:lnTo>
                  <a:pt x="642" y="605"/>
                </a:lnTo>
                <a:lnTo>
                  <a:pt x="642" y="632"/>
                </a:lnTo>
                <a:lnTo>
                  <a:pt x="652" y="652"/>
                </a:lnTo>
                <a:lnTo>
                  <a:pt x="642" y="662"/>
                </a:lnTo>
                <a:lnTo>
                  <a:pt x="652" y="689"/>
                </a:lnTo>
                <a:lnTo>
                  <a:pt x="693" y="704"/>
                </a:lnTo>
                <a:lnTo>
                  <a:pt x="750" y="714"/>
                </a:lnTo>
                <a:lnTo>
                  <a:pt x="777" y="714"/>
                </a:lnTo>
                <a:lnTo>
                  <a:pt x="818" y="740"/>
                </a:lnTo>
                <a:lnTo>
                  <a:pt x="859" y="756"/>
                </a:lnTo>
                <a:lnTo>
                  <a:pt x="869" y="756"/>
                </a:lnTo>
                <a:lnTo>
                  <a:pt x="885" y="771"/>
                </a:lnTo>
                <a:lnTo>
                  <a:pt x="912" y="822"/>
                </a:lnTo>
                <a:lnTo>
                  <a:pt x="937" y="849"/>
                </a:lnTo>
                <a:lnTo>
                  <a:pt x="979" y="849"/>
                </a:lnTo>
                <a:lnTo>
                  <a:pt x="989" y="838"/>
                </a:lnTo>
                <a:lnTo>
                  <a:pt x="1072" y="838"/>
                </a:lnTo>
                <a:lnTo>
                  <a:pt x="1087" y="828"/>
                </a:lnTo>
                <a:lnTo>
                  <a:pt x="1155" y="828"/>
                </a:lnTo>
                <a:lnTo>
                  <a:pt x="1170" y="849"/>
                </a:lnTo>
                <a:lnTo>
                  <a:pt x="1253" y="869"/>
                </a:lnTo>
                <a:lnTo>
                  <a:pt x="1279" y="869"/>
                </a:lnTo>
                <a:lnTo>
                  <a:pt x="1294" y="879"/>
                </a:lnTo>
                <a:lnTo>
                  <a:pt x="1321" y="879"/>
                </a:lnTo>
                <a:lnTo>
                  <a:pt x="1372" y="838"/>
                </a:lnTo>
                <a:lnTo>
                  <a:pt x="1496" y="822"/>
                </a:lnTo>
                <a:lnTo>
                  <a:pt x="1511" y="802"/>
                </a:lnTo>
                <a:lnTo>
                  <a:pt x="1533" y="787"/>
                </a:lnTo>
                <a:lnTo>
                  <a:pt x="1538" y="756"/>
                </a:lnTo>
                <a:lnTo>
                  <a:pt x="1564" y="740"/>
                </a:lnTo>
                <a:lnTo>
                  <a:pt x="1564" y="704"/>
                </a:lnTo>
                <a:lnTo>
                  <a:pt x="1548" y="689"/>
                </a:lnTo>
                <a:lnTo>
                  <a:pt x="1548" y="662"/>
                </a:lnTo>
                <a:lnTo>
                  <a:pt x="1554" y="647"/>
                </a:lnTo>
                <a:lnTo>
                  <a:pt x="1574" y="652"/>
                </a:lnTo>
                <a:lnTo>
                  <a:pt x="1605" y="652"/>
                </a:lnTo>
                <a:lnTo>
                  <a:pt x="1642" y="652"/>
                </a:lnTo>
                <a:lnTo>
                  <a:pt x="1646" y="647"/>
                </a:lnTo>
                <a:lnTo>
                  <a:pt x="1657" y="611"/>
                </a:lnTo>
                <a:lnTo>
                  <a:pt x="1683" y="611"/>
                </a:lnTo>
                <a:lnTo>
                  <a:pt x="1714" y="580"/>
                </a:lnTo>
                <a:lnTo>
                  <a:pt x="1714" y="564"/>
                </a:lnTo>
                <a:lnTo>
                  <a:pt x="1730" y="544"/>
                </a:lnTo>
                <a:lnTo>
                  <a:pt x="1740" y="544"/>
                </a:lnTo>
                <a:lnTo>
                  <a:pt x="1750" y="554"/>
                </a:lnTo>
                <a:lnTo>
                  <a:pt x="1756" y="554"/>
                </a:lnTo>
                <a:lnTo>
                  <a:pt x="1756" y="538"/>
                </a:lnTo>
                <a:lnTo>
                  <a:pt x="1766" y="538"/>
                </a:lnTo>
                <a:lnTo>
                  <a:pt x="1781" y="513"/>
                </a:lnTo>
                <a:lnTo>
                  <a:pt x="1818" y="503"/>
                </a:lnTo>
                <a:lnTo>
                  <a:pt x="1848" y="513"/>
                </a:lnTo>
                <a:lnTo>
                  <a:pt x="1859" y="503"/>
                </a:lnTo>
                <a:lnTo>
                  <a:pt x="1838" y="476"/>
                </a:lnTo>
                <a:lnTo>
                  <a:pt x="1822" y="460"/>
                </a:lnTo>
                <a:lnTo>
                  <a:pt x="1791" y="435"/>
                </a:lnTo>
                <a:lnTo>
                  <a:pt x="1766" y="419"/>
                </a:lnTo>
                <a:lnTo>
                  <a:pt x="1740" y="430"/>
                </a:lnTo>
                <a:lnTo>
                  <a:pt x="1724" y="456"/>
                </a:lnTo>
                <a:lnTo>
                  <a:pt x="1709" y="446"/>
                </a:lnTo>
                <a:lnTo>
                  <a:pt x="1683" y="446"/>
                </a:lnTo>
                <a:lnTo>
                  <a:pt x="1672" y="456"/>
                </a:lnTo>
                <a:lnTo>
                  <a:pt x="1646" y="430"/>
                </a:lnTo>
                <a:lnTo>
                  <a:pt x="1657" y="419"/>
                </a:lnTo>
                <a:lnTo>
                  <a:pt x="1657" y="403"/>
                </a:lnTo>
                <a:lnTo>
                  <a:pt x="1657" y="337"/>
                </a:lnTo>
                <a:lnTo>
                  <a:pt x="1662" y="311"/>
                </a:lnTo>
                <a:lnTo>
                  <a:pt x="1683" y="311"/>
                </a:lnTo>
                <a:lnTo>
                  <a:pt x="1714" y="321"/>
                </a:lnTo>
                <a:lnTo>
                  <a:pt x="1756" y="280"/>
                </a:lnTo>
                <a:lnTo>
                  <a:pt x="1740" y="254"/>
                </a:lnTo>
                <a:lnTo>
                  <a:pt x="1750" y="202"/>
                </a:lnTo>
                <a:lnTo>
                  <a:pt x="1766" y="119"/>
                </a:lnTo>
                <a:lnTo>
                  <a:pt x="1756" y="104"/>
                </a:lnTo>
                <a:lnTo>
                  <a:pt x="1740" y="84"/>
                </a:lnTo>
                <a:lnTo>
                  <a:pt x="1724" y="84"/>
                </a:lnTo>
                <a:lnTo>
                  <a:pt x="1740" y="41"/>
                </a:lnTo>
                <a:lnTo>
                  <a:pt x="1818" y="1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6" name="Freeform 53">
            <a:extLst>
              <a:ext uri="{FF2B5EF4-FFF2-40B4-BE49-F238E27FC236}">
                <a16:creationId xmlns:a16="http://schemas.microsoft.com/office/drawing/2014/main" id="{16D5976A-E64B-BD48-B298-D71A0F94A80C}"/>
              </a:ext>
            </a:extLst>
          </p:cNvPr>
          <p:cNvSpPr>
            <a:spLocks noChangeArrowheads="1"/>
          </p:cNvSpPr>
          <p:nvPr/>
        </p:nvSpPr>
        <p:spPr bwMode="auto">
          <a:xfrm>
            <a:off x="6525937" y="3683405"/>
            <a:ext cx="764630" cy="857378"/>
          </a:xfrm>
          <a:custGeom>
            <a:avLst/>
            <a:gdLst>
              <a:gd name="T0" fmla="*/ 393 w 1245"/>
              <a:gd name="T1" fmla="*/ 57 h 1341"/>
              <a:gd name="T2" fmla="*/ 440 w 1245"/>
              <a:gd name="T3" fmla="*/ 135 h 1341"/>
              <a:gd name="T4" fmla="*/ 399 w 1245"/>
              <a:gd name="T5" fmla="*/ 166 h 1341"/>
              <a:gd name="T6" fmla="*/ 451 w 1245"/>
              <a:gd name="T7" fmla="*/ 217 h 1341"/>
              <a:gd name="T8" fmla="*/ 493 w 1245"/>
              <a:gd name="T9" fmla="*/ 311 h 1341"/>
              <a:gd name="T10" fmla="*/ 534 w 1245"/>
              <a:gd name="T11" fmla="*/ 368 h 1341"/>
              <a:gd name="T12" fmla="*/ 694 w 1245"/>
              <a:gd name="T13" fmla="*/ 419 h 1341"/>
              <a:gd name="T14" fmla="*/ 761 w 1245"/>
              <a:gd name="T15" fmla="*/ 450 h 1341"/>
              <a:gd name="T16" fmla="*/ 808 w 1245"/>
              <a:gd name="T17" fmla="*/ 460 h 1341"/>
              <a:gd name="T18" fmla="*/ 875 w 1245"/>
              <a:gd name="T19" fmla="*/ 378 h 1341"/>
              <a:gd name="T20" fmla="*/ 927 w 1245"/>
              <a:gd name="T21" fmla="*/ 435 h 1341"/>
              <a:gd name="T22" fmla="*/ 1010 w 1245"/>
              <a:gd name="T23" fmla="*/ 409 h 1341"/>
              <a:gd name="T24" fmla="*/ 1037 w 1245"/>
              <a:gd name="T25" fmla="*/ 378 h 1341"/>
              <a:gd name="T26" fmla="*/ 1088 w 1245"/>
              <a:gd name="T27" fmla="*/ 337 h 1341"/>
              <a:gd name="T28" fmla="*/ 1170 w 1245"/>
              <a:gd name="T29" fmla="*/ 300 h 1341"/>
              <a:gd name="T30" fmla="*/ 1202 w 1245"/>
              <a:gd name="T31" fmla="*/ 321 h 1341"/>
              <a:gd name="T32" fmla="*/ 1213 w 1245"/>
              <a:gd name="T33" fmla="*/ 352 h 1341"/>
              <a:gd name="T34" fmla="*/ 1228 w 1245"/>
              <a:gd name="T35" fmla="*/ 383 h 1341"/>
              <a:gd name="T36" fmla="*/ 1186 w 1245"/>
              <a:gd name="T37" fmla="*/ 419 h 1341"/>
              <a:gd name="T38" fmla="*/ 1135 w 1245"/>
              <a:gd name="T39" fmla="*/ 517 h 1341"/>
              <a:gd name="T40" fmla="*/ 1094 w 1245"/>
              <a:gd name="T41" fmla="*/ 621 h 1341"/>
              <a:gd name="T42" fmla="*/ 1062 w 1245"/>
              <a:gd name="T43" fmla="*/ 647 h 1341"/>
              <a:gd name="T44" fmla="*/ 1021 w 1245"/>
              <a:gd name="T45" fmla="*/ 626 h 1341"/>
              <a:gd name="T46" fmla="*/ 1005 w 1245"/>
              <a:gd name="T47" fmla="*/ 580 h 1341"/>
              <a:gd name="T48" fmla="*/ 1047 w 1245"/>
              <a:gd name="T49" fmla="*/ 528 h 1341"/>
              <a:gd name="T50" fmla="*/ 937 w 1245"/>
              <a:gd name="T51" fmla="*/ 487 h 1341"/>
              <a:gd name="T52" fmla="*/ 861 w 1245"/>
              <a:gd name="T53" fmla="*/ 487 h 1341"/>
              <a:gd name="T54" fmla="*/ 875 w 1245"/>
              <a:gd name="T55" fmla="*/ 517 h 1341"/>
              <a:gd name="T56" fmla="*/ 902 w 1245"/>
              <a:gd name="T57" fmla="*/ 570 h 1341"/>
              <a:gd name="T58" fmla="*/ 902 w 1245"/>
              <a:gd name="T59" fmla="*/ 678 h 1341"/>
              <a:gd name="T60" fmla="*/ 871 w 1245"/>
              <a:gd name="T61" fmla="*/ 668 h 1341"/>
              <a:gd name="T62" fmla="*/ 818 w 1245"/>
              <a:gd name="T63" fmla="*/ 719 h 1341"/>
              <a:gd name="T64" fmla="*/ 803 w 1245"/>
              <a:gd name="T65" fmla="*/ 787 h 1341"/>
              <a:gd name="T66" fmla="*/ 761 w 1245"/>
              <a:gd name="T67" fmla="*/ 797 h 1341"/>
              <a:gd name="T68" fmla="*/ 632 w 1245"/>
              <a:gd name="T69" fmla="*/ 932 h 1341"/>
              <a:gd name="T70" fmla="*/ 575 w 1245"/>
              <a:gd name="T71" fmla="*/ 979 h 1341"/>
              <a:gd name="T72" fmla="*/ 550 w 1245"/>
              <a:gd name="T73" fmla="*/ 1046 h 1341"/>
              <a:gd name="T74" fmla="*/ 560 w 1245"/>
              <a:gd name="T75" fmla="*/ 1112 h 1341"/>
              <a:gd name="T76" fmla="*/ 518 w 1245"/>
              <a:gd name="T77" fmla="*/ 1237 h 1341"/>
              <a:gd name="T78" fmla="*/ 482 w 1245"/>
              <a:gd name="T79" fmla="*/ 1289 h 1341"/>
              <a:gd name="T80" fmla="*/ 383 w 1245"/>
              <a:gd name="T81" fmla="*/ 1257 h 1341"/>
              <a:gd name="T82" fmla="*/ 301 w 1245"/>
              <a:gd name="T83" fmla="*/ 1081 h 1341"/>
              <a:gd name="T84" fmla="*/ 207 w 1245"/>
              <a:gd name="T85" fmla="*/ 828 h 1341"/>
              <a:gd name="T86" fmla="*/ 192 w 1245"/>
              <a:gd name="T87" fmla="*/ 715 h 1341"/>
              <a:gd name="T88" fmla="*/ 197 w 1245"/>
              <a:gd name="T89" fmla="*/ 678 h 1341"/>
              <a:gd name="T90" fmla="*/ 156 w 1245"/>
              <a:gd name="T91" fmla="*/ 693 h 1341"/>
              <a:gd name="T92" fmla="*/ 84 w 1245"/>
              <a:gd name="T93" fmla="*/ 730 h 1341"/>
              <a:gd name="T94" fmla="*/ 84 w 1245"/>
              <a:gd name="T95" fmla="*/ 637 h 1341"/>
              <a:gd name="T96" fmla="*/ 5 w 1245"/>
              <a:gd name="T97" fmla="*/ 595 h 1341"/>
              <a:gd name="T98" fmla="*/ 15 w 1245"/>
              <a:gd name="T99" fmla="*/ 580 h 1341"/>
              <a:gd name="T100" fmla="*/ 99 w 1245"/>
              <a:gd name="T101" fmla="*/ 580 h 1341"/>
              <a:gd name="T102" fmla="*/ 68 w 1245"/>
              <a:gd name="T103" fmla="*/ 497 h 1341"/>
              <a:gd name="T104" fmla="*/ 68 w 1245"/>
              <a:gd name="T105" fmla="*/ 393 h 1341"/>
              <a:gd name="T106" fmla="*/ 140 w 1245"/>
              <a:gd name="T107" fmla="*/ 378 h 1341"/>
              <a:gd name="T108" fmla="*/ 192 w 1245"/>
              <a:gd name="T109" fmla="*/ 295 h 1341"/>
              <a:gd name="T110" fmla="*/ 223 w 1245"/>
              <a:gd name="T111" fmla="*/ 202 h 1341"/>
              <a:gd name="T112" fmla="*/ 223 w 1245"/>
              <a:gd name="T113" fmla="*/ 150 h 1341"/>
              <a:gd name="T114" fmla="*/ 176 w 1245"/>
              <a:gd name="T115" fmla="*/ 57 h 1341"/>
              <a:gd name="T116" fmla="*/ 301 w 1245"/>
              <a:gd name="T117" fmla="*/ 37 h 13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45"/>
              <a:gd name="T178" fmla="*/ 0 h 1341"/>
              <a:gd name="T179" fmla="*/ 1245 w 1245"/>
              <a:gd name="T180" fmla="*/ 1341 h 13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45" h="1341">
                <a:moveTo>
                  <a:pt x="342" y="0"/>
                </a:moveTo>
                <a:lnTo>
                  <a:pt x="352" y="0"/>
                </a:lnTo>
                <a:lnTo>
                  <a:pt x="383" y="37"/>
                </a:lnTo>
                <a:lnTo>
                  <a:pt x="393" y="57"/>
                </a:lnTo>
                <a:lnTo>
                  <a:pt x="399" y="78"/>
                </a:lnTo>
                <a:lnTo>
                  <a:pt x="409" y="109"/>
                </a:lnTo>
                <a:lnTo>
                  <a:pt x="425" y="119"/>
                </a:lnTo>
                <a:lnTo>
                  <a:pt x="440" y="135"/>
                </a:lnTo>
                <a:lnTo>
                  <a:pt x="415" y="161"/>
                </a:lnTo>
                <a:lnTo>
                  <a:pt x="399" y="145"/>
                </a:lnTo>
                <a:lnTo>
                  <a:pt x="393" y="150"/>
                </a:lnTo>
                <a:lnTo>
                  <a:pt x="399" y="166"/>
                </a:lnTo>
                <a:lnTo>
                  <a:pt x="409" y="166"/>
                </a:lnTo>
                <a:lnTo>
                  <a:pt x="409" y="186"/>
                </a:lnTo>
                <a:lnTo>
                  <a:pt x="425" y="227"/>
                </a:lnTo>
                <a:lnTo>
                  <a:pt x="451" y="217"/>
                </a:lnTo>
                <a:lnTo>
                  <a:pt x="461" y="227"/>
                </a:lnTo>
                <a:lnTo>
                  <a:pt x="518" y="259"/>
                </a:lnTo>
                <a:lnTo>
                  <a:pt x="503" y="295"/>
                </a:lnTo>
                <a:lnTo>
                  <a:pt x="493" y="311"/>
                </a:lnTo>
                <a:lnTo>
                  <a:pt x="503" y="327"/>
                </a:lnTo>
                <a:lnTo>
                  <a:pt x="482" y="337"/>
                </a:lnTo>
                <a:lnTo>
                  <a:pt x="503" y="352"/>
                </a:lnTo>
                <a:lnTo>
                  <a:pt x="534" y="368"/>
                </a:lnTo>
                <a:lnTo>
                  <a:pt x="570" y="383"/>
                </a:lnTo>
                <a:lnTo>
                  <a:pt x="601" y="393"/>
                </a:lnTo>
                <a:lnTo>
                  <a:pt x="653" y="409"/>
                </a:lnTo>
                <a:lnTo>
                  <a:pt x="694" y="419"/>
                </a:lnTo>
                <a:lnTo>
                  <a:pt x="700" y="429"/>
                </a:lnTo>
                <a:lnTo>
                  <a:pt x="726" y="445"/>
                </a:lnTo>
                <a:lnTo>
                  <a:pt x="741" y="435"/>
                </a:lnTo>
                <a:lnTo>
                  <a:pt x="761" y="450"/>
                </a:lnTo>
                <a:lnTo>
                  <a:pt x="767" y="450"/>
                </a:lnTo>
                <a:lnTo>
                  <a:pt x="793" y="450"/>
                </a:lnTo>
                <a:lnTo>
                  <a:pt x="808" y="450"/>
                </a:lnTo>
                <a:lnTo>
                  <a:pt x="808" y="460"/>
                </a:lnTo>
                <a:lnTo>
                  <a:pt x="849" y="460"/>
                </a:lnTo>
                <a:lnTo>
                  <a:pt x="845" y="409"/>
                </a:lnTo>
                <a:lnTo>
                  <a:pt x="849" y="383"/>
                </a:lnTo>
                <a:lnTo>
                  <a:pt x="875" y="378"/>
                </a:lnTo>
                <a:lnTo>
                  <a:pt x="875" y="404"/>
                </a:lnTo>
                <a:lnTo>
                  <a:pt x="875" y="419"/>
                </a:lnTo>
                <a:lnTo>
                  <a:pt x="896" y="429"/>
                </a:lnTo>
                <a:lnTo>
                  <a:pt x="927" y="435"/>
                </a:lnTo>
                <a:lnTo>
                  <a:pt x="953" y="429"/>
                </a:lnTo>
                <a:lnTo>
                  <a:pt x="953" y="435"/>
                </a:lnTo>
                <a:lnTo>
                  <a:pt x="1021" y="435"/>
                </a:lnTo>
                <a:lnTo>
                  <a:pt x="1010" y="409"/>
                </a:lnTo>
                <a:lnTo>
                  <a:pt x="994" y="404"/>
                </a:lnTo>
                <a:lnTo>
                  <a:pt x="994" y="383"/>
                </a:lnTo>
                <a:lnTo>
                  <a:pt x="1010" y="383"/>
                </a:lnTo>
                <a:lnTo>
                  <a:pt x="1037" y="378"/>
                </a:lnTo>
                <a:lnTo>
                  <a:pt x="1047" y="368"/>
                </a:lnTo>
                <a:lnTo>
                  <a:pt x="1051" y="362"/>
                </a:lnTo>
                <a:lnTo>
                  <a:pt x="1051" y="342"/>
                </a:lnTo>
                <a:lnTo>
                  <a:pt x="1088" y="337"/>
                </a:lnTo>
                <a:lnTo>
                  <a:pt x="1094" y="321"/>
                </a:lnTo>
                <a:lnTo>
                  <a:pt x="1114" y="311"/>
                </a:lnTo>
                <a:lnTo>
                  <a:pt x="1155" y="321"/>
                </a:lnTo>
                <a:lnTo>
                  <a:pt x="1170" y="300"/>
                </a:lnTo>
                <a:lnTo>
                  <a:pt x="1186" y="295"/>
                </a:lnTo>
                <a:lnTo>
                  <a:pt x="1197" y="300"/>
                </a:lnTo>
                <a:lnTo>
                  <a:pt x="1186" y="321"/>
                </a:lnTo>
                <a:lnTo>
                  <a:pt x="1202" y="321"/>
                </a:lnTo>
                <a:lnTo>
                  <a:pt x="1202" y="337"/>
                </a:lnTo>
                <a:lnTo>
                  <a:pt x="1197" y="352"/>
                </a:lnTo>
                <a:lnTo>
                  <a:pt x="1213" y="342"/>
                </a:lnTo>
                <a:lnTo>
                  <a:pt x="1213" y="352"/>
                </a:lnTo>
                <a:lnTo>
                  <a:pt x="1228" y="352"/>
                </a:lnTo>
                <a:lnTo>
                  <a:pt x="1244" y="368"/>
                </a:lnTo>
                <a:lnTo>
                  <a:pt x="1239" y="368"/>
                </a:lnTo>
                <a:lnTo>
                  <a:pt x="1228" y="383"/>
                </a:lnTo>
                <a:lnTo>
                  <a:pt x="1239" y="409"/>
                </a:lnTo>
                <a:lnTo>
                  <a:pt x="1228" y="419"/>
                </a:lnTo>
                <a:lnTo>
                  <a:pt x="1223" y="409"/>
                </a:lnTo>
                <a:lnTo>
                  <a:pt x="1186" y="419"/>
                </a:lnTo>
                <a:lnTo>
                  <a:pt x="1155" y="450"/>
                </a:lnTo>
                <a:lnTo>
                  <a:pt x="1155" y="487"/>
                </a:lnTo>
                <a:lnTo>
                  <a:pt x="1135" y="502"/>
                </a:lnTo>
                <a:lnTo>
                  <a:pt x="1135" y="517"/>
                </a:lnTo>
                <a:lnTo>
                  <a:pt x="1135" y="544"/>
                </a:lnTo>
                <a:lnTo>
                  <a:pt x="1119" y="580"/>
                </a:lnTo>
                <a:lnTo>
                  <a:pt x="1094" y="580"/>
                </a:lnTo>
                <a:lnTo>
                  <a:pt x="1094" y="621"/>
                </a:lnTo>
                <a:lnTo>
                  <a:pt x="1078" y="626"/>
                </a:lnTo>
                <a:lnTo>
                  <a:pt x="1088" y="668"/>
                </a:lnTo>
                <a:lnTo>
                  <a:pt x="1072" y="668"/>
                </a:lnTo>
                <a:lnTo>
                  <a:pt x="1062" y="647"/>
                </a:lnTo>
                <a:lnTo>
                  <a:pt x="1047" y="626"/>
                </a:lnTo>
                <a:lnTo>
                  <a:pt x="1047" y="605"/>
                </a:lnTo>
                <a:lnTo>
                  <a:pt x="1026" y="626"/>
                </a:lnTo>
                <a:lnTo>
                  <a:pt x="1021" y="626"/>
                </a:lnTo>
                <a:lnTo>
                  <a:pt x="1010" y="621"/>
                </a:lnTo>
                <a:lnTo>
                  <a:pt x="1005" y="621"/>
                </a:lnTo>
                <a:lnTo>
                  <a:pt x="994" y="585"/>
                </a:lnTo>
                <a:lnTo>
                  <a:pt x="1005" y="580"/>
                </a:lnTo>
                <a:lnTo>
                  <a:pt x="1010" y="560"/>
                </a:lnTo>
                <a:lnTo>
                  <a:pt x="1037" y="554"/>
                </a:lnTo>
                <a:lnTo>
                  <a:pt x="1037" y="538"/>
                </a:lnTo>
                <a:lnTo>
                  <a:pt x="1047" y="528"/>
                </a:lnTo>
                <a:lnTo>
                  <a:pt x="1037" y="513"/>
                </a:lnTo>
                <a:lnTo>
                  <a:pt x="937" y="517"/>
                </a:lnTo>
                <a:lnTo>
                  <a:pt x="943" y="513"/>
                </a:lnTo>
                <a:lnTo>
                  <a:pt x="937" y="487"/>
                </a:lnTo>
                <a:lnTo>
                  <a:pt x="912" y="472"/>
                </a:lnTo>
                <a:lnTo>
                  <a:pt x="886" y="450"/>
                </a:lnTo>
                <a:lnTo>
                  <a:pt x="871" y="450"/>
                </a:lnTo>
                <a:lnTo>
                  <a:pt x="861" y="487"/>
                </a:lnTo>
                <a:lnTo>
                  <a:pt x="875" y="502"/>
                </a:lnTo>
                <a:lnTo>
                  <a:pt x="886" y="502"/>
                </a:lnTo>
                <a:lnTo>
                  <a:pt x="902" y="517"/>
                </a:lnTo>
                <a:lnTo>
                  <a:pt x="875" y="517"/>
                </a:lnTo>
                <a:lnTo>
                  <a:pt x="875" y="538"/>
                </a:lnTo>
                <a:lnTo>
                  <a:pt x="861" y="544"/>
                </a:lnTo>
                <a:lnTo>
                  <a:pt x="875" y="560"/>
                </a:lnTo>
                <a:lnTo>
                  <a:pt x="902" y="570"/>
                </a:lnTo>
                <a:lnTo>
                  <a:pt x="896" y="595"/>
                </a:lnTo>
                <a:lnTo>
                  <a:pt x="927" y="689"/>
                </a:lnTo>
                <a:lnTo>
                  <a:pt x="902" y="693"/>
                </a:lnTo>
                <a:lnTo>
                  <a:pt x="902" y="678"/>
                </a:lnTo>
                <a:lnTo>
                  <a:pt x="886" y="704"/>
                </a:lnTo>
                <a:lnTo>
                  <a:pt x="875" y="693"/>
                </a:lnTo>
                <a:lnTo>
                  <a:pt x="875" y="668"/>
                </a:lnTo>
                <a:lnTo>
                  <a:pt x="871" y="668"/>
                </a:lnTo>
                <a:lnTo>
                  <a:pt x="871" y="689"/>
                </a:lnTo>
                <a:lnTo>
                  <a:pt x="834" y="704"/>
                </a:lnTo>
                <a:lnTo>
                  <a:pt x="818" y="715"/>
                </a:lnTo>
                <a:lnTo>
                  <a:pt x="818" y="719"/>
                </a:lnTo>
                <a:lnTo>
                  <a:pt x="829" y="746"/>
                </a:lnTo>
                <a:lnTo>
                  <a:pt x="818" y="761"/>
                </a:lnTo>
                <a:lnTo>
                  <a:pt x="808" y="771"/>
                </a:lnTo>
                <a:lnTo>
                  <a:pt x="803" y="787"/>
                </a:lnTo>
                <a:lnTo>
                  <a:pt x="767" y="797"/>
                </a:lnTo>
                <a:lnTo>
                  <a:pt x="767" y="787"/>
                </a:lnTo>
                <a:lnTo>
                  <a:pt x="751" y="797"/>
                </a:lnTo>
                <a:lnTo>
                  <a:pt x="761" y="797"/>
                </a:lnTo>
                <a:lnTo>
                  <a:pt x="720" y="854"/>
                </a:lnTo>
                <a:lnTo>
                  <a:pt x="684" y="880"/>
                </a:lnTo>
                <a:lnTo>
                  <a:pt x="653" y="911"/>
                </a:lnTo>
                <a:lnTo>
                  <a:pt x="632" y="932"/>
                </a:lnTo>
                <a:lnTo>
                  <a:pt x="642" y="936"/>
                </a:lnTo>
                <a:lnTo>
                  <a:pt x="612" y="952"/>
                </a:lnTo>
                <a:lnTo>
                  <a:pt x="591" y="963"/>
                </a:lnTo>
                <a:lnTo>
                  <a:pt x="575" y="979"/>
                </a:lnTo>
                <a:lnTo>
                  <a:pt x="570" y="979"/>
                </a:lnTo>
                <a:lnTo>
                  <a:pt x="550" y="989"/>
                </a:lnTo>
                <a:lnTo>
                  <a:pt x="544" y="1020"/>
                </a:lnTo>
                <a:lnTo>
                  <a:pt x="550" y="1046"/>
                </a:lnTo>
                <a:lnTo>
                  <a:pt x="550" y="1061"/>
                </a:lnTo>
                <a:lnTo>
                  <a:pt x="550" y="1087"/>
                </a:lnTo>
                <a:lnTo>
                  <a:pt x="544" y="1087"/>
                </a:lnTo>
                <a:lnTo>
                  <a:pt x="560" y="1112"/>
                </a:lnTo>
                <a:lnTo>
                  <a:pt x="544" y="1149"/>
                </a:lnTo>
                <a:lnTo>
                  <a:pt x="534" y="1169"/>
                </a:lnTo>
                <a:lnTo>
                  <a:pt x="544" y="1237"/>
                </a:lnTo>
                <a:lnTo>
                  <a:pt x="518" y="1237"/>
                </a:lnTo>
                <a:lnTo>
                  <a:pt x="503" y="1273"/>
                </a:lnTo>
                <a:lnTo>
                  <a:pt x="524" y="1279"/>
                </a:lnTo>
                <a:lnTo>
                  <a:pt x="518" y="1289"/>
                </a:lnTo>
                <a:lnTo>
                  <a:pt x="482" y="1289"/>
                </a:lnTo>
                <a:lnTo>
                  <a:pt x="466" y="1304"/>
                </a:lnTo>
                <a:lnTo>
                  <a:pt x="466" y="1320"/>
                </a:lnTo>
                <a:lnTo>
                  <a:pt x="440" y="1340"/>
                </a:lnTo>
                <a:lnTo>
                  <a:pt x="383" y="1257"/>
                </a:lnTo>
                <a:lnTo>
                  <a:pt x="393" y="1263"/>
                </a:lnTo>
                <a:lnTo>
                  <a:pt x="358" y="1191"/>
                </a:lnTo>
                <a:lnTo>
                  <a:pt x="332" y="1149"/>
                </a:lnTo>
                <a:lnTo>
                  <a:pt x="301" y="1081"/>
                </a:lnTo>
                <a:lnTo>
                  <a:pt x="285" y="1030"/>
                </a:lnTo>
                <a:lnTo>
                  <a:pt x="260" y="989"/>
                </a:lnTo>
                <a:lnTo>
                  <a:pt x="217" y="864"/>
                </a:lnTo>
                <a:lnTo>
                  <a:pt x="207" y="828"/>
                </a:lnTo>
                <a:lnTo>
                  <a:pt x="197" y="771"/>
                </a:lnTo>
                <a:lnTo>
                  <a:pt x="197" y="735"/>
                </a:lnTo>
                <a:lnTo>
                  <a:pt x="192" y="719"/>
                </a:lnTo>
                <a:lnTo>
                  <a:pt x="192" y="715"/>
                </a:lnTo>
                <a:lnTo>
                  <a:pt x="197" y="704"/>
                </a:lnTo>
                <a:lnTo>
                  <a:pt x="192" y="693"/>
                </a:lnTo>
                <a:lnTo>
                  <a:pt x="182" y="678"/>
                </a:lnTo>
                <a:lnTo>
                  <a:pt x="197" y="678"/>
                </a:lnTo>
                <a:lnTo>
                  <a:pt x="197" y="668"/>
                </a:lnTo>
                <a:lnTo>
                  <a:pt x="176" y="668"/>
                </a:lnTo>
                <a:lnTo>
                  <a:pt x="176" y="689"/>
                </a:lnTo>
                <a:lnTo>
                  <a:pt x="156" y="693"/>
                </a:lnTo>
                <a:lnTo>
                  <a:pt x="176" y="704"/>
                </a:lnTo>
                <a:lnTo>
                  <a:pt x="166" y="730"/>
                </a:lnTo>
                <a:lnTo>
                  <a:pt x="115" y="746"/>
                </a:lnTo>
                <a:lnTo>
                  <a:pt x="84" y="730"/>
                </a:lnTo>
                <a:lnTo>
                  <a:pt x="27" y="668"/>
                </a:lnTo>
                <a:lnTo>
                  <a:pt x="42" y="668"/>
                </a:lnTo>
                <a:lnTo>
                  <a:pt x="84" y="652"/>
                </a:lnTo>
                <a:lnTo>
                  <a:pt x="84" y="637"/>
                </a:lnTo>
                <a:lnTo>
                  <a:pt x="47" y="652"/>
                </a:lnTo>
                <a:lnTo>
                  <a:pt x="5" y="626"/>
                </a:lnTo>
                <a:lnTo>
                  <a:pt x="0" y="605"/>
                </a:lnTo>
                <a:lnTo>
                  <a:pt x="5" y="595"/>
                </a:lnTo>
                <a:lnTo>
                  <a:pt x="0" y="595"/>
                </a:lnTo>
                <a:lnTo>
                  <a:pt x="0" y="585"/>
                </a:lnTo>
                <a:lnTo>
                  <a:pt x="15" y="585"/>
                </a:lnTo>
                <a:lnTo>
                  <a:pt x="15" y="580"/>
                </a:lnTo>
                <a:lnTo>
                  <a:pt x="57" y="580"/>
                </a:lnTo>
                <a:lnTo>
                  <a:pt x="72" y="580"/>
                </a:lnTo>
                <a:lnTo>
                  <a:pt x="88" y="570"/>
                </a:lnTo>
                <a:lnTo>
                  <a:pt x="99" y="580"/>
                </a:lnTo>
                <a:lnTo>
                  <a:pt x="109" y="570"/>
                </a:lnTo>
                <a:lnTo>
                  <a:pt x="109" y="560"/>
                </a:lnTo>
                <a:lnTo>
                  <a:pt x="84" y="502"/>
                </a:lnTo>
                <a:lnTo>
                  <a:pt x="68" y="497"/>
                </a:lnTo>
                <a:lnTo>
                  <a:pt x="68" y="450"/>
                </a:lnTo>
                <a:lnTo>
                  <a:pt x="31" y="445"/>
                </a:lnTo>
                <a:lnTo>
                  <a:pt x="57" y="404"/>
                </a:lnTo>
                <a:lnTo>
                  <a:pt x="68" y="393"/>
                </a:lnTo>
                <a:lnTo>
                  <a:pt x="72" y="383"/>
                </a:lnTo>
                <a:lnTo>
                  <a:pt x="84" y="404"/>
                </a:lnTo>
                <a:lnTo>
                  <a:pt x="135" y="383"/>
                </a:lnTo>
                <a:lnTo>
                  <a:pt x="140" y="378"/>
                </a:lnTo>
                <a:lnTo>
                  <a:pt x="150" y="368"/>
                </a:lnTo>
                <a:lnTo>
                  <a:pt x="150" y="342"/>
                </a:lnTo>
                <a:lnTo>
                  <a:pt x="192" y="321"/>
                </a:lnTo>
                <a:lnTo>
                  <a:pt x="192" y="295"/>
                </a:lnTo>
                <a:lnTo>
                  <a:pt x="207" y="274"/>
                </a:lnTo>
                <a:lnTo>
                  <a:pt x="223" y="243"/>
                </a:lnTo>
                <a:lnTo>
                  <a:pt x="244" y="227"/>
                </a:lnTo>
                <a:lnTo>
                  <a:pt x="223" y="202"/>
                </a:lnTo>
                <a:lnTo>
                  <a:pt x="244" y="186"/>
                </a:lnTo>
                <a:lnTo>
                  <a:pt x="260" y="176"/>
                </a:lnTo>
                <a:lnTo>
                  <a:pt x="260" y="161"/>
                </a:lnTo>
                <a:lnTo>
                  <a:pt x="223" y="150"/>
                </a:lnTo>
                <a:lnTo>
                  <a:pt x="217" y="135"/>
                </a:lnTo>
                <a:lnTo>
                  <a:pt x="197" y="125"/>
                </a:lnTo>
                <a:lnTo>
                  <a:pt x="197" y="82"/>
                </a:lnTo>
                <a:lnTo>
                  <a:pt x="176" y="57"/>
                </a:lnTo>
                <a:lnTo>
                  <a:pt x="192" y="40"/>
                </a:lnTo>
                <a:lnTo>
                  <a:pt x="233" y="40"/>
                </a:lnTo>
                <a:lnTo>
                  <a:pt x="260" y="52"/>
                </a:lnTo>
                <a:lnTo>
                  <a:pt x="301" y="37"/>
                </a:lnTo>
                <a:lnTo>
                  <a:pt x="332" y="9"/>
                </a:lnTo>
                <a:lnTo>
                  <a:pt x="342"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7" name="Freeform 54">
            <a:extLst>
              <a:ext uri="{FF2B5EF4-FFF2-40B4-BE49-F238E27FC236}">
                <a16:creationId xmlns:a16="http://schemas.microsoft.com/office/drawing/2014/main" id="{4ABDF345-4C57-6540-AA18-BBDD567951B7}"/>
              </a:ext>
            </a:extLst>
          </p:cNvPr>
          <p:cNvSpPr>
            <a:spLocks noChangeArrowheads="1"/>
          </p:cNvSpPr>
          <p:nvPr/>
        </p:nvSpPr>
        <p:spPr bwMode="auto">
          <a:xfrm>
            <a:off x="7287497" y="4614365"/>
            <a:ext cx="297868" cy="337513"/>
          </a:xfrm>
          <a:custGeom>
            <a:avLst/>
            <a:gdLst>
              <a:gd name="T0" fmla="*/ 393 w 487"/>
              <a:gd name="T1" fmla="*/ 486 h 528"/>
              <a:gd name="T2" fmla="*/ 357 w 487"/>
              <a:gd name="T3" fmla="*/ 460 h 528"/>
              <a:gd name="T4" fmla="*/ 315 w 487"/>
              <a:gd name="T5" fmla="*/ 419 h 528"/>
              <a:gd name="T6" fmla="*/ 259 w 487"/>
              <a:gd name="T7" fmla="*/ 351 h 528"/>
              <a:gd name="T8" fmla="*/ 233 w 487"/>
              <a:gd name="T9" fmla="*/ 310 h 528"/>
              <a:gd name="T10" fmla="*/ 207 w 487"/>
              <a:gd name="T11" fmla="*/ 268 h 528"/>
              <a:gd name="T12" fmla="*/ 181 w 487"/>
              <a:gd name="T13" fmla="*/ 243 h 528"/>
              <a:gd name="T14" fmla="*/ 165 w 487"/>
              <a:gd name="T15" fmla="*/ 175 h 528"/>
              <a:gd name="T16" fmla="*/ 108 w 487"/>
              <a:gd name="T17" fmla="*/ 129 h 528"/>
              <a:gd name="T18" fmla="*/ 72 w 487"/>
              <a:gd name="T19" fmla="*/ 92 h 528"/>
              <a:gd name="T20" fmla="*/ 4 w 487"/>
              <a:gd name="T21" fmla="*/ 41 h 528"/>
              <a:gd name="T22" fmla="*/ 0 w 487"/>
              <a:gd name="T23" fmla="*/ 0 h 528"/>
              <a:gd name="T24" fmla="*/ 67 w 487"/>
              <a:gd name="T25" fmla="*/ 20 h 528"/>
              <a:gd name="T26" fmla="*/ 134 w 487"/>
              <a:gd name="T27" fmla="*/ 51 h 528"/>
              <a:gd name="T28" fmla="*/ 192 w 487"/>
              <a:gd name="T29" fmla="*/ 108 h 528"/>
              <a:gd name="T30" fmla="*/ 243 w 487"/>
              <a:gd name="T31" fmla="*/ 160 h 528"/>
              <a:gd name="T32" fmla="*/ 269 w 487"/>
              <a:gd name="T33" fmla="*/ 160 h 528"/>
              <a:gd name="T34" fmla="*/ 290 w 487"/>
              <a:gd name="T35" fmla="*/ 186 h 528"/>
              <a:gd name="T36" fmla="*/ 315 w 487"/>
              <a:gd name="T37" fmla="*/ 212 h 528"/>
              <a:gd name="T38" fmla="*/ 352 w 487"/>
              <a:gd name="T39" fmla="*/ 237 h 528"/>
              <a:gd name="T40" fmla="*/ 352 w 487"/>
              <a:gd name="T41" fmla="*/ 243 h 528"/>
              <a:gd name="T42" fmla="*/ 378 w 487"/>
              <a:gd name="T43" fmla="*/ 243 h 528"/>
              <a:gd name="T44" fmla="*/ 368 w 487"/>
              <a:gd name="T45" fmla="*/ 268 h 528"/>
              <a:gd name="T46" fmla="*/ 368 w 487"/>
              <a:gd name="T47" fmla="*/ 284 h 528"/>
              <a:gd name="T48" fmla="*/ 409 w 487"/>
              <a:gd name="T49" fmla="*/ 300 h 528"/>
              <a:gd name="T50" fmla="*/ 435 w 487"/>
              <a:gd name="T51" fmla="*/ 351 h 528"/>
              <a:gd name="T52" fmla="*/ 440 w 487"/>
              <a:gd name="T53" fmla="*/ 362 h 528"/>
              <a:gd name="T54" fmla="*/ 476 w 487"/>
              <a:gd name="T55" fmla="*/ 388 h 528"/>
              <a:gd name="T56" fmla="*/ 466 w 487"/>
              <a:gd name="T57" fmla="*/ 419 h 528"/>
              <a:gd name="T58" fmla="*/ 476 w 487"/>
              <a:gd name="T59" fmla="*/ 454 h 528"/>
              <a:gd name="T60" fmla="*/ 440 w 487"/>
              <a:gd name="T61" fmla="*/ 501 h 528"/>
              <a:gd name="T62" fmla="*/ 419 w 487"/>
              <a:gd name="T63" fmla="*/ 511 h 528"/>
              <a:gd name="T64" fmla="*/ 419 w 487"/>
              <a:gd name="T65" fmla="*/ 527 h 5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7"/>
              <a:gd name="T100" fmla="*/ 0 h 528"/>
              <a:gd name="T101" fmla="*/ 487 w 487"/>
              <a:gd name="T102" fmla="*/ 528 h 5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7" h="528">
                <a:moveTo>
                  <a:pt x="419" y="527"/>
                </a:moveTo>
                <a:lnTo>
                  <a:pt x="393" y="486"/>
                </a:lnTo>
                <a:lnTo>
                  <a:pt x="378" y="476"/>
                </a:lnTo>
                <a:lnTo>
                  <a:pt x="357" y="460"/>
                </a:lnTo>
                <a:lnTo>
                  <a:pt x="315" y="434"/>
                </a:lnTo>
                <a:lnTo>
                  <a:pt x="315" y="419"/>
                </a:lnTo>
                <a:lnTo>
                  <a:pt x="284" y="392"/>
                </a:lnTo>
                <a:lnTo>
                  <a:pt x="259" y="351"/>
                </a:lnTo>
                <a:lnTo>
                  <a:pt x="259" y="346"/>
                </a:lnTo>
                <a:lnTo>
                  <a:pt x="233" y="310"/>
                </a:lnTo>
                <a:lnTo>
                  <a:pt x="233" y="300"/>
                </a:lnTo>
                <a:lnTo>
                  <a:pt x="207" y="268"/>
                </a:lnTo>
                <a:lnTo>
                  <a:pt x="202" y="253"/>
                </a:lnTo>
                <a:lnTo>
                  <a:pt x="181" y="243"/>
                </a:lnTo>
                <a:lnTo>
                  <a:pt x="160" y="186"/>
                </a:lnTo>
                <a:lnTo>
                  <a:pt x="165" y="175"/>
                </a:lnTo>
                <a:lnTo>
                  <a:pt x="114" y="149"/>
                </a:lnTo>
                <a:lnTo>
                  <a:pt x="108" y="129"/>
                </a:lnTo>
                <a:lnTo>
                  <a:pt x="98" y="129"/>
                </a:lnTo>
                <a:lnTo>
                  <a:pt x="72" y="92"/>
                </a:lnTo>
                <a:lnTo>
                  <a:pt x="67" y="92"/>
                </a:lnTo>
                <a:lnTo>
                  <a:pt x="4" y="41"/>
                </a:lnTo>
                <a:lnTo>
                  <a:pt x="0" y="20"/>
                </a:lnTo>
                <a:lnTo>
                  <a:pt x="0" y="0"/>
                </a:lnTo>
                <a:lnTo>
                  <a:pt x="26" y="0"/>
                </a:lnTo>
                <a:lnTo>
                  <a:pt x="67" y="20"/>
                </a:lnTo>
                <a:lnTo>
                  <a:pt x="98" y="20"/>
                </a:lnTo>
                <a:lnTo>
                  <a:pt x="134" y="51"/>
                </a:lnTo>
                <a:lnTo>
                  <a:pt x="134" y="67"/>
                </a:lnTo>
                <a:lnTo>
                  <a:pt x="192" y="108"/>
                </a:lnTo>
                <a:lnTo>
                  <a:pt x="217" y="129"/>
                </a:lnTo>
                <a:lnTo>
                  <a:pt x="243" y="160"/>
                </a:lnTo>
                <a:lnTo>
                  <a:pt x="259" y="149"/>
                </a:lnTo>
                <a:lnTo>
                  <a:pt x="269" y="160"/>
                </a:lnTo>
                <a:lnTo>
                  <a:pt x="274" y="186"/>
                </a:lnTo>
                <a:lnTo>
                  <a:pt x="290" y="186"/>
                </a:lnTo>
                <a:lnTo>
                  <a:pt x="300" y="202"/>
                </a:lnTo>
                <a:lnTo>
                  <a:pt x="315" y="212"/>
                </a:lnTo>
                <a:lnTo>
                  <a:pt x="341" y="227"/>
                </a:lnTo>
                <a:lnTo>
                  <a:pt x="352" y="237"/>
                </a:lnTo>
                <a:lnTo>
                  <a:pt x="331" y="243"/>
                </a:lnTo>
                <a:lnTo>
                  <a:pt x="352" y="243"/>
                </a:lnTo>
                <a:lnTo>
                  <a:pt x="368" y="237"/>
                </a:lnTo>
                <a:lnTo>
                  <a:pt x="378" y="243"/>
                </a:lnTo>
                <a:lnTo>
                  <a:pt x="382" y="258"/>
                </a:lnTo>
                <a:lnTo>
                  <a:pt x="368" y="268"/>
                </a:lnTo>
                <a:lnTo>
                  <a:pt x="382" y="268"/>
                </a:lnTo>
                <a:lnTo>
                  <a:pt x="368" y="284"/>
                </a:lnTo>
                <a:lnTo>
                  <a:pt x="382" y="294"/>
                </a:lnTo>
                <a:lnTo>
                  <a:pt x="409" y="300"/>
                </a:lnTo>
                <a:lnTo>
                  <a:pt x="419" y="325"/>
                </a:lnTo>
                <a:lnTo>
                  <a:pt x="435" y="351"/>
                </a:lnTo>
                <a:lnTo>
                  <a:pt x="425" y="366"/>
                </a:lnTo>
                <a:lnTo>
                  <a:pt x="440" y="362"/>
                </a:lnTo>
                <a:lnTo>
                  <a:pt x="460" y="362"/>
                </a:lnTo>
                <a:lnTo>
                  <a:pt x="476" y="388"/>
                </a:lnTo>
                <a:lnTo>
                  <a:pt x="486" y="392"/>
                </a:lnTo>
                <a:lnTo>
                  <a:pt x="466" y="419"/>
                </a:lnTo>
                <a:lnTo>
                  <a:pt x="476" y="429"/>
                </a:lnTo>
                <a:lnTo>
                  <a:pt x="476" y="454"/>
                </a:lnTo>
                <a:lnTo>
                  <a:pt x="466" y="517"/>
                </a:lnTo>
                <a:lnTo>
                  <a:pt x="440" y="501"/>
                </a:lnTo>
                <a:lnTo>
                  <a:pt x="435" y="517"/>
                </a:lnTo>
                <a:lnTo>
                  <a:pt x="419" y="511"/>
                </a:lnTo>
                <a:lnTo>
                  <a:pt x="419" y="52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8" name="Freeform 55">
            <a:extLst>
              <a:ext uri="{FF2B5EF4-FFF2-40B4-BE49-F238E27FC236}">
                <a16:creationId xmlns:a16="http://schemas.microsoft.com/office/drawing/2014/main" id="{8338696E-DA0F-8243-A08F-2B26D521B184}"/>
              </a:ext>
            </a:extLst>
          </p:cNvPr>
          <p:cNvSpPr>
            <a:spLocks noChangeArrowheads="1"/>
          </p:cNvSpPr>
          <p:nvPr/>
        </p:nvSpPr>
        <p:spPr bwMode="auto">
          <a:xfrm>
            <a:off x="8270153" y="4785520"/>
            <a:ext cx="270231" cy="268731"/>
          </a:xfrm>
          <a:custGeom>
            <a:avLst/>
            <a:gdLst>
              <a:gd name="T0" fmla="*/ 434 w 442"/>
              <a:gd name="T1" fmla="*/ 419 h 420"/>
              <a:gd name="T2" fmla="*/ 368 w 442"/>
              <a:gd name="T3" fmla="*/ 378 h 420"/>
              <a:gd name="T4" fmla="*/ 347 w 442"/>
              <a:gd name="T5" fmla="*/ 341 h 420"/>
              <a:gd name="T6" fmla="*/ 332 w 442"/>
              <a:gd name="T7" fmla="*/ 295 h 420"/>
              <a:gd name="T8" fmla="*/ 274 w 442"/>
              <a:gd name="T9" fmla="*/ 227 h 420"/>
              <a:gd name="T10" fmla="*/ 182 w 442"/>
              <a:gd name="T11" fmla="*/ 192 h 420"/>
              <a:gd name="T12" fmla="*/ 172 w 442"/>
              <a:gd name="T13" fmla="*/ 176 h 420"/>
              <a:gd name="T14" fmla="*/ 166 w 442"/>
              <a:gd name="T15" fmla="*/ 166 h 420"/>
              <a:gd name="T16" fmla="*/ 140 w 442"/>
              <a:gd name="T17" fmla="*/ 160 h 420"/>
              <a:gd name="T18" fmla="*/ 114 w 442"/>
              <a:gd name="T19" fmla="*/ 150 h 420"/>
              <a:gd name="T20" fmla="*/ 125 w 442"/>
              <a:gd name="T21" fmla="*/ 124 h 420"/>
              <a:gd name="T22" fmla="*/ 109 w 442"/>
              <a:gd name="T23" fmla="*/ 150 h 420"/>
              <a:gd name="T24" fmla="*/ 84 w 442"/>
              <a:gd name="T25" fmla="*/ 176 h 420"/>
              <a:gd name="T26" fmla="*/ 84 w 442"/>
              <a:gd name="T27" fmla="*/ 139 h 420"/>
              <a:gd name="T28" fmla="*/ 62 w 442"/>
              <a:gd name="T29" fmla="*/ 124 h 420"/>
              <a:gd name="T30" fmla="*/ 57 w 442"/>
              <a:gd name="T31" fmla="*/ 119 h 420"/>
              <a:gd name="T32" fmla="*/ 99 w 442"/>
              <a:gd name="T33" fmla="*/ 108 h 420"/>
              <a:gd name="T34" fmla="*/ 114 w 442"/>
              <a:gd name="T35" fmla="*/ 108 h 420"/>
              <a:gd name="T36" fmla="*/ 114 w 442"/>
              <a:gd name="T37" fmla="*/ 94 h 420"/>
              <a:gd name="T38" fmla="*/ 57 w 442"/>
              <a:gd name="T39" fmla="*/ 98 h 420"/>
              <a:gd name="T40" fmla="*/ 47 w 442"/>
              <a:gd name="T41" fmla="*/ 67 h 420"/>
              <a:gd name="T42" fmla="*/ 0 w 442"/>
              <a:gd name="T43" fmla="*/ 51 h 420"/>
              <a:gd name="T44" fmla="*/ 6 w 442"/>
              <a:gd name="T45" fmla="*/ 26 h 420"/>
              <a:gd name="T46" fmla="*/ 62 w 442"/>
              <a:gd name="T47" fmla="*/ 0 h 420"/>
              <a:gd name="T48" fmla="*/ 125 w 442"/>
              <a:gd name="T49" fmla="*/ 26 h 420"/>
              <a:gd name="T50" fmla="*/ 140 w 442"/>
              <a:gd name="T51" fmla="*/ 57 h 420"/>
              <a:gd name="T52" fmla="*/ 150 w 442"/>
              <a:gd name="T53" fmla="*/ 119 h 420"/>
              <a:gd name="T54" fmla="*/ 156 w 442"/>
              <a:gd name="T55" fmla="*/ 108 h 420"/>
              <a:gd name="T56" fmla="*/ 166 w 442"/>
              <a:gd name="T57" fmla="*/ 124 h 420"/>
              <a:gd name="T58" fmla="*/ 182 w 442"/>
              <a:gd name="T59" fmla="*/ 150 h 420"/>
              <a:gd name="T60" fmla="*/ 233 w 442"/>
              <a:gd name="T61" fmla="*/ 98 h 420"/>
              <a:gd name="T62" fmla="*/ 264 w 442"/>
              <a:gd name="T63" fmla="*/ 78 h 420"/>
              <a:gd name="T64" fmla="*/ 368 w 442"/>
              <a:gd name="T65" fmla="*/ 94 h 420"/>
              <a:gd name="T66" fmla="*/ 441 w 442"/>
              <a:gd name="T67" fmla="*/ 119 h 4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2"/>
              <a:gd name="T103" fmla="*/ 0 h 420"/>
              <a:gd name="T104" fmla="*/ 442 w 442"/>
              <a:gd name="T105" fmla="*/ 420 h 4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2" h="420">
                <a:moveTo>
                  <a:pt x="441" y="119"/>
                </a:moveTo>
                <a:lnTo>
                  <a:pt x="434" y="419"/>
                </a:lnTo>
                <a:lnTo>
                  <a:pt x="389" y="368"/>
                </a:lnTo>
                <a:lnTo>
                  <a:pt x="368" y="378"/>
                </a:lnTo>
                <a:lnTo>
                  <a:pt x="347" y="368"/>
                </a:lnTo>
                <a:lnTo>
                  <a:pt x="347" y="341"/>
                </a:lnTo>
                <a:lnTo>
                  <a:pt x="332" y="311"/>
                </a:lnTo>
                <a:lnTo>
                  <a:pt x="332" y="295"/>
                </a:lnTo>
                <a:lnTo>
                  <a:pt x="305" y="248"/>
                </a:lnTo>
                <a:lnTo>
                  <a:pt x="274" y="227"/>
                </a:lnTo>
                <a:lnTo>
                  <a:pt x="217" y="202"/>
                </a:lnTo>
                <a:lnTo>
                  <a:pt x="182" y="192"/>
                </a:lnTo>
                <a:lnTo>
                  <a:pt x="166" y="176"/>
                </a:lnTo>
                <a:lnTo>
                  <a:pt x="172" y="176"/>
                </a:lnTo>
                <a:lnTo>
                  <a:pt x="172" y="166"/>
                </a:lnTo>
                <a:lnTo>
                  <a:pt x="166" y="166"/>
                </a:lnTo>
                <a:lnTo>
                  <a:pt x="140" y="166"/>
                </a:lnTo>
                <a:lnTo>
                  <a:pt x="140" y="160"/>
                </a:lnTo>
                <a:lnTo>
                  <a:pt x="129" y="166"/>
                </a:lnTo>
                <a:lnTo>
                  <a:pt x="114" y="150"/>
                </a:lnTo>
                <a:lnTo>
                  <a:pt x="125" y="135"/>
                </a:lnTo>
                <a:lnTo>
                  <a:pt x="125" y="124"/>
                </a:lnTo>
                <a:lnTo>
                  <a:pt x="114" y="135"/>
                </a:lnTo>
                <a:lnTo>
                  <a:pt x="109" y="150"/>
                </a:lnTo>
                <a:lnTo>
                  <a:pt x="99" y="166"/>
                </a:lnTo>
                <a:lnTo>
                  <a:pt x="84" y="176"/>
                </a:lnTo>
                <a:lnTo>
                  <a:pt x="72" y="160"/>
                </a:lnTo>
                <a:lnTo>
                  <a:pt x="84" y="139"/>
                </a:lnTo>
                <a:lnTo>
                  <a:pt x="72" y="135"/>
                </a:lnTo>
                <a:lnTo>
                  <a:pt x="62" y="124"/>
                </a:lnTo>
                <a:lnTo>
                  <a:pt x="41" y="124"/>
                </a:lnTo>
                <a:lnTo>
                  <a:pt x="57" y="119"/>
                </a:lnTo>
                <a:lnTo>
                  <a:pt x="72" y="119"/>
                </a:lnTo>
                <a:lnTo>
                  <a:pt x="99" y="108"/>
                </a:lnTo>
                <a:lnTo>
                  <a:pt x="109" y="108"/>
                </a:lnTo>
                <a:lnTo>
                  <a:pt x="114" y="108"/>
                </a:lnTo>
                <a:lnTo>
                  <a:pt x="125" y="98"/>
                </a:lnTo>
                <a:lnTo>
                  <a:pt x="114" y="94"/>
                </a:lnTo>
                <a:lnTo>
                  <a:pt x="88" y="94"/>
                </a:lnTo>
                <a:lnTo>
                  <a:pt x="57" y="98"/>
                </a:lnTo>
                <a:lnTo>
                  <a:pt x="47" y="78"/>
                </a:lnTo>
                <a:lnTo>
                  <a:pt x="47" y="67"/>
                </a:lnTo>
                <a:lnTo>
                  <a:pt x="31" y="57"/>
                </a:lnTo>
                <a:lnTo>
                  <a:pt x="0" y="51"/>
                </a:lnTo>
                <a:lnTo>
                  <a:pt x="0" y="41"/>
                </a:lnTo>
                <a:lnTo>
                  <a:pt x="6" y="26"/>
                </a:lnTo>
                <a:lnTo>
                  <a:pt x="31" y="16"/>
                </a:lnTo>
                <a:lnTo>
                  <a:pt x="62" y="0"/>
                </a:lnTo>
                <a:lnTo>
                  <a:pt x="88" y="16"/>
                </a:lnTo>
                <a:lnTo>
                  <a:pt x="125" y="26"/>
                </a:lnTo>
                <a:lnTo>
                  <a:pt x="129" y="31"/>
                </a:lnTo>
                <a:lnTo>
                  <a:pt x="140" y="57"/>
                </a:lnTo>
                <a:lnTo>
                  <a:pt x="129" y="78"/>
                </a:lnTo>
                <a:lnTo>
                  <a:pt x="150" y="119"/>
                </a:lnTo>
                <a:lnTo>
                  <a:pt x="150" y="108"/>
                </a:lnTo>
                <a:lnTo>
                  <a:pt x="156" y="108"/>
                </a:lnTo>
                <a:lnTo>
                  <a:pt x="166" y="119"/>
                </a:lnTo>
                <a:lnTo>
                  <a:pt x="166" y="124"/>
                </a:lnTo>
                <a:lnTo>
                  <a:pt x="166" y="135"/>
                </a:lnTo>
                <a:lnTo>
                  <a:pt x="182" y="150"/>
                </a:lnTo>
                <a:lnTo>
                  <a:pt x="197" y="139"/>
                </a:lnTo>
                <a:lnTo>
                  <a:pt x="233" y="98"/>
                </a:lnTo>
                <a:lnTo>
                  <a:pt x="274" y="94"/>
                </a:lnTo>
                <a:lnTo>
                  <a:pt x="264" y="78"/>
                </a:lnTo>
                <a:lnTo>
                  <a:pt x="301" y="57"/>
                </a:lnTo>
                <a:lnTo>
                  <a:pt x="368" y="94"/>
                </a:lnTo>
                <a:lnTo>
                  <a:pt x="409" y="98"/>
                </a:lnTo>
                <a:lnTo>
                  <a:pt x="441" y="11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9" name="Freeform 56">
            <a:extLst>
              <a:ext uri="{FF2B5EF4-FFF2-40B4-BE49-F238E27FC236}">
                <a16:creationId xmlns:a16="http://schemas.microsoft.com/office/drawing/2014/main" id="{8EC86779-CEE5-A742-818D-B1C20B6A698A}"/>
              </a:ext>
            </a:extLst>
          </p:cNvPr>
          <p:cNvSpPr>
            <a:spLocks noChangeArrowheads="1"/>
          </p:cNvSpPr>
          <p:nvPr/>
        </p:nvSpPr>
        <p:spPr bwMode="auto">
          <a:xfrm>
            <a:off x="7929294" y="4726334"/>
            <a:ext cx="178107" cy="219144"/>
          </a:xfrm>
          <a:custGeom>
            <a:avLst/>
            <a:gdLst>
              <a:gd name="T0" fmla="*/ 31 w 291"/>
              <a:gd name="T1" fmla="*/ 336 h 344"/>
              <a:gd name="T2" fmla="*/ 41 w 291"/>
              <a:gd name="T3" fmla="*/ 295 h 344"/>
              <a:gd name="T4" fmla="*/ 31 w 291"/>
              <a:gd name="T5" fmla="*/ 244 h 344"/>
              <a:gd name="T6" fmla="*/ 6 w 291"/>
              <a:gd name="T7" fmla="*/ 217 h 344"/>
              <a:gd name="T8" fmla="*/ 16 w 291"/>
              <a:gd name="T9" fmla="*/ 202 h 344"/>
              <a:gd name="T10" fmla="*/ 31 w 291"/>
              <a:gd name="T11" fmla="*/ 172 h 344"/>
              <a:gd name="T12" fmla="*/ 31 w 291"/>
              <a:gd name="T13" fmla="*/ 125 h 344"/>
              <a:gd name="T14" fmla="*/ 57 w 291"/>
              <a:gd name="T15" fmla="*/ 84 h 344"/>
              <a:gd name="T16" fmla="*/ 68 w 291"/>
              <a:gd name="T17" fmla="*/ 42 h 344"/>
              <a:gd name="T18" fmla="*/ 83 w 291"/>
              <a:gd name="T19" fmla="*/ 52 h 344"/>
              <a:gd name="T20" fmla="*/ 98 w 291"/>
              <a:gd name="T21" fmla="*/ 27 h 344"/>
              <a:gd name="T22" fmla="*/ 125 w 291"/>
              <a:gd name="T23" fmla="*/ 37 h 344"/>
              <a:gd name="T24" fmla="*/ 202 w 291"/>
              <a:gd name="T25" fmla="*/ 42 h 344"/>
              <a:gd name="T26" fmla="*/ 274 w 291"/>
              <a:gd name="T27" fmla="*/ 16 h 344"/>
              <a:gd name="T28" fmla="*/ 290 w 291"/>
              <a:gd name="T29" fmla="*/ 11 h 344"/>
              <a:gd name="T30" fmla="*/ 270 w 291"/>
              <a:gd name="T31" fmla="*/ 52 h 344"/>
              <a:gd name="T32" fmla="*/ 217 w 291"/>
              <a:gd name="T33" fmla="*/ 68 h 344"/>
              <a:gd name="T34" fmla="*/ 161 w 291"/>
              <a:gd name="T35" fmla="*/ 68 h 344"/>
              <a:gd name="T36" fmla="*/ 114 w 291"/>
              <a:gd name="T37" fmla="*/ 62 h 344"/>
              <a:gd name="T38" fmla="*/ 72 w 291"/>
              <a:gd name="T39" fmla="*/ 62 h 344"/>
              <a:gd name="T40" fmla="*/ 68 w 291"/>
              <a:gd name="T41" fmla="*/ 119 h 344"/>
              <a:gd name="T42" fmla="*/ 94 w 291"/>
              <a:gd name="T43" fmla="*/ 145 h 344"/>
              <a:gd name="T44" fmla="*/ 125 w 291"/>
              <a:gd name="T45" fmla="*/ 119 h 344"/>
              <a:gd name="T46" fmla="*/ 151 w 291"/>
              <a:gd name="T47" fmla="*/ 125 h 344"/>
              <a:gd name="T48" fmla="*/ 182 w 291"/>
              <a:gd name="T49" fmla="*/ 119 h 344"/>
              <a:gd name="T50" fmla="*/ 202 w 291"/>
              <a:gd name="T51" fmla="*/ 109 h 344"/>
              <a:gd name="T52" fmla="*/ 207 w 291"/>
              <a:gd name="T53" fmla="*/ 125 h 344"/>
              <a:gd name="T54" fmla="*/ 166 w 291"/>
              <a:gd name="T55" fmla="*/ 145 h 344"/>
              <a:gd name="T56" fmla="*/ 114 w 291"/>
              <a:gd name="T57" fmla="*/ 172 h 344"/>
              <a:gd name="T58" fmla="*/ 166 w 291"/>
              <a:gd name="T59" fmla="*/ 233 h 344"/>
              <a:gd name="T60" fmla="*/ 176 w 291"/>
              <a:gd name="T61" fmla="*/ 254 h 344"/>
              <a:gd name="T62" fmla="*/ 192 w 291"/>
              <a:gd name="T63" fmla="*/ 270 h 344"/>
              <a:gd name="T64" fmla="*/ 166 w 291"/>
              <a:gd name="T65" fmla="*/ 285 h 344"/>
              <a:gd name="T66" fmla="*/ 151 w 291"/>
              <a:gd name="T67" fmla="*/ 301 h 344"/>
              <a:gd name="T68" fmla="*/ 135 w 291"/>
              <a:gd name="T69" fmla="*/ 270 h 344"/>
              <a:gd name="T70" fmla="*/ 98 w 291"/>
              <a:gd name="T71" fmla="*/ 233 h 344"/>
              <a:gd name="T72" fmla="*/ 98 w 291"/>
              <a:gd name="T73" fmla="*/ 202 h 344"/>
              <a:gd name="T74" fmla="*/ 72 w 291"/>
              <a:gd name="T75" fmla="*/ 217 h 344"/>
              <a:gd name="T76" fmla="*/ 72 w 291"/>
              <a:gd name="T77" fmla="*/ 254 h 344"/>
              <a:gd name="T78" fmla="*/ 72 w 291"/>
              <a:gd name="T79" fmla="*/ 311 h 344"/>
              <a:gd name="T80" fmla="*/ 57 w 291"/>
              <a:gd name="T81" fmla="*/ 336 h 344"/>
              <a:gd name="T82" fmla="*/ 52 w 291"/>
              <a:gd name="T83" fmla="*/ 343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1"/>
              <a:gd name="T127" fmla="*/ 0 h 344"/>
              <a:gd name="T128" fmla="*/ 291 w 291"/>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1" h="344">
                <a:moveTo>
                  <a:pt x="52" y="343"/>
                </a:moveTo>
                <a:lnTo>
                  <a:pt x="31" y="336"/>
                </a:lnTo>
                <a:lnTo>
                  <a:pt x="31" y="321"/>
                </a:lnTo>
                <a:lnTo>
                  <a:pt x="41" y="295"/>
                </a:lnTo>
                <a:lnTo>
                  <a:pt x="31" y="259"/>
                </a:lnTo>
                <a:lnTo>
                  <a:pt x="31" y="244"/>
                </a:lnTo>
                <a:lnTo>
                  <a:pt x="6" y="244"/>
                </a:lnTo>
                <a:lnTo>
                  <a:pt x="6" y="217"/>
                </a:lnTo>
                <a:lnTo>
                  <a:pt x="0" y="213"/>
                </a:lnTo>
                <a:lnTo>
                  <a:pt x="16" y="202"/>
                </a:lnTo>
                <a:lnTo>
                  <a:pt x="26" y="187"/>
                </a:lnTo>
                <a:lnTo>
                  <a:pt x="31" y="172"/>
                </a:lnTo>
                <a:lnTo>
                  <a:pt x="26" y="150"/>
                </a:lnTo>
                <a:lnTo>
                  <a:pt x="31" y="125"/>
                </a:lnTo>
                <a:lnTo>
                  <a:pt x="52" y="119"/>
                </a:lnTo>
                <a:lnTo>
                  <a:pt x="57" y="84"/>
                </a:lnTo>
                <a:lnTo>
                  <a:pt x="57" y="78"/>
                </a:lnTo>
                <a:lnTo>
                  <a:pt x="68" y="42"/>
                </a:lnTo>
                <a:lnTo>
                  <a:pt x="72" y="37"/>
                </a:lnTo>
                <a:lnTo>
                  <a:pt x="83" y="52"/>
                </a:lnTo>
                <a:lnTo>
                  <a:pt x="94" y="42"/>
                </a:lnTo>
                <a:lnTo>
                  <a:pt x="98" y="27"/>
                </a:lnTo>
                <a:lnTo>
                  <a:pt x="125" y="27"/>
                </a:lnTo>
                <a:lnTo>
                  <a:pt x="125" y="37"/>
                </a:lnTo>
                <a:lnTo>
                  <a:pt x="161" y="37"/>
                </a:lnTo>
                <a:lnTo>
                  <a:pt x="202" y="42"/>
                </a:lnTo>
                <a:lnTo>
                  <a:pt x="249" y="42"/>
                </a:lnTo>
                <a:lnTo>
                  <a:pt x="274" y="16"/>
                </a:lnTo>
                <a:lnTo>
                  <a:pt x="285" y="0"/>
                </a:lnTo>
                <a:lnTo>
                  <a:pt x="290" y="11"/>
                </a:lnTo>
                <a:lnTo>
                  <a:pt x="285" y="37"/>
                </a:lnTo>
                <a:lnTo>
                  <a:pt x="270" y="52"/>
                </a:lnTo>
                <a:lnTo>
                  <a:pt x="259" y="68"/>
                </a:lnTo>
                <a:lnTo>
                  <a:pt x="217" y="68"/>
                </a:lnTo>
                <a:lnTo>
                  <a:pt x="202" y="68"/>
                </a:lnTo>
                <a:lnTo>
                  <a:pt x="161" y="68"/>
                </a:lnTo>
                <a:lnTo>
                  <a:pt x="135" y="62"/>
                </a:lnTo>
                <a:lnTo>
                  <a:pt x="114" y="62"/>
                </a:lnTo>
                <a:lnTo>
                  <a:pt x="94" y="62"/>
                </a:lnTo>
                <a:lnTo>
                  <a:pt x="72" y="62"/>
                </a:lnTo>
                <a:lnTo>
                  <a:pt x="68" y="84"/>
                </a:lnTo>
                <a:lnTo>
                  <a:pt x="68" y="119"/>
                </a:lnTo>
                <a:lnTo>
                  <a:pt x="83" y="125"/>
                </a:lnTo>
                <a:lnTo>
                  <a:pt x="94" y="145"/>
                </a:lnTo>
                <a:lnTo>
                  <a:pt x="109" y="145"/>
                </a:lnTo>
                <a:lnTo>
                  <a:pt x="125" y="119"/>
                </a:lnTo>
                <a:lnTo>
                  <a:pt x="140" y="125"/>
                </a:lnTo>
                <a:lnTo>
                  <a:pt x="151" y="125"/>
                </a:lnTo>
                <a:lnTo>
                  <a:pt x="161" y="119"/>
                </a:lnTo>
                <a:lnTo>
                  <a:pt x="182" y="119"/>
                </a:lnTo>
                <a:lnTo>
                  <a:pt x="192" y="109"/>
                </a:lnTo>
                <a:lnTo>
                  <a:pt x="202" y="109"/>
                </a:lnTo>
                <a:lnTo>
                  <a:pt x="217" y="119"/>
                </a:lnTo>
                <a:lnTo>
                  <a:pt x="207" y="125"/>
                </a:lnTo>
                <a:lnTo>
                  <a:pt x="192" y="125"/>
                </a:lnTo>
                <a:lnTo>
                  <a:pt x="166" y="145"/>
                </a:lnTo>
                <a:lnTo>
                  <a:pt x="135" y="172"/>
                </a:lnTo>
                <a:lnTo>
                  <a:pt x="114" y="172"/>
                </a:lnTo>
                <a:lnTo>
                  <a:pt x="166" y="217"/>
                </a:lnTo>
                <a:lnTo>
                  <a:pt x="166" y="233"/>
                </a:lnTo>
                <a:lnTo>
                  <a:pt x="161" y="254"/>
                </a:lnTo>
                <a:lnTo>
                  <a:pt x="176" y="254"/>
                </a:lnTo>
                <a:lnTo>
                  <a:pt x="176" y="270"/>
                </a:lnTo>
                <a:lnTo>
                  <a:pt x="192" y="270"/>
                </a:lnTo>
                <a:lnTo>
                  <a:pt x="192" y="285"/>
                </a:lnTo>
                <a:lnTo>
                  <a:pt x="166" y="285"/>
                </a:lnTo>
                <a:lnTo>
                  <a:pt x="151" y="295"/>
                </a:lnTo>
                <a:lnTo>
                  <a:pt x="151" y="301"/>
                </a:lnTo>
                <a:lnTo>
                  <a:pt x="125" y="301"/>
                </a:lnTo>
                <a:lnTo>
                  <a:pt x="135" y="270"/>
                </a:lnTo>
                <a:lnTo>
                  <a:pt x="98" y="244"/>
                </a:lnTo>
                <a:lnTo>
                  <a:pt x="98" y="233"/>
                </a:lnTo>
                <a:lnTo>
                  <a:pt x="109" y="217"/>
                </a:lnTo>
                <a:lnTo>
                  <a:pt x="98" y="202"/>
                </a:lnTo>
                <a:lnTo>
                  <a:pt x="94" y="213"/>
                </a:lnTo>
                <a:lnTo>
                  <a:pt x="72" y="217"/>
                </a:lnTo>
                <a:lnTo>
                  <a:pt x="72" y="228"/>
                </a:lnTo>
                <a:lnTo>
                  <a:pt x="72" y="254"/>
                </a:lnTo>
                <a:lnTo>
                  <a:pt x="72" y="285"/>
                </a:lnTo>
                <a:lnTo>
                  <a:pt x="72" y="311"/>
                </a:lnTo>
                <a:lnTo>
                  <a:pt x="72" y="343"/>
                </a:lnTo>
                <a:lnTo>
                  <a:pt x="57" y="336"/>
                </a:lnTo>
                <a:lnTo>
                  <a:pt x="52" y="34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0" name="Freeform 57">
            <a:extLst>
              <a:ext uri="{FF2B5EF4-FFF2-40B4-BE49-F238E27FC236}">
                <a16:creationId xmlns:a16="http://schemas.microsoft.com/office/drawing/2014/main" id="{7D0F733E-83F0-9C48-953A-A383DC90A375}"/>
              </a:ext>
            </a:extLst>
          </p:cNvPr>
          <p:cNvSpPr>
            <a:spLocks noChangeArrowheads="1"/>
          </p:cNvSpPr>
          <p:nvPr/>
        </p:nvSpPr>
        <p:spPr bwMode="auto">
          <a:xfrm>
            <a:off x="7557728" y="4951878"/>
            <a:ext cx="254876" cy="86377"/>
          </a:xfrm>
          <a:custGeom>
            <a:avLst/>
            <a:gdLst>
              <a:gd name="T0" fmla="*/ 415 w 416"/>
              <a:gd name="T1" fmla="*/ 135 h 136"/>
              <a:gd name="T2" fmla="*/ 388 w 416"/>
              <a:gd name="T3" fmla="*/ 125 h 136"/>
              <a:gd name="T4" fmla="*/ 351 w 416"/>
              <a:gd name="T5" fmla="*/ 109 h 136"/>
              <a:gd name="T6" fmla="*/ 331 w 416"/>
              <a:gd name="T7" fmla="*/ 119 h 136"/>
              <a:gd name="T8" fmla="*/ 306 w 416"/>
              <a:gd name="T9" fmla="*/ 109 h 136"/>
              <a:gd name="T10" fmla="*/ 284 w 416"/>
              <a:gd name="T11" fmla="*/ 109 h 136"/>
              <a:gd name="T12" fmla="*/ 253 w 416"/>
              <a:gd name="T13" fmla="*/ 104 h 136"/>
              <a:gd name="T14" fmla="*/ 228 w 416"/>
              <a:gd name="T15" fmla="*/ 94 h 136"/>
              <a:gd name="T16" fmla="*/ 176 w 416"/>
              <a:gd name="T17" fmla="*/ 78 h 136"/>
              <a:gd name="T18" fmla="*/ 145 w 416"/>
              <a:gd name="T19" fmla="*/ 82 h 136"/>
              <a:gd name="T20" fmla="*/ 104 w 416"/>
              <a:gd name="T21" fmla="*/ 67 h 136"/>
              <a:gd name="T22" fmla="*/ 51 w 416"/>
              <a:gd name="T23" fmla="*/ 57 h 136"/>
              <a:gd name="T24" fmla="*/ 61 w 416"/>
              <a:gd name="T25" fmla="*/ 52 h 136"/>
              <a:gd name="T26" fmla="*/ 26 w 416"/>
              <a:gd name="T27" fmla="*/ 41 h 136"/>
              <a:gd name="T28" fmla="*/ 0 w 416"/>
              <a:gd name="T29" fmla="*/ 37 h 136"/>
              <a:gd name="T30" fmla="*/ 10 w 416"/>
              <a:gd name="T31" fmla="*/ 37 h 136"/>
              <a:gd name="T32" fmla="*/ 20 w 416"/>
              <a:gd name="T33" fmla="*/ 37 h 136"/>
              <a:gd name="T34" fmla="*/ 36 w 416"/>
              <a:gd name="T35" fmla="*/ 16 h 136"/>
              <a:gd name="T36" fmla="*/ 46 w 416"/>
              <a:gd name="T37" fmla="*/ 0 h 136"/>
              <a:gd name="T38" fmla="*/ 88 w 416"/>
              <a:gd name="T39" fmla="*/ 10 h 136"/>
              <a:gd name="T40" fmla="*/ 88 w 416"/>
              <a:gd name="T41" fmla="*/ 0 h 136"/>
              <a:gd name="T42" fmla="*/ 104 w 416"/>
              <a:gd name="T43" fmla="*/ 0 h 136"/>
              <a:gd name="T44" fmla="*/ 118 w 416"/>
              <a:gd name="T45" fmla="*/ 10 h 136"/>
              <a:gd name="T46" fmla="*/ 129 w 416"/>
              <a:gd name="T47" fmla="*/ 16 h 136"/>
              <a:gd name="T48" fmla="*/ 145 w 416"/>
              <a:gd name="T49" fmla="*/ 10 h 136"/>
              <a:gd name="T50" fmla="*/ 155 w 416"/>
              <a:gd name="T51" fmla="*/ 37 h 136"/>
              <a:gd name="T52" fmla="*/ 222 w 416"/>
              <a:gd name="T53" fmla="*/ 41 h 136"/>
              <a:gd name="T54" fmla="*/ 238 w 416"/>
              <a:gd name="T55" fmla="*/ 41 h 136"/>
              <a:gd name="T56" fmla="*/ 243 w 416"/>
              <a:gd name="T57" fmla="*/ 26 h 136"/>
              <a:gd name="T58" fmla="*/ 264 w 416"/>
              <a:gd name="T59" fmla="*/ 26 h 136"/>
              <a:gd name="T60" fmla="*/ 269 w 416"/>
              <a:gd name="T61" fmla="*/ 37 h 136"/>
              <a:gd name="T62" fmla="*/ 279 w 416"/>
              <a:gd name="T63" fmla="*/ 37 h 136"/>
              <a:gd name="T64" fmla="*/ 306 w 416"/>
              <a:gd name="T65" fmla="*/ 37 h 136"/>
              <a:gd name="T66" fmla="*/ 321 w 416"/>
              <a:gd name="T67" fmla="*/ 41 h 136"/>
              <a:gd name="T68" fmla="*/ 337 w 416"/>
              <a:gd name="T69" fmla="*/ 67 h 136"/>
              <a:gd name="T70" fmla="*/ 363 w 416"/>
              <a:gd name="T71" fmla="*/ 82 h 136"/>
              <a:gd name="T72" fmla="*/ 373 w 416"/>
              <a:gd name="T73" fmla="*/ 78 h 136"/>
              <a:gd name="T74" fmla="*/ 394 w 416"/>
              <a:gd name="T75" fmla="*/ 78 h 136"/>
              <a:gd name="T76" fmla="*/ 415 w 416"/>
              <a:gd name="T77" fmla="*/ 82 h 136"/>
              <a:gd name="T78" fmla="*/ 404 w 416"/>
              <a:gd name="T79" fmla="*/ 94 h 136"/>
              <a:gd name="T80" fmla="*/ 404 w 416"/>
              <a:gd name="T81" fmla="*/ 109 h 136"/>
              <a:gd name="T82" fmla="*/ 415 w 416"/>
              <a:gd name="T83" fmla="*/ 125 h 136"/>
              <a:gd name="T84" fmla="*/ 415 w 416"/>
              <a:gd name="T85" fmla="*/ 135 h 136"/>
              <a:gd name="T86" fmla="*/ 415 w 416"/>
              <a:gd name="T87" fmla="*/ 135 h 1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6"/>
              <a:gd name="T133" fmla="*/ 0 h 136"/>
              <a:gd name="T134" fmla="*/ 416 w 416"/>
              <a:gd name="T135" fmla="*/ 136 h 1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6" h="136">
                <a:moveTo>
                  <a:pt x="415" y="135"/>
                </a:moveTo>
                <a:lnTo>
                  <a:pt x="388" y="125"/>
                </a:lnTo>
                <a:lnTo>
                  <a:pt x="351" y="109"/>
                </a:lnTo>
                <a:lnTo>
                  <a:pt x="331" y="119"/>
                </a:lnTo>
                <a:lnTo>
                  <a:pt x="306" y="109"/>
                </a:lnTo>
                <a:lnTo>
                  <a:pt x="284" y="109"/>
                </a:lnTo>
                <a:lnTo>
                  <a:pt x="253" y="104"/>
                </a:lnTo>
                <a:lnTo>
                  <a:pt x="228" y="94"/>
                </a:lnTo>
                <a:lnTo>
                  <a:pt x="176" y="78"/>
                </a:lnTo>
                <a:lnTo>
                  <a:pt x="145" y="82"/>
                </a:lnTo>
                <a:lnTo>
                  <a:pt x="104" y="67"/>
                </a:lnTo>
                <a:lnTo>
                  <a:pt x="51" y="57"/>
                </a:lnTo>
                <a:lnTo>
                  <a:pt x="61" y="52"/>
                </a:lnTo>
                <a:lnTo>
                  <a:pt x="26" y="41"/>
                </a:lnTo>
                <a:lnTo>
                  <a:pt x="0" y="37"/>
                </a:lnTo>
                <a:lnTo>
                  <a:pt x="10" y="37"/>
                </a:lnTo>
                <a:lnTo>
                  <a:pt x="20" y="37"/>
                </a:lnTo>
                <a:lnTo>
                  <a:pt x="36" y="16"/>
                </a:lnTo>
                <a:lnTo>
                  <a:pt x="46" y="0"/>
                </a:lnTo>
                <a:lnTo>
                  <a:pt x="88" y="10"/>
                </a:lnTo>
                <a:lnTo>
                  <a:pt x="88" y="0"/>
                </a:lnTo>
                <a:lnTo>
                  <a:pt x="104" y="0"/>
                </a:lnTo>
                <a:lnTo>
                  <a:pt x="118" y="10"/>
                </a:lnTo>
                <a:lnTo>
                  <a:pt x="129" y="16"/>
                </a:lnTo>
                <a:lnTo>
                  <a:pt x="145" y="10"/>
                </a:lnTo>
                <a:lnTo>
                  <a:pt x="155" y="37"/>
                </a:lnTo>
                <a:lnTo>
                  <a:pt x="222" y="41"/>
                </a:lnTo>
                <a:lnTo>
                  <a:pt x="238" y="41"/>
                </a:lnTo>
                <a:lnTo>
                  <a:pt x="243" y="26"/>
                </a:lnTo>
                <a:lnTo>
                  <a:pt x="264" y="26"/>
                </a:lnTo>
                <a:lnTo>
                  <a:pt x="269" y="37"/>
                </a:lnTo>
                <a:lnTo>
                  <a:pt x="279" y="37"/>
                </a:lnTo>
                <a:lnTo>
                  <a:pt x="306" y="37"/>
                </a:lnTo>
                <a:lnTo>
                  <a:pt x="321" y="41"/>
                </a:lnTo>
                <a:lnTo>
                  <a:pt x="337" y="67"/>
                </a:lnTo>
                <a:lnTo>
                  <a:pt x="363" y="82"/>
                </a:lnTo>
                <a:lnTo>
                  <a:pt x="373" y="78"/>
                </a:lnTo>
                <a:lnTo>
                  <a:pt x="394" y="78"/>
                </a:lnTo>
                <a:lnTo>
                  <a:pt x="415" y="82"/>
                </a:lnTo>
                <a:lnTo>
                  <a:pt x="404" y="94"/>
                </a:lnTo>
                <a:lnTo>
                  <a:pt x="404" y="109"/>
                </a:lnTo>
                <a:lnTo>
                  <a:pt x="415" y="125"/>
                </a:lnTo>
                <a:lnTo>
                  <a:pt x="415" y="13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1" name="Freeform 58">
            <a:extLst>
              <a:ext uri="{FF2B5EF4-FFF2-40B4-BE49-F238E27FC236}">
                <a16:creationId xmlns:a16="http://schemas.microsoft.com/office/drawing/2014/main" id="{E4B62718-7DC8-0447-A4F4-14CBA9AAF709}"/>
              </a:ext>
            </a:extLst>
          </p:cNvPr>
          <p:cNvSpPr>
            <a:spLocks noChangeArrowheads="1"/>
          </p:cNvSpPr>
          <p:nvPr/>
        </p:nvSpPr>
        <p:spPr bwMode="auto">
          <a:xfrm>
            <a:off x="8052127" y="5027057"/>
            <a:ext cx="109014" cy="59185"/>
          </a:xfrm>
          <a:custGeom>
            <a:avLst/>
            <a:gdLst>
              <a:gd name="T0" fmla="*/ 21 w 177"/>
              <a:gd name="T1" fmla="*/ 93 h 94"/>
              <a:gd name="T2" fmla="*/ 0 w 177"/>
              <a:gd name="T3" fmla="*/ 93 h 94"/>
              <a:gd name="T4" fmla="*/ 6 w 177"/>
              <a:gd name="T5" fmla="*/ 73 h 94"/>
              <a:gd name="T6" fmla="*/ 16 w 177"/>
              <a:gd name="T7" fmla="*/ 57 h 94"/>
              <a:gd name="T8" fmla="*/ 41 w 177"/>
              <a:gd name="T9" fmla="*/ 41 h 94"/>
              <a:gd name="T10" fmla="*/ 68 w 177"/>
              <a:gd name="T11" fmla="*/ 31 h 94"/>
              <a:gd name="T12" fmla="*/ 83 w 177"/>
              <a:gd name="T13" fmla="*/ 16 h 94"/>
              <a:gd name="T14" fmla="*/ 125 w 177"/>
              <a:gd name="T15" fmla="*/ 0 h 94"/>
              <a:gd name="T16" fmla="*/ 176 w 177"/>
              <a:gd name="T17" fmla="*/ 0 h 94"/>
              <a:gd name="T18" fmla="*/ 156 w 177"/>
              <a:gd name="T19" fmla="*/ 16 h 94"/>
              <a:gd name="T20" fmla="*/ 150 w 177"/>
              <a:gd name="T21" fmla="*/ 16 h 94"/>
              <a:gd name="T22" fmla="*/ 129 w 177"/>
              <a:gd name="T23" fmla="*/ 26 h 94"/>
              <a:gd name="T24" fmla="*/ 68 w 177"/>
              <a:gd name="T25" fmla="*/ 57 h 94"/>
              <a:gd name="T26" fmla="*/ 41 w 177"/>
              <a:gd name="T27" fmla="*/ 83 h 94"/>
              <a:gd name="T28" fmla="*/ 31 w 177"/>
              <a:gd name="T29" fmla="*/ 83 h 94"/>
              <a:gd name="T30" fmla="*/ 21 w 177"/>
              <a:gd name="T31" fmla="*/ 93 h 94"/>
              <a:gd name="T32" fmla="*/ 21 w 177"/>
              <a:gd name="T33" fmla="*/ 93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
              <a:gd name="T52" fmla="*/ 0 h 94"/>
              <a:gd name="T53" fmla="*/ 177 w 177"/>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 h="94">
                <a:moveTo>
                  <a:pt x="21" y="93"/>
                </a:moveTo>
                <a:lnTo>
                  <a:pt x="0" y="93"/>
                </a:lnTo>
                <a:lnTo>
                  <a:pt x="6" y="73"/>
                </a:lnTo>
                <a:lnTo>
                  <a:pt x="16" y="57"/>
                </a:lnTo>
                <a:lnTo>
                  <a:pt x="41" y="41"/>
                </a:lnTo>
                <a:lnTo>
                  <a:pt x="68" y="31"/>
                </a:lnTo>
                <a:lnTo>
                  <a:pt x="83" y="16"/>
                </a:lnTo>
                <a:lnTo>
                  <a:pt x="125" y="0"/>
                </a:lnTo>
                <a:lnTo>
                  <a:pt x="176" y="0"/>
                </a:lnTo>
                <a:lnTo>
                  <a:pt x="156" y="16"/>
                </a:lnTo>
                <a:lnTo>
                  <a:pt x="150" y="16"/>
                </a:lnTo>
                <a:lnTo>
                  <a:pt x="129" y="26"/>
                </a:lnTo>
                <a:lnTo>
                  <a:pt x="68" y="57"/>
                </a:lnTo>
                <a:lnTo>
                  <a:pt x="41" y="83"/>
                </a:lnTo>
                <a:lnTo>
                  <a:pt x="31" y="83"/>
                </a:lnTo>
                <a:lnTo>
                  <a:pt x="21" y="93"/>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62" name="Freeform 59">
            <a:extLst>
              <a:ext uri="{FF2B5EF4-FFF2-40B4-BE49-F238E27FC236}">
                <a16:creationId xmlns:a16="http://schemas.microsoft.com/office/drawing/2014/main" id="{AA7377BB-ABC3-7147-9628-DE1CA1744F9F}"/>
              </a:ext>
            </a:extLst>
          </p:cNvPr>
          <p:cNvSpPr>
            <a:spLocks noChangeArrowheads="1"/>
          </p:cNvSpPr>
          <p:nvPr/>
        </p:nvSpPr>
        <p:spPr bwMode="auto">
          <a:xfrm>
            <a:off x="8170353" y="4716739"/>
            <a:ext cx="41455" cy="87978"/>
          </a:xfrm>
          <a:custGeom>
            <a:avLst/>
            <a:gdLst>
              <a:gd name="T0" fmla="*/ 31 w 69"/>
              <a:gd name="T1" fmla="*/ 139 h 140"/>
              <a:gd name="T2" fmla="*/ 16 w 69"/>
              <a:gd name="T3" fmla="*/ 118 h 140"/>
              <a:gd name="T4" fmla="*/ 6 w 69"/>
              <a:gd name="T5" fmla="*/ 92 h 140"/>
              <a:gd name="T6" fmla="*/ 6 w 69"/>
              <a:gd name="T7" fmla="*/ 82 h 140"/>
              <a:gd name="T8" fmla="*/ 0 w 69"/>
              <a:gd name="T9" fmla="*/ 67 h 140"/>
              <a:gd name="T10" fmla="*/ 0 w 69"/>
              <a:gd name="T11" fmla="*/ 51 h 140"/>
              <a:gd name="T12" fmla="*/ 6 w 69"/>
              <a:gd name="T13" fmla="*/ 26 h 140"/>
              <a:gd name="T14" fmla="*/ 26 w 69"/>
              <a:gd name="T15" fmla="*/ 0 h 140"/>
              <a:gd name="T16" fmla="*/ 16 w 69"/>
              <a:gd name="T17" fmla="*/ 14 h 140"/>
              <a:gd name="T18" fmla="*/ 26 w 69"/>
              <a:gd name="T19" fmla="*/ 41 h 140"/>
              <a:gd name="T20" fmla="*/ 6 w 69"/>
              <a:gd name="T21" fmla="*/ 51 h 140"/>
              <a:gd name="T22" fmla="*/ 16 w 69"/>
              <a:gd name="T23" fmla="*/ 57 h 140"/>
              <a:gd name="T24" fmla="*/ 26 w 69"/>
              <a:gd name="T25" fmla="*/ 51 h 140"/>
              <a:gd name="T26" fmla="*/ 31 w 69"/>
              <a:gd name="T27" fmla="*/ 51 h 140"/>
              <a:gd name="T28" fmla="*/ 31 w 69"/>
              <a:gd name="T29" fmla="*/ 41 h 140"/>
              <a:gd name="T30" fmla="*/ 57 w 69"/>
              <a:gd name="T31" fmla="*/ 30 h 140"/>
              <a:gd name="T32" fmla="*/ 57 w 69"/>
              <a:gd name="T33" fmla="*/ 51 h 140"/>
              <a:gd name="T34" fmla="*/ 31 w 69"/>
              <a:gd name="T35" fmla="*/ 67 h 140"/>
              <a:gd name="T36" fmla="*/ 68 w 69"/>
              <a:gd name="T37" fmla="*/ 92 h 140"/>
              <a:gd name="T38" fmla="*/ 26 w 69"/>
              <a:gd name="T39" fmla="*/ 82 h 140"/>
              <a:gd name="T40" fmla="*/ 26 w 69"/>
              <a:gd name="T41" fmla="*/ 92 h 140"/>
              <a:gd name="T42" fmla="*/ 31 w 69"/>
              <a:gd name="T43" fmla="*/ 139 h 140"/>
              <a:gd name="T44" fmla="*/ 31 w 69"/>
              <a:gd name="T45" fmla="*/ 139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140"/>
              <a:gd name="T71" fmla="*/ 69 w 6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140">
                <a:moveTo>
                  <a:pt x="31" y="139"/>
                </a:moveTo>
                <a:lnTo>
                  <a:pt x="16" y="118"/>
                </a:lnTo>
                <a:lnTo>
                  <a:pt x="6" y="92"/>
                </a:lnTo>
                <a:lnTo>
                  <a:pt x="6" y="82"/>
                </a:lnTo>
                <a:lnTo>
                  <a:pt x="0" y="67"/>
                </a:lnTo>
                <a:lnTo>
                  <a:pt x="0" y="51"/>
                </a:lnTo>
                <a:lnTo>
                  <a:pt x="6" y="26"/>
                </a:lnTo>
                <a:lnTo>
                  <a:pt x="26" y="0"/>
                </a:lnTo>
                <a:lnTo>
                  <a:pt x="16" y="14"/>
                </a:lnTo>
                <a:lnTo>
                  <a:pt x="26" y="41"/>
                </a:lnTo>
                <a:lnTo>
                  <a:pt x="6" y="51"/>
                </a:lnTo>
                <a:lnTo>
                  <a:pt x="16" y="57"/>
                </a:lnTo>
                <a:lnTo>
                  <a:pt x="26" y="51"/>
                </a:lnTo>
                <a:lnTo>
                  <a:pt x="31" y="51"/>
                </a:lnTo>
                <a:lnTo>
                  <a:pt x="31" y="41"/>
                </a:lnTo>
                <a:lnTo>
                  <a:pt x="57" y="30"/>
                </a:lnTo>
                <a:lnTo>
                  <a:pt x="57" y="51"/>
                </a:lnTo>
                <a:lnTo>
                  <a:pt x="31" y="67"/>
                </a:lnTo>
                <a:lnTo>
                  <a:pt x="68" y="92"/>
                </a:lnTo>
                <a:lnTo>
                  <a:pt x="26" y="82"/>
                </a:lnTo>
                <a:lnTo>
                  <a:pt x="26" y="92"/>
                </a:lnTo>
                <a:lnTo>
                  <a:pt x="31" y="13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3" name="Freeform 60">
            <a:extLst>
              <a:ext uri="{FF2B5EF4-FFF2-40B4-BE49-F238E27FC236}">
                <a16:creationId xmlns:a16="http://schemas.microsoft.com/office/drawing/2014/main" id="{DBDE3EB9-C7C0-1544-9B20-CEBD03079864}"/>
              </a:ext>
            </a:extLst>
          </p:cNvPr>
          <p:cNvSpPr>
            <a:spLocks noChangeArrowheads="1"/>
          </p:cNvSpPr>
          <p:nvPr/>
        </p:nvSpPr>
        <p:spPr bwMode="auto">
          <a:xfrm>
            <a:off x="8181101" y="4865499"/>
            <a:ext cx="82911" cy="25593"/>
          </a:xfrm>
          <a:custGeom>
            <a:avLst/>
            <a:gdLst>
              <a:gd name="T0" fmla="*/ 135 w 136"/>
              <a:gd name="T1" fmla="*/ 42 h 43"/>
              <a:gd name="T2" fmla="*/ 94 w 136"/>
              <a:gd name="T3" fmla="*/ 26 h 43"/>
              <a:gd name="T4" fmla="*/ 78 w 136"/>
              <a:gd name="T5" fmla="*/ 15 h 43"/>
              <a:gd name="T6" fmla="*/ 78 w 136"/>
              <a:gd name="T7" fmla="*/ 26 h 43"/>
              <a:gd name="T8" fmla="*/ 52 w 136"/>
              <a:gd name="T9" fmla="*/ 26 h 43"/>
              <a:gd name="T10" fmla="*/ 52 w 136"/>
              <a:gd name="T11" fmla="*/ 15 h 43"/>
              <a:gd name="T12" fmla="*/ 31 w 136"/>
              <a:gd name="T13" fmla="*/ 26 h 43"/>
              <a:gd name="T14" fmla="*/ 16 w 136"/>
              <a:gd name="T15" fmla="*/ 15 h 43"/>
              <a:gd name="T16" fmla="*/ 10 w 136"/>
              <a:gd name="T17" fmla="*/ 26 h 43"/>
              <a:gd name="T18" fmla="*/ 0 w 136"/>
              <a:gd name="T19" fmla="*/ 15 h 43"/>
              <a:gd name="T20" fmla="*/ 16 w 136"/>
              <a:gd name="T21" fmla="*/ 0 h 43"/>
              <a:gd name="T22" fmla="*/ 52 w 136"/>
              <a:gd name="T23" fmla="*/ 0 h 43"/>
              <a:gd name="T24" fmla="*/ 68 w 136"/>
              <a:gd name="T25" fmla="*/ 0 h 43"/>
              <a:gd name="T26" fmla="*/ 78 w 136"/>
              <a:gd name="T27" fmla="*/ 0 h 43"/>
              <a:gd name="T28" fmla="*/ 94 w 136"/>
              <a:gd name="T29" fmla="*/ 0 h 43"/>
              <a:gd name="T30" fmla="*/ 109 w 136"/>
              <a:gd name="T31" fmla="*/ 0 h 43"/>
              <a:gd name="T32" fmla="*/ 125 w 136"/>
              <a:gd name="T33" fmla="*/ 15 h 43"/>
              <a:gd name="T34" fmla="*/ 135 w 136"/>
              <a:gd name="T35" fmla="*/ 26 h 43"/>
              <a:gd name="T36" fmla="*/ 135 w 136"/>
              <a:gd name="T37" fmla="*/ 42 h 43"/>
              <a:gd name="T38" fmla="*/ 135 w 136"/>
              <a:gd name="T39" fmla="*/ 42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43"/>
              <a:gd name="T62" fmla="*/ 136 w 136"/>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43">
                <a:moveTo>
                  <a:pt x="135" y="42"/>
                </a:moveTo>
                <a:lnTo>
                  <a:pt x="94" y="26"/>
                </a:lnTo>
                <a:lnTo>
                  <a:pt x="78" y="15"/>
                </a:lnTo>
                <a:lnTo>
                  <a:pt x="78" y="26"/>
                </a:lnTo>
                <a:lnTo>
                  <a:pt x="52" y="26"/>
                </a:lnTo>
                <a:lnTo>
                  <a:pt x="52" y="15"/>
                </a:lnTo>
                <a:lnTo>
                  <a:pt x="31" y="26"/>
                </a:lnTo>
                <a:lnTo>
                  <a:pt x="16" y="15"/>
                </a:lnTo>
                <a:lnTo>
                  <a:pt x="10" y="26"/>
                </a:lnTo>
                <a:lnTo>
                  <a:pt x="0" y="15"/>
                </a:lnTo>
                <a:lnTo>
                  <a:pt x="16" y="0"/>
                </a:lnTo>
                <a:lnTo>
                  <a:pt x="52" y="0"/>
                </a:lnTo>
                <a:lnTo>
                  <a:pt x="68" y="0"/>
                </a:lnTo>
                <a:lnTo>
                  <a:pt x="78" y="0"/>
                </a:lnTo>
                <a:lnTo>
                  <a:pt x="94" y="0"/>
                </a:lnTo>
                <a:lnTo>
                  <a:pt x="109" y="0"/>
                </a:lnTo>
                <a:lnTo>
                  <a:pt x="125" y="15"/>
                </a:lnTo>
                <a:lnTo>
                  <a:pt x="135" y="26"/>
                </a:lnTo>
                <a:lnTo>
                  <a:pt x="135" y="4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4" name="Freeform 61">
            <a:extLst>
              <a:ext uri="{FF2B5EF4-FFF2-40B4-BE49-F238E27FC236}">
                <a16:creationId xmlns:a16="http://schemas.microsoft.com/office/drawing/2014/main" id="{31FCF022-ACF4-2B49-945A-0E05AE652932}"/>
              </a:ext>
            </a:extLst>
          </p:cNvPr>
          <p:cNvSpPr>
            <a:spLocks noChangeArrowheads="1"/>
          </p:cNvSpPr>
          <p:nvPr/>
        </p:nvSpPr>
        <p:spPr bwMode="auto">
          <a:xfrm>
            <a:off x="7953861" y="5017459"/>
            <a:ext cx="93660" cy="27193"/>
          </a:xfrm>
          <a:custGeom>
            <a:avLst/>
            <a:gdLst>
              <a:gd name="T0" fmla="*/ 68 w 152"/>
              <a:gd name="T1" fmla="*/ 41 h 42"/>
              <a:gd name="T2" fmla="*/ 41 w 152"/>
              <a:gd name="T3" fmla="*/ 41 h 42"/>
              <a:gd name="T4" fmla="*/ 31 w 152"/>
              <a:gd name="T5" fmla="*/ 31 h 42"/>
              <a:gd name="T6" fmla="*/ 0 w 152"/>
              <a:gd name="T7" fmla="*/ 31 h 42"/>
              <a:gd name="T8" fmla="*/ 0 w 152"/>
              <a:gd name="T9" fmla="*/ 21 h 42"/>
              <a:gd name="T10" fmla="*/ 11 w 152"/>
              <a:gd name="T11" fmla="*/ 15 h 42"/>
              <a:gd name="T12" fmla="*/ 31 w 152"/>
              <a:gd name="T13" fmla="*/ 6 h 42"/>
              <a:gd name="T14" fmla="*/ 57 w 152"/>
              <a:gd name="T15" fmla="*/ 15 h 42"/>
              <a:gd name="T16" fmla="*/ 73 w 152"/>
              <a:gd name="T17" fmla="*/ 21 h 42"/>
              <a:gd name="T18" fmla="*/ 84 w 152"/>
              <a:gd name="T19" fmla="*/ 15 h 42"/>
              <a:gd name="T20" fmla="*/ 120 w 152"/>
              <a:gd name="T21" fmla="*/ 21 h 42"/>
              <a:gd name="T22" fmla="*/ 125 w 152"/>
              <a:gd name="T23" fmla="*/ 15 h 42"/>
              <a:gd name="T24" fmla="*/ 135 w 152"/>
              <a:gd name="T25" fmla="*/ 15 h 42"/>
              <a:gd name="T26" fmla="*/ 135 w 152"/>
              <a:gd name="T27" fmla="*/ 6 h 42"/>
              <a:gd name="T28" fmla="*/ 141 w 152"/>
              <a:gd name="T29" fmla="*/ 0 h 42"/>
              <a:gd name="T30" fmla="*/ 151 w 152"/>
              <a:gd name="T31" fmla="*/ 6 h 42"/>
              <a:gd name="T32" fmla="*/ 135 w 152"/>
              <a:gd name="T33" fmla="*/ 21 h 42"/>
              <a:gd name="T34" fmla="*/ 99 w 152"/>
              <a:gd name="T35" fmla="*/ 31 h 42"/>
              <a:gd name="T36" fmla="*/ 94 w 152"/>
              <a:gd name="T37" fmla="*/ 41 h 42"/>
              <a:gd name="T38" fmla="*/ 73 w 152"/>
              <a:gd name="T39" fmla="*/ 31 h 42"/>
              <a:gd name="T40" fmla="*/ 68 w 152"/>
              <a:gd name="T41" fmla="*/ 41 h 42"/>
              <a:gd name="T42" fmla="*/ 68 w 152"/>
              <a:gd name="T43" fmla="*/ 4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42"/>
              <a:gd name="T68" fmla="*/ 152 w 152"/>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42">
                <a:moveTo>
                  <a:pt x="68" y="41"/>
                </a:moveTo>
                <a:lnTo>
                  <a:pt x="41" y="41"/>
                </a:lnTo>
                <a:lnTo>
                  <a:pt x="31" y="31"/>
                </a:lnTo>
                <a:lnTo>
                  <a:pt x="0" y="31"/>
                </a:lnTo>
                <a:lnTo>
                  <a:pt x="0" y="21"/>
                </a:lnTo>
                <a:lnTo>
                  <a:pt x="11" y="15"/>
                </a:lnTo>
                <a:lnTo>
                  <a:pt x="31" y="6"/>
                </a:lnTo>
                <a:lnTo>
                  <a:pt x="57" y="15"/>
                </a:lnTo>
                <a:lnTo>
                  <a:pt x="73" y="21"/>
                </a:lnTo>
                <a:lnTo>
                  <a:pt x="84" y="15"/>
                </a:lnTo>
                <a:lnTo>
                  <a:pt x="120" y="21"/>
                </a:lnTo>
                <a:lnTo>
                  <a:pt x="125" y="15"/>
                </a:lnTo>
                <a:lnTo>
                  <a:pt x="135" y="15"/>
                </a:lnTo>
                <a:lnTo>
                  <a:pt x="135" y="6"/>
                </a:lnTo>
                <a:lnTo>
                  <a:pt x="141" y="0"/>
                </a:lnTo>
                <a:lnTo>
                  <a:pt x="151" y="6"/>
                </a:lnTo>
                <a:lnTo>
                  <a:pt x="135" y="21"/>
                </a:lnTo>
                <a:lnTo>
                  <a:pt x="99" y="31"/>
                </a:lnTo>
                <a:lnTo>
                  <a:pt x="94" y="41"/>
                </a:lnTo>
                <a:lnTo>
                  <a:pt x="73" y="31"/>
                </a:lnTo>
                <a:lnTo>
                  <a:pt x="68"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5" name="Freeform 62">
            <a:extLst>
              <a:ext uri="{FF2B5EF4-FFF2-40B4-BE49-F238E27FC236}">
                <a16:creationId xmlns:a16="http://schemas.microsoft.com/office/drawing/2014/main" id="{2E8F0181-43FA-D248-A950-0264D3FAE5B1}"/>
              </a:ext>
            </a:extLst>
          </p:cNvPr>
          <p:cNvSpPr>
            <a:spLocks noChangeArrowheads="1"/>
          </p:cNvSpPr>
          <p:nvPr/>
        </p:nvSpPr>
        <p:spPr bwMode="auto">
          <a:xfrm>
            <a:off x="7872485" y="5017459"/>
            <a:ext cx="66022" cy="27193"/>
          </a:xfrm>
          <a:custGeom>
            <a:avLst/>
            <a:gdLst>
              <a:gd name="T0" fmla="*/ 0 w 109"/>
              <a:gd name="T1" fmla="*/ 41 h 42"/>
              <a:gd name="T2" fmla="*/ 0 w 109"/>
              <a:gd name="T3" fmla="*/ 21 h 42"/>
              <a:gd name="T4" fmla="*/ 14 w 109"/>
              <a:gd name="T5" fmla="*/ 15 h 42"/>
              <a:gd name="T6" fmla="*/ 36 w 109"/>
              <a:gd name="T7" fmla="*/ 15 h 42"/>
              <a:gd name="T8" fmla="*/ 41 w 109"/>
              <a:gd name="T9" fmla="*/ 21 h 42"/>
              <a:gd name="T10" fmla="*/ 51 w 109"/>
              <a:gd name="T11" fmla="*/ 21 h 42"/>
              <a:gd name="T12" fmla="*/ 57 w 109"/>
              <a:gd name="T13" fmla="*/ 15 h 42"/>
              <a:gd name="T14" fmla="*/ 41 w 109"/>
              <a:gd name="T15" fmla="*/ 6 h 42"/>
              <a:gd name="T16" fmla="*/ 57 w 109"/>
              <a:gd name="T17" fmla="*/ 0 h 42"/>
              <a:gd name="T18" fmla="*/ 67 w 109"/>
              <a:gd name="T19" fmla="*/ 6 h 42"/>
              <a:gd name="T20" fmla="*/ 77 w 109"/>
              <a:gd name="T21" fmla="*/ 6 h 42"/>
              <a:gd name="T22" fmla="*/ 92 w 109"/>
              <a:gd name="T23" fmla="*/ 15 h 42"/>
              <a:gd name="T24" fmla="*/ 98 w 109"/>
              <a:gd name="T25" fmla="*/ 6 h 42"/>
              <a:gd name="T26" fmla="*/ 108 w 109"/>
              <a:gd name="T27" fmla="*/ 31 h 42"/>
              <a:gd name="T28" fmla="*/ 77 w 109"/>
              <a:gd name="T29" fmla="*/ 31 h 42"/>
              <a:gd name="T30" fmla="*/ 77 w 109"/>
              <a:gd name="T31" fmla="*/ 21 h 42"/>
              <a:gd name="T32" fmla="*/ 67 w 109"/>
              <a:gd name="T33" fmla="*/ 21 h 42"/>
              <a:gd name="T34" fmla="*/ 57 w 109"/>
              <a:gd name="T35" fmla="*/ 41 h 42"/>
              <a:gd name="T36" fmla="*/ 41 w 109"/>
              <a:gd name="T37" fmla="*/ 41 h 42"/>
              <a:gd name="T38" fmla="*/ 0 w 109"/>
              <a:gd name="T39" fmla="*/ 41 h 42"/>
              <a:gd name="T40" fmla="*/ 0 w 109"/>
              <a:gd name="T41" fmla="*/ 4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42"/>
              <a:gd name="T65" fmla="*/ 109 w 109"/>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42">
                <a:moveTo>
                  <a:pt x="0" y="41"/>
                </a:moveTo>
                <a:lnTo>
                  <a:pt x="0" y="21"/>
                </a:lnTo>
                <a:lnTo>
                  <a:pt x="14" y="15"/>
                </a:lnTo>
                <a:lnTo>
                  <a:pt x="36" y="15"/>
                </a:lnTo>
                <a:lnTo>
                  <a:pt x="41" y="21"/>
                </a:lnTo>
                <a:lnTo>
                  <a:pt x="51" y="21"/>
                </a:lnTo>
                <a:lnTo>
                  <a:pt x="57" y="15"/>
                </a:lnTo>
                <a:lnTo>
                  <a:pt x="41" y="6"/>
                </a:lnTo>
                <a:lnTo>
                  <a:pt x="57" y="0"/>
                </a:lnTo>
                <a:lnTo>
                  <a:pt x="67" y="6"/>
                </a:lnTo>
                <a:lnTo>
                  <a:pt x="77" y="6"/>
                </a:lnTo>
                <a:lnTo>
                  <a:pt x="92" y="15"/>
                </a:lnTo>
                <a:lnTo>
                  <a:pt x="98" y="6"/>
                </a:lnTo>
                <a:lnTo>
                  <a:pt x="108" y="31"/>
                </a:lnTo>
                <a:lnTo>
                  <a:pt x="77" y="31"/>
                </a:lnTo>
                <a:lnTo>
                  <a:pt x="77" y="21"/>
                </a:lnTo>
                <a:lnTo>
                  <a:pt x="67" y="21"/>
                </a:lnTo>
                <a:lnTo>
                  <a:pt x="57" y="41"/>
                </a:lnTo>
                <a:lnTo>
                  <a:pt x="41" y="41"/>
                </a:lnTo>
                <a:lnTo>
                  <a:pt x="0"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6" name="Freeform 63">
            <a:extLst>
              <a:ext uri="{FF2B5EF4-FFF2-40B4-BE49-F238E27FC236}">
                <a16:creationId xmlns:a16="http://schemas.microsoft.com/office/drawing/2014/main" id="{B99835D8-B09A-B241-9763-BC1B84F25DFE}"/>
              </a:ext>
            </a:extLst>
          </p:cNvPr>
          <p:cNvSpPr>
            <a:spLocks noChangeArrowheads="1"/>
          </p:cNvSpPr>
          <p:nvPr/>
        </p:nvSpPr>
        <p:spPr bwMode="auto">
          <a:xfrm>
            <a:off x="7557728" y="4822311"/>
            <a:ext cx="46062" cy="43189"/>
          </a:xfrm>
          <a:custGeom>
            <a:avLst/>
            <a:gdLst>
              <a:gd name="T0" fmla="*/ 77 w 78"/>
              <a:gd name="T1" fmla="*/ 67 h 68"/>
              <a:gd name="T2" fmla="*/ 46 w 78"/>
              <a:gd name="T3" fmla="*/ 62 h 68"/>
              <a:gd name="T4" fmla="*/ 36 w 78"/>
              <a:gd name="T5" fmla="*/ 37 h 68"/>
              <a:gd name="T6" fmla="*/ 20 w 78"/>
              <a:gd name="T7" fmla="*/ 21 h 68"/>
              <a:gd name="T8" fmla="*/ 0 w 78"/>
              <a:gd name="T9" fmla="*/ 21 h 68"/>
              <a:gd name="T10" fmla="*/ 20 w 78"/>
              <a:gd name="T11" fmla="*/ 21 h 68"/>
              <a:gd name="T12" fmla="*/ 20 w 78"/>
              <a:gd name="T13" fmla="*/ 0 h 68"/>
              <a:gd name="T14" fmla="*/ 26 w 78"/>
              <a:gd name="T15" fmla="*/ 0 h 68"/>
              <a:gd name="T16" fmla="*/ 26 w 78"/>
              <a:gd name="T17" fmla="*/ 10 h 68"/>
              <a:gd name="T18" fmla="*/ 36 w 78"/>
              <a:gd name="T19" fmla="*/ 10 h 68"/>
              <a:gd name="T20" fmla="*/ 36 w 78"/>
              <a:gd name="T21" fmla="*/ 0 h 68"/>
              <a:gd name="T22" fmla="*/ 46 w 78"/>
              <a:gd name="T23" fmla="*/ 0 h 68"/>
              <a:gd name="T24" fmla="*/ 51 w 78"/>
              <a:gd name="T25" fmla="*/ 10 h 68"/>
              <a:gd name="T26" fmla="*/ 51 w 78"/>
              <a:gd name="T27" fmla="*/ 41 h 68"/>
              <a:gd name="T28" fmla="*/ 77 w 78"/>
              <a:gd name="T29" fmla="*/ 51 h 68"/>
              <a:gd name="T30" fmla="*/ 67 w 78"/>
              <a:gd name="T31" fmla="*/ 62 h 68"/>
              <a:gd name="T32" fmla="*/ 77 w 78"/>
              <a:gd name="T33" fmla="*/ 67 h 68"/>
              <a:gd name="T34" fmla="*/ 77 w 78"/>
              <a:gd name="T35" fmla="*/ 67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
              <a:gd name="T55" fmla="*/ 0 h 68"/>
              <a:gd name="T56" fmla="*/ 78 w 78"/>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 h="68">
                <a:moveTo>
                  <a:pt x="77" y="67"/>
                </a:moveTo>
                <a:lnTo>
                  <a:pt x="46" y="62"/>
                </a:lnTo>
                <a:lnTo>
                  <a:pt x="36" y="37"/>
                </a:lnTo>
                <a:lnTo>
                  <a:pt x="20" y="21"/>
                </a:lnTo>
                <a:lnTo>
                  <a:pt x="0" y="21"/>
                </a:lnTo>
                <a:lnTo>
                  <a:pt x="20" y="21"/>
                </a:lnTo>
                <a:lnTo>
                  <a:pt x="20" y="0"/>
                </a:lnTo>
                <a:lnTo>
                  <a:pt x="26" y="0"/>
                </a:lnTo>
                <a:lnTo>
                  <a:pt x="26" y="10"/>
                </a:lnTo>
                <a:lnTo>
                  <a:pt x="36" y="10"/>
                </a:lnTo>
                <a:lnTo>
                  <a:pt x="36" y="0"/>
                </a:lnTo>
                <a:lnTo>
                  <a:pt x="46" y="0"/>
                </a:lnTo>
                <a:lnTo>
                  <a:pt x="51" y="10"/>
                </a:lnTo>
                <a:lnTo>
                  <a:pt x="51" y="41"/>
                </a:lnTo>
                <a:lnTo>
                  <a:pt x="77" y="51"/>
                </a:lnTo>
                <a:lnTo>
                  <a:pt x="67" y="62"/>
                </a:lnTo>
                <a:lnTo>
                  <a:pt x="77" y="6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7" name="Freeform 64">
            <a:extLst>
              <a:ext uri="{FF2B5EF4-FFF2-40B4-BE49-F238E27FC236}">
                <a16:creationId xmlns:a16="http://schemas.microsoft.com/office/drawing/2014/main" id="{11CE9BEF-DAF0-0041-8780-C468F56AB193}"/>
              </a:ext>
            </a:extLst>
          </p:cNvPr>
          <p:cNvSpPr>
            <a:spLocks noChangeArrowheads="1"/>
          </p:cNvSpPr>
          <p:nvPr/>
        </p:nvSpPr>
        <p:spPr bwMode="auto">
          <a:xfrm>
            <a:off x="8440584" y="5001464"/>
            <a:ext cx="38384" cy="30392"/>
          </a:xfrm>
          <a:custGeom>
            <a:avLst/>
            <a:gdLst>
              <a:gd name="T0" fmla="*/ 0 w 64"/>
              <a:gd name="T1" fmla="*/ 47 h 48"/>
              <a:gd name="T2" fmla="*/ 21 w 64"/>
              <a:gd name="T3" fmla="*/ 16 h 48"/>
              <a:gd name="T4" fmla="*/ 53 w 64"/>
              <a:gd name="T5" fmla="*/ 0 h 48"/>
              <a:gd name="T6" fmla="*/ 63 w 64"/>
              <a:gd name="T7" fmla="*/ 4 h 48"/>
              <a:gd name="T8" fmla="*/ 63 w 64"/>
              <a:gd name="T9" fmla="*/ 26 h 48"/>
              <a:gd name="T10" fmla="*/ 47 w 64"/>
              <a:gd name="T11" fmla="*/ 41 h 48"/>
              <a:gd name="T12" fmla="*/ 0 w 64"/>
              <a:gd name="T13" fmla="*/ 47 h 48"/>
              <a:gd name="T14" fmla="*/ 0 w 64"/>
              <a:gd name="T15" fmla="*/ 47 h 48"/>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48"/>
              <a:gd name="T26" fmla="*/ 64 w 64"/>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48">
                <a:moveTo>
                  <a:pt x="0" y="47"/>
                </a:moveTo>
                <a:lnTo>
                  <a:pt x="21" y="16"/>
                </a:lnTo>
                <a:lnTo>
                  <a:pt x="53" y="0"/>
                </a:lnTo>
                <a:lnTo>
                  <a:pt x="63" y="4"/>
                </a:lnTo>
                <a:lnTo>
                  <a:pt x="63" y="26"/>
                </a:lnTo>
                <a:lnTo>
                  <a:pt x="47" y="41"/>
                </a:lnTo>
                <a:lnTo>
                  <a:pt x="0" y="4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8" name="Freeform 65">
            <a:extLst>
              <a:ext uri="{FF2B5EF4-FFF2-40B4-BE49-F238E27FC236}">
                <a16:creationId xmlns:a16="http://schemas.microsoft.com/office/drawing/2014/main" id="{5AB4D279-B9E8-3A40-AFB8-9C0BDE6302FF}"/>
              </a:ext>
            </a:extLst>
          </p:cNvPr>
          <p:cNvSpPr>
            <a:spLocks noChangeArrowheads="1"/>
          </p:cNvSpPr>
          <p:nvPr/>
        </p:nvSpPr>
        <p:spPr bwMode="auto">
          <a:xfrm>
            <a:off x="7932366" y="5054250"/>
            <a:ext cx="47598" cy="31991"/>
          </a:xfrm>
          <a:custGeom>
            <a:avLst/>
            <a:gdLst>
              <a:gd name="T0" fmla="*/ 62 w 78"/>
              <a:gd name="T1" fmla="*/ 51 h 52"/>
              <a:gd name="T2" fmla="*/ 47 w 78"/>
              <a:gd name="T3" fmla="*/ 31 h 52"/>
              <a:gd name="T4" fmla="*/ 20 w 78"/>
              <a:gd name="T5" fmla="*/ 15 h 52"/>
              <a:gd name="T6" fmla="*/ 0 w 78"/>
              <a:gd name="T7" fmla="*/ 15 h 52"/>
              <a:gd name="T8" fmla="*/ 0 w 78"/>
              <a:gd name="T9" fmla="*/ 6 h 52"/>
              <a:gd name="T10" fmla="*/ 26 w 78"/>
              <a:gd name="T11" fmla="*/ 6 h 52"/>
              <a:gd name="T12" fmla="*/ 47 w 78"/>
              <a:gd name="T13" fmla="*/ 0 h 52"/>
              <a:gd name="T14" fmla="*/ 51 w 78"/>
              <a:gd name="T15" fmla="*/ 15 h 52"/>
              <a:gd name="T16" fmla="*/ 67 w 78"/>
              <a:gd name="T17" fmla="*/ 15 h 52"/>
              <a:gd name="T18" fmla="*/ 77 w 78"/>
              <a:gd name="T19" fmla="*/ 31 h 52"/>
              <a:gd name="T20" fmla="*/ 67 w 78"/>
              <a:gd name="T21" fmla="*/ 41 h 52"/>
              <a:gd name="T22" fmla="*/ 62 w 78"/>
              <a:gd name="T23" fmla="*/ 51 h 52"/>
              <a:gd name="T24" fmla="*/ 62 w 78"/>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52"/>
              <a:gd name="T41" fmla="*/ 78 w 78"/>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52">
                <a:moveTo>
                  <a:pt x="62" y="51"/>
                </a:moveTo>
                <a:lnTo>
                  <a:pt x="47" y="31"/>
                </a:lnTo>
                <a:lnTo>
                  <a:pt x="20" y="15"/>
                </a:lnTo>
                <a:lnTo>
                  <a:pt x="0" y="15"/>
                </a:lnTo>
                <a:lnTo>
                  <a:pt x="0" y="6"/>
                </a:lnTo>
                <a:lnTo>
                  <a:pt x="26" y="6"/>
                </a:lnTo>
                <a:lnTo>
                  <a:pt x="47" y="0"/>
                </a:lnTo>
                <a:lnTo>
                  <a:pt x="51" y="15"/>
                </a:lnTo>
                <a:lnTo>
                  <a:pt x="67" y="15"/>
                </a:lnTo>
                <a:lnTo>
                  <a:pt x="77" y="31"/>
                </a:lnTo>
                <a:lnTo>
                  <a:pt x="67" y="41"/>
                </a:lnTo>
                <a:lnTo>
                  <a:pt x="62" y="5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9" name="Freeform 66">
            <a:extLst>
              <a:ext uri="{FF2B5EF4-FFF2-40B4-BE49-F238E27FC236}">
                <a16:creationId xmlns:a16="http://schemas.microsoft.com/office/drawing/2014/main" id="{5CBD03B2-76EF-FD49-A955-9149091D0B97}"/>
              </a:ext>
            </a:extLst>
          </p:cNvPr>
          <p:cNvSpPr>
            <a:spLocks noChangeArrowheads="1"/>
          </p:cNvSpPr>
          <p:nvPr/>
        </p:nvSpPr>
        <p:spPr bwMode="auto">
          <a:xfrm>
            <a:off x="8131968" y="4871898"/>
            <a:ext cx="33779" cy="19195"/>
          </a:xfrm>
          <a:custGeom>
            <a:avLst/>
            <a:gdLst>
              <a:gd name="T0" fmla="*/ 27 w 54"/>
              <a:gd name="T1" fmla="*/ 31 h 32"/>
              <a:gd name="T2" fmla="*/ 0 w 54"/>
              <a:gd name="T3" fmla="*/ 4 h 32"/>
              <a:gd name="T4" fmla="*/ 0 w 54"/>
              <a:gd name="T5" fmla="*/ 0 h 32"/>
              <a:gd name="T6" fmla="*/ 47 w 54"/>
              <a:gd name="T7" fmla="*/ 0 h 32"/>
              <a:gd name="T8" fmla="*/ 53 w 54"/>
              <a:gd name="T9" fmla="*/ 25 h 32"/>
              <a:gd name="T10" fmla="*/ 27 w 54"/>
              <a:gd name="T11" fmla="*/ 31 h 32"/>
              <a:gd name="T12" fmla="*/ 27 w 54"/>
              <a:gd name="T13" fmla="*/ 31 h 32"/>
              <a:gd name="T14" fmla="*/ 0 60000 65536"/>
              <a:gd name="T15" fmla="*/ 0 60000 65536"/>
              <a:gd name="T16" fmla="*/ 0 60000 65536"/>
              <a:gd name="T17" fmla="*/ 0 60000 65536"/>
              <a:gd name="T18" fmla="*/ 0 60000 65536"/>
              <a:gd name="T19" fmla="*/ 0 60000 65536"/>
              <a:gd name="T20" fmla="*/ 0 60000 65536"/>
              <a:gd name="T21" fmla="*/ 0 w 54"/>
              <a:gd name="T22" fmla="*/ 0 h 32"/>
              <a:gd name="T23" fmla="*/ 54 w 5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2">
                <a:moveTo>
                  <a:pt x="27" y="31"/>
                </a:moveTo>
                <a:lnTo>
                  <a:pt x="0" y="4"/>
                </a:lnTo>
                <a:lnTo>
                  <a:pt x="0" y="0"/>
                </a:lnTo>
                <a:lnTo>
                  <a:pt x="47" y="0"/>
                </a:lnTo>
                <a:lnTo>
                  <a:pt x="53" y="25"/>
                </a:lnTo>
                <a:lnTo>
                  <a:pt x="27"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0" name="Freeform 67">
            <a:extLst>
              <a:ext uri="{FF2B5EF4-FFF2-40B4-BE49-F238E27FC236}">
                <a16:creationId xmlns:a16="http://schemas.microsoft.com/office/drawing/2014/main" id="{741213A6-CC9C-3F4D-BB55-8FA2CBFFF3D3}"/>
              </a:ext>
            </a:extLst>
          </p:cNvPr>
          <p:cNvSpPr>
            <a:spLocks noChangeArrowheads="1"/>
          </p:cNvSpPr>
          <p:nvPr/>
        </p:nvSpPr>
        <p:spPr bwMode="auto">
          <a:xfrm>
            <a:off x="7811068" y="5017458"/>
            <a:ext cx="35314" cy="14397"/>
          </a:xfrm>
          <a:custGeom>
            <a:avLst/>
            <a:gdLst>
              <a:gd name="T0" fmla="*/ 31 w 58"/>
              <a:gd name="T1" fmla="*/ 21 h 22"/>
              <a:gd name="T2" fmla="*/ 16 w 58"/>
              <a:gd name="T3" fmla="*/ 15 h 22"/>
              <a:gd name="T4" fmla="*/ 0 w 58"/>
              <a:gd name="T5" fmla="*/ 15 h 22"/>
              <a:gd name="T6" fmla="*/ 0 w 58"/>
              <a:gd name="T7" fmla="*/ 0 h 22"/>
              <a:gd name="T8" fmla="*/ 16 w 58"/>
              <a:gd name="T9" fmla="*/ 6 h 22"/>
              <a:gd name="T10" fmla="*/ 31 w 58"/>
              <a:gd name="T11" fmla="*/ 0 h 22"/>
              <a:gd name="T12" fmla="*/ 57 w 58"/>
              <a:gd name="T13" fmla="*/ 15 h 22"/>
              <a:gd name="T14" fmla="*/ 31 w 58"/>
              <a:gd name="T15" fmla="*/ 15 h 22"/>
              <a:gd name="T16" fmla="*/ 31 w 58"/>
              <a:gd name="T17" fmla="*/ 21 h 22"/>
              <a:gd name="T18" fmla="*/ 31 w 58"/>
              <a:gd name="T19" fmla="*/ 2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22"/>
              <a:gd name="T32" fmla="*/ 58 w 58"/>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22">
                <a:moveTo>
                  <a:pt x="31" y="21"/>
                </a:moveTo>
                <a:lnTo>
                  <a:pt x="16" y="15"/>
                </a:lnTo>
                <a:lnTo>
                  <a:pt x="0" y="15"/>
                </a:lnTo>
                <a:lnTo>
                  <a:pt x="0" y="0"/>
                </a:lnTo>
                <a:lnTo>
                  <a:pt x="16" y="6"/>
                </a:lnTo>
                <a:lnTo>
                  <a:pt x="31" y="0"/>
                </a:lnTo>
                <a:lnTo>
                  <a:pt x="57" y="15"/>
                </a:lnTo>
                <a:lnTo>
                  <a:pt x="31" y="15"/>
                </a:lnTo>
                <a:lnTo>
                  <a:pt x="31" y="2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1" name="Freeform 68">
            <a:extLst>
              <a:ext uri="{FF2B5EF4-FFF2-40B4-BE49-F238E27FC236}">
                <a16:creationId xmlns:a16="http://schemas.microsoft.com/office/drawing/2014/main" id="{EE3DF743-88C5-7C47-80AE-640A5DF4D824}"/>
              </a:ext>
            </a:extLst>
          </p:cNvPr>
          <p:cNvSpPr>
            <a:spLocks noChangeArrowheads="1"/>
          </p:cNvSpPr>
          <p:nvPr/>
        </p:nvSpPr>
        <p:spPr bwMode="auto">
          <a:xfrm>
            <a:off x="7769613" y="4977471"/>
            <a:ext cx="29173" cy="9598"/>
          </a:xfrm>
          <a:custGeom>
            <a:avLst/>
            <a:gdLst>
              <a:gd name="T0" fmla="*/ 26 w 48"/>
              <a:gd name="T1" fmla="*/ 16 h 17"/>
              <a:gd name="T2" fmla="*/ 0 w 48"/>
              <a:gd name="T3" fmla="*/ 11 h 17"/>
              <a:gd name="T4" fmla="*/ 0 w 48"/>
              <a:gd name="T5" fmla="*/ 0 h 17"/>
              <a:gd name="T6" fmla="*/ 47 w 48"/>
              <a:gd name="T7" fmla="*/ 0 h 17"/>
              <a:gd name="T8" fmla="*/ 41 w 48"/>
              <a:gd name="T9" fmla="*/ 11 h 17"/>
              <a:gd name="T10" fmla="*/ 31 w 48"/>
              <a:gd name="T11" fmla="*/ 11 h 17"/>
              <a:gd name="T12" fmla="*/ 26 w 48"/>
              <a:gd name="T13" fmla="*/ 16 h 17"/>
              <a:gd name="T14" fmla="*/ 26 w 48"/>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7"/>
              <a:gd name="T26" fmla="*/ 48 w 48"/>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7">
                <a:moveTo>
                  <a:pt x="26" y="16"/>
                </a:moveTo>
                <a:lnTo>
                  <a:pt x="0" y="11"/>
                </a:lnTo>
                <a:lnTo>
                  <a:pt x="0" y="0"/>
                </a:lnTo>
                <a:lnTo>
                  <a:pt x="47" y="0"/>
                </a:lnTo>
                <a:lnTo>
                  <a:pt x="41" y="11"/>
                </a:lnTo>
                <a:lnTo>
                  <a:pt x="31" y="11"/>
                </a:lnTo>
                <a:lnTo>
                  <a:pt x="26"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2" name="Freeform 69">
            <a:extLst>
              <a:ext uri="{FF2B5EF4-FFF2-40B4-BE49-F238E27FC236}">
                <a16:creationId xmlns:a16="http://schemas.microsoft.com/office/drawing/2014/main" id="{AA7C920B-DC8E-344F-84BC-74E6B347200D}"/>
              </a:ext>
            </a:extLst>
          </p:cNvPr>
          <p:cNvSpPr>
            <a:spLocks noChangeArrowheads="1"/>
          </p:cNvSpPr>
          <p:nvPr/>
        </p:nvSpPr>
        <p:spPr bwMode="auto">
          <a:xfrm>
            <a:off x="7846382" y="5020659"/>
            <a:ext cx="18425" cy="23994"/>
          </a:xfrm>
          <a:custGeom>
            <a:avLst/>
            <a:gdLst>
              <a:gd name="T0" fmla="*/ 26 w 32"/>
              <a:gd name="T1" fmla="*/ 36 h 37"/>
              <a:gd name="T2" fmla="*/ 0 w 32"/>
              <a:gd name="T3" fmla="*/ 26 h 37"/>
              <a:gd name="T4" fmla="*/ 0 w 32"/>
              <a:gd name="T5" fmla="*/ 16 h 37"/>
              <a:gd name="T6" fmla="*/ 15 w 32"/>
              <a:gd name="T7" fmla="*/ 26 h 37"/>
              <a:gd name="T8" fmla="*/ 11 w 32"/>
              <a:gd name="T9" fmla="*/ 10 h 37"/>
              <a:gd name="T10" fmla="*/ 15 w 32"/>
              <a:gd name="T11" fmla="*/ 0 h 37"/>
              <a:gd name="T12" fmla="*/ 31 w 32"/>
              <a:gd name="T13" fmla="*/ 0 h 37"/>
              <a:gd name="T14" fmla="*/ 26 w 32"/>
              <a:gd name="T15" fmla="*/ 36 h 37"/>
              <a:gd name="T16" fmla="*/ 26 w 32"/>
              <a:gd name="T17" fmla="*/ 36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7"/>
              <a:gd name="T29" fmla="*/ 32 w 32"/>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7">
                <a:moveTo>
                  <a:pt x="26" y="36"/>
                </a:moveTo>
                <a:lnTo>
                  <a:pt x="0" y="26"/>
                </a:lnTo>
                <a:lnTo>
                  <a:pt x="0" y="16"/>
                </a:lnTo>
                <a:lnTo>
                  <a:pt x="15" y="26"/>
                </a:lnTo>
                <a:lnTo>
                  <a:pt x="11" y="10"/>
                </a:lnTo>
                <a:lnTo>
                  <a:pt x="15" y="0"/>
                </a:lnTo>
                <a:lnTo>
                  <a:pt x="31" y="0"/>
                </a:lnTo>
                <a:lnTo>
                  <a:pt x="26" y="3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3" name="Freeform 70">
            <a:extLst>
              <a:ext uri="{FF2B5EF4-FFF2-40B4-BE49-F238E27FC236}">
                <a16:creationId xmlns:a16="http://schemas.microsoft.com/office/drawing/2014/main" id="{6BCED882-4D24-3D4D-9F29-D04540537AEF}"/>
              </a:ext>
            </a:extLst>
          </p:cNvPr>
          <p:cNvSpPr>
            <a:spLocks noChangeArrowheads="1"/>
          </p:cNvSpPr>
          <p:nvPr/>
        </p:nvSpPr>
        <p:spPr bwMode="auto">
          <a:xfrm>
            <a:off x="7623749" y="4855902"/>
            <a:ext cx="23030" cy="15996"/>
          </a:xfrm>
          <a:custGeom>
            <a:avLst/>
            <a:gdLst>
              <a:gd name="T0" fmla="*/ 0 w 38"/>
              <a:gd name="T1" fmla="*/ 27 h 28"/>
              <a:gd name="T2" fmla="*/ 10 w 38"/>
              <a:gd name="T3" fmla="*/ 0 h 28"/>
              <a:gd name="T4" fmla="*/ 37 w 38"/>
              <a:gd name="T5" fmla="*/ 0 h 28"/>
              <a:gd name="T6" fmla="*/ 37 w 38"/>
              <a:gd name="T7" fmla="*/ 27 h 28"/>
              <a:gd name="T8" fmla="*/ 21 w 38"/>
              <a:gd name="T9" fmla="*/ 16 h 28"/>
              <a:gd name="T10" fmla="*/ 0 w 38"/>
              <a:gd name="T11" fmla="*/ 27 h 28"/>
              <a:gd name="T12" fmla="*/ 0 w 38"/>
              <a:gd name="T13" fmla="*/ 27 h 28"/>
              <a:gd name="T14" fmla="*/ 0 60000 65536"/>
              <a:gd name="T15" fmla="*/ 0 60000 65536"/>
              <a:gd name="T16" fmla="*/ 0 60000 65536"/>
              <a:gd name="T17" fmla="*/ 0 60000 65536"/>
              <a:gd name="T18" fmla="*/ 0 60000 65536"/>
              <a:gd name="T19" fmla="*/ 0 60000 65536"/>
              <a:gd name="T20" fmla="*/ 0 60000 65536"/>
              <a:gd name="T21" fmla="*/ 0 w 38"/>
              <a:gd name="T22" fmla="*/ 0 h 28"/>
              <a:gd name="T23" fmla="*/ 38 w 3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8">
                <a:moveTo>
                  <a:pt x="0" y="27"/>
                </a:moveTo>
                <a:lnTo>
                  <a:pt x="10" y="0"/>
                </a:lnTo>
                <a:lnTo>
                  <a:pt x="37" y="0"/>
                </a:lnTo>
                <a:lnTo>
                  <a:pt x="37" y="27"/>
                </a:lnTo>
                <a:lnTo>
                  <a:pt x="21" y="16"/>
                </a:lnTo>
                <a:lnTo>
                  <a:pt x="0" y="2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4" name="Freeform 71">
            <a:extLst>
              <a:ext uri="{FF2B5EF4-FFF2-40B4-BE49-F238E27FC236}">
                <a16:creationId xmlns:a16="http://schemas.microsoft.com/office/drawing/2014/main" id="{19A5C1E7-3DD7-814B-917B-CF1B0DA15B00}"/>
              </a:ext>
            </a:extLst>
          </p:cNvPr>
          <p:cNvSpPr>
            <a:spLocks noChangeArrowheads="1"/>
          </p:cNvSpPr>
          <p:nvPr/>
        </p:nvSpPr>
        <p:spPr bwMode="auto">
          <a:xfrm>
            <a:off x="7344306" y="4732733"/>
            <a:ext cx="18425" cy="33592"/>
          </a:xfrm>
          <a:custGeom>
            <a:avLst/>
            <a:gdLst>
              <a:gd name="T0" fmla="*/ 21 w 32"/>
              <a:gd name="T1" fmla="*/ 51 h 52"/>
              <a:gd name="T2" fmla="*/ 0 w 32"/>
              <a:gd name="T3" fmla="*/ 4 h 52"/>
              <a:gd name="T4" fmla="*/ 6 w 32"/>
              <a:gd name="T5" fmla="*/ 0 h 52"/>
              <a:gd name="T6" fmla="*/ 31 w 32"/>
              <a:gd name="T7" fmla="*/ 25 h 52"/>
              <a:gd name="T8" fmla="*/ 21 w 32"/>
              <a:gd name="T9" fmla="*/ 51 h 52"/>
              <a:gd name="T10" fmla="*/ 21 w 32"/>
              <a:gd name="T11" fmla="*/ 51 h 52"/>
              <a:gd name="T12" fmla="*/ 0 60000 65536"/>
              <a:gd name="T13" fmla="*/ 0 60000 65536"/>
              <a:gd name="T14" fmla="*/ 0 60000 65536"/>
              <a:gd name="T15" fmla="*/ 0 60000 65536"/>
              <a:gd name="T16" fmla="*/ 0 60000 65536"/>
              <a:gd name="T17" fmla="*/ 0 60000 65536"/>
              <a:gd name="T18" fmla="*/ 0 w 32"/>
              <a:gd name="T19" fmla="*/ 0 h 52"/>
              <a:gd name="T20" fmla="*/ 32 w 3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32" h="52">
                <a:moveTo>
                  <a:pt x="21" y="51"/>
                </a:moveTo>
                <a:lnTo>
                  <a:pt x="0" y="4"/>
                </a:lnTo>
                <a:lnTo>
                  <a:pt x="6" y="0"/>
                </a:lnTo>
                <a:lnTo>
                  <a:pt x="31" y="25"/>
                </a:lnTo>
                <a:lnTo>
                  <a:pt x="21" y="5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5" name="Freeform 72">
            <a:extLst>
              <a:ext uri="{FF2B5EF4-FFF2-40B4-BE49-F238E27FC236}">
                <a16:creationId xmlns:a16="http://schemas.microsoft.com/office/drawing/2014/main" id="{C2418207-0ADA-3247-85F4-4FED6B5AB2BF}"/>
              </a:ext>
            </a:extLst>
          </p:cNvPr>
          <p:cNvSpPr>
            <a:spLocks noChangeArrowheads="1"/>
          </p:cNvSpPr>
          <p:nvPr/>
        </p:nvSpPr>
        <p:spPr bwMode="auto">
          <a:xfrm>
            <a:off x="7385762" y="4806315"/>
            <a:ext cx="12283" cy="22394"/>
          </a:xfrm>
          <a:custGeom>
            <a:avLst/>
            <a:gdLst>
              <a:gd name="T0" fmla="*/ 15 w 21"/>
              <a:gd name="T1" fmla="*/ 36 h 37"/>
              <a:gd name="T2" fmla="*/ 0 w 21"/>
              <a:gd name="T3" fmla="*/ 10 h 37"/>
              <a:gd name="T4" fmla="*/ 0 w 21"/>
              <a:gd name="T5" fmla="*/ 0 h 37"/>
              <a:gd name="T6" fmla="*/ 4 w 21"/>
              <a:gd name="T7" fmla="*/ 0 h 37"/>
              <a:gd name="T8" fmla="*/ 20 w 21"/>
              <a:gd name="T9" fmla="*/ 26 h 37"/>
              <a:gd name="T10" fmla="*/ 15 w 21"/>
              <a:gd name="T11" fmla="*/ 36 h 37"/>
              <a:gd name="T12" fmla="*/ 15 w 21"/>
              <a:gd name="T13" fmla="*/ 36 h 37"/>
              <a:gd name="T14" fmla="*/ 0 60000 65536"/>
              <a:gd name="T15" fmla="*/ 0 60000 65536"/>
              <a:gd name="T16" fmla="*/ 0 60000 65536"/>
              <a:gd name="T17" fmla="*/ 0 60000 65536"/>
              <a:gd name="T18" fmla="*/ 0 60000 65536"/>
              <a:gd name="T19" fmla="*/ 0 60000 65536"/>
              <a:gd name="T20" fmla="*/ 0 60000 65536"/>
              <a:gd name="T21" fmla="*/ 0 w 21"/>
              <a:gd name="T22" fmla="*/ 0 h 37"/>
              <a:gd name="T23" fmla="*/ 21 w 2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7">
                <a:moveTo>
                  <a:pt x="15" y="36"/>
                </a:moveTo>
                <a:lnTo>
                  <a:pt x="0" y="10"/>
                </a:lnTo>
                <a:lnTo>
                  <a:pt x="0" y="0"/>
                </a:lnTo>
                <a:lnTo>
                  <a:pt x="4" y="0"/>
                </a:lnTo>
                <a:lnTo>
                  <a:pt x="20" y="26"/>
                </a:lnTo>
                <a:lnTo>
                  <a:pt x="15" y="3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6" name="Freeform 73">
            <a:extLst>
              <a:ext uri="{FF2B5EF4-FFF2-40B4-BE49-F238E27FC236}">
                <a16:creationId xmlns:a16="http://schemas.microsoft.com/office/drawing/2014/main" id="{96C986D4-D7C8-A749-8948-DCDF99731A09}"/>
              </a:ext>
            </a:extLst>
          </p:cNvPr>
          <p:cNvSpPr>
            <a:spLocks noChangeArrowheads="1"/>
          </p:cNvSpPr>
          <p:nvPr/>
        </p:nvSpPr>
        <p:spPr bwMode="auto">
          <a:xfrm>
            <a:off x="8264012" y="4987067"/>
            <a:ext cx="18425" cy="30392"/>
          </a:xfrm>
          <a:custGeom>
            <a:avLst/>
            <a:gdLst>
              <a:gd name="T0" fmla="*/ 10 w 32"/>
              <a:gd name="T1" fmla="*/ 47 h 48"/>
              <a:gd name="T2" fmla="*/ 0 w 32"/>
              <a:gd name="T3" fmla="*/ 37 h 48"/>
              <a:gd name="T4" fmla="*/ 25 w 32"/>
              <a:gd name="T5" fmla="*/ 0 h 48"/>
              <a:gd name="T6" fmla="*/ 31 w 32"/>
              <a:gd name="T7" fmla="*/ 21 h 48"/>
              <a:gd name="T8" fmla="*/ 10 w 32"/>
              <a:gd name="T9" fmla="*/ 47 h 48"/>
              <a:gd name="T10" fmla="*/ 10 w 32"/>
              <a:gd name="T11" fmla="*/ 47 h 48"/>
              <a:gd name="T12" fmla="*/ 0 60000 65536"/>
              <a:gd name="T13" fmla="*/ 0 60000 65536"/>
              <a:gd name="T14" fmla="*/ 0 60000 65536"/>
              <a:gd name="T15" fmla="*/ 0 60000 65536"/>
              <a:gd name="T16" fmla="*/ 0 60000 65536"/>
              <a:gd name="T17" fmla="*/ 0 60000 65536"/>
              <a:gd name="T18" fmla="*/ 0 w 32"/>
              <a:gd name="T19" fmla="*/ 0 h 48"/>
              <a:gd name="T20" fmla="*/ 32 w 3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2" h="48">
                <a:moveTo>
                  <a:pt x="10" y="47"/>
                </a:moveTo>
                <a:lnTo>
                  <a:pt x="0" y="37"/>
                </a:lnTo>
                <a:lnTo>
                  <a:pt x="25" y="0"/>
                </a:lnTo>
                <a:lnTo>
                  <a:pt x="31" y="21"/>
                </a:lnTo>
                <a:lnTo>
                  <a:pt x="10" y="4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7" name="Freeform 74">
            <a:extLst>
              <a:ext uri="{FF2B5EF4-FFF2-40B4-BE49-F238E27FC236}">
                <a16:creationId xmlns:a16="http://schemas.microsoft.com/office/drawing/2014/main" id="{62D2D68F-DFBC-D448-BA47-6244DB630908}"/>
              </a:ext>
            </a:extLst>
          </p:cNvPr>
          <p:cNvSpPr>
            <a:spLocks noChangeArrowheads="1"/>
          </p:cNvSpPr>
          <p:nvPr/>
        </p:nvSpPr>
        <p:spPr bwMode="auto">
          <a:xfrm>
            <a:off x="7302850" y="4689545"/>
            <a:ext cx="18425" cy="19195"/>
          </a:xfrm>
          <a:custGeom>
            <a:avLst/>
            <a:gdLst>
              <a:gd name="T0" fmla="*/ 31 w 32"/>
              <a:gd name="T1" fmla="*/ 31 h 32"/>
              <a:gd name="T2" fmla="*/ 0 w 32"/>
              <a:gd name="T3" fmla="*/ 11 h 32"/>
              <a:gd name="T4" fmla="*/ 0 w 32"/>
              <a:gd name="T5" fmla="*/ 0 h 32"/>
              <a:gd name="T6" fmla="*/ 31 w 32"/>
              <a:gd name="T7" fmla="*/ 26 h 32"/>
              <a:gd name="T8" fmla="*/ 31 w 32"/>
              <a:gd name="T9" fmla="*/ 31 h 32"/>
              <a:gd name="T10" fmla="*/ 31 w 32"/>
              <a:gd name="T11" fmla="*/ 31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1" y="31"/>
                </a:moveTo>
                <a:lnTo>
                  <a:pt x="0" y="11"/>
                </a:lnTo>
                <a:lnTo>
                  <a:pt x="0" y="0"/>
                </a:lnTo>
                <a:lnTo>
                  <a:pt x="31" y="26"/>
                </a:lnTo>
                <a:lnTo>
                  <a:pt x="31"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8" name="Freeform 75">
            <a:extLst>
              <a:ext uri="{FF2B5EF4-FFF2-40B4-BE49-F238E27FC236}">
                <a16:creationId xmlns:a16="http://schemas.microsoft.com/office/drawing/2014/main" id="{4B4D6E7E-375B-D14A-85CB-F3F4C0ADAEB2}"/>
              </a:ext>
            </a:extLst>
          </p:cNvPr>
          <p:cNvSpPr>
            <a:spLocks noChangeArrowheads="1"/>
          </p:cNvSpPr>
          <p:nvPr/>
        </p:nvSpPr>
        <p:spPr bwMode="auto">
          <a:xfrm>
            <a:off x="7637569" y="4657553"/>
            <a:ext cx="15354" cy="15996"/>
          </a:xfrm>
          <a:custGeom>
            <a:avLst/>
            <a:gdLst>
              <a:gd name="T0" fmla="*/ 5 w 27"/>
              <a:gd name="T1" fmla="*/ 26 h 27"/>
              <a:gd name="T2" fmla="*/ 0 w 27"/>
              <a:gd name="T3" fmla="*/ 10 h 27"/>
              <a:gd name="T4" fmla="*/ 5 w 27"/>
              <a:gd name="T5" fmla="*/ 0 h 27"/>
              <a:gd name="T6" fmla="*/ 16 w 27"/>
              <a:gd name="T7" fmla="*/ 10 h 27"/>
              <a:gd name="T8" fmla="*/ 26 w 27"/>
              <a:gd name="T9" fmla="*/ 26 h 27"/>
              <a:gd name="T10" fmla="*/ 5 w 27"/>
              <a:gd name="T11" fmla="*/ 26 h 27"/>
              <a:gd name="T12" fmla="*/ 5 w 27"/>
              <a:gd name="T13" fmla="*/ 26 h 27"/>
              <a:gd name="T14" fmla="*/ 0 60000 65536"/>
              <a:gd name="T15" fmla="*/ 0 60000 65536"/>
              <a:gd name="T16" fmla="*/ 0 60000 65536"/>
              <a:gd name="T17" fmla="*/ 0 60000 65536"/>
              <a:gd name="T18" fmla="*/ 0 60000 65536"/>
              <a:gd name="T19" fmla="*/ 0 60000 65536"/>
              <a:gd name="T20" fmla="*/ 0 60000 65536"/>
              <a:gd name="T21" fmla="*/ 0 w 27"/>
              <a:gd name="T22" fmla="*/ 0 h 27"/>
              <a:gd name="T23" fmla="*/ 27 w 2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7">
                <a:moveTo>
                  <a:pt x="5" y="26"/>
                </a:moveTo>
                <a:lnTo>
                  <a:pt x="0" y="10"/>
                </a:lnTo>
                <a:lnTo>
                  <a:pt x="5" y="0"/>
                </a:lnTo>
                <a:lnTo>
                  <a:pt x="16" y="10"/>
                </a:lnTo>
                <a:lnTo>
                  <a:pt x="26" y="26"/>
                </a:lnTo>
                <a:lnTo>
                  <a:pt x="5"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9" name="Freeform 76">
            <a:extLst>
              <a:ext uri="{FF2B5EF4-FFF2-40B4-BE49-F238E27FC236}">
                <a16:creationId xmlns:a16="http://schemas.microsoft.com/office/drawing/2014/main" id="{1BA6DD57-7DB8-7749-86A3-5C26E95EAECF}"/>
              </a:ext>
            </a:extLst>
          </p:cNvPr>
          <p:cNvSpPr>
            <a:spLocks noChangeArrowheads="1"/>
          </p:cNvSpPr>
          <p:nvPr/>
        </p:nvSpPr>
        <p:spPr bwMode="auto">
          <a:xfrm>
            <a:off x="7513202" y="4735932"/>
            <a:ext cx="9212" cy="6398"/>
          </a:xfrm>
          <a:custGeom>
            <a:avLst/>
            <a:gdLst>
              <a:gd name="T0" fmla="*/ 0 w 16"/>
              <a:gd name="T1" fmla="*/ 0 h 12"/>
              <a:gd name="T2" fmla="*/ 10 w 16"/>
              <a:gd name="T3" fmla="*/ 11 h 12"/>
              <a:gd name="T4" fmla="*/ 15 w 16"/>
              <a:gd name="T5" fmla="*/ 0 h 12"/>
              <a:gd name="T6" fmla="*/ 10 w 16"/>
              <a:gd name="T7" fmla="*/ 11 h 12"/>
              <a:gd name="T8" fmla="*/ 0 w 16"/>
              <a:gd name="T9" fmla="*/ 0 h 12"/>
              <a:gd name="T10" fmla="*/ 0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0"/>
                </a:moveTo>
                <a:lnTo>
                  <a:pt x="10" y="11"/>
                </a:lnTo>
                <a:lnTo>
                  <a:pt x="15" y="0"/>
                </a:lnTo>
                <a:lnTo>
                  <a:pt x="10" y="11"/>
                </a:lnTo>
                <a:lnTo>
                  <a:pt x="0"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0" name="Freeform 77">
            <a:extLst>
              <a:ext uri="{FF2B5EF4-FFF2-40B4-BE49-F238E27FC236}">
                <a16:creationId xmlns:a16="http://schemas.microsoft.com/office/drawing/2014/main" id="{A71F977E-8F5D-2149-8DE4-A26098A74486}"/>
              </a:ext>
            </a:extLst>
          </p:cNvPr>
          <p:cNvSpPr>
            <a:spLocks noChangeArrowheads="1"/>
          </p:cNvSpPr>
          <p:nvPr/>
        </p:nvSpPr>
        <p:spPr bwMode="auto">
          <a:xfrm>
            <a:off x="5709103" y="3637018"/>
            <a:ext cx="261018" cy="265531"/>
          </a:xfrm>
          <a:custGeom>
            <a:avLst/>
            <a:gdLst>
              <a:gd name="T0" fmla="*/ 135 w 426"/>
              <a:gd name="T1" fmla="*/ 16 h 416"/>
              <a:gd name="T2" fmla="*/ 156 w 426"/>
              <a:gd name="T3" fmla="*/ 0 h 416"/>
              <a:gd name="T4" fmla="*/ 182 w 426"/>
              <a:gd name="T5" fmla="*/ 6 h 416"/>
              <a:gd name="T6" fmla="*/ 223 w 426"/>
              <a:gd name="T7" fmla="*/ 16 h 416"/>
              <a:gd name="T8" fmla="*/ 244 w 426"/>
              <a:gd name="T9" fmla="*/ 16 h 416"/>
              <a:gd name="T10" fmla="*/ 249 w 426"/>
              <a:gd name="T11" fmla="*/ 31 h 416"/>
              <a:gd name="T12" fmla="*/ 260 w 426"/>
              <a:gd name="T13" fmla="*/ 47 h 416"/>
              <a:gd name="T14" fmla="*/ 275 w 426"/>
              <a:gd name="T15" fmla="*/ 72 h 416"/>
              <a:gd name="T16" fmla="*/ 291 w 426"/>
              <a:gd name="T17" fmla="*/ 72 h 416"/>
              <a:gd name="T18" fmla="*/ 311 w 426"/>
              <a:gd name="T19" fmla="*/ 72 h 416"/>
              <a:gd name="T20" fmla="*/ 317 w 426"/>
              <a:gd name="T21" fmla="*/ 83 h 416"/>
              <a:gd name="T22" fmla="*/ 301 w 426"/>
              <a:gd name="T23" fmla="*/ 88 h 416"/>
              <a:gd name="T24" fmla="*/ 311 w 426"/>
              <a:gd name="T25" fmla="*/ 114 h 416"/>
              <a:gd name="T26" fmla="*/ 291 w 426"/>
              <a:gd name="T27" fmla="*/ 125 h 416"/>
              <a:gd name="T28" fmla="*/ 291 w 426"/>
              <a:gd name="T29" fmla="*/ 141 h 416"/>
              <a:gd name="T30" fmla="*/ 285 w 426"/>
              <a:gd name="T31" fmla="*/ 151 h 416"/>
              <a:gd name="T32" fmla="*/ 285 w 426"/>
              <a:gd name="T33" fmla="*/ 176 h 416"/>
              <a:gd name="T34" fmla="*/ 311 w 426"/>
              <a:gd name="T35" fmla="*/ 197 h 416"/>
              <a:gd name="T36" fmla="*/ 317 w 426"/>
              <a:gd name="T37" fmla="*/ 217 h 416"/>
              <a:gd name="T38" fmla="*/ 352 w 426"/>
              <a:gd name="T39" fmla="*/ 239 h 416"/>
              <a:gd name="T40" fmla="*/ 374 w 426"/>
              <a:gd name="T41" fmla="*/ 249 h 416"/>
              <a:gd name="T42" fmla="*/ 394 w 426"/>
              <a:gd name="T43" fmla="*/ 286 h 416"/>
              <a:gd name="T44" fmla="*/ 394 w 426"/>
              <a:gd name="T45" fmla="*/ 290 h 416"/>
              <a:gd name="T46" fmla="*/ 394 w 426"/>
              <a:gd name="T47" fmla="*/ 316 h 416"/>
              <a:gd name="T48" fmla="*/ 409 w 426"/>
              <a:gd name="T49" fmla="*/ 327 h 416"/>
              <a:gd name="T50" fmla="*/ 409 w 426"/>
              <a:gd name="T51" fmla="*/ 347 h 416"/>
              <a:gd name="T52" fmla="*/ 425 w 426"/>
              <a:gd name="T53" fmla="*/ 373 h 416"/>
              <a:gd name="T54" fmla="*/ 420 w 426"/>
              <a:gd name="T55" fmla="*/ 373 h 416"/>
              <a:gd name="T56" fmla="*/ 399 w 426"/>
              <a:gd name="T57" fmla="*/ 373 h 416"/>
              <a:gd name="T58" fmla="*/ 374 w 426"/>
              <a:gd name="T59" fmla="*/ 373 h 416"/>
              <a:gd name="T60" fmla="*/ 368 w 426"/>
              <a:gd name="T61" fmla="*/ 399 h 416"/>
              <a:gd name="T62" fmla="*/ 358 w 426"/>
              <a:gd name="T63" fmla="*/ 415 h 416"/>
              <a:gd name="T64" fmla="*/ 275 w 426"/>
              <a:gd name="T65" fmla="*/ 415 h 416"/>
              <a:gd name="T66" fmla="*/ 223 w 426"/>
              <a:gd name="T67" fmla="*/ 394 h 416"/>
              <a:gd name="T68" fmla="*/ 223 w 426"/>
              <a:gd name="T69" fmla="*/ 357 h 416"/>
              <a:gd name="T70" fmla="*/ 197 w 426"/>
              <a:gd name="T71" fmla="*/ 347 h 416"/>
              <a:gd name="T72" fmla="*/ 192 w 426"/>
              <a:gd name="T73" fmla="*/ 342 h 416"/>
              <a:gd name="T74" fmla="*/ 156 w 426"/>
              <a:gd name="T75" fmla="*/ 327 h 416"/>
              <a:gd name="T76" fmla="*/ 68 w 426"/>
              <a:gd name="T77" fmla="*/ 274 h 416"/>
              <a:gd name="T78" fmla="*/ 27 w 426"/>
              <a:gd name="T79" fmla="*/ 264 h 416"/>
              <a:gd name="T80" fmla="*/ 0 w 426"/>
              <a:gd name="T81" fmla="*/ 207 h 416"/>
              <a:gd name="T82" fmla="*/ 58 w 426"/>
              <a:gd name="T83" fmla="*/ 176 h 416"/>
              <a:gd name="T84" fmla="*/ 88 w 426"/>
              <a:gd name="T85" fmla="*/ 151 h 416"/>
              <a:gd name="T86" fmla="*/ 99 w 426"/>
              <a:gd name="T87" fmla="*/ 125 h 416"/>
              <a:gd name="T88" fmla="*/ 99 w 426"/>
              <a:gd name="T89" fmla="*/ 88 h 416"/>
              <a:gd name="T90" fmla="*/ 99 w 426"/>
              <a:gd name="T91" fmla="*/ 68 h 416"/>
              <a:gd name="T92" fmla="*/ 99 w 426"/>
              <a:gd name="T93" fmla="*/ 47 h 416"/>
              <a:gd name="T94" fmla="*/ 125 w 426"/>
              <a:gd name="T95" fmla="*/ 31 h 416"/>
              <a:gd name="T96" fmla="*/ 135 w 426"/>
              <a:gd name="T97" fmla="*/ 16 h 416"/>
              <a:gd name="T98" fmla="*/ 135 w 426"/>
              <a:gd name="T99" fmla="*/ 16 h 4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6"/>
              <a:gd name="T151" fmla="*/ 0 h 416"/>
              <a:gd name="T152" fmla="*/ 426 w 426"/>
              <a:gd name="T153" fmla="*/ 416 h 4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6" h="416">
                <a:moveTo>
                  <a:pt x="135" y="16"/>
                </a:moveTo>
                <a:lnTo>
                  <a:pt x="156" y="0"/>
                </a:lnTo>
                <a:lnTo>
                  <a:pt x="182" y="6"/>
                </a:lnTo>
                <a:lnTo>
                  <a:pt x="223" y="16"/>
                </a:lnTo>
                <a:lnTo>
                  <a:pt x="244" y="16"/>
                </a:lnTo>
                <a:lnTo>
                  <a:pt x="249" y="31"/>
                </a:lnTo>
                <a:lnTo>
                  <a:pt x="260" y="47"/>
                </a:lnTo>
                <a:lnTo>
                  <a:pt x="275" y="72"/>
                </a:lnTo>
                <a:lnTo>
                  <a:pt x="291" y="72"/>
                </a:lnTo>
                <a:lnTo>
                  <a:pt x="311" y="72"/>
                </a:lnTo>
                <a:lnTo>
                  <a:pt x="317" y="83"/>
                </a:lnTo>
                <a:lnTo>
                  <a:pt x="301" y="88"/>
                </a:lnTo>
                <a:lnTo>
                  <a:pt x="311" y="114"/>
                </a:lnTo>
                <a:lnTo>
                  <a:pt x="291" y="125"/>
                </a:lnTo>
                <a:lnTo>
                  <a:pt x="291" y="141"/>
                </a:lnTo>
                <a:lnTo>
                  <a:pt x="285" y="151"/>
                </a:lnTo>
                <a:lnTo>
                  <a:pt x="285" y="176"/>
                </a:lnTo>
                <a:lnTo>
                  <a:pt x="311" y="197"/>
                </a:lnTo>
                <a:lnTo>
                  <a:pt x="317" y="217"/>
                </a:lnTo>
                <a:lnTo>
                  <a:pt x="352" y="239"/>
                </a:lnTo>
                <a:lnTo>
                  <a:pt x="374" y="249"/>
                </a:lnTo>
                <a:lnTo>
                  <a:pt x="394" y="286"/>
                </a:lnTo>
                <a:lnTo>
                  <a:pt x="394" y="290"/>
                </a:lnTo>
                <a:lnTo>
                  <a:pt x="394" y="316"/>
                </a:lnTo>
                <a:lnTo>
                  <a:pt x="409" y="327"/>
                </a:lnTo>
                <a:lnTo>
                  <a:pt x="409" y="347"/>
                </a:lnTo>
                <a:lnTo>
                  <a:pt x="425" y="373"/>
                </a:lnTo>
                <a:lnTo>
                  <a:pt x="420" y="373"/>
                </a:lnTo>
                <a:lnTo>
                  <a:pt x="399" y="373"/>
                </a:lnTo>
                <a:lnTo>
                  <a:pt x="374" y="373"/>
                </a:lnTo>
                <a:lnTo>
                  <a:pt x="368" y="399"/>
                </a:lnTo>
                <a:lnTo>
                  <a:pt x="358" y="415"/>
                </a:lnTo>
                <a:lnTo>
                  <a:pt x="275" y="415"/>
                </a:lnTo>
                <a:lnTo>
                  <a:pt x="223" y="394"/>
                </a:lnTo>
                <a:lnTo>
                  <a:pt x="223" y="357"/>
                </a:lnTo>
                <a:lnTo>
                  <a:pt x="197" y="347"/>
                </a:lnTo>
                <a:lnTo>
                  <a:pt x="192" y="342"/>
                </a:lnTo>
                <a:lnTo>
                  <a:pt x="156" y="327"/>
                </a:lnTo>
                <a:lnTo>
                  <a:pt x="68" y="274"/>
                </a:lnTo>
                <a:lnTo>
                  <a:pt x="27" y="264"/>
                </a:lnTo>
                <a:lnTo>
                  <a:pt x="0" y="207"/>
                </a:lnTo>
                <a:lnTo>
                  <a:pt x="58" y="176"/>
                </a:lnTo>
                <a:lnTo>
                  <a:pt x="88" y="151"/>
                </a:lnTo>
                <a:lnTo>
                  <a:pt x="99" y="125"/>
                </a:lnTo>
                <a:lnTo>
                  <a:pt x="99" y="88"/>
                </a:lnTo>
                <a:lnTo>
                  <a:pt x="99" y="68"/>
                </a:lnTo>
                <a:lnTo>
                  <a:pt x="99" y="47"/>
                </a:lnTo>
                <a:lnTo>
                  <a:pt x="125" y="31"/>
                </a:lnTo>
                <a:lnTo>
                  <a:pt x="135"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1" name="Freeform 78">
            <a:extLst>
              <a:ext uri="{FF2B5EF4-FFF2-40B4-BE49-F238E27FC236}">
                <a16:creationId xmlns:a16="http://schemas.microsoft.com/office/drawing/2014/main" id="{3A4FB445-306D-3145-98A0-A86C9EF78D66}"/>
              </a:ext>
            </a:extLst>
          </p:cNvPr>
          <p:cNvSpPr>
            <a:spLocks noChangeArrowheads="1"/>
          </p:cNvSpPr>
          <p:nvPr/>
        </p:nvSpPr>
        <p:spPr bwMode="auto">
          <a:xfrm>
            <a:off x="5830400" y="3553839"/>
            <a:ext cx="551209" cy="473478"/>
          </a:xfrm>
          <a:custGeom>
            <a:avLst/>
            <a:gdLst>
              <a:gd name="T0" fmla="*/ 202 w 898"/>
              <a:gd name="T1" fmla="*/ 67 h 741"/>
              <a:gd name="T2" fmla="*/ 227 w 898"/>
              <a:gd name="T3" fmla="*/ 119 h 741"/>
              <a:gd name="T4" fmla="*/ 305 w 898"/>
              <a:gd name="T5" fmla="*/ 150 h 741"/>
              <a:gd name="T6" fmla="*/ 419 w 898"/>
              <a:gd name="T7" fmla="*/ 145 h 741"/>
              <a:gd name="T8" fmla="*/ 415 w 898"/>
              <a:gd name="T9" fmla="*/ 150 h 741"/>
              <a:gd name="T10" fmla="*/ 440 w 898"/>
              <a:gd name="T11" fmla="*/ 150 h 741"/>
              <a:gd name="T12" fmla="*/ 471 w 898"/>
              <a:gd name="T13" fmla="*/ 119 h 741"/>
              <a:gd name="T14" fmla="*/ 528 w 898"/>
              <a:gd name="T15" fmla="*/ 78 h 741"/>
              <a:gd name="T16" fmla="*/ 579 w 898"/>
              <a:gd name="T17" fmla="*/ 88 h 741"/>
              <a:gd name="T18" fmla="*/ 745 w 898"/>
              <a:gd name="T19" fmla="*/ 150 h 741"/>
              <a:gd name="T20" fmla="*/ 755 w 898"/>
              <a:gd name="T21" fmla="*/ 238 h 741"/>
              <a:gd name="T22" fmla="*/ 755 w 898"/>
              <a:gd name="T23" fmla="*/ 280 h 741"/>
              <a:gd name="T24" fmla="*/ 745 w 898"/>
              <a:gd name="T25" fmla="*/ 311 h 741"/>
              <a:gd name="T26" fmla="*/ 745 w 898"/>
              <a:gd name="T27" fmla="*/ 337 h 741"/>
              <a:gd name="T28" fmla="*/ 767 w 898"/>
              <a:gd name="T29" fmla="*/ 419 h 741"/>
              <a:gd name="T30" fmla="*/ 812 w 898"/>
              <a:gd name="T31" fmla="*/ 456 h 741"/>
              <a:gd name="T32" fmla="*/ 787 w 898"/>
              <a:gd name="T33" fmla="*/ 513 h 741"/>
              <a:gd name="T34" fmla="*/ 849 w 898"/>
              <a:gd name="T35" fmla="*/ 569 h 741"/>
              <a:gd name="T36" fmla="*/ 880 w 898"/>
              <a:gd name="T37" fmla="*/ 631 h 741"/>
              <a:gd name="T38" fmla="*/ 897 w 898"/>
              <a:gd name="T39" fmla="*/ 652 h 741"/>
              <a:gd name="T40" fmla="*/ 890 w 898"/>
              <a:gd name="T41" fmla="*/ 662 h 741"/>
              <a:gd name="T42" fmla="*/ 854 w 898"/>
              <a:gd name="T43" fmla="*/ 677 h 741"/>
              <a:gd name="T44" fmla="*/ 828 w 898"/>
              <a:gd name="T45" fmla="*/ 714 h 741"/>
              <a:gd name="T46" fmla="*/ 808 w 898"/>
              <a:gd name="T47" fmla="*/ 730 h 741"/>
              <a:gd name="T48" fmla="*/ 720 w 898"/>
              <a:gd name="T49" fmla="*/ 719 h 741"/>
              <a:gd name="T50" fmla="*/ 632 w 898"/>
              <a:gd name="T51" fmla="*/ 703 h 741"/>
              <a:gd name="T52" fmla="*/ 591 w 898"/>
              <a:gd name="T53" fmla="*/ 636 h 741"/>
              <a:gd name="T54" fmla="*/ 548 w 898"/>
              <a:gd name="T55" fmla="*/ 652 h 741"/>
              <a:gd name="T56" fmla="*/ 513 w 898"/>
              <a:gd name="T57" fmla="*/ 673 h 741"/>
              <a:gd name="T58" fmla="*/ 445 w 898"/>
              <a:gd name="T59" fmla="*/ 646 h 741"/>
              <a:gd name="T60" fmla="*/ 403 w 898"/>
              <a:gd name="T61" fmla="*/ 611 h 741"/>
              <a:gd name="T62" fmla="*/ 347 w 898"/>
              <a:gd name="T63" fmla="*/ 564 h 741"/>
              <a:gd name="T64" fmla="*/ 321 w 898"/>
              <a:gd name="T65" fmla="*/ 538 h 741"/>
              <a:gd name="T66" fmla="*/ 295 w 898"/>
              <a:gd name="T67" fmla="*/ 486 h 741"/>
              <a:gd name="T68" fmla="*/ 254 w 898"/>
              <a:gd name="T69" fmla="*/ 486 h 741"/>
              <a:gd name="T70" fmla="*/ 243 w 898"/>
              <a:gd name="T71" fmla="*/ 476 h 741"/>
              <a:gd name="T72" fmla="*/ 227 w 898"/>
              <a:gd name="T73" fmla="*/ 501 h 741"/>
              <a:gd name="T74" fmla="*/ 212 w 898"/>
              <a:gd name="T75" fmla="*/ 456 h 741"/>
              <a:gd name="T76" fmla="*/ 196 w 898"/>
              <a:gd name="T77" fmla="*/ 419 h 741"/>
              <a:gd name="T78" fmla="*/ 176 w 898"/>
              <a:gd name="T79" fmla="*/ 378 h 741"/>
              <a:gd name="T80" fmla="*/ 119 w 898"/>
              <a:gd name="T81" fmla="*/ 347 h 741"/>
              <a:gd name="T82" fmla="*/ 88 w 898"/>
              <a:gd name="T83" fmla="*/ 305 h 741"/>
              <a:gd name="T84" fmla="*/ 94 w 898"/>
              <a:gd name="T85" fmla="*/ 270 h 741"/>
              <a:gd name="T86" fmla="*/ 114 w 898"/>
              <a:gd name="T87" fmla="*/ 243 h 741"/>
              <a:gd name="T88" fmla="*/ 119 w 898"/>
              <a:gd name="T89" fmla="*/ 212 h 741"/>
              <a:gd name="T90" fmla="*/ 94 w 898"/>
              <a:gd name="T91" fmla="*/ 202 h 741"/>
              <a:gd name="T92" fmla="*/ 62 w 898"/>
              <a:gd name="T93" fmla="*/ 176 h 741"/>
              <a:gd name="T94" fmla="*/ 47 w 898"/>
              <a:gd name="T95" fmla="*/ 145 h 741"/>
              <a:gd name="T96" fmla="*/ 26 w 898"/>
              <a:gd name="T97" fmla="*/ 94 h 741"/>
              <a:gd name="T98" fmla="*/ 21 w 898"/>
              <a:gd name="T99" fmla="*/ 62 h 741"/>
              <a:gd name="T100" fmla="*/ 21 w 898"/>
              <a:gd name="T101" fmla="*/ 0 h 741"/>
              <a:gd name="T102" fmla="*/ 114 w 898"/>
              <a:gd name="T103" fmla="*/ 52 h 741"/>
              <a:gd name="T104" fmla="*/ 145 w 898"/>
              <a:gd name="T105" fmla="*/ 41 h 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8"/>
              <a:gd name="T160" fmla="*/ 0 h 741"/>
              <a:gd name="T161" fmla="*/ 898 w 898"/>
              <a:gd name="T162" fmla="*/ 741 h 7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8" h="741">
                <a:moveTo>
                  <a:pt x="145" y="41"/>
                </a:moveTo>
                <a:lnTo>
                  <a:pt x="202" y="67"/>
                </a:lnTo>
                <a:lnTo>
                  <a:pt x="196" y="78"/>
                </a:lnTo>
                <a:lnTo>
                  <a:pt x="227" y="119"/>
                </a:lnTo>
                <a:lnTo>
                  <a:pt x="264" y="129"/>
                </a:lnTo>
                <a:lnTo>
                  <a:pt x="305" y="150"/>
                </a:lnTo>
                <a:lnTo>
                  <a:pt x="372" y="160"/>
                </a:lnTo>
                <a:lnTo>
                  <a:pt x="419" y="145"/>
                </a:lnTo>
                <a:lnTo>
                  <a:pt x="430" y="145"/>
                </a:lnTo>
                <a:lnTo>
                  <a:pt x="415" y="150"/>
                </a:lnTo>
                <a:lnTo>
                  <a:pt x="415" y="160"/>
                </a:lnTo>
                <a:lnTo>
                  <a:pt x="440" y="150"/>
                </a:lnTo>
                <a:lnTo>
                  <a:pt x="430" y="129"/>
                </a:lnTo>
                <a:lnTo>
                  <a:pt x="471" y="119"/>
                </a:lnTo>
                <a:lnTo>
                  <a:pt x="497" y="78"/>
                </a:lnTo>
                <a:lnTo>
                  <a:pt x="528" y="78"/>
                </a:lnTo>
                <a:lnTo>
                  <a:pt x="569" y="67"/>
                </a:lnTo>
                <a:lnTo>
                  <a:pt x="579" y="88"/>
                </a:lnTo>
                <a:lnTo>
                  <a:pt x="636" y="104"/>
                </a:lnTo>
                <a:lnTo>
                  <a:pt x="745" y="150"/>
                </a:lnTo>
                <a:lnTo>
                  <a:pt x="755" y="202"/>
                </a:lnTo>
                <a:lnTo>
                  <a:pt x="755" y="238"/>
                </a:lnTo>
                <a:lnTo>
                  <a:pt x="745" y="270"/>
                </a:lnTo>
                <a:lnTo>
                  <a:pt x="755" y="280"/>
                </a:lnTo>
                <a:lnTo>
                  <a:pt x="740" y="284"/>
                </a:lnTo>
                <a:lnTo>
                  <a:pt x="745" y="311"/>
                </a:lnTo>
                <a:lnTo>
                  <a:pt x="755" y="321"/>
                </a:lnTo>
                <a:lnTo>
                  <a:pt x="745" y="337"/>
                </a:lnTo>
                <a:lnTo>
                  <a:pt x="767" y="378"/>
                </a:lnTo>
                <a:lnTo>
                  <a:pt x="767" y="419"/>
                </a:lnTo>
                <a:lnTo>
                  <a:pt x="808" y="429"/>
                </a:lnTo>
                <a:lnTo>
                  <a:pt x="812" y="456"/>
                </a:lnTo>
                <a:lnTo>
                  <a:pt x="797" y="476"/>
                </a:lnTo>
                <a:lnTo>
                  <a:pt x="787" y="513"/>
                </a:lnTo>
                <a:lnTo>
                  <a:pt x="823" y="564"/>
                </a:lnTo>
                <a:lnTo>
                  <a:pt x="849" y="569"/>
                </a:lnTo>
                <a:lnTo>
                  <a:pt x="875" y="595"/>
                </a:lnTo>
                <a:lnTo>
                  <a:pt x="880" y="631"/>
                </a:lnTo>
                <a:lnTo>
                  <a:pt x="897" y="631"/>
                </a:lnTo>
                <a:lnTo>
                  <a:pt x="897" y="652"/>
                </a:lnTo>
                <a:lnTo>
                  <a:pt x="890" y="652"/>
                </a:lnTo>
                <a:lnTo>
                  <a:pt x="890" y="662"/>
                </a:lnTo>
                <a:lnTo>
                  <a:pt x="875" y="662"/>
                </a:lnTo>
                <a:lnTo>
                  <a:pt x="854" y="677"/>
                </a:lnTo>
                <a:lnTo>
                  <a:pt x="839" y="677"/>
                </a:lnTo>
                <a:lnTo>
                  <a:pt x="828" y="714"/>
                </a:lnTo>
                <a:lnTo>
                  <a:pt x="828" y="740"/>
                </a:lnTo>
                <a:lnTo>
                  <a:pt x="808" y="730"/>
                </a:lnTo>
                <a:lnTo>
                  <a:pt x="767" y="719"/>
                </a:lnTo>
                <a:lnTo>
                  <a:pt x="720" y="719"/>
                </a:lnTo>
                <a:lnTo>
                  <a:pt x="679" y="714"/>
                </a:lnTo>
                <a:lnTo>
                  <a:pt x="632" y="703"/>
                </a:lnTo>
                <a:lnTo>
                  <a:pt x="611" y="662"/>
                </a:lnTo>
                <a:lnTo>
                  <a:pt x="591" y="636"/>
                </a:lnTo>
                <a:lnTo>
                  <a:pt x="564" y="646"/>
                </a:lnTo>
                <a:lnTo>
                  <a:pt x="548" y="652"/>
                </a:lnTo>
                <a:lnTo>
                  <a:pt x="528" y="662"/>
                </a:lnTo>
                <a:lnTo>
                  <a:pt x="513" y="673"/>
                </a:lnTo>
                <a:lnTo>
                  <a:pt x="481" y="662"/>
                </a:lnTo>
                <a:lnTo>
                  <a:pt x="445" y="646"/>
                </a:lnTo>
                <a:lnTo>
                  <a:pt x="419" y="631"/>
                </a:lnTo>
                <a:lnTo>
                  <a:pt x="403" y="611"/>
                </a:lnTo>
                <a:lnTo>
                  <a:pt x="372" y="605"/>
                </a:lnTo>
                <a:lnTo>
                  <a:pt x="347" y="564"/>
                </a:lnTo>
                <a:lnTo>
                  <a:pt x="337" y="544"/>
                </a:lnTo>
                <a:lnTo>
                  <a:pt x="321" y="538"/>
                </a:lnTo>
                <a:lnTo>
                  <a:pt x="305" y="501"/>
                </a:lnTo>
                <a:lnTo>
                  <a:pt x="295" y="486"/>
                </a:lnTo>
                <a:lnTo>
                  <a:pt x="280" y="501"/>
                </a:lnTo>
                <a:lnTo>
                  <a:pt x="254" y="486"/>
                </a:lnTo>
                <a:lnTo>
                  <a:pt x="254" y="476"/>
                </a:lnTo>
                <a:lnTo>
                  <a:pt x="243" y="476"/>
                </a:lnTo>
                <a:lnTo>
                  <a:pt x="243" y="501"/>
                </a:lnTo>
                <a:lnTo>
                  <a:pt x="227" y="501"/>
                </a:lnTo>
                <a:lnTo>
                  <a:pt x="212" y="476"/>
                </a:lnTo>
                <a:lnTo>
                  <a:pt x="212" y="456"/>
                </a:lnTo>
                <a:lnTo>
                  <a:pt x="196" y="445"/>
                </a:lnTo>
                <a:lnTo>
                  <a:pt x="196" y="419"/>
                </a:lnTo>
                <a:lnTo>
                  <a:pt x="196" y="415"/>
                </a:lnTo>
                <a:lnTo>
                  <a:pt x="176" y="378"/>
                </a:lnTo>
                <a:lnTo>
                  <a:pt x="155" y="368"/>
                </a:lnTo>
                <a:lnTo>
                  <a:pt x="119" y="347"/>
                </a:lnTo>
                <a:lnTo>
                  <a:pt x="114" y="326"/>
                </a:lnTo>
                <a:lnTo>
                  <a:pt x="88" y="305"/>
                </a:lnTo>
                <a:lnTo>
                  <a:pt x="88" y="280"/>
                </a:lnTo>
                <a:lnTo>
                  <a:pt x="94" y="270"/>
                </a:lnTo>
                <a:lnTo>
                  <a:pt x="94" y="254"/>
                </a:lnTo>
                <a:lnTo>
                  <a:pt x="114" y="243"/>
                </a:lnTo>
                <a:lnTo>
                  <a:pt x="104" y="217"/>
                </a:lnTo>
                <a:lnTo>
                  <a:pt x="119" y="212"/>
                </a:lnTo>
                <a:lnTo>
                  <a:pt x="114" y="202"/>
                </a:lnTo>
                <a:lnTo>
                  <a:pt x="94" y="202"/>
                </a:lnTo>
                <a:lnTo>
                  <a:pt x="78" y="202"/>
                </a:lnTo>
                <a:lnTo>
                  <a:pt x="62" y="176"/>
                </a:lnTo>
                <a:lnTo>
                  <a:pt x="51" y="160"/>
                </a:lnTo>
                <a:lnTo>
                  <a:pt x="47" y="145"/>
                </a:lnTo>
                <a:lnTo>
                  <a:pt x="36" y="119"/>
                </a:lnTo>
                <a:lnTo>
                  <a:pt x="26" y="94"/>
                </a:lnTo>
                <a:lnTo>
                  <a:pt x="26" y="88"/>
                </a:lnTo>
                <a:lnTo>
                  <a:pt x="21" y="62"/>
                </a:lnTo>
                <a:lnTo>
                  <a:pt x="0" y="21"/>
                </a:lnTo>
                <a:lnTo>
                  <a:pt x="21" y="0"/>
                </a:lnTo>
                <a:lnTo>
                  <a:pt x="51" y="41"/>
                </a:lnTo>
                <a:lnTo>
                  <a:pt x="114" y="52"/>
                </a:lnTo>
                <a:lnTo>
                  <a:pt x="145"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2" name="Freeform 79">
            <a:extLst>
              <a:ext uri="{FF2B5EF4-FFF2-40B4-BE49-F238E27FC236}">
                <a16:creationId xmlns:a16="http://schemas.microsoft.com/office/drawing/2014/main" id="{BBF2DCB5-A655-CF4B-A853-19C966AD3B93}"/>
              </a:ext>
            </a:extLst>
          </p:cNvPr>
          <p:cNvSpPr>
            <a:spLocks noChangeArrowheads="1"/>
          </p:cNvSpPr>
          <p:nvPr/>
        </p:nvSpPr>
        <p:spPr bwMode="auto">
          <a:xfrm>
            <a:off x="5595483" y="3776181"/>
            <a:ext cx="33779" cy="123169"/>
          </a:xfrm>
          <a:custGeom>
            <a:avLst/>
            <a:gdLst>
              <a:gd name="T0" fmla="*/ 26 w 58"/>
              <a:gd name="T1" fmla="*/ 6 h 193"/>
              <a:gd name="T2" fmla="*/ 41 w 58"/>
              <a:gd name="T3" fmla="*/ 6 h 193"/>
              <a:gd name="T4" fmla="*/ 41 w 58"/>
              <a:gd name="T5" fmla="*/ 0 h 193"/>
              <a:gd name="T6" fmla="*/ 57 w 58"/>
              <a:gd name="T7" fmla="*/ 0 h 193"/>
              <a:gd name="T8" fmla="*/ 57 w 58"/>
              <a:gd name="T9" fmla="*/ 6 h 193"/>
              <a:gd name="T10" fmla="*/ 41 w 58"/>
              <a:gd name="T11" fmla="*/ 31 h 193"/>
              <a:gd name="T12" fmla="*/ 41 w 58"/>
              <a:gd name="T13" fmla="*/ 41 h 193"/>
              <a:gd name="T14" fmla="*/ 37 w 58"/>
              <a:gd name="T15" fmla="*/ 41 h 193"/>
              <a:gd name="T16" fmla="*/ 37 w 58"/>
              <a:gd name="T17" fmla="*/ 57 h 193"/>
              <a:gd name="T18" fmla="*/ 41 w 58"/>
              <a:gd name="T19" fmla="*/ 73 h 193"/>
              <a:gd name="T20" fmla="*/ 41 w 58"/>
              <a:gd name="T21" fmla="*/ 109 h 193"/>
              <a:gd name="T22" fmla="*/ 41 w 58"/>
              <a:gd name="T23" fmla="*/ 139 h 193"/>
              <a:gd name="T24" fmla="*/ 41 w 58"/>
              <a:gd name="T25" fmla="*/ 176 h 193"/>
              <a:gd name="T26" fmla="*/ 26 w 58"/>
              <a:gd name="T27" fmla="*/ 192 h 193"/>
              <a:gd name="T28" fmla="*/ 26 w 58"/>
              <a:gd name="T29" fmla="*/ 155 h 193"/>
              <a:gd name="T30" fmla="*/ 16 w 58"/>
              <a:gd name="T31" fmla="*/ 129 h 193"/>
              <a:gd name="T32" fmla="*/ 0 w 58"/>
              <a:gd name="T33" fmla="*/ 109 h 193"/>
              <a:gd name="T34" fmla="*/ 10 w 58"/>
              <a:gd name="T35" fmla="*/ 88 h 193"/>
              <a:gd name="T36" fmla="*/ 0 w 58"/>
              <a:gd name="T37" fmla="*/ 73 h 193"/>
              <a:gd name="T38" fmla="*/ 10 w 58"/>
              <a:gd name="T39" fmla="*/ 68 h 193"/>
              <a:gd name="T40" fmla="*/ 16 w 58"/>
              <a:gd name="T41" fmla="*/ 41 h 193"/>
              <a:gd name="T42" fmla="*/ 26 w 58"/>
              <a:gd name="T43" fmla="*/ 6 h 193"/>
              <a:gd name="T44" fmla="*/ 26 w 58"/>
              <a:gd name="T45" fmla="*/ 6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
              <a:gd name="T70" fmla="*/ 0 h 193"/>
              <a:gd name="T71" fmla="*/ 58 w 58"/>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 h="193">
                <a:moveTo>
                  <a:pt x="26" y="6"/>
                </a:moveTo>
                <a:lnTo>
                  <a:pt x="41" y="6"/>
                </a:lnTo>
                <a:lnTo>
                  <a:pt x="41" y="0"/>
                </a:lnTo>
                <a:lnTo>
                  <a:pt x="57" y="0"/>
                </a:lnTo>
                <a:lnTo>
                  <a:pt x="57" y="6"/>
                </a:lnTo>
                <a:lnTo>
                  <a:pt x="41" y="31"/>
                </a:lnTo>
                <a:lnTo>
                  <a:pt x="41" y="41"/>
                </a:lnTo>
                <a:lnTo>
                  <a:pt x="37" y="41"/>
                </a:lnTo>
                <a:lnTo>
                  <a:pt x="37" y="57"/>
                </a:lnTo>
                <a:lnTo>
                  <a:pt x="41" y="73"/>
                </a:lnTo>
                <a:lnTo>
                  <a:pt x="41" y="109"/>
                </a:lnTo>
                <a:lnTo>
                  <a:pt x="41" y="139"/>
                </a:lnTo>
                <a:lnTo>
                  <a:pt x="41" y="176"/>
                </a:lnTo>
                <a:lnTo>
                  <a:pt x="26" y="192"/>
                </a:lnTo>
                <a:lnTo>
                  <a:pt x="26" y="155"/>
                </a:lnTo>
                <a:lnTo>
                  <a:pt x="16" y="129"/>
                </a:lnTo>
                <a:lnTo>
                  <a:pt x="0" y="109"/>
                </a:lnTo>
                <a:lnTo>
                  <a:pt x="10" y="88"/>
                </a:lnTo>
                <a:lnTo>
                  <a:pt x="0" y="73"/>
                </a:lnTo>
                <a:lnTo>
                  <a:pt x="10" y="68"/>
                </a:lnTo>
                <a:lnTo>
                  <a:pt x="16" y="41"/>
                </a:lnTo>
                <a:lnTo>
                  <a:pt x="26" y="6"/>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83" name="Freeform 80">
            <a:extLst>
              <a:ext uri="{FF2B5EF4-FFF2-40B4-BE49-F238E27FC236}">
                <a16:creationId xmlns:a16="http://schemas.microsoft.com/office/drawing/2014/main" id="{8C54EE95-FA11-8B4D-9CF2-16C84157C2DA}"/>
              </a:ext>
            </a:extLst>
          </p:cNvPr>
          <p:cNvSpPr>
            <a:spLocks noChangeArrowheads="1"/>
          </p:cNvSpPr>
          <p:nvPr/>
        </p:nvSpPr>
        <p:spPr bwMode="auto">
          <a:xfrm>
            <a:off x="8119684" y="3942538"/>
            <a:ext cx="12283" cy="25593"/>
          </a:xfrm>
          <a:custGeom>
            <a:avLst/>
            <a:gdLst>
              <a:gd name="T0" fmla="*/ 0 w 21"/>
              <a:gd name="T1" fmla="*/ 41 h 42"/>
              <a:gd name="T2" fmla="*/ 0 w 21"/>
              <a:gd name="T3" fmla="*/ 31 h 42"/>
              <a:gd name="T4" fmla="*/ 6 w 21"/>
              <a:gd name="T5" fmla="*/ 15 h 42"/>
              <a:gd name="T6" fmla="*/ 6 w 21"/>
              <a:gd name="T7" fmla="*/ 6 h 42"/>
              <a:gd name="T8" fmla="*/ 15 w 21"/>
              <a:gd name="T9" fmla="*/ 6 h 42"/>
              <a:gd name="T10" fmla="*/ 20 w 21"/>
              <a:gd name="T11" fmla="*/ 0 h 42"/>
              <a:gd name="T12" fmla="*/ 6 w 21"/>
              <a:gd name="T13" fmla="*/ 31 h 42"/>
              <a:gd name="T14" fmla="*/ 15 w 21"/>
              <a:gd name="T15" fmla="*/ 41 h 42"/>
              <a:gd name="T16" fmla="*/ 0 w 21"/>
              <a:gd name="T17" fmla="*/ 41 h 42"/>
              <a:gd name="T18" fmla="*/ 0 w 21"/>
              <a:gd name="T19" fmla="*/ 41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2"/>
              <a:gd name="T32" fmla="*/ 21 w 21"/>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2">
                <a:moveTo>
                  <a:pt x="0" y="41"/>
                </a:moveTo>
                <a:lnTo>
                  <a:pt x="0" y="31"/>
                </a:lnTo>
                <a:lnTo>
                  <a:pt x="6" y="15"/>
                </a:lnTo>
                <a:lnTo>
                  <a:pt x="6" y="6"/>
                </a:lnTo>
                <a:lnTo>
                  <a:pt x="15" y="6"/>
                </a:lnTo>
                <a:lnTo>
                  <a:pt x="20" y="0"/>
                </a:lnTo>
                <a:lnTo>
                  <a:pt x="6" y="31"/>
                </a:lnTo>
                <a:lnTo>
                  <a:pt x="15" y="41"/>
                </a:lnTo>
                <a:lnTo>
                  <a:pt x="0"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4" name="Freeform 81">
            <a:extLst>
              <a:ext uri="{FF2B5EF4-FFF2-40B4-BE49-F238E27FC236}">
                <a16:creationId xmlns:a16="http://schemas.microsoft.com/office/drawing/2014/main" id="{7F79857A-4A17-984E-BF1C-0BC83E0B2BF6}"/>
              </a:ext>
            </a:extLst>
          </p:cNvPr>
          <p:cNvSpPr>
            <a:spLocks noChangeArrowheads="1"/>
          </p:cNvSpPr>
          <p:nvPr/>
        </p:nvSpPr>
        <p:spPr bwMode="auto">
          <a:xfrm>
            <a:off x="8148857" y="3881755"/>
            <a:ext cx="16889" cy="11198"/>
          </a:xfrm>
          <a:custGeom>
            <a:avLst/>
            <a:gdLst>
              <a:gd name="T0" fmla="*/ 10 w 27"/>
              <a:gd name="T1" fmla="*/ 16 h 17"/>
              <a:gd name="T2" fmla="*/ 0 w 27"/>
              <a:gd name="T3" fmla="*/ 10 h 17"/>
              <a:gd name="T4" fmla="*/ 26 w 27"/>
              <a:gd name="T5" fmla="*/ 0 h 17"/>
              <a:gd name="T6" fmla="*/ 20 w 27"/>
              <a:gd name="T7" fmla="*/ 10 h 17"/>
              <a:gd name="T8" fmla="*/ 10 w 27"/>
              <a:gd name="T9" fmla="*/ 16 h 17"/>
              <a:gd name="T10" fmla="*/ 10 w 27"/>
              <a:gd name="T11" fmla="*/ 16 h 17"/>
              <a:gd name="T12" fmla="*/ 0 60000 65536"/>
              <a:gd name="T13" fmla="*/ 0 60000 65536"/>
              <a:gd name="T14" fmla="*/ 0 60000 65536"/>
              <a:gd name="T15" fmla="*/ 0 60000 65536"/>
              <a:gd name="T16" fmla="*/ 0 60000 65536"/>
              <a:gd name="T17" fmla="*/ 0 60000 65536"/>
              <a:gd name="T18" fmla="*/ 0 w 27"/>
              <a:gd name="T19" fmla="*/ 0 h 17"/>
              <a:gd name="T20" fmla="*/ 27 w 2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7" h="17">
                <a:moveTo>
                  <a:pt x="10" y="16"/>
                </a:moveTo>
                <a:lnTo>
                  <a:pt x="0" y="10"/>
                </a:lnTo>
                <a:lnTo>
                  <a:pt x="26" y="0"/>
                </a:lnTo>
                <a:lnTo>
                  <a:pt x="20" y="10"/>
                </a:lnTo>
                <a:lnTo>
                  <a:pt x="1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5" name="Freeform 82">
            <a:extLst>
              <a:ext uri="{FF2B5EF4-FFF2-40B4-BE49-F238E27FC236}">
                <a16:creationId xmlns:a16="http://schemas.microsoft.com/office/drawing/2014/main" id="{264FB9C4-DA7F-1F4C-9947-31B6C4C6238A}"/>
              </a:ext>
            </a:extLst>
          </p:cNvPr>
          <p:cNvSpPr>
            <a:spLocks noChangeArrowheads="1"/>
          </p:cNvSpPr>
          <p:nvPr/>
        </p:nvSpPr>
        <p:spPr bwMode="auto">
          <a:xfrm>
            <a:off x="5610837" y="3769784"/>
            <a:ext cx="113620" cy="132766"/>
          </a:xfrm>
          <a:custGeom>
            <a:avLst/>
            <a:gdLst>
              <a:gd name="T0" fmla="*/ 16 w 188"/>
              <a:gd name="T1" fmla="*/ 41 h 208"/>
              <a:gd name="T2" fmla="*/ 42 w 188"/>
              <a:gd name="T3" fmla="*/ 41 h 208"/>
              <a:gd name="T4" fmla="*/ 52 w 188"/>
              <a:gd name="T5" fmla="*/ 51 h 208"/>
              <a:gd name="T6" fmla="*/ 57 w 188"/>
              <a:gd name="T7" fmla="*/ 51 h 208"/>
              <a:gd name="T8" fmla="*/ 78 w 188"/>
              <a:gd name="T9" fmla="*/ 51 h 208"/>
              <a:gd name="T10" fmla="*/ 119 w 188"/>
              <a:gd name="T11" fmla="*/ 31 h 208"/>
              <a:gd name="T12" fmla="*/ 160 w 188"/>
              <a:gd name="T13" fmla="*/ 0 h 208"/>
              <a:gd name="T14" fmla="*/ 187 w 188"/>
              <a:gd name="T15" fmla="*/ 57 h 208"/>
              <a:gd name="T16" fmla="*/ 150 w 188"/>
              <a:gd name="T17" fmla="*/ 78 h 208"/>
              <a:gd name="T18" fmla="*/ 93 w 188"/>
              <a:gd name="T19" fmla="*/ 92 h 208"/>
              <a:gd name="T20" fmla="*/ 93 w 188"/>
              <a:gd name="T21" fmla="*/ 98 h 208"/>
              <a:gd name="T22" fmla="*/ 135 w 188"/>
              <a:gd name="T23" fmla="*/ 139 h 208"/>
              <a:gd name="T24" fmla="*/ 125 w 188"/>
              <a:gd name="T25" fmla="*/ 149 h 208"/>
              <a:gd name="T26" fmla="*/ 119 w 188"/>
              <a:gd name="T27" fmla="*/ 165 h 208"/>
              <a:gd name="T28" fmla="*/ 99 w 188"/>
              <a:gd name="T29" fmla="*/ 176 h 208"/>
              <a:gd name="T30" fmla="*/ 93 w 188"/>
              <a:gd name="T31" fmla="*/ 176 h 208"/>
              <a:gd name="T32" fmla="*/ 57 w 188"/>
              <a:gd name="T33" fmla="*/ 207 h 208"/>
              <a:gd name="T34" fmla="*/ 0 w 188"/>
              <a:gd name="T35" fmla="*/ 201 h 208"/>
              <a:gd name="T36" fmla="*/ 16 w 188"/>
              <a:gd name="T37" fmla="*/ 186 h 208"/>
              <a:gd name="T38" fmla="*/ 16 w 188"/>
              <a:gd name="T39" fmla="*/ 149 h 208"/>
              <a:gd name="T40" fmla="*/ 16 w 188"/>
              <a:gd name="T41" fmla="*/ 119 h 208"/>
              <a:gd name="T42" fmla="*/ 16 w 188"/>
              <a:gd name="T43" fmla="*/ 82 h 208"/>
              <a:gd name="T44" fmla="*/ 11 w 188"/>
              <a:gd name="T45" fmla="*/ 67 h 208"/>
              <a:gd name="T46" fmla="*/ 11 w 188"/>
              <a:gd name="T47" fmla="*/ 51 h 208"/>
              <a:gd name="T48" fmla="*/ 16 w 188"/>
              <a:gd name="T49" fmla="*/ 51 h 208"/>
              <a:gd name="T50" fmla="*/ 16 w 188"/>
              <a:gd name="T51" fmla="*/ 41 h 208"/>
              <a:gd name="T52" fmla="*/ 16 w 188"/>
              <a:gd name="T53" fmla="*/ 41 h 2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8"/>
              <a:gd name="T82" fmla="*/ 0 h 208"/>
              <a:gd name="T83" fmla="*/ 188 w 188"/>
              <a:gd name="T84" fmla="*/ 208 h 2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8" h="208">
                <a:moveTo>
                  <a:pt x="16" y="41"/>
                </a:moveTo>
                <a:lnTo>
                  <a:pt x="42" y="41"/>
                </a:lnTo>
                <a:lnTo>
                  <a:pt x="52" y="51"/>
                </a:lnTo>
                <a:lnTo>
                  <a:pt x="57" y="51"/>
                </a:lnTo>
                <a:lnTo>
                  <a:pt x="78" y="51"/>
                </a:lnTo>
                <a:lnTo>
                  <a:pt x="119" y="31"/>
                </a:lnTo>
                <a:lnTo>
                  <a:pt x="160" y="0"/>
                </a:lnTo>
                <a:lnTo>
                  <a:pt x="187" y="57"/>
                </a:lnTo>
                <a:lnTo>
                  <a:pt x="150" y="78"/>
                </a:lnTo>
                <a:lnTo>
                  <a:pt x="93" y="92"/>
                </a:lnTo>
                <a:lnTo>
                  <a:pt x="93" y="98"/>
                </a:lnTo>
                <a:lnTo>
                  <a:pt x="135" y="139"/>
                </a:lnTo>
                <a:lnTo>
                  <a:pt x="125" y="149"/>
                </a:lnTo>
                <a:lnTo>
                  <a:pt x="119" y="165"/>
                </a:lnTo>
                <a:lnTo>
                  <a:pt x="99" y="176"/>
                </a:lnTo>
                <a:lnTo>
                  <a:pt x="93" y="176"/>
                </a:lnTo>
                <a:lnTo>
                  <a:pt x="57" y="207"/>
                </a:lnTo>
                <a:lnTo>
                  <a:pt x="0" y="201"/>
                </a:lnTo>
                <a:lnTo>
                  <a:pt x="16" y="186"/>
                </a:lnTo>
                <a:lnTo>
                  <a:pt x="16" y="149"/>
                </a:lnTo>
                <a:lnTo>
                  <a:pt x="16" y="119"/>
                </a:lnTo>
                <a:lnTo>
                  <a:pt x="16" y="82"/>
                </a:lnTo>
                <a:lnTo>
                  <a:pt x="11" y="67"/>
                </a:lnTo>
                <a:lnTo>
                  <a:pt x="11" y="51"/>
                </a:lnTo>
                <a:lnTo>
                  <a:pt x="16" y="51"/>
                </a:lnTo>
                <a:lnTo>
                  <a:pt x="16"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6" name="Freeform 83">
            <a:extLst>
              <a:ext uri="{FF2B5EF4-FFF2-40B4-BE49-F238E27FC236}">
                <a16:creationId xmlns:a16="http://schemas.microsoft.com/office/drawing/2014/main" id="{4F8B1673-F82A-0B40-B166-64E8510D09C2}"/>
              </a:ext>
            </a:extLst>
          </p:cNvPr>
          <p:cNvSpPr>
            <a:spLocks noChangeArrowheads="1"/>
          </p:cNvSpPr>
          <p:nvPr/>
        </p:nvSpPr>
        <p:spPr bwMode="auto">
          <a:xfrm>
            <a:off x="7471745" y="4342434"/>
            <a:ext cx="142793" cy="129567"/>
          </a:xfrm>
          <a:custGeom>
            <a:avLst/>
            <a:gdLst>
              <a:gd name="T0" fmla="*/ 125 w 235"/>
              <a:gd name="T1" fmla="*/ 16 h 203"/>
              <a:gd name="T2" fmla="*/ 125 w 235"/>
              <a:gd name="T3" fmla="*/ 31 h 203"/>
              <a:gd name="T4" fmla="*/ 150 w 235"/>
              <a:gd name="T5" fmla="*/ 31 h 203"/>
              <a:gd name="T6" fmla="*/ 160 w 235"/>
              <a:gd name="T7" fmla="*/ 41 h 203"/>
              <a:gd name="T8" fmla="*/ 166 w 235"/>
              <a:gd name="T9" fmla="*/ 31 h 203"/>
              <a:gd name="T10" fmla="*/ 166 w 235"/>
              <a:gd name="T11" fmla="*/ 10 h 203"/>
              <a:gd name="T12" fmla="*/ 186 w 235"/>
              <a:gd name="T13" fmla="*/ 0 h 203"/>
              <a:gd name="T14" fmla="*/ 202 w 235"/>
              <a:gd name="T15" fmla="*/ 16 h 203"/>
              <a:gd name="T16" fmla="*/ 228 w 235"/>
              <a:gd name="T17" fmla="*/ 16 h 203"/>
              <a:gd name="T18" fmla="*/ 228 w 235"/>
              <a:gd name="T19" fmla="*/ 31 h 203"/>
              <a:gd name="T20" fmla="*/ 234 w 235"/>
              <a:gd name="T21" fmla="*/ 73 h 203"/>
              <a:gd name="T22" fmla="*/ 234 w 235"/>
              <a:gd name="T23" fmla="*/ 108 h 203"/>
              <a:gd name="T24" fmla="*/ 217 w 235"/>
              <a:gd name="T25" fmla="*/ 119 h 203"/>
              <a:gd name="T26" fmla="*/ 202 w 235"/>
              <a:gd name="T27" fmla="*/ 124 h 203"/>
              <a:gd name="T28" fmla="*/ 176 w 235"/>
              <a:gd name="T29" fmla="*/ 135 h 203"/>
              <a:gd name="T30" fmla="*/ 160 w 235"/>
              <a:gd name="T31" fmla="*/ 139 h 203"/>
              <a:gd name="T32" fmla="*/ 166 w 235"/>
              <a:gd name="T33" fmla="*/ 161 h 203"/>
              <a:gd name="T34" fmla="*/ 166 w 235"/>
              <a:gd name="T35" fmla="*/ 176 h 203"/>
              <a:gd name="T36" fmla="*/ 140 w 235"/>
              <a:gd name="T37" fmla="*/ 181 h 203"/>
              <a:gd name="T38" fmla="*/ 98 w 235"/>
              <a:gd name="T39" fmla="*/ 202 h 203"/>
              <a:gd name="T40" fmla="*/ 78 w 235"/>
              <a:gd name="T41" fmla="*/ 192 h 203"/>
              <a:gd name="T42" fmla="*/ 68 w 235"/>
              <a:gd name="T43" fmla="*/ 192 h 203"/>
              <a:gd name="T44" fmla="*/ 68 w 235"/>
              <a:gd name="T45" fmla="*/ 176 h 203"/>
              <a:gd name="T46" fmla="*/ 57 w 235"/>
              <a:gd name="T47" fmla="*/ 166 h 203"/>
              <a:gd name="T48" fmla="*/ 52 w 235"/>
              <a:gd name="T49" fmla="*/ 176 h 203"/>
              <a:gd name="T50" fmla="*/ 31 w 235"/>
              <a:gd name="T51" fmla="*/ 161 h 203"/>
              <a:gd name="T52" fmla="*/ 31 w 235"/>
              <a:gd name="T53" fmla="*/ 139 h 203"/>
              <a:gd name="T54" fmla="*/ 10 w 235"/>
              <a:gd name="T55" fmla="*/ 94 h 203"/>
              <a:gd name="T56" fmla="*/ 0 w 235"/>
              <a:gd name="T57" fmla="*/ 67 h 203"/>
              <a:gd name="T58" fmla="*/ 26 w 235"/>
              <a:gd name="T59" fmla="*/ 51 h 203"/>
              <a:gd name="T60" fmla="*/ 26 w 235"/>
              <a:gd name="T61" fmla="*/ 16 h 203"/>
              <a:gd name="T62" fmla="*/ 57 w 235"/>
              <a:gd name="T63" fmla="*/ 10 h 203"/>
              <a:gd name="T64" fmla="*/ 94 w 235"/>
              <a:gd name="T65" fmla="*/ 16 h 203"/>
              <a:gd name="T66" fmla="*/ 98 w 235"/>
              <a:gd name="T67" fmla="*/ 10 h 203"/>
              <a:gd name="T68" fmla="*/ 119 w 235"/>
              <a:gd name="T69" fmla="*/ 16 h 203"/>
              <a:gd name="T70" fmla="*/ 125 w 235"/>
              <a:gd name="T71" fmla="*/ 16 h 203"/>
              <a:gd name="T72" fmla="*/ 125 w 235"/>
              <a:gd name="T73" fmla="*/ 16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5"/>
              <a:gd name="T112" fmla="*/ 0 h 203"/>
              <a:gd name="T113" fmla="*/ 235 w 235"/>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5" h="203">
                <a:moveTo>
                  <a:pt x="125" y="16"/>
                </a:moveTo>
                <a:lnTo>
                  <a:pt x="125" y="31"/>
                </a:lnTo>
                <a:lnTo>
                  <a:pt x="150" y="31"/>
                </a:lnTo>
                <a:lnTo>
                  <a:pt x="160" y="41"/>
                </a:lnTo>
                <a:lnTo>
                  <a:pt x="166" y="31"/>
                </a:lnTo>
                <a:lnTo>
                  <a:pt x="166" y="10"/>
                </a:lnTo>
                <a:lnTo>
                  <a:pt x="186" y="0"/>
                </a:lnTo>
                <a:lnTo>
                  <a:pt x="202" y="16"/>
                </a:lnTo>
                <a:lnTo>
                  <a:pt x="228" y="16"/>
                </a:lnTo>
                <a:lnTo>
                  <a:pt x="228" y="31"/>
                </a:lnTo>
                <a:lnTo>
                  <a:pt x="234" y="73"/>
                </a:lnTo>
                <a:lnTo>
                  <a:pt x="234" y="108"/>
                </a:lnTo>
                <a:lnTo>
                  <a:pt x="217" y="119"/>
                </a:lnTo>
                <a:lnTo>
                  <a:pt x="202" y="124"/>
                </a:lnTo>
                <a:lnTo>
                  <a:pt x="176" y="135"/>
                </a:lnTo>
                <a:lnTo>
                  <a:pt x="160" y="139"/>
                </a:lnTo>
                <a:lnTo>
                  <a:pt x="166" y="161"/>
                </a:lnTo>
                <a:lnTo>
                  <a:pt x="166" y="176"/>
                </a:lnTo>
                <a:lnTo>
                  <a:pt x="140" y="181"/>
                </a:lnTo>
                <a:lnTo>
                  <a:pt x="98" y="202"/>
                </a:lnTo>
                <a:lnTo>
                  <a:pt x="78" y="192"/>
                </a:lnTo>
                <a:lnTo>
                  <a:pt x="68" y="192"/>
                </a:lnTo>
                <a:lnTo>
                  <a:pt x="68" y="176"/>
                </a:lnTo>
                <a:lnTo>
                  <a:pt x="57" y="166"/>
                </a:lnTo>
                <a:lnTo>
                  <a:pt x="52" y="176"/>
                </a:lnTo>
                <a:lnTo>
                  <a:pt x="31" y="161"/>
                </a:lnTo>
                <a:lnTo>
                  <a:pt x="31" y="139"/>
                </a:lnTo>
                <a:lnTo>
                  <a:pt x="10" y="94"/>
                </a:lnTo>
                <a:lnTo>
                  <a:pt x="0" y="67"/>
                </a:lnTo>
                <a:lnTo>
                  <a:pt x="26" y="51"/>
                </a:lnTo>
                <a:lnTo>
                  <a:pt x="26" y="16"/>
                </a:lnTo>
                <a:lnTo>
                  <a:pt x="57" y="10"/>
                </a:lnTo>
                <a:lnTo>
                  <a:pt x="94" y="16"/>
                </a:lnTo>
                <a:lnTo>
                  <a:pt x="98" y="10"/>
                </a:lnTo>
                <a:lnTo>
                  <a:pt x="119" y="16"/>
                </a:lnTo>
                <a:lnTo>
                  <a:pt x="125"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7" name="Freeform 84">
            <a:extLst>
              <a:ext uri="{FF2B5EF4-FFF2-40B4-BE49-F238E27FC236}">
                <a16:creationId xmlns:a16="http://schemas.microsoft.com/office/drawing/2014/main" id="{7AF65448-DE41-274F-A8C1-60FE2E1CECAA}"/>
              </a:ext>
            </a:extLst>
          </p:cNvPr>
          <p:cNvSpPr>
            <a:spLocks noChangeArrowheads="1"/>
          </p:cNvSpPr>
          <p:nvPr/>
        </p:nvSpPr>
        <p:spPr bwMode="auto">
          <a:xfrm>
            <a:off x="6043820" y="4001725"/>
            <a:ext cx="18425" cy="46387"/>
          </a:xfrm>
          <a:custGeom>
            <a:avLst/>
            <a:gdLst>
              <a:gd name="T0" fmla="*/ 6 w 32"/>
              <a:gd name="T1" fmla="*/ 63 h 74"/>
              <a:gd name="T2" fmla="*/ 0 w 32"/>
              <a:gd name="T3" fmla="*/ 20 h 74"/>
              <a:gd name="T4" fmla="*/ 6 w 32"/>
              <a:gd name="T5" fmla="*/ 16 h 74"/>
              <a:gd name="T6" fmla="*/ 15 w 32"/>
              <a:gd name="T7" fmla="*/ 0 h 74"/>
              <a:gd name="T8" fmla="*/ 31 w 32"/>
              <a:gd name="T9" fmla="*/ 16 h 74"/>
              <a:gd name="T10" fmla="*/ 31 w 32"/>
              <a:gd name="T11" fmla="*/ 41 h 74"/>
              <a:gd name="T12" fmla="*/ 31 w 32"/>
              <a:gd name="T13" fmla="*/ 63 h 74"/>
              <a:gd name="T14" fmla="*/ 25 w 32"/>
              <a:gd name="T15" fmla="*/ 73 h 74"/>
              <a:gd name="T16" fmla="*/ 15 w 32"/>
              <a:gd name="T17" fmla="*/ 63 h 74"/>
              <a:gd name="T18" fmla="*/ 6 w 32"/>
              <a:gd name="T19" fmla="*/ 63 h 74"/>
              <a:gd name="T20" fmla="*/ 6 w 32"/>
              <a:gd name="T21" fmla="*/ 63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74"/>
              <a:gd name="T35" fmla="*/ 32 w 3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74">
                <a:moveTo>
                  <a:pt x="6" y="63"/>
                </a:moveTo>
                <a:lnTo>
                  <a:pt x="0" y="20"/>
                </a:lnTo>
                <a:lnTo>
                  <a:pt x="6" y="16"/>
                </a:lnTo>
                <a:lnTo>
                  <a:pt x="15" y="0"/>
                </a:lnTo>
                <a:lnTo>
                  <a:pt x="31" y="16"/>
                </a:lnTo>
                <a:lnTo>
                  <a:pt x="31" y="41"/>
                </a:lnTo>
                <a:lnTo>
                  <a:pt x="31" y="63"/>
                </a:lnTo>
                <a:lnTo>
                  <a:pt x="25" y="73"/>
                </a:lnTo>
                <a:lnTo>
                  <a:pt x="15" y="63"/>
                </a:lnTo>
                <a:lnTo>
                  <a:pt x="6" y="6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8" name="Freeform 85">
            <a:extLst>
              <a:ext uri="{FF2B5EF4-FFF2-40B4-BE49-F238E27FC236}">
                <a16:creationId xmlns:a16="http://schemas.microsoft.com/office/drawing/2014/main" id="{901AAFA9-69FC-C24F-B4D5-7A277670C8DC}"/>
              </a:ext>
            </a:extLst>
          </p:cNvPr>
          <p:cNvSpPr>
            <a:spLocks noChangeArrowheads="1"/>
          </p:cNvSpPr>
          <p:nvPr/>
        </p:nvSpPr>
        <p:spPr bwMode="auto">
          <a:xfrm>
            <a:off x="7929295" y="3320300"/>
            <a:ext cx="144328" cy="222342"/>
          </a:xfrm>
          <a:custGeom>
            <a:avLst/>
            <a:gdLst>
              <a:gd name="T0" fmla="*/ 234 w 235"/>
              <a:gd name="T1" fmla="*/ 26 h 349"/>
              <a:gd name="T2" fmla="*/ 234 w 235"/>
              <a:gd name="T3" fmla="*/ 36 h 349"/>
              <a:gd name="T4" fmla="*/ 223 w 235"/>
              <a:gd name="T5" fmla="*/ 41 h 349"/>
              <a:gd name="T6" fmla="*/ 217 w 235"/>
              <a:gd name="T7" fmla="*/ 67 h 349"/>
              <a:gd name="T8" fmla="*/ 207 w 235"/>
              <a:gd name="T9" fmla="*/ 103 h 349"/>
              <a:gd name="T10" fmla="*/ 217 w 235"/>
              <a:gd name="T11" fmla="*/ 103 h 349"/>
              <a:gd name="T12" fmla="*/ 223 w 235"/>
              <a:gd name="T13" fmla="*/ 134 h 349"/>
              <a:gd name="T14" fmla="*/ 207 w 235"/>
              <a:gd name="T15" fmla="*/ 149 h 349"/>
              <a:gd name="T16" fmla="*/ 202 w 235"/>
              <a:gd name="T17" fmla="*/ 160 h 349"/>
              <a:gd name="T18" fmla="*/ 182 w 235"/>
              <a:gd name="T19" fmla="*/ 175 h 349"/>
              <a:gd name="T20" fmla="*/ 182 w 235"/>
              <a:gd name="T21" fmla="*/ 186 h 349"/>
              <a:gd name="T22" fmla="*/ 160 w 235"/>
              <a:gd name="T23" fmla="*/ 191 h 349"/>
              <a:gd name="T24" fmla="*/ 150 w 235"/>
              <a:gd name="T25" fmla="*/ 218 h 349"/>
              <a:gd name="T26" fmla="*/ 150 w 235"/>
              <a:gd name="T27" fmla="*/ 238 h 349"/>
              <a:gd name="T28" fmla="*/ 140 w 235"/>
              <a:gd name="T29" fmla="*/ 238 h 349"/>
              <a:gd name="T30" fmla="*/ 160 w 235"/>
              <a:gd name="T31" fmla="*/ 253 h 349"/>
              <a:gd name="T32" fmla="*/ 192 w 235"/>
              <a:gd name="T33" fmla="*/ 279 h 349"/>
              <a:gd name="T34" fmla="*/ 202 w 235"/>
              <a:gd name="T35" fmla="*/ 279 h 349"/>
              <a:gd name="T36" fmla="*/ 202 w 235"/>
              <a:gd name="T37" fmla="*/ 294 h 349"/>
              <a:gd name="T38" fmla="*/ 160 w 235"/>
              <a:gd name="T39" fmla="*/ 310 h 349"/>
              <a:gd name="T40" fmla="*/ 140 w 235"/>
              <a:gd name="T41" fmla="*/ 336 h 349"/>
              <a:gd name="T42" fmla="*/ 114 w 235"/>
              <a:gd name="T43" fmla="*/ 348 h 349"/>
              <a:gd name="T44" fmla="*/ 98 w 235"/>
              <a:gd name="T45" fmla="*/ 326 h 349"/>
              <a:gd name="T46" fmla="*/ 94 w 235"/>
              <a:gd name="T47" fmla="*/ 326 h 349"/>
              <a:gd name="T48" fmla="*/ 94 w 235"/>
              <a:gd name="T49" fmla="*/ 348 h 349"/>
              <a:gd name="T50" fmla="*/ 82 w 235"/>
              <a:gd name="T51" fmla="*/ 336 h 349"/>
              <a:gd name="T52" fmla="*/ 68 w 235"/>
              <a:gd name="T53" fmla="*/ 336 h 349"/>
              <a:gd name="T54" fmla="*/ 72 w 235"/>
              <a:gd name="T55" fmla="*/ 320 h 349"/>
              <a:gd name="T56" fmla="*/ 52 w 235"/>
              <a:gd name="T57" fmla="*/ 320 h 349"/>
              <a:gd name="T58" fmla="*/ 57 w 235"/>
              <a:gd name="T59" fmla="*/ 294 h 349"/>
              <a:gd name="T60" fmla="*/ 68 w 235"/>
              <a:gd name="T61" fmla="*/ 284 h 349"/>
              <a:gd name="T62" fmla="*/ 72 w 235"/>
              <a:gd name="T63" fmla="*/ 284 h 349"/>
              <a:gd name="T64" fmla="*/ 57 w 235"/>
              <a:gd name="T65" fmla="*/ 279 h 349"/>
              <a:gd name="T66" fmla="*/ 57 w 235"/>
              <a:gd name="T67" fmla="*/ 253 h 349"/>
              <a:gd name="T68" fmla="*/ 68 w 235"/>
              <a:gd name="T69" fmla="*/ 238 h 349"/>
              <a:gd name="T70" fmla="*/ 57 w 235"/>
              <a:gd name="T71" fmla="*/ 228 h 349"/>
              <a:gd name="T72" fmla="*/ 52 w 235"/>
              <a:gd name="T73" fmla="*/ 228 h 349"/>
              <a:gd name="T74" fmla="*/ 26 w 235"/>
              <a:gd name="T75" fmla="*/ 218 h 349"/>
              <a:gd name="T76" fmla="*/ 26 w 235"/>
              <a:gd name="T77" fmla="*/ 228 h 349"/>
              <a:gd name="T78" fmla="*/ 16 w 235"/>
              <a:gd name="T79" fmla="*/ 228 h 349"/>
              <a:gd name="T80" fmla="*/ 0 w 235"/>
              <a:gd name="T81" fmla="*/ 218 h 349"/>
              <a:gd name="T82" fmla="*/ 16 w 235"/>
              <a:gd name="T83" fmla="*/ 175 h 349"/>
              <a:gd name="T84" fmla="*/ 52 w 235"/>
              <a:gd name="T85" fmla="*/ 149 h 349"/>
              <a:gd name="T86" fmla="*/ 68 w 235"/>
              <a:gd name="T87" fmla="*/ 134 h 349"/>
              <a:gd name="T88" fmla="*/ 72 w 235"/>
              <a:gd name="T89" fmla="*/ 118 h 349"/>
              <a:gd name="T90" fmla="*/ 72 w 235"/>
              <a:gd name="T91" fmla="*/ 93 h 349"/>
              <a:gd name="T92" fmla="*/ 94 w 235"/>
              <a:gd name="T93" fmla="*/ 83 h 349"/>
              <a:gd name="T94" fmla="*/ 109 w 235"/>
              <a:gd name="T95" fmla="*/ 103 h 349"/>
              <a:gd name="T96" fmla="*/ 135 w 235"/>
              <a:gd name="T97" fmla="*/ 103 h 349"/>
              <a:gd name="T98" fmla="*/ 150 w 235"/>
              <a:gd name="T99" fmla="*/ 103 h 349"/>
              <a:gd name="T100" fmla="*/ 140 w 235"/>
              <a:gd name="T101" fmla="*/ 83 h 349"/>
              <a:gd name="T102" fmla="*/ 140 w 235"/>
              <a:gd name="T103" fmla="*/ 77 h 349"/>
              <a:gd name="T104" fmla="*/ 160 w 235"/>
              <a:gd name="T105" fmla="*/ 67 h 349"/>
              <a:gd name="T106" fmla="*/ 176 w 235"/>
              <a:gd name="T107" fmla="*/ 61 h 349"/>
              <a:gd name="T108" fmla="*/ 182 w 235"/>
              <a:gd name="T109" fmla="*/ 41 h 349"/>
              <a:gd name="T110" fmla="*/ 202 w 235"/>
              <a:gd name="T111" fmla="*/ 26 h 349"/>
              <a:gd name="T112" fmla="*/ 202 w 235"/>
              <a:gd name="T113" fmla="*/ 0 h 349"/>
              <a:gd name="T114" fmla="*/ 217 w 235"/>
              <a:gd name="T115" fmla="*/ 10 h 349"/>
              <a:gd name="T116" fmla="*/ 234 w 235"/>
              <a:gd name="T117" fmla="*/ 26 h 349"/>
              <a:gd name="T118" fmla="*/ 234 w 235"/>
              <a:gd name="T119" fmla="*/ 26 h 3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5"/>
              <a:gd name="T181" fmla="*/ 0 h 349"/>
              <a:gd name="T182" fmla="*/ 235 w 235"/>
              <a:gd name="T183" fmla="*/ 349 h 3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5" h="349">
                <a:moveTo>
                  <a:pt x="234" y="26"/>
                </a:moveTo>
                <a:lnTo>
                  <a:pt x="234" y="36"/>
                </a:lnTo>
                <a:lnTo>
                  <a:pt x="223" y="41"/>
                </a:lnTo>
                <a:lnTo>
                  <a:pt x="217" y="67"/>
                </a:lnTo>
                <a:lnTo>
                  <a:pt x="207" y="103"/>
                </a:lnTo>
                <a:lnTo>
                  <a:pt x="217" y="103"/>
                </a:lnTo>
                <a:lnTo>
                  <a:pt x="223" y="134"/>
                </a:lnTo>
                <a:lnTo>
                  <a:pt x="207" y="149"/>
                </a:lnTo>
                <a:lnTo>
                  <a:pt x="202" y="160"/>
                </a:lnTo>
                <a:lnTo>
                  <a:pt x="182" y="175"/>
                </a:lnTo>
                <a:lnTo>
                  <a:pt x="182" y="186"/>
                </a:lnTo>
                <a:lnTo>
                  <a:pt x="160" y="191"/>
                </a:lnTo>
                <a:lnTo>
                  <a:pt x="150" y="218"/>
                </a:lnTo>
                <a:lnTo>
                  <a:pt x="150" y="238"/>
                </a:lnTo>
                <a:lnTo>
                  <a:pt x="140" y="238"/>
                </a:lnTo>
                <a:lnTo>
                  <a:pt x="160" y="253"/>
                </a:lnTo>
                <a:lnTo>
                  <a:pt x="192" y="279"/>
                </a:lnTo>
                <a:lnTo>
                  <a:pt x="202" y="279"/>
                </a:lnTo>
                <a:lnTo>
                  <a:pt x="202" y="294"/>
                </a:lnTo>
                <a:lnTo>
                  <a:pt x="160" y="310"/>
                </a:lnTo>
                <a:lnTo>
                  <a:pt x="140" y="336"/>
                </a:lnTo>
                <a:lnTo>
                  <a:pt x="114" y="348"/>
                </a:lnTo>
                <a:lnTo>
                  <a:pt x="98" y="326"/>
                </a:lnTo>
                <a:lnTo>
                  <a:pt x="94" y="326"/>
                </a:lnTo>
                <a:lnTo>
                  <a:pt x="94" y="348"/>
                </a:lnTo>
                <a:lnTo>
                  <a:pt x="82" y="336"/>
                </a:lnTo>
                <a:lnTo>
                  <a:pt x="68" y="336"/>
                </a:lnTo>
                <a:lnTo>
                  <a:pt x="72" y="320"/>
                </a:lnTo>
                <a:lnTo>
                  <a:pt x="52" y="320"/>
                </a:lnTo>
                <a:lnTo>
                  <a:pt x="57" y="294"/>
                </a:lnTo>
                <a:lnTo>
                  <a:pt x="68" y="284"/>
                </a:lnTo>
                <a:lnTo>
                  <a:pt x="72" y="284"/>
                </a:lnTo>
                <a:lnTo>
                  <a:pt x="57" y="279"/>
                </a:lnTo>
                <a:lnTo>
                  <a:pt x="57" y="253"/>
                </a:lnTo>
                <a:lnTo>
                  <a:pt x="68" y="238"/>
                </a:lnTo>
                <a:lnTo>
                  <a:pt x="57" y="228"/>
                </a:lnTo>
                <a:lnTo>
                  <a:pt x="52" y="228"/>
                </a:lnTo>
                <a:lnTo>
                  <a:pt x="26" y="218"/>
                </a:lnTo>
                <a:lnTo>
                  <a:pt x="26" y="228"/>
                </a:lnTo>
                <a:lnTo>
                  <a:pt x="16" y="228"/>
                </a:lnTo>
                <a:lnTo>
                  <a:pt x="0" y="218"/>
                </a:lnTo>
                <a:lnTo>
                  <a:pt x="16" y="175"/>
                </a:lnTo>
                <a:lnTo>
                  <a:pt x="52" y="149"/>
                </a:lnTo>
                <a:lnTo>
                  <a:pt x="68" y="134"/>
                </a:lnTo>
                <a:lnTo>
                  <a:pt x="72" y="118"/>
                </a:lnTo>
                <a:lnTo>
                  <a:pt x="72" y="93"/>
                </a:lnTo>
                <a:lnTo>
                  <a:pt x="94" y="83"/>
                </a:lnTo>
                <a:lnTo>
                  <a:pt x="109" y="103"/>
                </a:lnTo>
                <a:lnTo>
                  <a:pt x="135" y="103"/>
                </a:lnTo>
                <a:lnTo>
                  <a:pt x="150" y="103"/>
                </a:lnTo>
                <a:lnTo>
                  <a:pt x="140" y="83"/>
                </a:lnTo>
                <a:lnTo>
                  <a:pt x="140" y="77"/>
                </a:lnTo>
                <a:lnTo>
                  <a:pt x="160" y="67"/>
                </a:lnTo>
                <a:lnTo>
                  <a:pt x="176" y="61"/>
                </a:lnTo>
                <a:lnTo>
                  <a:pt x="182" y="41"/>
                </a:lnTo>
                <a:lnTo>
                  <a:pt x="202" y="26"/>
                </a:lnTo>
                <a:lnTo>
                  <a:pt x="202" y="0"/>
                </a:lnTo>
                <a:lnTo>
                  <a:pt x="217" y="10"/>
                </a:lnTo>
                <a:lnTo>
                  <a:pt x="234"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9" name="Freeform 86">
            <a:extLst>
              <a:ext uri="{FF2B5EF4-FFF2-40B4-BE49-F238E27FC236}">
                <a16:creationId xmlns:a16="http://schemas.microsoft.com/office/drawing/2014/main" id="{4189C230-F5BF-BC4A-8AC9-DF15F635C6FB}"/>
              </a:ext>
            </a:extLst>
          </p:cNvPr>
          <p:cNvSpPr>
            <a:spLocks noChangeArrowheads="1"/>
          </p:cNvSpPr>
          <p:nvPr/>
        </p:nvSpPr>
        <p:spPr bwMode="auto">
          <a:xfrm>
            <a:off x="8006064" y="3497854"/>
            <a:ext cx="98265" cy="169556"/>
          </a:xfrm>
          <a:custGeom>
            <a:avLst/>
            <a:gdLst>
              <a:gd name="T0" fmla="*/ 16 w 162"/>
              <a:gd name="T1" fmla="*/ 57 h 266"/>
              <a:gd name="T2" fmla="*/ 36 w 162"/>
              <a:gd name="T3" fmla="*/ 31 h 266"/>
              <a:gd name="T4" fmla="*/ 77 w 162"/>
              <a:gd name="T5" fmla="*/ 16 h 266"/>
              <a:gd name="T6" fmla="*/ 77 w 162"/>
              <a:gd name="T7" fmla="*/ 0 h 266"/>
              <a:gd name="T8" fmla="*/ 118 w 162"/>
              <a:gd name="T9" fmla="*/ 68 h 266"/>
              <a:gd name="T10" fmla="*/ 150 w 162"/>
              <a:gd name="T11" fmla="*/ 114 h 266"/>
              <a:gd name="T12" fmla="*/ 150 w 162"/>
              <a:gd name="T13" fmla="*/ 155 h 266"/>
              <a:gd name="T14" fmla="*/ 161 w 162"/>
              <a:gd name="T15" fmla="*/ 166 h 266"/>
              <a:gd name="T16" fmla="*/ 161 w 162"/>
              <a:gd name="T17" fmla="*/ 192 h 266"/>
              <a:gd name="T18" fmla="*/ 150 w 162"/>
              <a:gd name="T19" fmla="*/ 217 h 266"/>
              <a:gd name="T20" fmla="*/ 134 w 162"/>
              <a:gd name="T21" fmla="*/ 217 h 266"/>
              <a:gd name="T22" fmla="*/ 124 w 162"/>
              <a:gd name="T23" fmla="*/ 217 h 266"/>
              <a:gd name="T24" fmla="*/ 124 w 162"/>
              <a:gd name="T25" fmla="*/ 233 h 266"/>
              <a:gd name="T26" fmla="*/ 108 w 162"/>
              <a:gd name="T27" fmla="*/ 223 h 266"/>
              <a:gd name="T28" fmla="*/ 108 w 162"/>
              <a:gd name="T29" fmla="*/ 217 h 266"/>
              <a:gd name="T30" fmla="*/ 98 w 162"/>
              <a:gd name="T31" fmla="*/ 233 h 266"/>
              <a:gd name="T32" fmla="*/ 98 w 162"/>
              <a:gd name="T33" fmla="*/ 238 h 266"/>
              <a:gd name="T34" fmla="*/ 93 w 162"/>
              <a:gd name="T35" fmla="*/ 233 h 266"/>
              <a:gd name="T36" fmla="*/ 83 w 162"/>
              <a:gd name="T37" fmla="*/ 238 h 266"/>
              <a:gd name="T38" fmla="*/ 93 w 162"/>
              <a:gd name="T39" fmla="*/ 248 h 266"/>
              <a:gd name="T40" fmla="*/ 83 w 162"/>
              <a:gd name="T41" fmla="*/ 258 h 266"/>
              <a:gd name="T42" fmla="*/ 77 w 162"/>
              <a:gd name="T43" fmla="*/ 248 h 266"/>
              <a:gd name="T44" fmla="*/ 67 w 162"/>
              <a:gd name="T45" fmla="*/ 258 h 266"/>
              <a:gd name="T46" fmla="*/ 51 w 162"/>
              <a:gd name="T47" fmla="*/ 265 h 266"/>
              <a:gd name="T48" fmla="*/ 51 w 162"/>
              <a:gd name="T49" fmla="*/ 233 h 266"/>
              <a:gd name="T50" fmla="*/ 41 w 162"/>
              <a:gd name="T51" fmla="*/ 238 h 266"/>
              <a:gd name="T52" fmla="*/ 36 w 162"/>
              <a:gd name="T53" fmla="*/ 207 h 266"/>
              <a:gd name="T54" fmla="*/ 41 w 162"/>
              <a:gd name="T55" fmla="*/ 197 h 266"/>
              <a:gd name="T56" fmla="*/ 36 w 162"/>
              <a:gd name="T57" fmla="*/ 192 h 266"/>
              <a:gd name="T58" fmla="*/ 36 w 162"/>
              <a:gd name="T59" fmla="*/ 181 h 266"/>
              <a:gd name="T60" fmla="*/ 41 w 162"/>
              <a:gd name="T61" fmla="*/ 176 h 266"/>
              <a:gd name="T62" fmla="*/ 41 w 162"/>
              <a:gd name="T63" fmla="*/ 166 h 266"/>
              <a:gd name="T64" fmla="*/ 36 w 162"/>
              <a:gd name="T65" fmla="*/ 155 h 266"/>
              <a:gd name="T66" fmla="*/ 16 w 162"/>
              <a:gd name="T67" fmla="*/ 125 h 266"/>
              <a:gd name="T68" fmla="*/ 10 w 162"/>
              <a:gd name="T69" fmla="*/ 114 h 266"/>
              <a:gd name="T70" fmla="*/ 10 w 162"/>
              <a:gd name="T71" fmla="*/ 109 h 266"/>
              <a:gd name="T72" fmla="*/ 36 w 162"/>
              <a:gd name="T73" fmla="*/ 114 h 266"/>
              <a:gd name="T74" fmla="*/ 26 w 162"/>
              <a:gd name="T75" fmla="*/ 98 h 266"/>
              <a:gd name="T76" fmla="*/ 16 w 162"/>
              <a:gd name="T77" fmla="*/ 88 h 266"/>
              <a:gd name="T78" fmla="*/ 10 w 162"/>
              <a:gd name="T79" fmla="*/ 72 h 266"/>
              <a:gd name="T80" fmla="*/ 0 w 162"/>
              <a:gd name="T81" fmla="*/ 68 h 266"/>
              <a:gd name="T82" fmla="*/ 16 w 162"/>
              <a:gd name="T83" fmla="*/ 68 h 266"/>
              <a:gd name="T84" fmla="*/ 16 w 162"/>
              <a:gd name="T85" fmla="*/ 57 h 266"/>
              <a:gd name="T86" fmla="*/ 16 w 162"/>
              <a:gd name="T87" fmla="*/ 57 h 2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2"/>
              <a:gd name="T133" fmla="*/ 0 h 266"/>
              <a:gd name="T134" fmla="*/ 162 w 162"/>
              <a:gd name="T135" fmla="*/ 266 h 2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2" h="266">
                <a:moveTo>
                  <a:pt x="16" y="57"/>
                </a:moveTo>
                <a:lnTo>
                  <a:pt x="36" y="31"/>
                </a:lnTo>
                <a:lnTo>
                  <a:pt x="77" y="16"/>
                </a:lnTo>
                <a:lnTo>
                  <a:pt x="77" y="0"/>
                </a:lnTo>
                <a:lnTo>
                  <a:pt x="118" y="68"/>
                </a:lnTo>
                <a:lnTo>
                  <a:pt x="150" y="114"/>
                </a:lnTo>
                <a:lnTo>
                  <a:pt x="150" y="155"/>
                </a:lnTo>
                <a:lnTo>
                  <a:pt x="161" y="166"/>
                </a:lnTo>
                <a:lnTo>
                  <a:pt x="161" y="192"/>
                </a:lnTo>
                <a:lnTo>
                  <a:pt x="150" y="217"/>
                </a:lnTo>
                <a:lnTo>
                  <a:pt x="134" y="217"/>
                </a:lnTo>
                <a:lnTo>
                  <a:pt x="124" y="217"/>
                </a:lnTo>
                <a:lnTo>
                  <a:pt x="124" y="233"/>
                </a:lnTo>
                <a:lnTo>
                  <a:pt x="108" y="223"/>
                </a:lnTo>
                <a:lnTo>
                  <a:pt x="108" y="217"/>
                </a:lnTo>
                <a:lnTo>
                  <a:pt x="98" y="233"/>
                </a:lnTo>
                <a:lnTo>
                  <a:pt x="98" y="238"/>
                </a:lnTo>
                <a:lnTo>
                  <a:pt x="93" y="233"/>
                </a:lnTo>
                <a:lnTo>
                  <a:pt x="83" y="238"/>
                </a:lnTo>
                <a:lnTo>
                  <a:pt x="93" y="248"/>
                </a:lnTo>
                <a:lnTo>
                  <a:pt x="83" y="258"/>
                </a:lnTo>
                <a:lnTo>
                  <a:pt x="77" y="248"/>
                </a:lnTo>
                <a:lnTo>
                  <a:pt x="67" y="258"/>
                </a:lnTo>
                <a:lnTo>
                  <a:pt x="51" y="265"/>
                </a:lnTo>
                <a:lnTo>
                  <a:pt x="51" y="233"/>
                </a:lnTo>
                <a:lnTo>
                  <a:pt x="41" y="238"/>
                </a:lnTo>
                <a:lnTo>
                  <a:pt x="36" y="207"/>
                </a:lnTo>
                <a:lnTo>
                  <a:pt x="41" y="197"/>
                </a:lnTo>
                <a:lnTo>
                  <a:pt x="36" y="192"/>
                </a:lnTo>
                <a:lnTo>
                  <a:pt x="36" y="181"/>
                </a:lnTo>
                <a:lnTo>
                  <a:pt x="41" y="176"/>
                </a:lnTo>
                <a:lnTo>
                  <a:pt x="41" y="166"/>
                </a:lnTo>
                <a:lnTo>
                  <a:pt x="36" y="155"/>
                </a:lnTo>
                <a:lnTo>
                  <a:pt x="16" y="125"/>
                </a:lnTo>
                <a:lnTo>
                  <a:pt x="10" y="114"/>
                </a:lnTo>
                <a:lnTo>
                  <a:pt x="10" y="109"/>
                </a:lnTo>
                <a:lnTo>
                  <a:pt x="36" y="114"/>
                </a:lnTo>
                <a:lnTo>
                  <a:pt x="26" y="98"/>
                </a:lnTo>
                <a:lnTo>
                  <a:pt x="16" y="88"/>
                </a:lnTo>
                <a:lnTo>
                  <a:pt x="10" y="72"/>
                </a:lnTo>
                <a:lnTo>
                  <a:pt x="0" y="68"/>
                </a:lnTo>
                <a:lnTo>
                  <a:pt x="16" y="68"/>
                </a:lnTo>
                <a:lnTo>
                  <a:pt x="16" y="57"/>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90" name="Freeform 87">
            <a:extLst>
              <a:ext uri="{FF2B5EF4-FFF2-40B4-BE49-F238E27FC236}">
                <a16:creationId xmlns:a16="http://schemas.microsoft.com/office/drawing/2014/main" id="{3380BCD3-E19D-5D4B-BA54-9F48F7D4C112}"/>
              </a:ext>
            </a:extLst>
          </p:cNvPr>
          <p:cNvSpPr>
            <a:spLocks noChangeArrowheads="1"/>
          </p:cNvSpPr>
          <p:nvPr/>
        </p:nvSpPr>
        <p:spPr bwMode="auto">
          <a:xfrm>
            <a:off x="5928666" y="3875356"/>
            <a:ext cx="41455" cy="43189"/>
          </a:xfrm>
          <a:custGeom>
            <a:avLst/>
            <a:gdLst>
              <a:gd name="T0" fmla="*/ 0 w 68"/>
              <a:gd name="T1" fmla="*/ 42 h 69"/>
              <a:gd name="T2" fmla="*/ 10 w 68"/>
              <a:gd name="T3" fmla="*/ 27 h 69"/>
              <a:gd name="T4" fmla="*/ 16 w 68"/>
              <a:gd name="T5" fmla="*/ 0 h 69"/>
              <a:gd name="T6" fmla="*/ 41 w 68"/>
              <a:gd name="T7" fmla="*/ 0 h 69"/>
              <a:gd name="T8" fmla="*/ 51 w 68"/>
              <a:gd name="T9" fmla="*/ 11 h 69"/>
              <a:gd name="T10" fmla="*/ 62 w 68"/>
              <a:gd name="T11" fmla="*/ 11 h 69"/>
              <a:gd name="T12" fmla="*/ 62 w 68"/>
              <a:gd name="T13" fmla="*/ 21 h 69"/>
              <a:gd name="T14" fmla="*/ 41 w 68"/>
              <a:gd name="T15" fmla="*/ 27 h 69"/>
              <a:gd name="T16" fmla="*/ 51 w 68"/>
              <a:gd name="T17" fmla="*/ 37 h 69"/>
              <a:gd name="T18" fmla="*/ 67 w 68"/>
              <a:gd name="T19" fmla="*/ 68 h 69"/>
              <a:gd name="T20" fmla="*/ 41 w 68"/>
              <a:gd name="T21" fmla="*/ 68 h 69"/>
              <a:gd name="T22" fmla="*/ 36 w 68"/>
              <a:gd name="T23" fmla="*/ 52 h 69"/>
              <a:gd name="T24" fmla="*/ 0 w 68"/>
              <a:gd name="T25" fmla="*/ 42 h 69"/>
              <a:gd name="T26" fmla="*/ 0 w 68"/>
              <a:gd name="T27" fmla="*/ 42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69"/>
              <a:gd name="T44" fmla="*/ 68 w 68"/>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69">
                <a:moveTo>
                  <a:pt x="0" y="42"/>
                </a:moveTo>
                <a:lnTo>
                  <a:pt x="10" y="27"/>
                </a:lnTo>
                <a:lnTo>
                  <a:pt x="16" y="0"/>
                </a:lnTo>
                <a:lnTo>
                  <a:pt x="41" y="0"/>
                </a:lnTo>
                <a:lnTo>
                  <a:pt x="51" y="11"/>
                </a:lnTo>
                <a:lnTo>
                  <a:pt x="62" y="11"/>
                </a:lnTo>
                <a:lnTo>
                  <a:pt x="62" y="21"/>
                </a:lnTo>
                <a:lnTo>
                  <a:pt x="41" y="27"/>
                </a:lnTo>
                <a:lnTo>
                  <a:pt x="51" y="37"/>
                </a:lnTo>
                <a:lnTo>
                  <a:pt x="67" y="68"/>
                </a:lnTo>
                <a:lnTo>
                  <a:pt x="41" y="68"/>
                </a:lnTo>
                <a:lnTo>
                  <a:pt x="36" y="52"/>
                </a:lnTo>
                <a:lnTo>
                  <a:pt x="0" y="4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1" name="Freeform 88">
            <a:extLst>
              <a:ext uri="{FF2B5EF4-FFF2-40B4-BE49-F238E27FC236}">
                <a16:creationId xmlns:a16="http://schemas.microsoft.com/office/drawing/2014/main" id="{28A511C9-0151-9F43-897A-E2CD0B82D965}"/>
              </a:ext>
            </a:extLst>
          </p:cNvPr>
          <p:cNvSpPr>
            <a:spLocks noChangeArrowheads="1"/>
          </p:cNvSpPr>
          <p:nvPr/>
        </p:nvSpPr>
        <p:spPr bwMode="auto">
          <a:xfrm>
            <a:off x="7394974" y="4100897"/>
            <a:ext cx="216492" cy="267130"/>
          </a:xfrm>
          <a:custGeom>
            <a:avLst/>
            <a:gdLst>
              <a:gd name="T0" fmla="*/ 41 w 353"/>
              <a:gd name="T1" fmla="*/ 62 h 420"/>
              <a:gd name="T2" fmla="*/ 57 w 353"/>
              <a:gd name="T3" fmla="*/ 10 h 420"/>
              <a:gd name="T4" fmla="*/ 82 w 353"/>
              <a:gd name="T5" fmla="*/ 0 h 420"/>
              <a:gd name="T6" fmla="*/ 114 w 353"/>
              <a:gd name="T7" fmla="*/ 26 h 420"/>
              <a:gd name="T8" fmla="*/ 114 w 353"/>
              <a:gd name="T9" fmla="*/ 62 h 420"/>
              <a:gd name="T10" fmla="*/ 180 w 353"/>
              <a:gd name="T11" fmla="*/ 78 h 420"/>
              <a:gd name="T12" fmla="*/ 202 w 353"/>
              <a:gd name="T13" fmla="*/ 94 h 420"/>
              <a:gd name="T14" fmla="*/ 206 w 353"/>
              <a:gd name="T15" fmla="*/ 135 h 420"/>
              <a:gd name="T16" fmla="*/ 176 w 353"/>
              <a:gd name="T17" fmla="*/ 135 h 420"/>
              <a:gd name="T18" fmla="*/ 222 w 353"/>
              <a:gd name="T19" fmla="*/ 186 h 420"/>
              <a:gd name="T20" fmla="*/ 248 w 353"/>
              <a:gd name="T21" fmla="*/ 212 h 420"/>
              <a:gd name="T22" fmla="*/ 290 w 353"/>
              <a:gd name="T23" fmla="*/ 258 h 420"/>
              <a:gd name="T24" fmla="*/ 341 w 353"/>
              <a:gd name="T25" fmla="*/ 311 h 420"/>
              <a:gd name="T26" fmla="*/ 352 w 353"/>
              <a:gd name="T27" fmla="*/ 341 h 420"/>
              <a:gd name="T28" fmla="*/ 352 w 353"/>
              <a:gd name="T29" fmla="*/ 378 h 420"/>
              <a:gd name="T30" fmla="*/ 325 w 353"/>
              <a:gd name="T31" fmla="*/ 393 h 420"/>
              <a:gd name="T32" fmla="*/ 290 w 353"/>
              <a:gd name="T33" fmla="*/ 388 h 420"/>
              <a:gd name="T34" fmla="*/ 284 w 353"/>
              <a:gd name="T35" fmla="*/ 419 h 420"/>
              <a:gd name="T36" fmla="*/ 248 w 353"/>
              <a:gd name="T37" fmla="*/ 409 h 420"/>
              <a:gd name="T38" fmla="*/ 258 w 353"/>
              <a:gd name="T39" fmla="*/ 378 h 420"/>
              <a:gd name="T40" fmla="*/ 258 w 353"/>
              <a:gd name="T41" fmla="*/ 326 h 420"/>
              <a:gd name="T42" fmla="*/ 248 w 353"/>
              <a:gd name="T43" fmla="*/ 311 h 420"/>
              <a:gd name="T44" fmla="*/ 222 w 353"/>
              <a:gd name="T45" fmla="*/ 280 h 420"/>
              <a:gd name="T46" fmla="*/ 217 w 353"/>
              <a:gd name="T47" fmla="*/ 254 h 420"/>
              <a:gd name="T48" fmla="*/ 176 w 353"/>
              <a:gd name="T49" fmla="*/ 202 h 420"/>
              <a:gd name="T50" fmla="*/ 139 w 353"/>
              <a:gd name="T51" fmla="*/ 212 h 420"/>
              <a:gd name="T52" fmla="*/ 114 w 353"/>
              <a:gd name="T53" fmla="*/ 217 h 420"/>
              <a:gd name="T54" fmla="*/ 82 w 353"/>
              <a:gd name="T55" fmla="*/ 217 h 420"/>
              <a:gd name="T56" fmla="*/ 57 w 353"/>
              <a:gd name="T57" fmla="*/ 233 h 420"/>
              <a:gd name="T58" fmla="*/ 46 w 353"/>
              <a:gd name="T59" fmla="*/ 192 h 420"/>
              <a:gd name="T60" fmla="*/ 46 w 353"/>
              <a:gd name="T61" fmla="*/ 150 h 420"/>
              <a:gd name="T62" fmla="*/ 26 w 353"/>
              <a:gd name="T63" fmla="*/ 145 h 420"/>
              <a:gd name="T64" fmla="*/ 26 w 353"/>
              <a:gd name="T65" fmla="*/ 119 h 420"/>
              <a:gd name="T66" fmla="*/ 0 w 353"/>
              <a:gd name="T67" fmla="*/ 109 h 420"/>
              <a:gd name="T68" fmla="*/ 4 w 353"/>
              <a:gd name="T69" fmla="*/ 82 h 420"/>
              <a:gd name="T70" fmla="*/ 16 w 353"/>
              <a:gd name="T71" fmla="*/ 67 h 420"/>
              <a:gd name="T72" fmla="*/ 41 w 353"/>
              <a:gd name="T73" fmla="*/ 52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3"/>
              <a:gd name="T112" fmla="*/ 0 h 420"/>
              <a:gd name="T113" fmla="*/ 353 w 353"/>
              <a:gd name="T114" fmla="*/ 420 h 4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3" h="420">
                <a:moveTo>
                  <a:pt x="41" y="52"/>
                </a:moveTo>
                <a:lnTo>
                  <a:pt x="41" y="62"/>
                </a:lnTo>
                <a:lnTo>
                  <a:pt x="67" y="62"/>
                </a:lnTo>
                <a:lnTo>
                  <a:pt x="57" y="10"/>
                </a:lnTo>
                <a:lnTo>
                  <a:pt x="67" y="0"/>
                </a:lnTo>
                <a:lnTo>
                  <a:pt x="82" y="0"/>
                </a:lnTo>
                <a:lnTo>
                  <a:pt x="92" y="16"/>
                </a:lnTo>
                <a:lnTo>
                  <a:pt x="114" y="26"/>
                </a:lnTo>
                <a:lnTo>
                  <a:pt x="114" y="37"/>
                </a:lnTo>
                <a:lnTo>
                  <a:pt x="114" y="62"/>
                </a:lnTo>
                <a:lnTo>
                  <a:pt x="149" y="78"/>
                </a:lnTo>
                <a:lnTo>
                  <a:pt x="180" y="78"/>
                </a:lnTo>
                <a:lnTo>
                  <a:pt x="192" y="94"/>
                </a:lnTo>
                <a:lnTo>
                  <a:pt x="202" y="94"/>
                </a:lnTo>
                <a:lnTo>
                  <a:pt x="206" y="109"/>
                </a:lnTo>
                <a:lnTo>
                  <a:pt x="206" y="135"/>
                </a:lnTo>
                <a:lnTo>
                  <a:pt x="192" y="135"/>
                </a:lnTo>
                <a:lnTo>
                  <a:pt x="176" y="135"/>
                </a:lnTo>
                <a:lnTo>
                  <a:pt x="176" y="150"/>
                </a:lnTo>
                <a:lnTo>
                  <a:pt x="222" y="186"/>
                </a:lnTo>
                <a:lnTo>
                  <a:pt x="233" y="192"/>
                </a:lnTo>
                <a:lnTo>
                  <a:pt x="248" y="212"/>
                </a:lnTo>
                <a:lnTo>
                  <a:pt x="264" y="233"/>
                </a:lnTo>
                <a:lnTo>
                  <a:pt x="290" y="258"/>
                </a:lnTo>
                <a:lnTo>
                  <a:pt x="310" y="284"/>
                </a:lnTo>
                <a:lnTo>
                  <a:pt x="341" y="311"/>
                </a:lnTo>
                <a:lnTo>
                  <a:pt x="341" y="341"/>
                </a:lnTo>
                <a:lnTo>
                  <a:pt x="352" y="341"/>
                </a:lnTo>
                <a:lnTo>
                  <a:pt x="352" y="362"/>
                </a:lnTo>
                <a:lnTo>
                  <a:pt x="352" y="378"/>
                </a:lnTo>
                <a:lnTo>
                  <a:pt x="352" y="393"/>
                </a:lnTo>
                <a:lnTo>
                  <a:pt x="325" y="393"/>
                </a:lnTo>
                <a:lnTo>
                  <a:pt x="310" y="378"/>
                </a:lnTo>
                <a:lnTo>
                  <a:pt x="290" y="388"/>
                </a:lnTo>
                <a:lnTo>
                  <a:pt x="290" y="409"/>
                </a:lnTo>
                <a:lnTo>
                  <a:pt x="284" y="419"/>
                </a:lnTo>
                <a:lnTo>
                  <a:pt x="274" y="409"/>
                </a:lnTo>
                <a:lnTo>
                  <a:pt x="248" y="409"/>
                </a:lnTo>
                <a:lnTo>
                  <a:pt x="248" y="393"/>
                </a:lnTo>
                <a:lnTo>
                  <a:pt x="258" y="378"/>
                </a:lnTo>
                <a:lnTo>
                  <a:pt x="258" y="341"/>
                </a:lnTo>
                <a:lnTo>
                  <a:pt x="258" y="326"/>
                </a:lnTo>
                <a:lnTo>
                  <a:pt x="248" y="321"/>
                </a:lnTo>
                <a:lnTo>
                  <a:pt x="248" y="311"/>
                </a:lnTo>
                <a:lnTo>
                  <a:pt x="233" y="300"/>
                </a:lnTo>
                <a:lnTo>
                  <a:pt x="222" y="280"/>
                </a:lnTo>
                <a:lnTo>
                  <a:pt x="217" y="258"/>
                </a:lnTo>
                <a:lnTo>
                  <a:pt x="217" y="254"/>
                </a:lnTo>
                <a:lnTo>
                  <a:pt x="192" y="217"/>
                </a:lnTo>
                <a:lnTo>
                  <a:pt x="176" y="202"/>
                </a:lnTo>
                <a:lnTo>
                  <a:pt x="149" y="192"/>
                </a:lnTo>
                <a:lnTo>
                  <a:pt x="139" y="212"/>
                </a:lnTo>
                <a:lnTo>
                  <a:pt x="124" y="212"/>
                </a:lnTo>
                <a:lnTo>
                  <a:pt x="114" y="217"/>
                </a:lnTo>
                <a:lnTo>
                  <a:pt x="98" y="202"/>
                </a:lnTo>
                <a:lnTo>
                  <a:pt x="82" y="217"/>
                </a:lnTo>
                <a:lnTo>
                  <a:pt x="72" y="217"/>
                </a:lnTo>
                <a:lnTo>
                  <a:pt x="57" y="233"/>
                </a:lnTo>
                <a:lnTo>
                  <a:pt x="46" y="227"/>
                </a:lnTo>
                <a:lnTo>
                  <a:pt x="46" y="192"/>
                </a:lnTo>
                <a:lnTo>
                  <a:pt x="57" y="160"/>
                </a:lnTo>
                <a:lnTo>
                  <a:pt x="46" y="150"/>
                </a:lnTo>
                <a:lnTo>
                  <a:pt x="41" y="135"/>
                </a:lnTo>
                <a:lnTo>
                  <a:pt x="26" y="145"/>
                </a:lnTo>
                <a:lnTo>
                  <a:pt x="16" y="135"/>
                </a:lnTo>
                <a:lnTo>
                  <a:pt x="26" y="119"/>
                </a:lnTo>
                <a:lnTo>
                  <a:pt x="4" y="104"/>
                </a:lnTo>
                <a:lnTo>
                  <a:pt x="0" y="109"/>
                </a:lnTo>
                <a:lnTo>
                  <a:pt x="0" y="94"/>
                </a:lnTo>
                <a:lnTo>
                  <a:pt x="4" y="82"/>
                </a:lnTo>
                <a:lnTo>
                  <a:pt x="26" y="78"/>
                </a:lnTo>
                <a:lnTo>
                  <a:pt x="16" y="67"/>
                </a:lnTo>
                <a:lnTo>
                  <a:pt x="26" y="62"/>
                </a:lnTo>
                <a:lnTo>
                  <a:pt x="41" y="5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2" name="Freeform 89">
            <a:extLst>
              <a:ext uri="{FF2B5EF4-FFF2-40B4-BE49-F238E27FC236}">
                <a16:creationId xmlns:a16="http://schemas.microsoft.com/office/drawing/2014/main" id="{456AF3CA-6921-9745-9E48-3EFFA3A265F5}"/>
              </a:ext>
            </a:extLst>
          </p:cNvPr>
          <p:cNvSpPr>
            <a:spLocks noChangeArrowheads="1"/>
          </p:cNvSpPr>
          <p:nvPr/>
        </p:nvSpPr>
        <p:spPr bwMode="auto">
          <a:xfrm>
            <a:off x="5610837" y="3726595"/>
            <a:ext cx="33779" cy="52786"/>
          </a:xfrm>
          <a:custGeom>
            <a:avLst/>
            <a:gdLst>
              <a:gd name="T0" fmla="*/ 27 w 58"/>
              <a:gd name="T1" fmla="*/ 10 h 84"/>
              <a:gd name="T2" fmla="*/ 57 w 58"/>
              <a:gd name="T3" fmla="*/ 0 h 84"/>
              <a:gd name="T4" fmla="*/ 57 w 58"/>
              <a:gd name="T5" fmla="*/ 15 h 84"/>
              <a:gd name="T6" fmla="*/ 57 w 58"/>
              <a:gd name="T7" fmla="*/ 36 h 84"/>
              <a:gd name="T8" fmla="*/ 42 w 58"/>
              <a:gd name="T9" fmla="*/ 52 h 84"/>
              <a:gd name="T10" fmla="*/ 42 w 58"/>
              <a:gd name="T11" fmla="*/ 57 h 84"/>
              <a:gd name="T12" fmla="*/ 31 w 58"/>
              <a:gd name="T13" fmla="*/ 77 h 84"/>
              <a:gd name="T14" fmla="*/ 16 w 58"/>
              <a:gd name="T15" fmla="*/ 77 h 84"/>
              <a:gd name="T16" fmla="*/ 16 w 58"/>
              <a:gd name="T17" fmla="*/ 83 h 84"/>
              <a:gd name="T18" fmla="*/ 0 w 58"/>
              <a:gd name="T19" fmla="*/ 83 h 84"/>
              <a:gd name="T20" fmla="*/ 0 w 58"/>
              <a:gd name="T21" fmla="*/ 67 h 84"/>
              <a:gd name="T22" fmla="*/ 11 w 58"/>
              <a:gd name="T23" fmla="*/ 52 h 84"/>
              <a:gd name="T24" fmla="*/ 16 w 58"/>
              <a:gd name="T25" fmla="*/ 26 h 84"/>
              <a:gd name="T26" fmla="*/ 27 w 58"/>
              <a:gd name="T27" fmla="*/ 10 h 84"/>
              <a:gd name="T28" fmla="*/ 27 w 58"/>
              <a:gd name="T29" fmla="*/ 10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84"/>
              <a:gd name="T47" fmla="*/ 58 w 58"/>
              <a:gd name="T48" fmla="*/ 84 h 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84">
                <a:moveTo>
                  <a:pt x="27" y="10"/>
                </a:moveTo>
                <a:lnTo>
                  <a:pt x="57" y="0"/>
                </a:lnTo>
                <a:lnTo>
                  <a:pt x="57" y="15"/>
                </a:lnTo>
                <a:lnTo>
                  <a:pt x="57" y="36"/>
                </a:lnTo>
                <a:lnTo>
                  <a:pt x="42" y="52"/>
                </a:lnTo>
                <a:lnTo>
                  <a:pt x="42" y="57"/>
                </a:lnTo>
                <a:lnTo>
                  <a:pt x="31" y="77"/>
                </a:lnTo>
                <a:lnTo>
                  <a:pt x="16" y="77"/>
                </a:lnTo>
                <a:lnTo>
                  <a:pt x="16" y="83"/>
                </a:lnTo>
                <a:lnTo>
                  <a:pt x="0" y="83"/>
                </a:lnTo>
                <a:lnTo>
                  <a:pt x="0" y="67"/>
                </a:lnTo>
                <a:lnTo>
                  <a:pt x="11" y="52"/>
                </a:lnTo>
                <a:lnTo>
                  <a:pt x="16" y="26"/>
                </a:lnTo>
                <a:lnTo>
                  <a:pt x="27"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3" name="Freeform 90">
            <a:extLst>
              <a:ext uri="{FF2B5EF4-FFF2-40B4-BE49-F238E27FC236}">
                <a16:creationId xmlns:a16="http://schemas.microsoft.com/office/drawing/2014/main" id="{05EE635A-85C0-2C49-B152-6D4CE61448F1}"/>
              </a:ext>
            </a:extLst>
          </p:cNvPr>
          <p:cNvSpPr>
            <a:spLocks noChangeArrowheads="1"/>
          </p:cNvSpPr>
          <p:nvPr/>
        </p:nvSpPr>
        <p:spPr bwMode="auto">
          <a:xfrm>
            <a:off x="7421076" y="4583972"/>
            <a:ext cx="110549" cy="151960"/>
          </a:xfrm>
          <a:custGeom>
            <a:avLst/>
            <a:gdLst>
              <a:gd name="T0" fmla="*/ 0 w 182"/>
              <a:gd name="T1" fmla="*/ 4 h 239"/>
              <a:gd name="T2" fmla="*/ 4 w 182"/>
              <a:gd name="T3" fmla="*/ 0 h 239"/>
              <a:gd name="T4" fmla="*/ 41 w 182"/>
              <a:gd name="T5" fmla="*/ 20 h 239"/>
              <a:gd name="T6" fmla="*/ 31 w 182"/>
              <a:gd name="T7" fmla="*/ 41 h 239"/>
              <a:gd name="T8" fmla="*/ 51 w 182"/>
              <a:gd name="T9" fmla="*/ 41 h 239"/>
              <a:gd name="T10" fmla="*/ 57 w 182"/>
              <a:gd name="T11" fmla="*/ 20 h 239"/>
              <a:gd name="T12" fmla="*/ 67 w 182"/>
              <a:gd name="T13" fmla="*/ 31 h 239"/>
              <a:gd name="T14" fmla="*/ 73 w 182"/>
              <a:gd name="T15" fmla="*/ 20 h 239"/>
              <a:gd name="T16" fmla="*/ 83 w 182"/>
              <a:gd name="T17" fmla="*/ 20 h 239"/>
              <a:gd name="T18" fmla="*/ 140 w 182"/>
              <a:gd name="T19" fmla="*/ 88 h 239"/>
              <a:gd name="T20" fmla="*/ 140 w 182"/>
              <a:gd name="T21" fmla="*/ 130 h 239"/>
              <a:gd name="T22" fmla="*/ 151 w 182"/>
              <a:gd name="T23" fmla="*/ 155 h 239"/>
              <a:gd name="T24" fmla="*/ 151 w 182"/>
              <a:gd name="T25" fmla="*/ 176 h 239"/>
              <a:gd name="T26" fmla="*/ 165 w 182"/>
              <a:gd name="T27" fmla="*/ 181 h 239"/>
              <a:gd name="T28" fmla="*/ 181 w 182"/>
              <a:gd name="T29" fmla="*/ 238 h 239"/>
              <a:gd name="T30" fmla="*/ 176 w 182"/>
              <a:gd name="T31" fmla="*/ 222 h 239"/>
              <a:gd name="T32" fmla="*/ 151 w 182"/>
              <a:gd name="T33" fmla="*/ 233 h 239"/>
              <a:gd name="T34" fmla="*/ 151 w 182"/>
              <a:gd name="T35" fmla="*/ 238 h 239"/>
              <a:gd name="T36" fmla="*/ 124 w 182"/>
              <a:gd name="T37" fmla="*/ 218 h 239"/>
              <a:gd name="T38" fmla="*/ 93 w 182"/>
              <a:gd name="T39" fmla="*/ 197 h 239"/>
              <a:gd name="T40" fmla="*/ 57 w 182"/>
              <a:gd name="T41" fmla="*/ 165 h 239"/>
              <a:gd name="T42" fmla="*/ 51 w 182"/>
              <a:gd name="T43" fmla="*/ 150 h 239"/>
              <a:gd name="T44" fmla="*/ 26 w 182"/>
              <a:gd name="T45" fmla="*/ 124 h 239"/>
              <a:gd name="T46" fmla="*/ 26 w 182"/>
              <a:gd name="T47" fmla="*/ 108 h 239"/>
              <a:gd name="T48" fmla="*/ 26 w 182"/>
              <a:gd name="T49" fmla="*/ 83 h 239"/>
              <a:gd name="T50" fmla="*/ 16 w 182"/>
              <a:gd name="T51" fmla="*/ 73 h 239"/>
              <a:gd name="T52" fmla="*/ 4 w 182"/>
              <a:gd name="T53" fmla="*/ 41 h 239"/>
              <a:gd name="T54" fmla="*/ 0 w 182"/>
              <a:gd name="T55" fmla="*/ 4 h 239"/>
              <a:gd name="T56" fmla="*/ 0 w 182"/>
              <a:gd name="T57" fmla="*/ 4 h 2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2"/>
              <a:gd name="T88" fmla="*/ 0 h 239"/>
              <a:gd name="T89" fmla="*/ 182 w 182"/>
              <a:gd name="T90" fmla="*/ 239 h 2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2" h="239">
                <a:moveTo>
                  <a:pt x="0" y="4"/>
                </a:moveTo>
                <a:lnTo>
                  <a:pt x="4" y="0"/>
                </a:lnTo>
                <a:lnTo>
                  <a:pt x="41" y="20"/>
                </a:lnTo>
                <a:lnTo>
                  <a:pt x="31" y="41"/>
                </a:lnTo>
                <a:lnTo>
                  <a:pt x="51" y="41"/>
                </a:lnTo>
                <a:lnTo>
                  <a:pt x="57" y="20"/>
                </a:lnTo>
                <a:lnTo>
                  <a:pt x="67" y="31"/>
                </a:lnTo>
                <a:lnTo>
                  <a:pt x="73" y="20"/>
                </a:lnTo>
                <a:lnTo>
                  <a:pt x="83" y="20"/>
                </a:lnTo>
                <a:lnTo>
                  <a:pt x="140" y="88"/>
                </a:lnTo>
                <a:lnTo>
                  <a:pt x="140" y="130"/>
                </a:lnTo>
                <a:lnTo>
                  <a:pt x="151" y="155"/>
                </a:lnTo>
                <a:lnTo>
                  <a:pt x="151" y="176"/>
                </a:lnTo>
                <a:lnTo>
                  <a:pt x="165" y="181"/>
                </a:lnTo>
                <a:lnTo>
                  <a:pt x="181" y="238"/>
                </a:lnTo>
                <a:lnTo>
                  <a:pt x="176" y="222"/>
                </a:lnTo>
                <a:lnTo>
                  <a:pt x="151" y="233"/>
                </a:lnTo>
                <a:lnTo>
                  <a:pt x="151" y="238"/>
                </a:lnTo>
                <a:lnTo>
                  <a:pt x="124" y="218"/>
                </a:lnTo>
                <a:lnTo>
                  <a:pt x="93" y="197"/>
                </a:lnTo>
                <a:lnTo>
                  <a:pt x="57" y="165"/>
                </a:lnTo>
                <a:lnTo>
                  <a:pt x="51" y="150"/>
                </a:lnTo>
                <a:lnTo>
                  <a:pt x="26" y="124"/>
                </a:lnTo>
                <a:lnTo>
                  <a:pt x="26" y="108"/>
                </a:lnTo>
                <a:lnTo>
                  <a:pt x="26" y="83"/>
                </a:lnTo>
                <a:lnTo>
                  <a:pt x="16" y="73"/>
                </a:lnTo>
                <a:lnTo>
                  <a:pt x="4" y="41"/>
                </a:lnTo>
                <a:lnTo>
                  <a:pt x="0" y="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4" name="Freeform 91">
            <a:extLst>
              <a:ext uri="{FF2B5EF4-FFF2-40B4-BE49-F238E27FC236}">
                <a16:creationId xmlns:a16="http://schemas.microsoft.com/office/drawing/2014/main" id="{0656050E-F08C-DD4F-B060-439B05172667}"/>
              </a:ext>
            </a:extLst>
          </p:cNvPr>
          <p:cNvSpPr>
            <a:spLocks noChangeArrowheads="1"/>
          </p:cNvSpPr>
          <p:nvPr/>
        </p:nvSpPr>
        <p:spPr bwMode="auto">
          <a:xfrm>
            <a:off x="6895970" y="3011579"/>
            <a:ext cx="849077" cy="411094"/>
          </a:xfrm>
          <a:custGeom>
            <a:avLst/>
            <a:gdLst>
              <a:gd name="T0" fmla="*/ 405 w 1385"/>
              <a:gd name="T1" fmla="*/ 0 h 643"/>
              <a:gd name="T2" fmla="*/ 596 w 1385"/>
              <a:gd name="T3" fmla="*/ 98 h 643"/>
              <a:gd name="T4" fmla="*/ 710 w 1385"/>
              <a:gd name="T5" fmla="*/ 72 h 643"/>
              <a:gd name="T6" fmla="*/ 818 w 1385"/>
              <a:gd name="T7" fmla="*/ 108 h 643"/>
              <a:gd name="T8" fmla="*/ 859 w 1385"/>
              <a:gd name="T9" fmla="*/ 139 h 643"/>
              <a:gd name="T10" fmla="*/ 947 w 1385"/>
              <a:gd name="T11" fmla="*/ 139 h 643"/>
              <a:gd name="T12" fmla="*/ 1062 w 1385"/>
              <a:gd name="T13" fmla="*/ 47 h 643"/>
              <a:gd name="T14" fmla="*/ 1186 w 1385"/>
              <a:gd name="T15" fmla="*/ 72 h 643"/>
              <a:gd name="T16" fmla="*/ 1181 w 1385"/>
              <a:gd name="T17" fmla="*/ 165 h 643"/>
              <a:gd name="T18" fmla="*/ 1170 w 1385"/>
              <a:gd name="T19" fmla="*/ 192 h 643"/>
              <a:gd name="T20" fmla="*/ 1207 w 1385"/>
              <a:gd name="T21" fmla="*/ 207 h 643"/>
              <a:gd name="T22" fmla="*/ 1248 w 1385"/>
              <a:gd name="T23" fmla="*/ 217 h 643"/>
              <a:gd name="T24" fmla="*/ 1289 w 1385"/>
              <a:gd name="T25" fmla="*/ 181 h 643"/>
              <a:gd name="T26" fmla="*/ 1346 w 1385"/>
              <a:gd name="T27" fmla="*/ 222 h 643"/>
              <a:gd name="T28" fmla="*/ 1384 w 1385"/>
              <a:gd name="T29" fmla="*/ 264 h 643"/>
              <a:gd name="T30" fmla="*/ 1342 w 1385"/>
              <a:gd name="T31" fmla="*/ 264 h 643"/>
              <a:gd name="T32" fmla="*/ 1289 w 1385"/>
              <a:gd name="T33" fmla="*/ 300 h 643"/>
              <a:gd name="T34" fmla="*/ 1279 w 1385"/>
              <a:gd name="T35" fmla="*/ 315 h 643"/>
              <a:gd name="T36" fmla="*/ 1264 w 1385"/>
              <a:gd name="T37" fmla="*/ 305 h 643"/>
              <a:gd name="T38" fmla="*/ 1238 w 1385"/>
              <a:gd name="T39" fmla="*/ 325 h 643"/>
              <a:gd name="T40" fmla="*/ 1207 w 1385"/>
              <a:gd name="T41" fmla="*/ 372 h 643"/>
              <a:gd name="T42" fmla="*/ 1170 w 1385"/>
              <a:gd name="T43" fmla="*/ 409 h 643"/>
              <a:gd name="T44" fmla="*/ 1129 w 1385"/>
              <a:gd name="T45" fmla="*/ 414 h 643"/>
              <a:gd name="T46" fmla="*/ 1078 w 1385"/>
              <a:gd name="T47" fmla="*/ 409 h 643"/>
              <a:gd name="T48" fmla="*/ 1072 w 1385"/>
              <a:gd name="T49" fmla="*/ 450 h 643"/>
              <a:gd name="T50" fmla="*/ 1088 w 1385"/>
              <a:gd name="T51" fmla="*/ 502 h 643"/>
              <a:gd name="T52" fmla="*/ 1056 w 1385"/>
              <a:gd name="T53" fmla="*/ 548 h 643"/>
              <a:gd name="T54" fmla="*/ 1020 w 1385"/>
              <a:gd name="T55" fmla="*/ 584 h 643"/>
              <a:gd name="T56" fmla="*/ 845 w 1385"/>
              <a:gd name="T57" fmla="*/ 642 h 643"/>
              <a:gd name="T58" fmla="*/ 802 w 1385"/>
              <a:gd name="T59" fmla="*/ 631 h 643"/>
              <a:gd name="T60" fmla="*/ 694 w 1385"/>
              <a:gd name="T61" fmla="*/ 611 h 643"/>
              <a:gd name="T62" fmla="*/ 611 w 1385"/>
              <a:gd name="T63" fmla="*/ 590 h 643"/>
              <a:gd name="T64" fmla="*/ 513 w 1385"/>
              <a:gd name="T65" fmla="*/ 600 h 643"/>
              <a:gd name="T66" fmla="*/ 461 w 1385"/>
              <a:gd name="T67" fmla="*/ 611 h 643"/>
              <a:gd name="T68" fmla="*/ 409 w 1385"/>
              <a:gd name="T69" fmla="*/ 533 h 643"/>
              <a:gd name="T70" fmla="*/ 383 w 1385"/>
              <a:gd name="T71" fmla="*/ 517 h 643"/>
              <a:gd name="T72" fmla="*/ 301 w 1385"/>
              <a:gd name="T73" fmla="*/ 476 h 643"/>
              <a:gd name="T74" fmla="*/ 217 w 1385"/>
              <a:gd name="T75" fmla="*/ 466 h 643"/>
              <a:gd name="T76" fmla="*/ 166 w 1385"/>
              <a:gd name="T77" fmla="*/ 424 h 643"/>
              <a:gd name="T78" fmla="*/ 166 w 1385"/>
              <a:gd name="T79" fmla="*/ 393 h 643"/>
              <a:gd name="T80" fmla="*/ 140 w 1385"/>
              <a:gd name="T81" fmla="*/ 331 h 643"/>
              <a:gd name="T82" fmla="*/ 99 w 1385"/>
              <a:gd name="T83" fmla="*/ 305 h 643"/>
              <a:gd name="T84" fmla="*/ 84 w 1385"/>
              <a:gd name="T85" fmla="*/ 284 h 643"/>
              <a:gd name="T86" fmla="*/ 40 w 1385"/>
              <a:gd name="T87" fmla="*/ 274 h 643"/>
              <a:gd name="T88" fmla="*/ 15 w 1385"/>
              <a:gd name="T89" fmla="*/ 259 h 643"/>
              <a:gd name="T90" fmla="*/ 0 w 1385"/>
              <a:gd name="T91" fmla="*/ 222 h 643"/>
              <a:gd name="T92" fmla="*/ 68 w 1385"/>
              <a:gd name="T93" fmla="*/ 181 h 643"/>
              <a:gd name="T94" fmla="*/ 94 w 1385"/>
              <a:gd name="T95" fmla="*/ 139 h 643"/>
              <a:gd name="T96" fmla="*/ 125 w 1385"/>
              <a:gd name="T97" fmla="*/ 114 h 643"/>
              <a:gd name="T98" fmla="*/ 192 w 1385"/>
              <a:gd name="T99" fmla="*/ 124 h 643"/>
              <a:gd name="T100" fmla="*/ 248 w 1385"/>
              <a:gd name="T101" fmla="*/ 139 h 643"/>
              <a:gd name="T102" fmla="*/ 342 w 1385"/>
              <a:gd name="T103" fmla="*/ 149 h 643"/>
              <a:gd name="T104" fmla="*/ 405 w 1385"/>
              <a:gd name="T105" fmla="*/ 114 h 643"/>
              <a:gd name="T106" fmla="*/ 378 w 1385"/>
              <a:gd name="T107" fmla="*/ 47 h 643"/>
              <a:gd name="T108" fmla="*/ 405 w 1385"/>
              <a:gd name="T109" fmla="*/ 16 h 6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85"/>
              <a:gd name="T166" fmla="*/ 0 h 643"/>
              <a:gd name="T167" fmla="*/ 1385 w 1385"/>
              <a:gd name="T168" fmla="*/ 643 h 6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85" h="643">
                <a:moveTo>
                  <a:pt x="405" y="16"/>
                </a:moveTo>
                <a:lnTo>
                  <a:pt x="405" y="0"/>
                </a:lnTo>
                <a:lnTo>
                  <a:pt x="534" y="31"/>
                </a:lnTo>
                <a:lnTo>
                  <a:pt x="596" y="98"/>
                </a:lnTo>
                <a:lnTo>
                  <a:pt x="637" y="98"/>
                </a:lnTo>
                <a:lnTo>
                  <a:pt x="710" y="72"/>
                </a:lnTo>
                <a:lnTo>
                  <a:pt x="745" y="82"/>
                </a:lnTo>
                <a:lnTo>
                  <a:pt x="818" y="108"/>
                </a:lnTo>
                <a:lnTo>
                  <a:pt x="829" y="124"/>
                </a:lnTo>
                <a:lnTo>
                  <a:pt x="859" y="139"/>
                </a:lnTo>
                <a:lnTo>
                  <a:pt x="886" y="139"/>
                </a:lnTo>
                <a:lnTo>
                  <a:pt x="947" y="139"/>
                </a:lnTo>
                <a:lnTo>
                  <a:pt x="1035" y="108"/>
                </a:lnTo>
                <a:lnTo>
                  <a:pt x="1062" y="47"/>
                </a:lnTo>
                <a:lnTo>
                  <a:pt x="1139" y="72"/>
                </a:lnTo>
                <a:lnTo>
                  <a:pt x="1186" y="72"/>
                </a:lnTo>
                <a:lnTo>
                  <a:pt x="1181" y="98"/>
                </a:lnTo>
                <a:lnTo>
                  <a:pt x="1181" y="165"/>
                </a:lnTo>
                <a:lnTo>
                  <a:pt x="1181" y="181"/>
                </a:lnTo>
                <a:lnTo>
                  <a:pt x="1170" y="192"/>
                </a:lnTo>
                <a:lnTo>
                  <a:pt x="1196" y="217"/>
                </a:lnTo>
                <a:lnTo>
                  <a:pt x="1207" y="207"/>
                </a:lnTo>
                <a:lnTo>
                  <a:pt x="1232" y="207"/>
                </a:lnTo>
                <a:lnTo>
                  <a:pt x="1248" y="217"/>
                </a:lnTo>
                <a:lnTo>
                  <a:pt x="1264" y="192"/>
                </a:lnTo>
                <a:lnTo>
                  <a:pt x="1289" y="181"/>
                </a:lnTo>
                <a:lnTo>
                  <a:pt x="1315" y="196"/>
                </a:lnTo>
                <a:lnTo>
                  <a:pt x="1346" y="222"/>
                </a:lnTo>
                <a:lnTo>
                  <a:pt x="1362" y="237"/>
                </a:lnTo>
                <a:lnTo>
                  <a:pt x="1384" y="264"/>
                </a:lnTo>
                <a:lnTo>
                  <a:pt x="1373" y="274"/>
                </a:lnTo>
                <a:lnTo>
                  <a:pt x="1342" y="264"/>
                </a:lnTo>
                <a:lnTo>
                  <a:pt x="1305" y="274"/>
                </a:lnTo>
                <a:lnTo>
                  <a:pt x="1289" y="300"/>
                </a:lnTo>
                <a:lnTo>
                  <a:pt x="1279" y="300"/>
                </a:lnTo>
                <a:lnTo>
                  <a:pt x="1279" y="315"/>
                </a:lnTo>
                <a:lnTo>
                  <a:pt x="1274" y="315"/>
                </a:lnTo>
                <a:lnTo>
                  <a:pt x="1264" y="305"/>
                </a:lnTo>
                <a:lnTo>
                  <a:pt x="1254" y="305"/>
                </a:lnTo>
                <a:lnTo>
                  <a:pt x="1238" y="325"/>
                </a:lnTo>
                <a:lnTo>
                  <a:pt x="1238" y="341"/>
                </a:lnTo>
                <a:lnTo>
                  <a:pt x="1207" y="372"/>
                </a:lnTo>
                <a:lnTo>
                  <a:pt x="1181" y="372"/>
                </a:lnTo>
                <a:lnTo>
                  <a:pt x="1170" y="409"/>
                </a:lnTo>
                <a:lnTo>
                  <a:pt x="1166" y="414"/>
                </a:lnTo>
                <a:lnTo>
                  <a:pt x="1129" y="414"/>
                </a:lnTo>
                <a:lnTo>
                  <a:pt x="1098" y="414"/>
                </a:lnTo>
                <a:lnTo>
                  <a:pt x="1078" y="409"/>
                </a:lnTo>
                <a:lnTo>
                  <a:pt x="1072" y="424"/>
                </a:lnTo>
                <a:lnTo>
                  <a:pt x="1072" y="450"/>
                </a:lnTo>
                <a:lnTo>
                  <a:pt x="1088" y="466"/>
                </a:lnTo>
                <a:lnTo>
                  <a:pt x="1088" y="502"/>
                </a:lnTo>
                <a:lnTo>
                  <a:pt x="1062" y="517"/>
                </a:lnTo>
                <a:lnTo>
                  <a:pt x="1056" y="548"/>
                </a:lnTo>
                <a:lnTo>
                  <a:pt x="1035" y="564"/>
                </a:lnTo>
                <a:lnTo>
                  <a:pt x="1020" y="584"/>
                </a:lnTo>
                <a:lnTo>
                  <a:pt x="896" y="600"/>
                </a:lnTo>
                <a:lnTo>
                  <a:pt x="845" y="642"/>
                </a:lnTo>
                <a:lnTo>
                  <a:pt x="818" y="642"/>
                </a:lnTo>
                <a:lnTo>
                  <a:pt x="802" y="631"/>
                </a:lnTo>
                <a:lnTo>
                  <a:pt x="777" y="631"/>
                </a:lnTo>
                <a:lnTo>
                  <a:pt x="694" y="611"/>
                </a:lnTo>
                <a:lnTo>
                  <a:pt x="679" y="590"/>
                </a:lnTo>
                <a:lnTo>
                  <a:pt x="611" y="590"/>
                </a:lnTo>
                <a:lnTo>
                  <a:pt x="596" y="600"/>
                </a:lnTo>
                <a:lnTo>
                  <a:pt x="513" y="600"/>
                </a:lnTo>
                <a:lnTo>
                  <a:pt x="503" y="611"/>
                </a:lnTo>
                <a:lnTo>
                  <a:pt x="461" y="611"/>
                </a:lnTo>
                <a:lnTo>
                  <a:pt x="436" y="584"/>
                </a:lnTo>
                <a:lnTo>
                  <a:pt x="409" y="533"/>
                </a:lnTo>
                <a:lnTo>
                  <a:pt x="393" y="517"/>
                </a:lnTo>
                <a:lnTo>
                  <a:pt x="383" y="517"/>
                </a:lnTo>
                <a:lnTo>
                  <a:pt x="342" y="502"/>
                </a:lnTo>
                <a:lnTo>
                  <a:pt x="301" y="476"/>
                </a:lnTo>
                <a:lnTo>
                  <a:pt x="274" y="476"/>
                </a:lnTo>
                <a:lnTo>
                  <a:pt x="217" y="466"/>
                </a:lnTo>
                <a:lnTo>
                  <a:pt x="176" y="450"/>
                </a:lnTo>
                <a:lnTo>
                  <a:pt x="166" y="424"/>
                </a:lnTo>
                <a:lnTo>
                  <a:pt x="176" y="414"/>
                </a:lnTo>
                <a:lnTo>
                  <a:pt x="166" y="393"/>
                </a:lnTo>
                <a:lnTo>
                  <a:pt x="166" y="367"/>
                </a:lnTo>
                <a:lnTo>
                  <a:pt x="140" y="331"/>
                </a:lnTo>
                <a:lnTo>
                  <a:pt x="109" y="300"/>
                </a:lnTo>
                <a:lnTo>
                  <a:pt x="99" y="305"/>
                </a:lnTo>
                <a:lnTo>
                  <a:pt x="94" y="290"/>
                </a:lnTo>
                <a:lnTo>
                  <a:pt x="84" y="284"/>
                </a:lnTo>
                <a:lnTo>
                  <a:pt x="68" y="305"/>
                </a:lnTo>
                <a:lnTo>
                  <a:pt x="40" y="274"/>
                </a:lnTo>
                <a:lnTo>
                  <a:pt x="26" y="264"/>
                </a:lnTo>
                <a:lnTo>
                  <a:pt x="15" y="259"/>
                </a:lnTo>
                <a:lnTo>
                  <a:pt x="0" y="249"/>
                </a:lnTo>
                <a:lnTo>
                  <a:pt x="0" y="222"/>
                </a:lnTo>
                <a:lnTo>
                  <a:pt x="11" y="207"/>
                </a:lnTo>
                <a:lnTo>
                  <a:pt x="68" y="181"/>
                </a:lnTo>
                <a:lnTo>
                  <a:pt x="68" y="165"/>
                </a:lnTo>
                <a:lnTo>
                  <a:pt x="94" y="139"/>
                </a:lnTo>
                <a:lnTo>
                  <a:pt x="99" y="129"/>
                </a:lnTo>
                <a:lnTo>
                  <a:pt x="125" y="114"/>
                </a:lnTo>
                <a:lnTo>
                  <a:pt x="176" y="108"/>
                </a:lnTo>
                <a:lnTo>
                  <a:pt x="192" y="124"/>
                </a:lnTo>
                <a:lnTo>
                  <a:pt x="244" y="114"/>
                </a:lnTo>
                <a:lnTo>
                  <a:pt x="248" y="139"/>
                </a:lnTo>
                <a:lnTo>
                  <a:pt x="285" y="149"/>
                </a:lnTo>
                <a:lnTo>
                  <a:pt x="342" y="149"/>
                </a:lnTo>
                <a:lnTo>
                  <a:pt x="420" y="139"/>
                </a:lnTo>
                <a:lnTo>
                  <a:pt x="405" y="114"/>
                </a:lnTo>
                <a:lnTo>
                  <a:pt x="393" y="88"/>
                </a:lnTo>
                <a:lnTo>
                  <a:pt x="378" y="47"/>
                </a:lnTo>
                <a:lnTo>
                  <a:pt x="383" y="41"/>
                </a:lnTo>
                <a:lnTo>
                  <a:pt x="405"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5" name="Freeform 92">
            <a:extLst>
              <a:ext uri="{FF2B5EF4-FFF2-40B4-BE49-F238E27FC236}">
                <a16:creationId xmlns:a16="http://schemas.microsoft.com/office/drawing/2014/main" id="{2525EE74-BB04-454B-8E46-02731F220266}"/>
              </a:ext>
            </a:extLst>
          </p:cNvPr>
          <p:cNvSpPr>
            <a:spLocks noChangeArrowheads="1"/>
          </p:cNvSpPr>
          <p:nvPr/>
        </p:nvSpPr>
        <p:spPr bwMode="auto">
          <a:xfrm>
            <a:off x="6822269" y="3849762"/>
            <a:ext cx="225704" cy="127967"/>
          </a:xfrm>
          <a:custGeom>
            <a:avLst/>
            <a:gdLst>
              <a:gd name="T0" fmla="*/ 37 w 370"/>
              <a:gd name="T1" fmla="*/ 0 h 203"/>
              <a:gd name="T2" fmla="*/ 62 w 370"/>
              <a:gd name="T3" fmla="*/ 11 h 203"/>
              <a:gd name="T4" fmla="*/ 135 w 370"/>
              <a:gd name="T5" fmla="*/ 41 h 203"/>
              <a:gd name="T6" fmla="*/ 150 w 370"/>
              <a:gd name="T7" fmla="*/ 68 h 203"/>
              <a:gd name="T8" fmla="*/ 161 w 370"/>
              <a:gd name="T9" fmla="*/ 62 h 203"/>
              <a:gd name="T10" fmla="*/ 176 w 370"/>
              <a:gd name="T11" fmla="*/ 62 h 203"/>
              <a:gd name="T12" fmla="*/ 187 w 370"/>
              <a:gd name="T13" fmla="*/ 84 h 203"/>
              <a:gd name="T14" fmla="*/ 213 w 370"/>
              <a:gd name="T15" fmla="*/ 94 h 203"/>
              <a:gd name="T16" fmla="*/ 229 w 370"/>
              <a:gd name="T17" fmla="*/ 84 h 203"/>
              <a:gd name="T18" fmla="*/ 229 w 370"/>
              <a:gd name="T19" fmla="*/ 109 h 203"/>
              <a:gd name="T20" fmla="*/ 244 w 370"/>
              <a:gd name="T21" fmla="*/ 109 h 203"/>
              <a:gd name="T22" fmla="*/ 285 w 370"/>
              <a:gd name="T23" fmla="*/ 125 h 203"/>
              <a:gd name="T24" fmla="*/ 295 w 370"/>
              <a:gd name="T25" fmla="*/ 119 h 203"/>
              <a:gd name="T26" fmla="*/ 321 w 370"/>
              <a:gd name="T27" fmla="*/ 125 h 203"/>
              <a:gd name="T28" fmla="*/ 369 w 370"/>
              <a:gd name="T29" fmla="*/ 125 h 203"/>
              <a:gd name="T30" fmla="*/ 363 w 370"/>
              <a:gd name="T31" fmla="*/ 151 h 203"/>
              <a:gd name="T32" fmla="*/ 369 w 370"/>
              <a:gd name="T33" fmla="*/ 202 h 203"/>
              <a:gd name="T34" fmla="*/ 327 w 370"/>
              <a:gd name="T35" fmla="*/ 202 h 203"/>
              <a:gd name="T36" fmla="*/ 327 w 370"/>
              <a:gd name="T37" fmla="*/ 192 h 203"/>
              <a:gd name="T38" fmla="*/ 311 w 370"/>
              <a:gd name="T39" fmla="*/ 192 h 203"/>
              <a:gd name="T40" fmla="*/ 285 w 370"/>
              <a:gd name="T41" fmla="*/ 192 h 203"/>
              <a:gd name="T42" fmla="*/ 280 w 370"/>
              <a:gd name="T43" fmla="*/ 192 h 203"/>
              <a:gd name="T44" fmla="*/ 260 w 370"/>
              <a:gd name="T45" fmla="*/ 176 h 203"/>
              <a:gd name="T46" fmla="*/ 244 w 370"/>
              <a:gd name="T47" fmla="*/ 186 h 203"/>
              <a:gd name="T48" fmla="*/ 219 w 370"/>
              <a:gd name="T49" fmla="*/ 171 h 203"/>
              <a:gd name="T50" fmla="*/ 213 w 370"/>
              <a:gd name="T51" fmla="*/ 161 h 203"/>
              <a:gd name="T52" fmla="*/ 172 w 370"/>
              <a:gd name="T53" fmla="*/ 151 h 203"/>
              <a:gd name="T54" fmla="*/ 119 w 370"/>
              <a:gd name="T55" fmla="*/ 135 h 203"/>
              <a:gd name="T56" fmla="*/ 88 w 370"/>
              <a:gd name="T57" fmla="*/ 125 h 203"/>
              <a:gd name="T58" fmla="*/ 52 w 370"/>
              <a:gd name="T59" fmla="*/ 109 h 203"/>
              <a:gd name="T60" fmla="*/ 21 w 370"/>
              <a:gd name="T61" fmla="*/ 94 h 203"/>
              <a:gd name="T62" fmla="*/ 0 w 370"/>
              <a:gd name="T63" fmla="*/ 78 h 203"/>
              <a:gd name="T64" fmla="*/ 21 w 370"/>
              <a:gd name="T65" fmla="*/ 68 h 203"/>
              <a:gd name="T66" fmla="*/ 11 w 370"/>
              <a:gd name="T67" fmla="*/ 52 h 203"/>
              <a:gd name="T68" fmla="*/ 21 w 370"/>
              <a:gd name="T69" fmla="*/ 37 h 203"/>
              <a:gd name="T70" fmla="*/ 37 w 370"/>
              <a:gd name="T71" fmla="*/ 0 h 203"/>
              <a:gd name="T72" fmla="*/ 37 w 370"/>
              <a:gd name="T73" fmla="*/ 0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0"/>
              <a:gd name="T112" fmla="*/ 0 h 203"/>
              <a:gd name="T113" fmla="*/ 370 w 370"/>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0" h="203">
                <a:moveTo>
                  <a:pt x="37" y="0"/>
                </a:moveTo>
                <a:lnTo>
                  <a:pt x="62" y="11"/>
                </a:lnTo>
                <a:lnTo>
                  <a:pt x="135" y="41"/>
                </a:lnTo>
                <a:lnTo>
                  <a:pt x="150" y="68"/>
                </a:lnTo>
                <a:lnTo>
                  <a:pt x="161" y="62"/>
                </a:lnTo>
                <a:lnTo>
                  <a:pt x="176" y="62"/>
                </a:lnTo>
                <a:lnTo>
                  <a:pt x="187" y="84"/>
                </a:lnTo>
                <a:lnTo>
                  <a:pt x="213" y="94"/>
                </a:lnTo>
                <a:lnTo>
                  <a:pt x="229" y="84"/>
                </a:lnTo>
                <a:lnTo>
                  <a:pt x="229" y="109"/>
                </a:lnTo>
                <a:lnTo>
                  <a:pt x="244" y="109"/>
                </a:lnTo>
                <a:lnTo>
                  <a:pt x="285" y="125"/>
                </a:lnTo>
                <a:lnTo>
                  <a:pt x="295" y="119"/>
                </a:lnTo>
                <a:lnTo>
                  <a:pt x="321" y="125"/>
                </a:lnTo>
                <a:lnTo>
                  <a:pt x="369" y="125"/>
                </a:lnTo>
                <a:lnTo>
                  <a:pt x="363" y="151"/>
                </a:lnTo>
                <a:lnTo>
                  <a:pt x="369" y="202"/>
                </a:lnTo>
                <a:lnTo>
                  <a:pt x="327" y="202"/>
                </a:lnTo>
                <a:lnTo>
                  <a:pt x="327" y="192"/>
                </a:lnTo>
                <a:lnTo>
                  <a:pt x="311" y="192"/>
                </a:lnTo>
                <a:lnTo>
                  <a:pt x="285" y="192"/>
                </a:lnTo>
                <a:lnTo>
                  <a:pt x="280" y="192"/>
                </a:lnTo>
                <a:lnTo>
                  <a:pt x="260" y="176"/>
                </a:lnTo>
                <a:lnTo>
                  <a:pt x="244" y="186"/>
                </a:lnTo>
                <a:lnTo>
                  <a:pt x="219" y="171"/>
                </a:lnTo>
                <a:lnTo>
                  <a:pt x="213" y="161"/>
                </a:lnTo>
                <a:lnTo>
                  <a:pt x="172" y="151"/>
                </a:lnTo>
                <a:lnTo>
                  <a:pt x="119" y="135"/>
                </a:lnTo>
                <a:lnTo>
                  <a:pt x="88" y="125"/>
                </a:lnTo>
                <a:lnTo>
                  <a:pt x="52" y="109"/>
                </a:lnTo>
                <a:lnTo>
                  <a:pt x="21" y="94"/>
                </a:lnTo>
                <a:lnTo>
                  <a:pt x="0" y="78"/>
                </a:lnTo>
                <a:lnTo>
                  <a:pt x="21" y="68"/>
                </a:lnTo>
                <a:lnTo>
                  <a:pt x="11" y="52"/>
                </a:lnTo>
                <a:lnTo>
                  <a:pt x="21" y="37"/>
                </a:lnTo>
                <a:lnTo>
                  <a:pt x="37"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6" name="Freeform 93">
            <a:extLst>
              <a:ext uri="{FF2B5EF4-FFF2-40B4-BE49-F238E27FC236}">
                <a16:creationId xmlns:a16="http://schemas.microsoft.com/office/drawing/2014/main" id="{AA162D5C-3371-F642-A5B2-04E04E563B11}"/>
              </a:ext>
            </a:extLst>
          </p:cNvPr>
          <p:cNvSpPr>
            <a:spLocks noChangeArrowheads="1"/>
          </p:cNvSpPr>
          <p:nvPr/>
        </p:nvSpPr>
        <p:spPr bwMode="auto">
          <a:xfrm>
            <a:off x="6094490" y="4027316"/>
            <a:ext cx="199602" cy="255934"/>
          </a:xfrm>
          <a:custGeom>
            <a:avLst/>
            <a:gdLst>
              <a:gd name="T0" fmla="*/ 134 w 327"/>
              <a:gd name="T1" fmla="*/ 124 h 400"/>
              <a:gd name="T2" fmla="*/ 134 w 327"/>
              <a:gd name="T3" fmla="*/ 88 h 400"/>
              <a:gd name="T4" fmla="*/ 140 w 327"/>
              <a:gd name="T5" fmla="*/ 72 h 400"/>
              <a:gd name="T6" fmla="*/ 140 w 327"/>
              <a:gd name="T7" fmla="*/ 57 h 400"/>
              <a:gd name="T8" fmla="*/ 161 w 327"/>
              <a:gd name="T9" fmla="*/ 57 h 400"/>
              <a:gd name="T10" fmla="*/ 165 w 327"/>
              <a:gd name="T11" fmla="*/ 57 h 400"/>
              <a:gd name="T12" fmla="*/ 161 w 327"/>
              <a:gd name="T13" fmla="*/ 41 h 400"/>
              <a:gd name="T14" fmla="*/ 150 w 327"/>
              <a:gd name="T15" fmla="*/ 41 h 400"/>
              <a:gd name="T16" fmla="*/ 140 w 327"/>
              <a:gd name="T17" fmla="*/ 6 h 400"/>
              <a:gd name="T18" fmla="*/ 150 w 327"/>
              <a:gd name="T19" fmla="*/ 0 h 400"/>
              <a:gd name="T20" fmla="*/ 161 w 327"/>
              <a:gd name="T21" fmla="*/ 0 h 400"/>
              <a:gd name="T22" fmla="*/ 191 w 327"/>
              <a:gd name="T23" fmla="*/ 47 h 400"/>
              <a:gd name="T24" fmla="*/ 249 w 327"/>
              <a:gd name="T25" fmla="*/ 67 h 400"/>
              <a:gd name="T26" fmla="*/ 275 w 327"/>
              <a:gd name="T27" fmla="*/ 72 h 400"/>
              <a:gd name="T28" fmla="*/ 310 w 327"/>
              <a:gd name="T29" fmla="*/ 114 h 400"/>
              <a:gd name="T30" fmla="*/ 326 w 327"/>
              <a:gd name="T31" fmla="*/ 124 h 400"/>
              <a:gd name="T32" fmla="*/ 310 w 327"/>
              <a:gd name="T33" fmla="*/ 176 h 400"/>
              <a:gd name="T34" fmla="*/ 275 w 327"/>
              <a:gd name="T35" fmla="*/ 223 h 400"/>
              <a:gd name="T36" fmla="*/ 269 w 327"/>
              <a:gd name="T37" fmla="*/ 223 h 400"/>
              <a:gd name="T38" fmla="*/ 259 w 327"/>
              <a:gd name="T39" fmla="*/ 217 h 400"/>
              <a:gd name="T40" fmla="*/ 249 w 327"/>
              <a:gd name="T41" fmla="*/ 237 h 400"/>
              <a:gd name="T42" fmla="*/ 243 w 327"/>
              <a:gd name="T43" fmla="*/ 264 h 400"/>
              <a:gd name="T44" fmla="*/ 249 w 327"/>
              <a:gd name="T45" fmla="*/ 290 h 400"/>
              <a:gd name="T46" fmla="*/ 206 w 327"/>
              <a:gd name="T47" fmla="*/ 300 h 400"/>
              <a:gd name="T48" fmla="*/ 191 w 327"/>
              <a:gd name="T49" fmla="*/ 315 h 400"/>
              <a:gd name="T50" fmla="*/ 191 w 327"/>
              <a:gd name="T51" fmla="*/ 331 h 400"/>
              <a:gd name="T52" fmla="*/ 181 w 327"/>
              <a:gd name="T53" fmla="*/ 341 h 400"/>
              <a:gd name="T54" fmla="*/ 140 w 327"/>
              <a:gd name="T55" fmla="*/ 347 h 400"/>
              <a:gd name="T56" fmla="*/ 140 w 327"/>
              <a:gd name="T57" fmla="*/ 372 h 400"/>
              <a:gd name="T58" fmla="*/ 134 w 327"/>
              <a:gd name="T59" fmla="*/ 382 h 400"/>
              <a:gd name="T60" fmla="*/ 118 w 327"/>
              <a:gd name="T61" fmla="*/ 382 h 400"/>
              <a:gd name="T62" fmla="*/ 73 w 327"/>
              <a:gd name="T63" fmla="*/ 393 h 400"/>
              <a:gd name="T64" fmla="*/ 51 w 327"/>
              <a:gd name="T65" fmla="*/ 399 h 400"/>
              <a:gd name="T66" fmla="*/ 0 w 327"/>
              <a:gd name="T67" fmla="*/ 290 h 400"/>
              <a:gd name="T68" fmla="*/ 134 w 327"/>
              <a:gd name="T69" fmla="*/ 237 h 400"/>
              <a:gd name="T70" fmla="*/ 150 w 327"/>
              <a:gd name="T71" fmla="*/ 150 h 400"/>
              <a:gd name="T72" fmla="*/ 134 w 327"/>
              <a:gd name="T73" fmla="*/ 124 h 400"/>
              <a:gd name="T74" fmla="*/ 134 w 327"/>
              <a:gd name="T75" fmla="*/ 124 h 4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400"/>
              <a:gd name="T116" fmla="*/ 327 w 327"/>
              <a:gd name="T117" fmla="*/ 400 h 4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400">
                <a:moveTo>
                  <a:pt x="134" y="124"/>
                </a:moveTo>
                <a:lnTo>
                  <a:pt x="134" y="88"/>
                </a:lnTo>
                <a:lnTo>
                  <a:pt x="140" y="72"/>
                </a:lnTo>
                <a:lnTo>
                  <a:pt x="140" y="57"/>
                </a:lnTo>
                <a:lnTo>
                  <a:pt x="161" y="57"/>
                </a:lnTo>
                <a:lnTo>
                  <a:pt x="165" y="57"/>
                </a:lnTo>
                <a:lnTo>
                  <a:pt x="161" y="41"/>
                </a:lnTo>
                <a:lnTo>
                  <a:pt x="150" y="41"/>
                </a:lnTo>
                <a:lnTo>
                  <a:pt x="140" y="6"/>
                </a:lnTo>
                <a:lnTo>
                  <a:pt x="150" y="0"/>
                </a:lnTo>
                <a:lnTo>
                  <a:pt x="161" y="0"/>
                </a:lnTo>
                <a:lnTo>
                  <a:pt x="191" y="47"/>
                </a:lnTo>
                <a:lnTo>
                  <a:pt x="249" y="67"/>
                </a:lnTo>
                <a:lnTo>
                  <a:pt x="275" y="72"/>
                </a:lnTo>
                <a:lnTo>
                  <a:pt x="310" y="114"/>
                </a:lnTo>
                <a:lnTo>
                  <a:pt x="326" y="124"/>
                </a:lnTo>
                <a:lnTo>
                  <a:pt x="310" y="176"/>
                </a:lnTo>
                <a:lnTo>
                  <a:pt x="275" y="223"/>
                </a:lnTo>
                <a:lnTo>
                  <a:pt x="269" y="223"/>
                </a:lnTo>
                <a:lnTo>
                  <a:pt x="259" y="217"/>
                </a:lnTo>
                <a:lnTo>
                  <a:pt x="249" y="237"/>
                </a:lnTo>
                <a:lnTo>
                  <a:pt x="243" y="264"/>
                </a:lnTo>
                <a:lnTo>
                  <a:pt x="249" y="290"/>
                </a:lnTo>
                <a:lnTo>
                  <a:pt x="206" y="300"/>
                </a:lnTo>
                <a:lnTo>
                  <a:pt x="191" y="315"/>
                </a:lnTo>
                <a:lnTo>
                  <a:pt x="191" y="331"/>
                </a:lnTo>
                <a:lnTo>
                  <a:pt x="181" y="341"/>
                </a:lnTo>
                <a:lnTo>
                  <a:pt x="140" y="347"/>
                </a:lnTo>
                <a:lnTo>
                  <a:pt x="140" y="372"/>
                </a:lnTo>
                <a:lnTo>
                  <a:pt x="134" y="382"/>
                </a:lnTo>
                <a:lnTo>
                  <a:pt x="118" y="382"/>
                </a:lnTo>
                <a:lnTo>
                  <a:pt x="73" y="393"/>
                </a:lnTo>
                <a:lnTo>
                  <a:pt x="51" y="399"/>
                </a:lnTo>
                <a:lnTo>
                  <a:pt x="0" y="290"/>
                </a:lnTo>
                <a:lnTo>
                  <a:pt x="134" y="237"/>
                </a:lnTo>
                <a:lnTo>
                  <a:pt x="150" y="150"/>
                </a:lnTo>
                <a:lnTo>
                  <a:pt x="134" y="12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7" name="Freeform 94">
            <a:extLst>
              <a:ext uri="{FF2B5EF4-FFF2-40B4-BE49-F238E27FC236}">
                <a16:creationId xmlns:a16="http://schemas.microsoft.com/office/drawing/2014/main" id="{337357A4-CFBC-9D4E-853A-39D1E3669BB7}"/>
              </a:ext>
            </a:extLst>
          </p:cNvPr>
          <p:cNvSpPr>
            <a:spLocks noChangeArrowheads="1"/>
          </p:cNvSpPr>
          <p:nvPr/>
        </p:nvSpPr>
        <p:spPr bwMode="auto">
          <a:xfrm>
            <a:off x="6314052" y="3630619"/>
            <a:ext cx="422236" cy="439886"/>
          </a:xfrm>
          <a:custGeom>
            <a:avLst/>
            <a:gdLst>
              <a:gd name="T0" fmla="*/ 564 w 690"/>
              <a:gd name="T1" fmla="*/ 0 h 689"/>
              <a:gd name="T2" fmla="*/ 648 w 690"/>
              <a:gd name="T3" fmla="*/ 51 h 689"/>
              <a:gd name="T4" fmla="*/ 679 w 690"/>
              <a:gd name="T5" fmla="*/ 93 h 689"/>
              <a:gd name="T6" fmla="*/ 606 w 690"/>
              <a:gd name="T7" fmla="*/ 135 h 689"/>
              <a:gd name="T8" fmla="*/ 538 w 690"/>
              <a:gd name="T9" fmla="*/ 124 h 689"/>
              <a:gd name="T10" fmla="*/ 544 w 690"/>
              <a:gd name="T11" fmla="*/ 165 h 689"/>
              <a:gd name="T12" fmla="*/ 564 w 690"/>
              <a:gd name="T13" fmla="*/ 217 h 689"/>
              <a:gd name="T14" fmla="*/ 606 w 690"/>
              <a:gd name="T15" fmla="*/ 243 h 689"/>
              <a:gd name="T16" fmla="*/ 591 w 690"/>
              <a:gd name="T17" fmla="*/ 269 h 689"/>
              <a:gd name="T18" fmla="*/ 591 w 690"/>
              <a:gd name="T19" fmla="*/ 310 h 689"/>
              <a:gd name="T20" fmla="*/ 554 w 690"/>
              <a:gd name="T21" fmla="*/ 357 h 689"/>
              <a:gd name="T22" fmla="*/ 538 w 690"/>
              <a:gd name="T23" fmla="*/ 404 h 689"/>
              <a:gd name="T24" fmla="*/ 497 w 690"/>
              <a:gd name="T25" fmla="*/ 450 h 689"/>
              <a:gd name="T26" fmla="*/ 482 w 690"/>
              <a:gd name="T27" fmla="*/ 466 h 689"/>
              <a:gd name="T28" fmla="*/ 419 w 690"/>
              <a:gd name="T29" fmla="*/ 466 h 689"/>
              <a:gd name="T30" fmla="*/ 404 w 690"/>
              <a:gd name="T31" fmla="*/ 486 h 689"/>
              <a:gd name="T32" fmla="*/ 415 w 690"/>
              <a:gd name="T33" fmla="*/ 533 h 689"/>
              <a:gd name="T34" fmla="*/ 430 w 690"/>
              <a:gd name="T35" fmla="*/ 584 h 689"/>
              <a:gd name="T36" fmla="*/ 456 w 690"/>
              <a:gd name="T37" fmla="*/ 652 h 689"/>
              <a:gd name="T38" fmla="*/ 435 w 690"/>
              <a:gd name="T39" fmla="*/ 652 h 689"/>
              <a:gd name="T40" fmla="*/ 404 w 690"/>
              <a:gd name="T41" fmla="*/ 662 h 689"/>
              <a:gd name="T42" fmla="*/ 362 w 690"/>
              <a:gd name="T43" fmla="*/ 668 h 689"/>
              <a:gd name="T44" fmla="*/ 347 w 690"/>
              <a:gd name="T45" fmla="*/ 678 h 689"/>
              <a:gd name="T46" fmla="*/ 295 w 690"/>
              <a:gd name="T47" fmla="*/ 668 h 689"/>
              <a:gd name="T48" fmla="*/ 280 w 690"/>
              <a:gd name="T49" fmla="*/ 627 h 689"/>
              <a:gd name="T50" fmla="*/ 254 w 690"/>
              <a:gd name="T51" fmla="*/ 600 h 689"/>
              <a:gd name="T52" fmla="*/ 217 w 690"/>
              <a:gd name="T53" fmla="*/ 600 h 689"/>
              <a:gd name="T54" fmla="*/ 171 w 690"/>
              <a:gd name="T55" fmla="*/ 621 h 689"/>
              <a:gd name="T56" fmla="*/ 135 w 690"/>
              <a:gd name="T57" fmla="*/ 600 h 689"/>
              <a:gd name="T58" fmla="*/ 67 w 690"/>
              <a:gd name="T59" fmla="*/ 611 h 689"/>
              <a:gd name="T60" fmla="*/ 41 w 690"/>
              <a:gd name="T61" fmla="*/ 595 h 689"/>
              <a:gd name="T62" fmla="*/ 67 w 690"/>
              <a:gd name="T63" fmla="*/ 559 h 689"/>
              <a:gd name="T64" fmla="*/ 104 w 690"/>
              <a:gd name="T65" fmla="*/ 543 h 689"/>
              <a:gd name="T66" fmla="*/ 109 w 690"/>
              <a:gd name="T67" fmla="*/ 533 h 689"/>
              <a:gd name="T68" fmla="*/ 94 w 690"/>
              <a:gd name="T69" fmla="*/ 512 h 689"/>
              <a:gd name="T70" fmla="*/ 62 w 690"/>
              <a:gd name="T71" fmla="*/ 450 h 689"/>
              <a:gd name="T72" fmla="*/ 0 w 690"/>
              <a:gd name="T73" fmla="*/ 394 h 689"/>
              <a:gd name="T74" fmla="*/ 94 w 690"/>
              <a:gd name="T75" fmla="*/ 409 h 689"/>
              <a:gd name="T76" fmla="*/ 135 w 690"/>
              <a:gd name="T77" fmla="*/ 404 h 689"/>
              <a:gd name="T78" fmla="*/ 229 w 690"/>
              <a:gd name="T79" fmla="*/ 378 h 689"/>
              <a:gd name="T80" fmla="*/ 239 w 690"/>
              <a:gd name="T81" fmla="*/ 316 h 689"/>
              <a:gd name="T82" fmla="*/ 254 w 690"/>
              <a:gd name="T83" fmla="*/ 310 h 689"/>
              <a:gd name="T84" fmla="*/ 285 w 690"/>
              <a:gd name="T85" fmla="*/ 295 h 689"/>
              <a:gd name="T86" fmla="*/ 311 w 690"/>
              <a:gd name="T87" fmla="*/ 295 h 689"/>
              <a:gd name="T88" fmla="*/ 337 w 690"/>
              <a:gd name="T89" fmla="*/ 300 h 689"/>
              <a:gd name="T90" fmla="*/ 347 w 690"/>
              <a:gd name="T91" fmla="*/ 259 h 689"/>
              <a:gd name="T92" fmla="*/ 352 w 690"/>
              <a:gd name="T93" fmla="*/ 217 h 689"/>
              <a:gd name="T94" fmla="*/ 373 w 690"/>
              <a:gd name="T95" fmla="*/ 186 h 689"/>
              <a:gd name="T96" fmla="*/ 378 w 690"/>
              <a:gd name="T97" fmla="*/ 165 h 689"/>
              <a:gd name="T98" fmla="*/ 404 w 690"/>
              <a:gd name="T99" fmla="*/ 139 h 689"/>
              <a:gd name="T100" fmla="*/ 419 w 690"/>
              <a:gd name="T101" fmla="*/ 93 h 689"/>
              <a:gd name="T102" fmla="*/ 419 w 690"/>
              <a:gd name="T103" fmla="*/ 31 h 689"/>
              <a:gd name="T104" fmla="*/ 472 w 690"/>
              <a:gd name="T105" fmla="*/ 10 h 689"/>
              <a:gd name="T106" fmla="*/ 538 w 690"/>
              <a:gd name="T107" fmla="*/ 10 h 6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90"/>
              <a:gd name="T163" fmla="*/ 0 h 689"/>
              <a:gd name="T164" fmla="*/ 690 w 690"/>
              <a:gd name="T165" fmla="*/ 689 h 6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90" h="689">
                <a:moveTo>
                  <a:pt x="538" y="10"/>
                </a:moveTo>
                <a:lnTo>
                  <a:pt x="564" y="0"/>
                </a:lnTo>
                <a:lnTo>
                  <a:pt x="622" y="26"/>
                </a:lnTo>
                <a:lnTo>
                  <a:pt x="648" y="51"/>
                </a:lnTo>
                <a:lnTo>
                  <a:pt x="689" y="83"/>
                </a:lnTo>
                <a:lnTo>
                  <a:pt x="679" y="93"/>
                </a:lnTo>
                <a:lnTo>
                  <a:pt x="648" y="119"/>
                </a:lnTo>
                <a:lnTo>
                  <a:pt x="606" y="135"/>
                </a:lnTo>
                <a:lnTo>
                  <a:pt x="580" y="124"/>
                </a:lnTo>
                <a:lnTo>
                  <a:pt x="538" y="124"/>
                </a:lnTo>
                <a:lnTo>
                  <a:pt x="523" y="139"/>
                </a:lnTo>
                <a:lnTo>
                  <a:pt x="544" y="165"/>
                </a:lnTo>
                <a:lnTo>
                  <a:pt x="544" y="207"/>
                </a:lnTo>
                <a:lnTo>
                  <a:pt x="564" y="217"/>
                </a:lnTo>
                <a:lnTo>
                  <a:pt x="570" y="233"/>
                </a:lnTo>
                <a:lnTo>
                  <a:pt x="606" y="243"/>
                </a:lnTo>
                <a:lnTo>
                  <a:pt x="606" y="259"/>
                </a:lnTo>
                <a:lnTo>
                  <a:pt x="591" y="269"/>
                </a:lnTo>
                <a:lnTo>
                  <a:pt x="570" y="284"/>
                </a:lnTo>
                <a:lnTo>
                  <a:pt x="591" y="310"/>
                </a:lnTo>
                <a:lnTo>
                  <a:pt x="570" y="326"/>
                </a:lnTo>
                <a:lnTo>
                  <a:pt x="554" y="357"/>
                </a:lnTo>
                <a:lnTo>
                  <a:pt x="538" y="378"/>
                </a:lnTo>
                <a:lnTo>
                  <a:pt x="538" y="404"/>
                </a:lnTo>
                <a:lnTo>
                  <a:pt x="497" y="425"/>
                </a:lnTo>
                <a:lnTo>
                  <a:pt x="497" y="450"/>
                </a:lnTo>
                <a:lnTo>
                  <a:pt x="487" y="460"/>
                </a:lnTo>
                <a:lnTo>
                  <a:pt x="482" y="466"/>
                </a:lnTo>
                <a:lnTo>
                  <a:pt x="430" y="486"/>
                </a:lnTo>
                <a:lnTo>
                  <a:pt x="419" y="466"/>
                </a:lnTo>
                <a:lnTo>
                  <a:pt x="415" y="476"/>
                </a:lnTo>
                <a:lnTo>
                  <a:pt x="404" y="486"/>
                </a:lnTo>
                <a:lnTo>
                  <a:pt x="378" y="527"/>
                </a:lnTo>
                <a:lnTo>
                  <a:pt x="415" y="533"/>
                </a:lnTo>
                <a:lnTo>
                  <a:pt x="415" y="580"/>
                </a:lnTo>
                <a:lnTo>
                  <a:pt x="430" y="584"/>
                </a:lnTo>
                <a:lnTo>
                  <a:pt x="456" y="642"/>
                </a:lnTo>
                <a:lnTo>
                  <a:pt x="456" y="652"/>
                </a:lnTo>
                <a:lnTo>
                  <a:pt x="446" y="662"/>
                </a:lnTo>
                <a:lnTo>
                  <a:pt x="435" y="652"/>
                </a:lnTo>
                <a:lnTo>
                  <a:pt x="419" y="662"/>
                </a:lnTo>
                <a:lnTo>
                  <a:pt x="404" y="662"/>
                </a:lnTo>
                <a:lnTo>
                  <a:pt x="362" y="662"/>
                </a:lnTo>
                <a:lnTo>
                  <a:pt x="362" y="668"/>
                </a:lnTo>
                <a:lnTo>
                  <a:pt x="347" y="668"/>
                </a:lnTo>
                <a:lnTo>
                  <a:pt x="347" y="678"/>
                </a:lnTo>
                <a:lnTo>
                  <a:pt x="337" y="688"/>
                </a:lnTo>
                <a:lnTo>
                  <a:pt x="295" y="668"/>
                </a:lnTo>
                <a:lnTo>
                  <a:pt x="285" y="642"/>
                </a:lnTo>
                <a:lnTo>
                  <a:pt x="280" y="627"/>
                </a:lnTo>
                <a:lnTo>
                  <a:pt x="259" y="627"/>
                </a:lnTo>
                <a:lnTo>
                  <a:pt x="254" y="600"/>
                </a:lnTo>
                <a:lnTo>
                  <a:pt x="239" y="595"/>
                </a:lnTo>
                <a:lnTo>
                  <a:pt x="217" y="600"/>
                </a:lnTo>
                <a:lnTo>
                  <a:pt x="171" y="611"/>
                </a:lnTo>
                <a:lnTo>
                  <a:pt x="171" y="621"/>
                </a:lnTo>
                <a:lnTo>
                  <a:pt x="150" y="611"/>
                </a:lnTo>
                <a:lnTo>
                  <a:pt x="135" y="600"/>
                </a:lnTo>
                <a:lnTo>
                  <a:pt x="104" y="611"/>
                </a:lnTo>
                <a:lnTo>
                  <a:pt x="67" y="611"/>
                </a:lnTo>
                <a:lnTo>
                  <a:pt x="41" y="621"/>
                </a:lnTo>
                <a:lnTo>
                  <a:pt x="41" y="595"/>
                </a:lnTo>
                <a:lnTo>
                  <a:pt x="52" y="559"/>
                </a:lnTo>
                <a:lnTo>
                  <a:pt x="67" y="559"/>
                </a:lnTo>
                <a:lnTo>
                  <a:pt x="88" y="543"/>
                </a:lnTo>
                <a:lnTo>
                  <a:pt x="104" y="543"/>
                </a:lnTo>
                <a:lnTo>
                  <a:pt x="104" y="533"/>
                </a:lnTo>
                <a:lnTo>
                  <a:pt x="109" y="533"/>
                </a:lnTo>
                <a:lnTo>
                  <a:pt x="109" y="512"/>
                </a:lnTo>
                <a:lnTo>
                  <a:pt x="94" y="512"/>
                </a:lnTo>
                <a:lnTo>
                  <a:pt x="88" y="476"/>
                </a:lnTo>
                <a:lnTo>
                  <a:pt x="62" y="450"/>
                </a:lnTo>
                <a:lnTo>
                  <a:pt x="37" y="445"/>
                </a:lnTo>
                <a:lnTo>
                  <a:pt x="0" y="394"/>
                </a:lnTo>
                <a:lnTo>
                  <a:pt x="62" y="409"/>
                </a:lnTo>
                <a:lnTo>
                  <a:pt x="94" y="409"/>
                </a:lnTo>
                <a:lnTo>
                  <a:pt x="119" y="409"/>
                </a:lnTo>
                <a:lnTo>
                  <a:pt x="135" y="404"/>
                </a:lnTo>
                <a:lnTo>
                  <a:pt x="176" y="394"/>
                </a:lnTo>
                <a:lnTo>
                  <a:pt x="229" y="378"/>
                </a:lnTo>
                <a:lnTo>
                  <a:pt x="229" y="326"/>
                </a:lnTo>
                <a:lnTo>
                  <a:pt x="239" y="316"/>
                </a:lnTo>
                <a:lnTo>
                  <a:pt x="243" y="310"/>
                </a:lnTo>
                <a:lnTo>
                  <a:pt x="254" y="310"/>
                </a:lnTo>
                <a:lnTo>
                  <a:pt x="280" y="310"/>
                </a:lnTo>
                <a:lnTo>
                  <a:pt x="285" y="295"/>
                </a:lnTo>
                <a:lnTo>
                  <a:pt x="295" y="284"/>
                </a:lnTo>
                <a:lnTo>
                  <a:pt x="311" y="295"/>
                </a:lnTo>
                <a:lnTo>
                  <a:pt x="321" y="295"/>
                </a:lnTo>
                <a:lnTo>
                  <a:pt x="337" y="300"/>
                </a:lnTo>
                <a:lnTo>
                  <a:pt x="352" y="284"/>
                </a:lnTo>
                <a:lnTo>
                  <a:pt x="347" y="259"/>
                </a:lnTo>
                <a:lnTo>
                  <a:pt x="352" y="243"/>
                </a:lnTo>
                <a:lnTo>
                  <a:pt x="352" y="217"/>
                </a:lnTo>
                <a:lnTo>
                  <a:pt x="378" y="202"/>
                </a:lnTo>
                <a:lnTo>
                  <a:pt x="373" y="186"/>
                </a:lnTo>
                <a:lnTo>
                  <a:pt x="362" y="165"/>
                </a:lnTo>
                <a:lnTo>
                  <a:pt x="378" y="165"/>
                </a:lnTo>
                <a:lnTo>
                  <a:pt x="415" y="165"/>
                </a:lnTo>
                <a:lnTo>
                  <a:pt x="404" y="139"/>
                </a:lnTo>
                <a:lnTo>
                  <a:pt x="415" y="124"/>
                </a:lnTo>
                <a:lnTo>
                  <a:pt x="419" y="93"/>
                </a:lnTo>
                <a:lnTo>
                  <a:pt x="415" y="51"/>
                </a:lnTo>
                <a:lnTo>
                  <a:pt x="419" y="31"/>
                </a:lnTo>
                <a:lnTo>
                  <a:pt x="446" y="16"/>
                </a:lnTo>
                <a:lnTo>
                  <a:pt x="472" y="10"/>
                </a:lnTo>
                <a:lnTo>
                  <a:pt x="538"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8" name="Freeform 95">
            <a:extLst>
              <a:ext uri="{FF2B5EF4-FFF2-40B4-BE49-F238E27FC236}">
                <a16:creationId xmlns:a16="http://schemas.microsoft.com/office/drawing/2014/main" id="{C240365F-FA66-D74D-B818-FDC3D12088BB}"/>
              </a:ext>
            </a:extLst>
          </p:cNvPr>
          <p:cNvSpPr>
            <a:spLocks noChangeArrowheads="1"/>
          </p:cNvSpPr>
          <p:nvPr/>
        </p:nvSpPr>
        <p:spPr bwMode="auto">
          <a:xfrm>
            <a:off x="7938508" y="4222467"/>
            <a:ext cx="127439" cy="188751"/>
          </a:xfrm>
          <a:custGeom>
            <a:avLst/>
            <a:gdLst>
              <a:gd name="T0" fmla="*/ 207 w 208"/>
              <a:gd name="T1" fmla="*/ 294 h 295"/>
              <a:gd name="T2" fmla="*/ 201 w 208"/>
              <a:gd name="T3" fmla="*/ 279 h 295"/>
              <a:gd name="T4" fmla="*/ 186 w 208"/>
              <a:gd name="T5" fmla="*/ 268 h 295"/>
              <a:gd name="T6" fmla="*/ 176 w 208"/>
              <a:gd name="T7" fmla="*/ 258 h 295"/>
              <a:gd name="T8" fmla="*/ 160 w 208"/>
              <a:gd name="T9" fmla="*/ 243 h 295"/>
              <a:gd name="T10" fmla="*/ 150 w 208"/>
              <a:gd name="T11" fmla="*/ 237 h 295"/>
              <a:gd name="T12" fmla="*/ 145 w 208"/>
              <a:gd name="T13" fmla="*/ 217 h 295"/>
              <a:gd name="T14" fmla="*/ 135 w 208"/>
              <a:gd name="T15" fmla="*/ 227 h 295"/>
              <a:gd name="T16" fmla="*/ 150 w 208"/>
              <a:gd name="T17" fmla="*/ 258 h 295"/>
              <a:gd name="T18" fmla="*/ 145 w 208"/>
              <a:gd name="T19" fmla="*/ 258 h 295"/>
              <a:gd name="T20" fmla="*/ 125 w 208"/>
              <a:gd name="T21" fmla="*/ 237 h 295"/>
              <a:gd name="T22" fmla="*/ 93 w 208"/>
              <a:gd name="T23" fmla="*/ 227 h 295"/>
              <a:gd name="T24" fmla="*/ 82 w 208"/>
              <a:gd name="T25" fmla="*/ 237 h 295"/>
              <a:gd name="T26" fmla="*/ 78 w 208"/>
              <a:gd name="T27" fmla="*/ 237 h 295"/>
              <a:gd name="T28" fmla="*/ 67 w 208"/>
              <a:gd name="T29" fmla="*/ 227 h 295"/>
              <a:gd name="T30" fmla="*/ 52 w 208"/>
              <a:gd name="T31" fmla="*/ 217 h 295"/>
              <a:gd name="T32" fmla="*/ 57 w 208"/>
              <a:gd name="T33" fmla="*/ 201 h 295"/>
              <a:gd name="T34" fmla="*/ 57 w 208"/>
              <a:gd name="T35" fmla="*/ 186 h 295"/>
              <a:gd name="T36" fmla="*/ 52 w 208"/>
              <a:gd name="T37" fmla="*/ 186 h 295"/>
              <a:gd name="T38" fmla="*/ 41 w 208"/>
              <a:gd name="T39" fmla="*/ 201 h 295"/>
              <a:gd name="T40" fmla="*/ 37 w 208"/>
              <a:gd name="T41" fmla="*/ 196 h 295"/>
              <a:gd name="T42" fmla="*/ 16 w 208"/>
              <a:gd name="T43" fmla="*/ 145 h 295"/>
              <a:gd name="T44" fmla="*/ 0 w 208"/>
              <a:gd name="T45" fmla="*/ 108 h 295"/>
              <a:gd name="T46" fmla="*/ 16 w 208"/>
              <a:gd name="T47" fmla="*/ 119 h 295"/>
              <a:gd name="T48" fmla="*/ 26 w 208"/>
              <a:gd name="T49" fmla="*/ 129 h 295"/>
              <a:gd name="T50" fmla="*/ 37 w 208"/>
              <a:gd name="T51" fmla="*/ 119 h 295"/>
              <a:gd name="T52" fmla="*/ 26 w 208"/>
              <a:gd name="T53" fmla="*/ 88 h 295"/>
              <a:gd name="T54" fmla="*/ 26 w 208"/>
              <a:gd name="T55" fmla="*/ 51 h 295"/>
              <a:gd name="T56" fmla="*/ 37 w 208"/>
              <a:gd name="T57" fmla="*/ 0 h 295"/>
              <a:gd name="T58" fmla="*/ 52 w 208"/>
              <a:gd name="T59" fmla="*/ 0 h 295"/>
              <a:gd name="T60" fmla="*/ 82 w 208"/>
              <a:gd name="T61" fmla="*/ 10 h 295"/>
              <a:gd name="T62" fmla="*/ 93 w 208"/>
              <a:gd name="T63" fmla="*/ 0 h 295"/>
              <a:gd name="T64" fmla="*/ 98 w 208"/>
              <a:gd name="T65" fmla="*/ 10 h 295"/>
              <a:gd name="T66" fmla="*/ 98 w 208"/>
              <a:gd name="T67" fmla="*/ 26 h 295"/>
              <a:gd name="T68" fmla="*/ 98 w 208"/>
              <a:gd name="T69" fmla="*/ 51 h 295"/>
              <a:gd name="T70" fmla="*/ 119 w 208"/>
              <a:gd name="T71" fmla="*/ 67 h 295"/>
              <a:gd name="T72" fmla="*/ 119 w 208"/>
              <a:gd name="T73" fmla="*/ 88 h 295"/>
              <a:gd name="T74" fmla="*/ 109 w 208"/>
              <a:gd name="T75" fmla="*/ 119 h 295"/>
              <a:gd name="T76" fmla="*/ 82 w 208"/>
              <a:gd name="T77" fmla="*/ 129 h 295"/>
              <a:gd name="T78" fmla="*/ 78 w 208"/>
              <a:gd name="T79" fmla="*/ 149 h 295"/>
              <a:gd name="T80" fmla="*/ 93 w 208"/>
              <a:gd name="T81" fmla="*/ 176 h 295"/>
              <a:gd name="T82" fmla="*/ 93 w 208"/>
              <a:gd name="T83" fmla="*/ 186 h 295"/>
              <a:gd name="T84" fmla="*/ 93 w 208"/>
              <a:gd name="T85" fmla="*/ 201 h 295"/>
              <a:gd name="T86" fmla="*/ 119 w 208"/>
              <a:gd name="T87" fmla="*/ 217 h 295"/>
              <a:gd name="T88" fmla="*/ 125 w 208"/>
              <a:gd name="T89" fmla="*/ 212 h 295"/>
              <a:gd name="T90" fmla="*/ 125 w 208"/>
              <a:gd name="T91" fmla="*/ 201 h 295"/>
              <a:gd name="T92" fmla="*/ 150 w 208"/>
              <a:gd name="T93" fmla="*/ 201 h 295"/>
              <a:gd name="T94" fmla="*/ 160 w 208"/>
              <a:gd name="T95" fmla="*/ 227 h 295"/>
              <a:gd name="T96" fmla="*/ 166 w 208"/>
              <a:gd name="T97" fmla="*/ 227 h 295"/>
              <a:gd name="T98" fmla="*/ 166 w 208"/>
              <a:gd name="T99" fmla="*/ 217 h 295"/>
              <a:gd name="T100" fmla="*/ 201 w 208"/>
              <a:gd name="T101" fmla="*/ 227 h 295"/>
              <a:gd name="T102" fmla="*/ 186 w 208"/>
              <a:gd name="T103" fmla="*/ 237 h 295"/>
              <a:gd name="T104" fmla="*/ 191 w 208"/>
              <a:gd name="T105" fmla="*/ 253 h 295"/>
              <a:gd name="T106" fmla="*/ 207 w 208"/>
              <a:gd name="T107" fmla="*/ 258 h 295"/>
              <a:gd name="T108" fmla="*/ 207 w 208"/>
              <a:gd name="T109" fmla="*/ 294 h 295"/>
              <a:gd name="T110" fmla="*/ 207 w 208"/>
              <a:gd name="T111" fmla="*/ 294 h 2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8"/>
              <a:gd name="T169" fmla="*/ 0 h 295"/>
              <a:gd name="T170" fmla="*/ 208 w 208"/>
              <a:gd name="T171" fmla="*/ 295 h 2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8" h="295">
                <a:moveTo>
                  <a:pt x="207" y="294"/>
                </a:moveTo>
                <a:lnTo>
                  <a:pt x="201" y="279"/>
                </a:lnTo>
                <a:lnTo>
                  <a:pt x="186" y="268"/>
                </a:lnTo>
                <a:lnTo>
                  <a:pt x="176" y="258"/>
                </a:lnTo>
                <a:lnTo>
                  <a:pt x="160" y="243"/>
                </a:lnTo>
                <a:lnTo>
                  <a:pt x="150" y="237"/>
                </a:lnTo>
                <a:lnTo>
                  <a:pt x="145" y="217"/>
                </a:lnTo>
                <a:lnTo>
                  <a:pt x="135" y="227"/>
                </a:lnTo>
                <a:lnTo>
                  <a:pt x="150" y="258"/>
                </a:lnTo>
                <a:lnTo>
                  <a:pt x="145" y="258"/>
                </a:lnTo>
                <a:lnTo>
                  <a:pt x="125" y="237"/>
                </a:lnTo>
                <a:lnTo>
                  <a:pt x="93" y="227"/>
                </a:lnTo>
                <a:lnTo>
                  <a:pt x="82" y="237"/>
                </a:lnTo>
                <a:lnTo>
                  <a:pt x="78" y="237"/>
                </a:lnTo>
                <a:lnTo>
                  <a:pt x="67" y="227"/>
                </a:lnTo>
                <a:lnTo>
                  <a:pt x="52" y="217"/>
                </a:lnTo>
                <a:lnTo>
                  <a:pt x="57" y="201"/>
                </a:lnTo>
                <a:lnTo>
                  <a:pt x="57" y="186"/>
                </a:lnTo>
                <a:lnTo>
                  <a:pt x="52" y="186"/>
                </a:lnTo>
                <a:lnTo>
                  <a:pt x="41" y="201"/>
                </a:lnTo>
                <a:lnTo>
                  <a:pt x="37" y="196"/>
                </a:lnTo>
                <a:lnTo>
                  <a:pt x="16" y="145"/>
                </a:lnTo>
                <a:lnTo>
                  <a:pt x="0" y="108"/>
                </a:lnTo>
                <a:lnTo>
                  <a:pt x="16" y="119"/>
                </a:lnTo>
                <a:lnTo>
                  <a:pt x="26" y="129"/>
                </a:lnTo>
                <a:lnTo>
                  <a:pt x="37" y="119"/>
                </a:lnTo>
                <a:lnTo>
                  <a:pt x="26" y="88"/>
                </a:lnTo>
                <a:lnTo>
                  <a:pt x="26" y="51"/>
                </a:lnTo>
                <a:lnTo>
                  <a:pt x="37" y="0"/>
                </a:lnTo>
                <a:lnTo>
                  <a:pt x="52" y="0"/>
                </a:lnTo>
                <a:lnTo>
                  <a:pt x="82" y="10"/>
                </a:lnTo>
                <a:lnTo>
                  <a:pt x="93" y="0"/>
                </a:lnTo>
                <a:lnTo>
                  <a:pt x="98" y="10"/>
                </a:lnTo>
                <a:lnTo>
                  <a:pt x="98" y="26"/>
                </a:lnTo>
                <a:lnTo>
                  <a:pt x="98" y="51"/>
                </a:lnTo>
                <a:lnTo>
                  <a:pt x="119" y="67"/>
                </a:lnTo>
                <a:lnTo>
                  <a:pt x="119" y="88"/>
                </a:lnTo>
                <a:lnTo>
                  <a:pt x="109" y="119"/>
                </a:lnTo>
                <a:lnTo>
                  <a:pt x="82" y="129"/>
                </a:lnTo>
                <a:lnTo>
                  <a:pt x="78" y="149"/>
                </a:lnTo>
                <a:lnTo>
                  <a:pt x="93" y="176"/>
                </a:lnTo>
                <a:lnTo>
                  <a:pt x="93" y="186"/>
                </a:lnTo>
                <a:lnTo>
                  <a:pt x="93" y="201"/>
                </a:lnTo>
                <a:lnTo>
                  <a:pt x="119" y="217"/>
                </a:lnTo>
                <a:lnTo>
                  <a:pt x="125" y="212"/>
                </a:lnTo>
                <a:lnTo>
                  <a:pt x="125" y="201"/>
                </a:lnTo>
                <a:lnTo>
                  <a:pt x="150" y="201"/>
                </a:lnTo>
                <a:lnTo>
                  <a:pt x="160" y="227"/>
                </a:lnTo>
                <a:lnTo>
                  <a:pt x="166" y="227"/>
                </a:lnTo>
                <a:lnTo>
                  <a:pt x="166" y="217"/>
                </a:lnTo>
                <a:lnTo>
                  <a:pt x="201" y="227"/>
                </a:lnTo>
                <a:lnTo>
                  <a:pt x="186" y="237"/>
                </a:lnTo>
                <a:lnTo>
                  <a:pt x="191" y="253"/>
                </a:lnTo>
                <a:lnTo>
                  <a:pt x="207" y="258"/>
                </a:lnTo>
                <a:lnTo>
                  <a:pt x="207" y="29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9" name="Freeform 96">
            <a:extLst>
              <a:ext uri="{FF2B5EF4-FFF2-40B4-BE49-F238E27FC236}">
                <a16:creationId xmlns:a16="http://schemas.microsoft.com/office/drawing/2014/main" id="{59E95619-0795-744A-A872-0346DAF2F6E3}"/>
              </a:ext>
            </a:extLst>
          </p:cNvPr>
          <p:cNvSpPr>
            <a:spLocks noChangeArrowheads="1"/>
          </p:cNvSpPr>
          <p:nvPr/>
        </p:nvSpPr>
        <p:spPr bwMode="auto">
          <a:xfrm>
            <a:off x="8021418" y="4491197"/>
            <a:ext cx="124368" cy="129566"/>
          </a:xfrm>
          <a:custGeom>
            <a:avLst/>
            <a:gdLst>
              <a:gd name="T0" fmla="*/ 151 w 203"/>
              <a:gd name="T1" fmla="*/ 202 h 203"/>
              <a:gd name="T2" fmla="*/ 139 w 203"/>
              <a:gd name="T3" fmla="*/ 192 h 203"/>
              <a:gd name="T4" fmla="*/ 139 w 203"/>
              <a:gd name="T5" fmla="*/ 186 h 203"/>
              <a:gd name="T6" fmla="*/ 139 w 203"/>
              <a:gd name="T7" fmla="*/ 176 h 203"/>
              <a:gd name="T8" fmla="*/ 135 w 203"/>
              <a:gd name="T9" fmla="*/ 186 h 203"/>
              <a:gd name="T10" fmla="*/ 98 w 203"/>
              <a:gd name="T11" fmla="*/ 176 h 203"/>
              <a:gd name="T12" fmla="*/ 83 w 203"/>
              <a:gd name="T13" fmla="*/ 135 h 203"/>
              <a:gd name="T14" fmla="*/ 93 w 203"/>
              <a:gd name="T15" fmla="*/ 119 h 203"/>
              <a:gd name="T16" fmla="*/ 83 w 203"/>
              <a:gd name="T17" fmla="*/ 104 h 203"/>
              <a:gd name="T18" fmla="*/ 57 w 203"/>
              <a:gd name="T19" fmla="*/ 93 h 203"/>
              <a:gd name="T20" fmla="*/ 67 w 203"/>
              <a:gd name="T21" fmla="*/ 119 h 203"/>
              <a:gd name="T22" fmla="*/ 51 w 203"/>
              <a:gd name="T23" fmla="*/ 108 h 203"/>
              <a:gd name="T24" fmla="*/ 41 w 203"/>
              <a:gd name="T25" fmla="*/ 104 h 203"/>
              <a:gd name="T26" fmla="*/ 41 w 203"/>
              <a:gd name="T27" fmla="*/ 108 h 203"/>
              <a:gd name="T28" fmla="*/ 31 w 203"/>
              <a:gd name="T29" fmla="*/ 108 h 203"/>
              <a:gd name="T30" fmla="*/ 26 w 203"/>
              <a:gd name="T31" fmla="*/ 93 h 203"/>
              <a:gd name="T32" fmla="*/ 10 w 203"/>
              <a:gd name="T33" fmla="*/ 108 h 203"/>
              <a:gd name="T34" fmla="*/ 0 w 203"/>
              <a:gd name="T35" fmla="*/ 135 h 203"/>
              <a:gd name="T36" fmla="*/ 0 w 203"/>
              <a:gd name="T37" fmla="*/ 119 h 203"/>
              <a:gd name="T38" fmla="*/ 0 w 203"/>
              <a:gd name="T39" fmla="*/ 83 h 203"/>
              <a:gd name="T40" fmla="*/ 31 w 203"/>
              <a:gd name="T41" fmla="*/ 77 h 203"/>
              <a:gd name="T42" fmla="*/ 41 w 203"/>
              <a:gd name="T43" fmla="*/ 57 h 203"/>
              <a:gd name="T44" fmla="*/ 67 w 203"/>
              <a:gd name="T45" fmla="*/ 51 h 203"/>
              <a:gd name="T46" fmla="*/ 73 w 203"/>
              <a:gd name="T47" fmla="*/ 67 h 203"/>
              <a:gd name="T48" fmla="*/ 67 w 203"/>
              <a:gd name="T49" fmla="*/ 77 h 203"/>
              <a:gd name="T50" fmla="*/ 67 w 203"/>
              <a:gd name="T51" fmla="*/ 83 h 203"/>
              <a:gd name="T52" fmla="*/ 93 w 203"/>
              <a:gd name="T53" fmla="*/ 67 h 203"/>
              <a:gd name="T54" fmla="*/ 98 w 203"/>
              <a:gd name="T55" fmla="*/ 51 h 203"/>
              <a:gd name="T56" fmla="*/ 119 w 203"/>
              <a:gd name="T57" fmla="*/ 57 h 203"/>
              <a:gd name="T58" fmla="*/ 119 w 203"/>
              <a:gd name="T59" fmla="*/ 36 h 203"/>
              <a:gd name="T60" fmla="*/ 124 w 203"/>
              <a:gd name="T61" fmla="*/ 41 h 203"/>
              <a:gd name="T62" fmla="*/ 135 w 203"/>
              <a:gd name="T63" fmla="*/ 36 h 203"/>
              <a:gd name="T64" fmla="*/ 151 w 203"/>
              <a:gd name="T65" fmla="*/ 36 h 203"/>
              <a:gd name="T66" fmla="*/ 139 w 203"/>
              <a:gd name="T67" fmla="*/ 0 h 203"/>
              <a:gd name="T68" fmla="*/ 166 w 203"/>
              <a:gd name="T69" fmla="*/ 16 h 203"/>
              <a:gd name="T70" fmla="*/ 181 w 203"/>
              <a:gd name="T71" fmla="*/ 26 h 203"/>
              <a:gd name="T72" fmla="*/ 181 w 203"/>
              <a:gd name="T73" fmla="*/ 51 h 203"/>
              <a:gd name="T74" fmla="*/ 176 w 203"/>
              <a:gd name="T75" fmla="*/ 57 h 203"/>
              <a:gd name="T76" fmla="*/ 192 w 203"/>
              <a:gd name="T77" fmla="*/ 57 h 203"/>
              <a:gd name="T78" fmla="*/ 192 w 203"/>
              <a:gd name="T79" fmla="*/ 93 h 203"/>
              <a:gd name="T80" fmla="*/ 202 w 203"/>
              <a:gd name="T81" fmla="*/ 119 h 203"/>
              <a:gd name="T82" fmla="*/ 181 w 203"/>
              <a:gd name="T83" fmla="*/ 124 h 203"/>
              <a:gd name="T84" fmla="*/ 192 w 203"/>
              <a:gd name="T85" fmla="*/ 161 h 203"/>
              <a:gd name="T86" fmla="*/ 181 w 203"/>
              <a:gd name="T87" fmla="*/ 161 h 203"/>
              <a:gd name="T88" fmla="*/ 166 w 203"/>
              <a:gd name="T89" fmla="*/ 119 h 203"/>
              <a:gd name="T90" fmla="*/ 139 w 203"/>
              <a:gd name="T91" fmla="*/ 145 h 203"/>
              <a:gd name="T92" fmla="*/ 161 w 203"/>
              <a:gd name="T93" fmla="*/ 165 h 203"/>
              <a:gd name="T94" fmla="*/ 151 w 203"/>
              <a:gd name="T95" fmla="*/ 202 h 203"/>
              <a:gd name="T96" fmla="*/ 151 w 203"/>
              <a:gd name="T97" fmla="*/ 202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3"/>
              <a:gd name="T148" fmla="*/ 0 h 203"/>
              <a:gd name="T149" fmla="*/ 203 w 203"/>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3" h="203">
                <a:moveTo>
                  <a:pt x="151" y="202"/>
                </a:moveTo>
                <a:lnTo>
                  <a:pt x="139" y="192"/>
                </a:lnTo>
                <a:lnTo>
                  <a:pt x="139" y="186"/>
                </a:lnTo>
                <a:lnTo>
                  <a:pt x="139" y="176"/>
                </a:lnTo>
                <a:lnTo>
                  <a:pt x="135" y="186"/>
                </a:lnTo>
                <a:lnTo>
                  <a:pt x="98" y="176"/>
                </a:lnTo>
                <a:lnTo>
                  <a:pt x="83" y="135"/>
                </a:lnTo>
                <a:lnTo>
                  <a:pt x="93" y="119"/>
                </a:lnTo>
                <a:lnTo>
                  <a:pt x="83" y="104"/>
                </a:lnTo>
                <a:lnTo>
                  <a:pt x="57" y="93"/>
                </a:lnTo>
                <a:lnTo>
                  <a:pt x="67" y="119"/>
                </a:lnTo>
                <a:lnTo>
                  <a:pt x="51" y="108"/>
                </a:lnTo>
                <a:lnTo>
                  <a:pt x="41" y="104"/>
                </a:lnTo>
                <a:lnTo>
                  <a:pt x="41" y="108"/>
                </a:lnTo>
                <a:lnTo>
                  <a:pt x="31" y="108"/>
                </a:lnTo>
                <a:lnTo>
                  <a:pt x="26" y="93"/>
                </a:lnTo>
                <a:lnTo>
                  <a:pt x="10" y="108"/>
                </a:lnTo>
                <a:lnTo>
                  <a:pt x="0" y="135"/>
                </a:lnTo>
                <a:lnTo>
                  <a:pt x="0" y="119"/>
                </a:lnTo>
                <a:lnTo>
                  <a:pt x="0" y="83"/>
                </a:lnTo>
                <a:lnTo>
                  <a:pt x="31" y="77"/>
                </a:lnTo>
                <a:lnTo>
                  <a:pt x="41" y="57"/>
                </a:lnTo>
                <a:lnTo>
                  <a:pt x="67" y="51"/>
                </a:lnTo>
                <a:lnTo>
                  <a:pt x="73" y="67"/>
                </a:lnTo>
                <a:lnTo>
                  <a:pt x="67" y="77"/>
                </a:lnTo>
                <a:lnTo>
                  <a:pt x="67" y="83"/>
                </a:lnTo>
                <a:lnTo>
                  <a:pt x="93" y="67"/>
                </a:lnTo>
                <a:lnTo>
                  <a:pt x="98" y="51"/>
                </a:lnTo>
                <a:lnTo>
                  <a:pt x="119" y="57"/>
                </a:lnTo>
                <a:lnTo>
                  <a:pt x="119" y="36"/>
                </a:lnTo>
                <a:lnTo>
                  <a:pt x="124" y="41"/>
                </a:lnTo>
                <a:lnTo>
                  <a:pt x="135" y="36"/>
                </a:lnTo>
                <a:lnTo>
                  <a:pt x="151" y="36"/>
                </a:lnTo>
                <a:lnTo>
                  <a:pt x="139" y="0"/>
                </a:lnTo>
                <a:lnTo>
                  <a:pt x="166" y="16"/>
                </a:lnTo>
                <a:lnTo>
                  <a:pt x="181" y="26"/>
                </a:lnTo>
                <a:lnTo>
                  <a:pt x="181" y="51"/>
                </a:lnTo>
                <a:lnTo>
                  <a:pt x="176" y="57"/>
                </a:lnTo>
                <a:lnTo>
                  <a:pt x="192" y="57"/>
                </a:lnTo>
                <a:lnTo>
                  <a:pt x="192" y="93"/>
                </a:lnTo>
                <a:lnTo>
                  <a:pt x="202" y="119"/>
                </a:lnTo>
                <a:lnTo>
                  <a:pt x="181" y="124"/>
                </a:lnTo>
                <a:lnTo>
                  <a:pt x="192" y="161"/>
                </a:lnTo>
                <a:lnTo>
                  <a:pt x="181" y="161"/>
                </a:lnTo>
                <a:lnTo>
                  <a:pt x="166" y="119"/>
                </a:lnTo>
                <a:lnTo>
                  <a:pt x="139" y="145"/>
                </a:lnTo>
                <a:lnTo>
                  <a:pt x="161" y="165"/>
                </a:lnTo>
                <a:lnTo>
                  <a:pt x="151" y="20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0" name="Freeform 97">
            <a:extLst>
              <a:ext uri="{FF2B5EF4-FFF2-40B4-BE49-F238E27FC236}">
                <a16:creationId xmlns:a16="http://schemas.microsoft.com/office/drawing/2014/main" id="{FB735F12-4BF4-0E4A-861E-7E969D81EBE5}"/>
              </a:ext>
            </a:extLst>
          </p:cNvPr>
          <p:cNvSpPr>
            <a:spLocks noChangeArrowheads="1"/>
          </p:cNvSpPr>
          <p:nvPr/>
        </p:nvSpPr>
        <p:spPr bwMode="auto">
          <a:xfrm>
            <a:off x="8012207" y="4428811"/>
            <a:ext cx="29173" cy="46388"/>
          </a:xfrm>
          <a:custGeom>
            <a:avLst/>
            <a:gdLst>
              <a:gd name="T0" fmla="*/ 0 w 48"/>
              <a:gd name="T1" fmla="*/ 73 h 74"/>
              <a:gd name="T2" fmla="*/ 0 w 48"/>
              <a:gd name="T3" fmla="*/ 26 h 74"/>
              <a:gd name="T4" fmla="*/ 0 w 48"/>
              <a:gd name="T5" fmla="*/ 0 h 74"/>
              <a:gd name="T6" fmla="*/ 16 w 48"/>
              <a:gd name="T7" fmla="*/ 0 h 74"/>
              <a:gd name="T8" fmla="*/ 26 w 48"/>
              <a:gd name="T9" fmla="*/ 16 h 74"/>
              <a:gd name="T10" fmla="*/ 31 w 48"/>
              <a:gd name="T11" fmla="*/ 4 h 74"/>
              <a:gd name="T12" fmla="*/ 47 w 48"/>
              <a:gd name="T13" fmla="*/ 16 h 74"/>
              <a:gd name="T14" fmla="*/ 47 w 48"/>
              <a:gd name="T15" fmla="*/ 31 h 74"/>
              <a:gd name="T16" fmla="*/ 41 w 48"/>
              <a:gd name="T17" fmla="*/ 41 h 74"/>
              <a:gd name="T18" fmla="*/ 0 w 48"/>
              <a:gd name="T19" fmla="*/ 73 h 74"/>
              <a:gd name="T20" fmla="*/ 0 w 48"/>
              <a:gd name="T21" fmla="*/ 73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74"/>
              <a:gd name="T35" fmla="*/ 48 w 48"/>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74">
                <a:moveTo>
                  <a:pt x="0" y="73"/>
                </a:moveTo>
                <a:lnTo>
                  <a:pt x="0" y="26"/>
                </a:lnTo>
                <a:lnTo>
                  <a:pt x="0" y="0"/>
                </a:lnTo>
                <a:lnTo>
                  <a:pt x="16" y="0"/>
                </a:lnTo>
                <a:lnTo>
                  <a:pt x="26" y="16"/>
                </a:lnTo>
                <a:lnTo>
                  <a:pt x="31" y="4"/>
                </a:lnTo>
                <a:lnTo>
                  <a:pt x="47" y="16"/>
                </a:lnTo>
                <a:lnTo>
                  <a:pt x="47" y="31"/>
                </a:lnTo>
                <a:lnTo>
                  <a:pt x="41" y="41"/>
                </a:lnTo>
                <a:lnTo>
                  <a:pt x="0" y="7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1" name="Freeform 98">
            <a:extLst>
              <a:ext uri="{FF2B5EF4-FFF2-40B4-BE49-F238E27FC236}">
                <a16:creationId xmlns:a16="http://schemas.microsoft.com/office/drawing/2014/main" id="{403E8E23-6E97-B14C-A783-3A009CE6F491}"/>
              </a:ext>
            </a:extLst>
          </p:cNvPr>
          <p:cNvSpPr>
            <a:spLocks noChangeArrowheads="1"/>
          </p:cNvSpPr>
          <p:nvPr/>
        </p:nvSpPr>
        <p:spPr bwMode="auto">
          <a:xfrm>
            <a:off x="7881697" y="4438409"/>
            <a:ext cx="66022" cy="89577"/>
          </a:xfrm>
          <a:custGeom>
            <a:avLst/>
            <a:gdLst>
              <a:gd name="T0" fmla="*/ 0 w 110"/>
              <a:gd name="T1" fmla="*/ 139 h 140"/>
              <a:gd name="T2" fmla="*/ 27 w 110"/>
              <a:gd name="T3" fmla="*/ 118 h 140"/>
              <a:gd name="T4" fmla="*/ 42 w 110"/>
              <a:gd name="T5" fmla="*/ 108 h 140"/>
              <a:gd name="T6" fmla="*/ 62 w 110"/>
              <a:gd name="T7" fmla="*/ 77 h 140"/>
              <a:gd name="T8" fmla="*/ 78 w 110"/>
              <a:gd name="T9" fmla="*/ 57 h 140"/>
              <a:gd name="T10" fmla="*/ 93 w 110"/>
              <a:gd name="T11" fmla="*/ 51 h 140"/>
              <a:gd name="T12" fmla="*/ 93 w 110"/>
              <a:gd name="T13" fmla="*/ 26 h 140"/>
              <a:gd name="T14" fmla="*/ 103 w 110"/>
              <a:gd name="T15" fmla="*/ 0 h 140"/>
              <a:gd name="T16" fmla="*/ 103 w 110"/>
              <a:gd name="T17" fmla="*/ 16 h 140"/>
              <a:gd name="T18" fmla="*/ 103 w 110"/>
              <a:gd name="T19" fmla="*/ 26 h 140"/>
              <a:gd name="T20" fmla="*/ 109 w 110"/>
              <a:gd name="T21" fmla="*/ 51 h 140"/>
              <a:gd name="T22" fmla="*/ 93 w 110"/>
              <a:gd name="T23" fmla="*/ 57 h 140"/>
              <a:gd name="T24" fmla="*/ 93 w 110"/>
              <a:gd name="T25" fmla="*/ 77 h 140"/>
              <a:gd name="T26" fmla="*/ 78 w 110"/>
              <a:gd name="T27" fmla="*/ 82 h 140"/>
              <a:gd name="T28" fmla="*/ 62 w 110"/>
              <a:gd name="T29" fmla="*/ 108 h 140"/>
              <a:gd name="T30" fmla="*/ 42 w 110"/>
              <a:gd name="T31" fmla="*/ 118 h 140"/>
              <a:gd name="T32" fmla="*/ 21 w 110"/>
              <a:gd name="T33" fmla="*/ 133 h 140"/>
              <a:gd name="T34" fmla="*/ 0 w 110"/>
              <a:gd name="T35" fmla="*/ 139 h 140"/>
              <a:gd name="T36" fmla="*/ 0 w 110"/>
              <a:gd name="T37" fmla="*/ 139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140"/>
              <a:gd name="T59" fmla="*/ 110 w 110"/>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140">
                <a:moveTo>
                  <a:pt x="0" y="139"/>
                </a:moveTo>
                <a:lnTo>
                  <a:pt x="27" y="118"/>
                </a:lnTo>
                <a:lnTo>
                  <a:pt x="42" y="108"/>
                </a:lnTo>
                <a:lnTo>
                  <a:pt x="62" y="77"/>
                </a:lnTo>
                <a:lnTo>
                  <a:pt x="78" y="57"/>
                </a:lnTo>
                <a:lnTo>
                  <a:pt x="93" y="51"/>
                </a:lnTo>
                <a:lnTo>
                  <a:pt x="93" y="26"/>
                </a:lnTo>
                <a:lnTo>
                  <a:pt x="103" y="0"/>
                </a:lnTo>
                <a:lnTo>
                  <a:pt x="103" y="16"/>
                </a:lnTo>
                <a:lnTo>
                  <a:pt x="103" y="26"/>
                </a:lnTo>
                <a:lnTo>
                  <a:pt x="109" y="51"/>
                </a:lnTo>
                <a:lnTo>
                  <a:pt x="93" y="57"/>
                </a:lnTo>
                <a:lnTo>
                  <a:pt x="93" y="77"/>
                </a:lnTo>
                <a:lnTo>
                  <a:pt x="78" y="82"/>
                </a:lnTo>
                <a:lnTo>
                  <a:pt x="62" y="108"/>
                </a:lnTo>
                <a:lnTo>
                  <a:pt x="42" y="118"/>
                </a:lnTo>
                <a:lnTo>
                  <a:pt x="21" y="133"/>
                </a:lnTo>
                <a:lnTo>
                  <a:pt x="0" y="13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2" name="Freeform 99">
            <a:extLst>
              <a:ext uri="{FF2B5EF4-FFF2-40B4-BE49-F238E27FC236}">
                <a16:creationId xmlns:a16="http://schemas.microsoft.com/office/drawing/2014/main" id="{CC55670B-64BC-ED4B-B2FB-53CF44F66A9B}"/>
              </a:ext>
            </a:extLst>
          </p:cNvPr>
          <p:cNvSpPr>
            <a:spLocks noChangeArrowheads="1"/>
          </p:cNvSpPr>
          <p:nvPr/>
        </p:nvSpPr>
        <p:spPr bwMode="auto">
          <a:xfrm>
            <a:off x="8072087" y="4404819"/>
            <a:ext cx="41455" cy="49587"/>
          </a:xfrm>
          <a:custGeom>
            <a:avLst/>
            <a:gdLst>
              <a:gd name="T0" fmla="*/ 68 w 69"/>
              <a:gd name="T1" fmla="*/ 78 h 79"/>
              <a:gd name="T2" fmla="*/ 52 w 69"/>
              <a:gd name="T3" fmla="*/ 68 h 79"/>
              <a:gd name="T4" fmla="*/ 37 w 69"/>
              <a:gd name="T5" fmla="*/ 41 h 79"/>
              <a:gd name="T6" fmla="*/ 16 w 69"/>
              <a:gd name="T7" fmla="*/ 37 h 79"/>
              <a:gd name="T8" fmla="*/ 0 w 69"/>
              <a:gd name="T9" fmla="*/ 10 h 79"/>
              <a:gd name="T10" fmla="*/ 41 w 69"/>
              <a:gd name="T11" fmla="*/ 0 h 79"/>
              <a:gd name="T12" fmla="*/ 52 w 69"/>
              <a:gd name="T13" fmla="*/ 10 h 79"/>
              <a:gd name="T14" fmla="*/ 57 w 69"/>
              <a:gd name="T15" fmla="*/ 21 h 79"/>
              <a:gd name="T16" fmla="*/ 52 w 69"/>
              <a:gd name="T17" fmla="*/ 37 h 79"/>
              <a:gd name="T18" fmla="*/ 68 w 69"/>
              <a:gd name="T19" fmla="*/ 78 h 79"/>
              <a:gd name="T20" fmla="*/ 68 w 69"/>
              <a:gd name="T21" fmla="*/ 78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79"/>
              <a:gd name="T35" fmla="*/ 69 w 69"/>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79">
                <a:moveTo>
                  <a:pt x="68" y="78"/>
                </a:moveTo>
                <a:lnTo>
                  <a:pt x="52" y="68"/>
                </a:lnTo>
                <a:lnTo>
                  <a:pt x="37" y="41"/>
                </a:lnTo>
                <a:lnTo>
                  <a:pt x="16" y="37"/>
                </a:lnTo>
                <a:lnTo>
                  <a:pt x="0" y="10"/>
                </a:lnTo>
                <a:lnTo>
                  <a:pt x="41" y="0"/>
                </a:lnTo>
                <a:lnTo>
                  <a:pt x="52" y="10"/>
                </a:lnTo>
                <a:lnTo>
                  <a:pt x="57" y="21"/>
                </a:lnTo>
                <a:lnTo>
                  <a:pt x="52" y="37"/>
                </a:lnTo>
                <a:lnTo>
                  <a:pt x="68" y="7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3" name="Freeform 100">
            <a:extLst>
              <a:ext uri="{FF2B5EF4-FFF2-40B4-BE49-F238E27FC236}">
                <a16:creationId xmlns:a16="http://schemas.microsoft.com/office/drawing/2014/main" id="{A8EDCAA2-EDE9-1040-B38D-A69A8C38982A}"/>
              </a:ext>
            </a:extLst>
          </p:cNvPr>
          <p:cNvSpPr>
            <a:spLocks noChangeArrowheads="1"/>
          </p:cNvSpPr>
          <p:nvPr/>
        </p:nvSpPr>
        <p:spPr bwMode="auto">
          <a:xfrm>
            <a:off x="8027561" y="4454405"/>
            <a:ext cx="29173" cy="59185"/>
          </a:xfrm>
          <a:custGeom>
            <a:avLst/>
            <a:gdLst>
              <a:gd name="T0" fmla="*/ 31 w 48"/>
              <a:gd name="T1" fmla="*/ 93 h 94"/>
              <a:gd name="T2" fmla="*/ 16 w 48"/>
              <a:gd name="T3" fmla="*/ 73 h 94"/>
              <a:gd name="T4" fmla="*/ 6 w 48"/>
              <a:gd name="T5" fmla="*/ 73 h 94"/>
              <a:gd name="T6" fmla="*/ 0 w 48"/>
              <a:gd name="T7" fmla="*/ 51 h 94"/>
              <a:gd name="T8" fmla="*/ 16 w 48"/>
              <a:gd name="T9" fmla="*/ 41 h 94"/>
              <a:gd name="T10" fmla="*/ 31 w 48"/>
              <a:gd name="T11" fmla="*/ 4 h 94"/>
              <a:gd name="T12" fmla="*/ 41 w 48"/>
              <a:gd name="T13" fmla="*/ 0 h 94"/>
              <a:gd name="T14" fmla="*/ 47 w 48"/>
              <a:gd name="T15" fmla="*/ 4 h 94"/>
              <a:gd name="T16" fmla="*/ 41 w 48"/>
              <a:gd name="T17" fmla="*/ 31 h 94"/>
              <a:gd name="T18" fmla="*/ 31 w 48"/>
              <a:gd name="T19" fmla="*/ 67 h 94"/>
              <a:gd name="T20" fmla="*/ 41 w 48"/>
              <a:gd name="T21" fmla="*/ 93 h 94"/>
              <a:gd name="T22" fmla="*/ 31 w 48"/>
              <a:gd name="T23" fmla="*/ 93 h 94"/>
              <a:gd name="T24" fmla="*/ 31 w 48"/>
              <a:gd name="T25" fmla="*/ 93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94"/>
              <a:gd name="T41" fmla="*/ 48 w 48"/>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94">
                <a:moveTo>
                  <a:pt x="31" y="93"/>
                </a:moveTo>
                <a:lnTo>
                  <a:pt x="16" y="73"/>
                </a:lnTo>
                <a:lnTo>
                  <a:pt x="6" y="73"/>
                </a:lnTo>
                <a:lnTo>
                  <a:pt x="0" y="51"/>
                </a:lnTo>
                <a:lnTo>
                  <a:pt x="16" y="41"/>
                </a:lnTo>
                <a:lnTo>
                  <a:pt x="31" y="4"/>
                </a:lnTo>
                <a:lnTo>
                  <a:pt x="41" y="0"/>
                </a:lnTo>
                <a:lnTo>
                  <a:pt x="47" y="4"/>
                </a:lnTo>
                <a:lnTo>
                  <a:pt x="41" y="31"/>
                </a:lnTo>
                <a:lnTo>
                  <a:pt x="31" y="67"/>
                </a:lnTo>
                <a:lnTo>
                  <a:pt x="41" y="93"/>
                </a:lnTo>
                <a:lnTo>
                  <a:pt x="31" y="9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4" name="Freeform 101">
            <a:extLst>
              <a:ext uri="{FF2B5EF4-FFF2-40B4-BE49-F238E27FC236}">
                <a16:creationId xmlns:a16="http://schemas.microsoft.com/office/drawing/2014/main" id="{135B790A-4096-BE47-9DEF-B5A7D9939C1F}"/>
              </a:ext>
            </a:extLst>
          </p:cNvPr>
          <p:cNvSpPr>
            <a:spLocks noChangeArrowheads="1"/>
          </p:cNvSpPr>
          <p:nvPr/>
        </p:nvSpPr>
        <p:spPr bwMode="auto">
          <a:xfrm>
            <a:off x="8078230" y="4438410"/>
            <a:ext cx="26101" cy="43189"/>
          </a:xfrm>
          <a:custGeom>
            <a:avLst/>
            <a:gdLst>
              <a:gd name="T0" fmla="*/ 31 w 43"/>
              <a:gd name="T1" fmla="*/ 67 h 68"/>
              <a:gd name="T2" fmla="*/ 15 w 43"/>
              <a:gd name="T3" fmla="*/ 26 h 68"/>
              <a:gd name="T4" fmla="*/ 6 w 43"/>
              <a:gd name="T5" fmla="*/ 26 h 68"/>
              <a:gd name="T6" fmla="*/ 0 w 43"/>
              <a:gd name="T7" fmla="*/ 0 h 68"/>
              <a:gd name="T8" fmla="*/ 6 w 43"/>
              <a:gd name="T9" fmla="*/ 10 h 68"/>
              <a:gd name="T10" fmla="*/ 26 w 43"/>
              <a:gd name="T11" fmla="*/ 10 h 68"/>
              <a:gd name="T12" fmla="*/ 26 w 43"/>
              <a:gd name="T13" fmla="*/ 26 h 68"/>
              <a:gd name="T14" fmla="*/ 42 w 43"/>
              <a:gd name="T15" fmla="*/ 57 h 68"/>
              <a:gd name="T16" fmla="*/ 31 w 43"/>
              <a:gd name="T17" fmla="*/ 67 h 68"/>
              <a:gd name="T18" fmla="*/ 31 w 43"/>
              <a:gd name="T19" fmla="*/ 67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68"/>
              <a:gd name="T32" fmla="*/ 43 w 43"/>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68">
                <a:moveTo>
                  <a:pt x="31" y="67"/>
                </a:moveTo>
                <a:lnTo>
                  <a:pt x="15" y="26"/>
                </a:lnTo>
                <a:lnTo>
                  <a:pt x="6" y="26"/>
                </a:lnTo>
                <a:lnTo>
                  <a:pt x="0" y="0"/>
                </a:lnTo>
                <a:lnTo>
                  <a:pt x="6" y="10"/>
                </a:lnTo>
                <a:lnTo>
                  <a:pt x="26" y="10"/>
                </a:lnTo>
                <a:lnTo>
                  <a:pt x="26" y="26"/>
                </a:lnTo>
                <a:lnTo>
                  <a:pt x="42" y="57"/>
                </a:lnTo>
                <a:lnTo>
                  <a:pt x="31" y="6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5" name="Freeform 102">
            <a:extLst>
              <a:ext uri="{FF2B5EF4-FFF2-40B4-BE49-F238E27FC236}">
                <a16:creationId xmlns:a16="http://schemas.microsoft.com/office/drawing/2014/main" id="{766DE640-90B3-ED4E-91AD-A5443E440684}"/>
              </a:ext>
            </a:extLst>
          </p:cNvPr>
          <p:cNvSpPr>
            <a:spLocks noChangeArrowheads="1"/>
          </p:cNvSpPr>
          <p:nvPr/>
        </p:nvSpPr>
        <p:spPr bwMode="auto">
          <a:xfrm>
            <a:off x="8052126" y="4448007"/>
            <a:ext cx="13820" cy="49588"/>
          </a:xfrm>
          <a:custGeom>
            <a:avLst/>
            <a:gdLst>
              <a:gd name="T0" fmla="*/ 6 w 22"/>
              <a:gd name="T1" fmla="*/ 77 h 78"/>
              <a:gd name="T2" fmla="*/ 0 w 22"/>
              <a:gd name="T3" fmla="*/ 77 h 78"/>
              <a:gd name="T4" fmla="*/ 15 w 22"/>
              <a:gd name="T5" fmla="*/ 36 h 78"/>
              <a:gd name="T6" fmla="*/ 21 w 22"/>
              <a:gd name="T7" fmla="*/ 0 h 78"/>
              <a:gd name="T8" fmla="*/ 21 w 22"/>
              <a:gd name="T9" fmla="*/ 41 h 78"/>
              <a:gd name="T10" fmla="*/ 15 w 22"/>
              <a:gd name="T11" fmla="*/ 51 h 78"/>
              <a:gd name="T12" fmla="*/ 6 w 22"/>
              <a:gd name="T13" fmla="*/ 77 h 78"/>
              <a:gd name="T14" fmla="*/ 6 w 22"/>
              <a:gd name="T15" fmla="*/ 77 h 7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78"/>
              <a:gd name="T26" fmla="*/ 22 w 22"/>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78">
                <a:moveTo>
                  <a:pt x="6" y="77"/>
                </a:moveTo>
                <a:lnTo>
                  <a:pt x="0" y="77"/>
                </a:lnTo>
                <a:lnTo>
                  <a:pt x="15" y="36"/>
                </a:lnTo>
                <a:lnTo>
                  <a:pt x="21" y="0"/>
                </a:lnTo>
                <a:lnTo>
                  <a:pt x="21" y="41"/>
                </a:lnTo>
                <a:lnTo>
                  <a:pt x="15" y="51"/>
                </a:lnTo>
                <a:lnTo>
                  <a:pt x="6" y="7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6" name="Freeform 103">
            <a:extLst>
              <a:ext uri="{FF2B5EF4-FFF2-40B4-BE49-F238E27FC236}">
                <a16:creationId xmlns:a16="http://schemas.microsoft.com/office/drawing/2014/main" id="{C2B73354-DC0C-FF4A-8C7A-C3CA8F03B82C}"/>
              </a:ext>
            </a:extLst>
          </p:cNvPr>
          <p:cNvSpPr>
            <a:spLocks noChangeArrowheads="1"/>
          </p:cNvSpPr>
          <p:nvPr/>
        </p:nvSpPr>
        <p:spPr bwMode="auto">
          <a:xfrm>
            <a:off x="8065945" y="4481600"/>
            <a:ext cx="23030" cy="15996"/>
          </a:xfrm>
          <a:custGeom>
            <a:avLst/>
            <a:gdLst>
              <a:gd name="T0" fmla="*/ 26 w 37"/>
              <a:gd name="T1" fmla="*/ 26 h 27"/>
              <a:gd name="T2" fmla="*/ 0 w 37"/>
              <a:gd name="T3" fmla="*/ 16 h 27"/>
              <a:gd name="T4" fmla="*/ 10 w 37"/>
              <a:gd name="T5" fmla="*/ 10 h 27"/>
              <a:gd name="T6" fmla="*/ 26 w 37"/>
              <a:gd name="T7" fmla="*/ 0 h 27"/>
              <a:gd name="T8" fmla="*/ 36 w 37"/>
              <a:gd name="T9" fmla="*/ 10 h 27"/>
              <a:gd name="T10" fmla="*/ 26 w 37"/>
              <a:gd name="T11" fmla="*/ 26 h 27"/>
              <a:gd name="T12" fmla="*/ 26 w 37"/>
              <a:gd name="T13" fmla="*/ 26 h 27"/>
              <a:gd name="T14" fmla="*/ 0 60000 65536"/>
              <a:gd name="T15" fmla="*/ 0 60000 65536"/>
              <a:gd name="T16" fmla="*/ 0 60000 65536"/>
              <a:gd name="T17" fmla="*/ 0 60000 65536"/>
              <a:gd name="T18" fmla="*/ 0 60000 65536"/>
              <a:gd name="T19" fmla="*/ 0 60000 65536"/>
              <a:gd name="T20" fmla="*/ 0 60000 65536"/>
              <a:gd name="T21" fmla="*/ 0 w 37"/>
              <a:gd name="T22" fmla="*/ 0 h 27"/>
              <a:gd name="T23" fmla="*/ 37 w 3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7">
                <a:moveTo>
                  <a:pt x="26" y="26"/>
                </a:moveTo>
                <a:lnTo>
                  <a:pt x="0" y="16"/>
                </a:lnTo>
                <a:lnTo>
                  <a:pt x="10" y="10"/>
                </a:lnTo>
                <a:lnTo>
                  <a:pt x="26" y="0"/>
                </a:lnTo>
                <a:lnTo>
                  <a:pt x="36" y="10"/>
                </a:lnTo>
                <a:lnTo>
                  <a:pt x="26"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7" name="Freeform 104">
            <a:extLst>
              <a:ext uri="{FF2B5EF4-FFF2-40B4-BE49-F238E27FC236}">
                <a16:creationId xmlns:a16="http://schemas.microsoft.com/office/drawing/2014/main" id="{CDBA19B1-8DD2-5942-8DDE-70500792EB3E}"/>
              </a:ext>
            </a:extLst>
          </p:cNvPr>
          <p:cNvSpPr>
            <a:spLocks noChangeArrowheads="1"/>
          </p:cNvSpPr>
          <p:nvPr/>
        </p:nvSpPr>
        <p:spPr bwMode="auto">
          <a:xfrm>
            <a:off x="5604696" y="3806573"/>
            <a:ext cx="581918" cy="499070"/>
          </a:xfrm>
          <a:custGeom>
            <a:avLst/>
            <a:gdLst>
              <a:gd name="T0" fmla="*/ 67 w 950"/>
              <a:gd name="T1" fmla="*/ 150 h 782"/>
              <a:gd name="T2" fmla="*/ 109 w 950"/>
              <a:gd name="T3" fmla="*/ 119 h 782"/>
              <a:gd name="T4" fmla="*/ 135 w 950"/>
              <a:gd name="T5" fmla="*/ 92 h 782"/>
              <a:gd name="T6" fmla="*/ 104 w 950"/>
              <a:gd name="T7" fmla="*/ 41 h 782"/>
              <a:gd name="T8" fmla="*/ 161 w 950"/>
              <a:gd name="T9" fmla="*/ 21 h 782"/>
              <a:gd name="T10" fmla="*/ 239 w 950"/>
              <a:gd name="T11" fmla="*/ 10 h 782"/>
              <a:gd name="T12" fmla="*/ 362 w 950"/>
              <a:gd name="T13" fmla="*/ 78 h 782"/>
              <a:gd name="T14" fmla="*/ 394 w 950"/>
              <a:gd name="T15" fmla="*/ 92 h 782"/>
              <a:gd name="T16" fmla="*/ 446 w 950"/>
              <a:gd name="T17" fmla="*/ 150 h 782"/>
              <a:gd name="T18" fmla="*/ 564 w 950"/>
              <a:gd name="T19" fmla="*/ 160 h 782"/>
              <a:gd name="T20" fmla="*/ 595 w 950"/>
              <a:gd name="T21" fmla="*/ 176 h 782"/>
              <a:gd name="T22" fmla="*/ 622 w 950"/>
              <a:gd name="T23" fmla="*/ 212 h 782"/>
              <a:gd name="T24" fmla="*/ 638 w 950"/>
              <a:gd name="T25" fmla="*/ 227 h 782"/>
              <a:gd name="T26" fmla="*/ 652 w 950"/>
              <a:gd name="T27" fmla="*/ 253 h 782"/>
              <a:gd name="T28" fmla="*/ 679 w 950"/>
              <a:gd name="T29" fmla="*/ 284 h 782"/>
              <a:gd name="T30" fmla="*/ 674 w 950"/>
              <a:gd name="T31" fmla="*/ 295 h 782"/>
              <a:gd name="T32" fmla="*/ 689 w 950"/>
              <a:gd name="T33" fmla="*/ 325 h 782"/>
              <a:gd name="T34" fmla="*/ 720 w 950"/>
              <a:gd name="T35" fmla="*/ 368 h 782"/>
              <a:gd name="T36" fmla="*/ 740 w 950"/>
              <a:gd name="T37" fmla="*/ 378 h 782"/>
              <a:gd name="T38" fmla="*/ 762 w 950"/>
              <a:gd name="T39" fmla="*/ 413 h 782"/>
              <a:gd name="T40" fmla="*/ 787 w 950"/>
              <a:gd name="T41" fmla="*/ 454 h 782"/>
              <a:gd name="T42" fmla="*/ 932 w 950"/>
              <a:gd name="T43" fmla="*/ 470 h 782"/>
              <a:gd name="T44" fmla="*/ 932 w 950"/>
              <a:gd name="T45" fmla="*/ 584 h 782"/>
              <a:gd name="T46" fmla="*/ 652 w 950"/>
              <a:gd name="T47" fmla="*/ 672 h 782"/>
              <a:gd name="T48" fmla="*/ 554 w 950"/>
              <a:gd name="T49" fmla="*/ 781 h 782"/>
              <a:gd name="T50" fmla="*/ 472 w 950"/>
              <a:gd name="T51" fmla="*/ 703 h 782"/>
              <a:gd name="T52" fmla="*/ 419 w 950"/>
              <a:gd name="T53" fmla="*/ 714 h 782"/>
              <a:gd name="T54" fmla="*/ 415 w 950"/>
              <a:gd name="T55" fmla="*/ 744 h 782"/>
              <a:gd name="T56" fmla="*/ 362 w 950"/>
              <a:gd name="T57" fmla="*/ 714 h 782"/>
              <a:gd name="T58" fmla="*/ 296 w 950"/>
              <a:gd name="T59" fmla="*/ 620 h 782"/>
              <a:gd name="T60" fmla="*/ 239 w 950"/>
              <a:gd name="T61" fmla="*/ 569 h 782"/>
              <a:gd name="T62" fmla="*/ 213 w 950"/>
              <a:gd name="T63" fmla="*/ 497 h 782"/>
              <a:gd name="T64" fmla="*/ 171 w 950"/>
              <a:gd name="T65" fmla="*/ 403 h 782"/>
              <a:gd name="T66" fmla="*/ 119 w 950"/>
              <a:gd name="T67" fmla="*/ 362 h 782"/>
              <a:gd name="T68" fmla="*/ 94 w 950"/>
              <a:gd name="T69" fmla="*/ 310 h 782"/>
              <a:gd name="T70" fmla="*/ 37 w 950"/>
              <a:gd name="T71" fmla="*/ 212 h 782"/>
              <a:gd name="T72" fmla="*/ 0 w 950"/>
              <a:gd name="T73" fmla="*/ 202 h 782"/>
              <a:gd name="T74" fmla="*/ 10 w 950"/>
              <a:gd name="T75" fmla="*/ 145 h 7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0"/>
              <a:gd name="T115" fmla="*/ 0 h 782"/>
              <a:gd name="T116" fmla="*/ 950 w 950"/>
              <a:gd name="T117" fmla="*/ 782 h 7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0" h="782">
                <a:moveTo>
                  <a:pt x="10" y="145"/>
                </a:moveTo>
                <a:lnTo>
                  <a:pt x="67" y="150"/>
                </a:lnTo>
                <a:lnTo>
                  <a:pt x="104" y="119"/>
                </a:lnTo>
                <a:lnTo>
                  <a:pt x="109" y="119"/>
                </a:lnTo>
                <a:lnTo>
                  <a:pt x="129" y="108"/>
                </a:lnTo>
                <a:lnTo>
                  <a:pt x="135" y="92"/>
                </a:lnTo>
                <a:lnTo>
                  <a:pt x="145" y="82"/>
                </a:lnTo>
                <a:lnTo>
                  <a:pt x="104" y="41"/>
                </a:lnTo>
                <a:lnTo>
                  <a:pt x="104" y="36"/>
                </a:lnTo>
                <a:lnTo>
                  <a:pt x="161" y="21"/>
                </a:lnTo>
                <a:lnTo>
                  <a:pt x="197" y="0"/>
                </a:lnTo>
                <a:lnTo>
                  <a:pt x="239" y="10"/>
                </a:lnTo>
                <a:lnTo>
                  <a:pt x="327" y="62"/>
                </a:lnTo>
                <a:lnTo>
                  <a:pt x="362" y="78"/>
                </a:lnTo>
                <a:lnTo>
                  <a:pt x="368" y="82"/>
                </a:lnTo>
                <a:lnTo>
                  <a:pt x="394" y="92"/>
                </a:lnTo>
                <a:lnTo>
                  <a:pt x="394" y="129"/>
                </a:lnTo>
                <a:lnTo>
                  <a:pt x="446" y="150"/>
                </a:lnTo>
                <a:lnTo>
                  <a:pt x="529" y="150"/>
                </a:lnTo>
                <a:lnTo>
                  <a:pt x="564" y="160"/>
                </a:lnTo>
                <a:lnTo>
                  <a:pt x="570" y="176"/>
                </a:lnTo>
                <a:lnTo>
                  <a:pt x="595" y="176"/>
                </a:lnTo>
                <a:lnTo>
                  <a:pt x="607" y="202"/>
                </a:lnTo>
                <a:lnTo>
                  <a:pt x="622" y="212"/>
                </a:lnTo>
                <a:lnTo>
                  <a:pt x="622" y="227"/>
                </a:lnTo>
                <a:lnTo>
                  <a:pt x="638" y="227"/>
                </a:lnTo>
                <a:lnTo>
                  <a:pt x="638" y="237"/>
                </a:lnTo>
                <a:lnTo>
                  <a:pt x="652" y="253"/>
                </a:lnTo>
                <a:lnTo>
                  <a:pt x="674" y="258"/>
                </a:lnTo>
                <a:lnTo>
                  <a:pt x="679" y="284"/>
                </a:lnTo>
                <a:lnTo>
                  <a:pt x="679" y="295"/>
                </a:lnTo>
                <a:lnTo>
                  <a:pt x="674" y="295"/>
                </a:lnTo>
                <a:lnTo>
                  <a:pt x="679" y="310"/>
                </a:lnTo>
                <a:lnTo>
                  <a:pt x="689" y="325"/>
                </a:lnTo>
                <a:lnTo>
                  <a:pt x="705" y="346"/>
                </a:lnTo>
                <a:lnTo>
                  <a:pt x="720" y="368"/>
                </a:lnTo>
                <a:lnTo>
                  <a:pt x="730" y="368"/>
                </a:lnTo>
                <a:lnTo>
                  <a:pt x="740" y="378"/>
                </a:lnTo>
                <a:lnTo>
                  <a:pt x="746" y="393"/>
                </a:lnTo>
                <a:lnTo>
                  <a:pt x="762" y="413"/>
                </a:lnTo>
                <a:lnTo>
                  <a:pt x="783" y="434"/>
                </a:lnTo>
                <a:lnTo>
                  <a:pt x="787" y="454"/>
                </a:lnTo>
                <a:lnTo>
                  <a:pt x="922" y="476"/>
                </a:lnTo>
                <a:lnTo>
                  <a:pt x="932" y="470"/>
                </a:lnTo>
                <a:lnTo>
                  <a:pt x="949" y="497"/>
                </a:lnTo>
                <a:lnTo>
                  <a:pt x="932" y="584"/>
                </a:lnTo>
                <a:lnTo>
                  <a:pt x="798" y="636"/>
                </a:lnTo>
                <a:lnTo>
                  <a:pt x="652" y="672"/>
                </a:lnTo>
                <a:lnTo>
                  <a:pt x="580" y="771"/>
                </a:lnTo>
                <a:lnTo>
                  <a:pt x="554" y="781"/>
                </a:lnTo>
                <a:lnTo>
                  <a:pt x="554" y="744"/>
                </a:lnTo>
                <a:lnTo>
                  <a:pt x="472" y="703"/>
                </a:lnTo>
                <a:lnTo>
                  <a:pt x="435" y="714"/>
                </a:lnTo>
                <a:lnTo>
                  <a:pt x="419" y="714"/>
                </a:lnTo>
                <a:lnTo>
                  <a:pt x="415" y="714"/>
                </a:lnTo>
                <a:lnTo>
                  <a:pt x="415" y="744"/>
                </a:lnTo>
                <a:lnTo>
                  <a:pt x="389" y="760"/>
                </a:lnTo>
                <a:lnTo>
                  <a:pt x="362" y="714"/>
                </a:lnTo>
                <a:lnTo>
                  <a:pt x="337" y="687"/>
                </a:lnTo>
                <a:lnTo>
                  <a:pt x="296" y="620"/>
                </a:lnTo>
                <a:lnTo>
                  <a:pt x="270" y="579"/>
                </a:lnTo>
                <a:lnTo>
                  <a:pt x="239" y="569"/>
                </a:lnTo>
                <a:lnTo>
                  <a:pt x="213" y="527"/>
                </a:lnTo>
                <a:lnTo>
                  <a:pt x="213" y="497"/>
                </a:lnTo>
                <a:lnTo>
                  <a:pt x="213" y="476"/>
                </a:lnTo>
                <a:lnTo>
                  <a:pt x="171" y="403"/>
                </a:lnTo>
                <a:lnTo>
                  <a:pt x="135" y="388"/>
                </a:lnTo>
                <a:lnTo>
                  <a:pt x="119" y="362"/>
                </a:lnTo>
                <a:lnTo>
                  <a:pt x="129" y="352"/>
                </a:lnTo>
                <a:lnTo>
                  <a:pt x="94" y="310"/>
                </a:lnTo>
                <a:lnTo>
                  <a:pt x="62" y="253"/>
                </a:lnTo>
                <a:lnTo>
                  <a:pt x="37" y="212"/>
                </a:lnTo>
                <a:lnTo>
                  <a:pt x="21" y="202"/>
                </a:lnTo>
                <a:lnTo>
                  <a:pt x="0" y="202"/>
                </a:lnTo>
                <a:lnTo>
                  <a:pt x="10" y="170"/>
                </a:lnTo>
                <a:lnTo>
                  <a:pt x="10" y="14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8" name="Freeform 105">
            <a:extLst>
              <a:ext uri="{FF2B5EF4-FFF2-40B4-BE49-F238E27FC236}">
                <a16:creationId xmlns:a16="http://schemas.microsoft.com/office/drawing/2014/main" id="{68117326-8627-0849-8936-CEF1E8528C65}"/>
              </a:ext>
            </a:extLst>
          </p:cNvPr>
          <p:cNvSpPr>
            <a:spLocks noChangeArrowheads="1"/>
          </p:cNvSpPr>
          <p:nvPr/>
        </p:nvSpPr>
        <p:spPr bwMode="auto">
          <a:xfrm>
            <a:off x="6854513" y="4491197"/>
            <a:ext cx="59881" cy="111971"/>
          </a:xfrm>
          <a:custGeom>
            <a:avLst/>
            <a:gdLst>
              <a:gd name="T0" fmla="*/ 41 w 99"/>
              <a:gd name="T1" fmla="*/ 176 h 177"/>
              <a:gd name="T2" fmla="*/ 26 w 99"/>
              <a:gd name="T3" fmla="*/ 149 h 177"/>
              <a:gd name="T4" fmla="*/ 16 w 99"/>
              <a:gd name="T5" fmla="*/ 108 h 177"/>
              <a:gd name="T6" fmla="*/ 0 w 99"/>
              <a:gd name="T7" fmla="*/ 77 h 177"/>
              <a:gd name="T8" fmla="*/ 10 w 99"/>
              <a:gd name="T9" fmla="*/ 77 h 177"/>
              <a:gd name="T10" fmla="*/ 16 w 99"/>
              <a:gd name="T11" fmla="*/ 41 h 177"/>
              <a:gd name="T12" fmla="*/ 10 w 99"/>
              <a:gd name="T13" fmla="*/ 36 h 177"/>
              <a:gd name="T14" fmla="*/ 16 w 99"/>
              <a:gd name="T15" fmla="*/ 26 h 177"/>
              <a:gd name="T16" fmla="*/ 26 w 99"/>
              <a:gd name="T17" fmla="*/ 10 h 177"/>
              <a:gd name="T18" fmla="*/ 16 w 99"/>
              <a:gd name="T19" fmla="*/ 0 h 177"/>
              <a:gd name="T20" fmla="*/ 57 w 99"/>
              <a:gd name="T21" fmla="*/ 26 h 177"/>
              <a:gd name="T22" fmla="*/ 57 w 99"/>
              <a:gd name="T23" fmla="*/ 36 h 177"/>
              <a:gd name="T24" fmla="*/ 78 w 99"/>
              <a:gd name="T25" fmla="*/ 57 h 177"/>
              <a:gd name="T26" fmla="*/ 98 w 99"/>
              <a:gd name="T27" fmla="*/ 104 h 177"/>
              <a:gd name="T28" fmla="*/ 92 w 99"/>
              <a:gd name="T29" fmla="*/ 149 h 177"/>
              <a:gd name="T30" fmla="*/ 41 w 99"/>
              <a:gd name="T31" fmla="*/ 176 h 177"/>
              <a:gd name="T32" fmla="*/ 41 w 99"/>
              <a:gd name="T33" fmla="*/ 176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77"/>
              <a:gd name="T53" fmla="*/ 99 w 99"/>
              <a:gd name="T54" fmla="*/ 177 h 1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77">
                <a:moveTo>
                  <a:pt x="41" y="176"/>
                </a:moveTo>
                <a:lnTo>
                  <a:pt x="26" y="149"/>
                </a:lnTo>
                <a:lnTo>
                  <a:pt x="16" y="108"/>
                </a:lnTo>
                <a:lnTo>
                  <a:pt x="0" y="77"/>
                </a:lnTo>
                <a:lnTo>
                  <a:pt x="10" y="77"/>
                </a:lnTo>
                <a:lnTo>
                  <a:pt x="16" y="41"/>
                </a:lnTo>
                <a:lnTo>
                  <a:pt x="10" y="36"/>
                </a:lnTo>
                <a:lnTo>
                  <a:pt x="16" y="26"/>
                </a:lnTo>
                <a:lnTo>
                  <a:pt x="26" y="10"/>
                </a:lnTo>
                <a:lnTo>
                  <a:pt x="16" y="0"/>
                </a:lnTo>
                <a:lnTo>
                  <a:pt x="57" y="26"/>
                </a:lnTo>
                <a:lnTo>
                  <a:pt x="57" y="36"/>
                </a:lnTo>
                <a:lnTo>
                  <a:pt x="78" y="57"/>
                </a:lnTo>
                <a:lnTo>
                  <a:pt x="98" y="104"/>
                </a:lnTo>
                <a:lnTo>
                  <a:pt x="92" y="149"/>
                </a:lnTo>
                <a:lnTo>
                  <a:pt x="41" y="17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9" name="Freeform 106">
            <a:extLst>
              <a:ext uri="{FF2B5EF4-FFF2-40B4-BE49-F238E27FC236}">
                <a16:creationId xmlns:a16="http://schemas.microsoft.com/office/drawing/2014/main" id="{7A98EFF4-CB6B-AC47-8B56-96195D11D640}"/>
              </a:ext>
            </a:extLst>
          </p:cNvPr>
          <p:cNvSpPr>
            <a:spLocks noChangeArrowheads="1"/>
          </p:cNvSpPr>
          <p:nvPr/>
        </p:nvSpPr>
        <p:spPr bwMode="auto">
          <a:xfrm>
            <a:off x="5620049" y="3640217"/>
            <a:ext cx="171965" cy="161558"/>
          </a:xfrm>
          <a:custGeom>
            <a:avLst/>
            <a:gdLst>
              <a:gd name="T0" fmla="*/ 11 w 281"/>
              <a:gd name="T1" fmla="*/ 67 h 254"/>
              <a:gd name="T2" fmla="*/ 16 w 281"/>
              <a:gd name="T3" fmla="*/ 77 h 254"/>
              <a:gd name="T4" fmla="*/ 37 w 281"/>
              <a:gd name="T5" fmla="*/ 67 h 254"/>
              <a:gd name="T6" fmla="*/ 41 w 281"/>
              <a:gd name="T7" fmla="*/ 62 h 254"/>
              <a:gd name="T8" fmla="*/ 41 w 281"/>
              <a:gd name="T9" fmla="*/ 51 h 254"/>
              <a:gd name="T10" fmla="*/ 41 w 281"/>
              <a:gd name="T11" fmla="*/ 26 h 254"/>
              <a:gd name="T12" fmla="*/ 52 w 281"/>
              <a:gd name="T13" fmla="*/ 26 h 254"/>
              <a:gd name="T14" fmla="*/ 62 w 281"/>
              <a:gd name="T15" fmla="*/ 36 h 254"/>
              <a:gd name="T16" fmla="*/ 84 w 281"/>
              <a:gd name="T17" fmla="*/ 36 h 254"/>
              <a:gd name="T18" fmla="*/ 109 w 281"/>
              <a:gd name="T19" fmla="*/ 26 h 254"/>
              <a:gd name="T20" fmla="*/ 145 w 281"/>
              <a:gd name="T21" fmla="*/ 36 h 254"/>
              <a:gd name="T22" fmla="*/ 176 w 281"/>
              <a:gd name="T23" fmla="*/ 36 h 254"/>
              <a:gd name="T24" fmla="*/ 213 w 281"/>
              <a:gd name="T25" fmla="*/ 10 h 254"/>
              <a:gd name="T26" fmla="*/ 233 w 281"/>
              <a:gd name="T27" fmla="*/ 10 h 254"/>
              <a:gd name="T28" fmla="*/ 254 w 281"/>
              <a:gd name="T29" fmla="*/ 10 h 254"/>
              <a:gd name="T30" fmla="*/ 270 w 281"/>
              <a:gd name="T31" fmla="*/ 0 h 254"/>
              <a:gd name="T32" fmla="*/ 280 w 281"/>
              <a:gd name="T33" fmla="*/ 10 h 254"/>
              <a:gd name="T34" fmla="*/ 270 w 281"/>
              <a:gd name="T35" fmla="*/ 26 h 254"/>
              <a:gd name="T36" fmla="*/ 244 w 281"/>
              <a:gd name="T37" fmla="*/ 41 h 254"/>
              <a:gd name="T38" fmla="*/ 244 w 281"/>
              <a:gd name="T39" fmla="*/ 62 h 254"/>
              <a:gd name="T40" fmla="*/ 244 w 281"/>
              <a:gd name="T41" fmla="*/ 82 h 254"/>
              <a:gd name="T42" fmla="*/ 244 w 281"/>
              <a:gd name="T43" fmla="*/ 119 h 254"/>
              <a:gd name="T44" fmla="*/ 233 w 281"/>
              <a:gd name="T45" fmla="*/ 145 h 254"/>
              <a:gd name="T46" fmla="*/ 203 w 281"/>
              <a:gd name="T47" fmla="*/ 170 h 254"/>
              <a:gd name="T48" fmla="*/ 145 w 281"/>
              <a:gd name="T49" fmla="*/ 202 h 254"/>
              <a:gd name="T50" fmla="*/ 104 w 281"/>
              <a:gd name="T51" fmla="*/ 233 h 254"/>
              <a:gd name="T52" fmla="*/ 62 w 281"/>
              <a:gd name="T53" fmla="*/ 253 h 254"/>
              <a:gd name="T54" fmla="*/ 41 w 281"/>
              <a:gd name="T55" fmla="*/ 253 h 254"/>
              <a:gd name="T56" fmla="*/ 37 w 281"/>
              <a:gd name="T57" fmla="*/ 253 h 254"/>
              <a:gd name="T58" fmla="*/ 27 w 281"/>
              <a:gd name="T59" fmla="*/ 243 h 254"/>
              <a:gd name="T60" fmla="*/ 0 w 281"/>
              <a:gd name="T61" fmla="*/ 243 h 254"/>
              <a:gd name="T62" fmla="*/ 16 w 281"/>
              <a:gd name="T63" fmla="*/ 217 h 254"/>
              <a:gd name="T64" fmla="*/ 16 w 281"/>
              <a:gd name="T65" fmla="*/ 212 h 254"/>
              <a:gd name="T66" fmla="*/ 27 w 281"/>
              <a:gd name="T67" fmla="*/ 192 h 254"/>
              <a:gd name="T68" fmla="*/ 27 w 281"/>
              <a:gd name="T69" fmla="*/ 186 h 254"/>
              <a:gd name="T70" fmla="*/ 41 w 281"/>
              <a:gd name="T71" fmla="*/ 170 h 254"/>
              <a:gd name="T72" fmla="*/ 41 w 281"/>
              <a:gd name="T73" fmla="*/ 149 h 254"/>
              <a:gd name="T74" fmla="*/ 41 w 281"/>
              <a:gd name="T75" fmla="*/ 135 h 254"/>
              <a:gd name="T76" fmla="*/ 11 w 281"/>
              <a:gd name="T77" fmla="*/ 145 h 254"/>
              <a:gd name="T78" fmla="*/ 11 w 281"/>
              <a:gd name="T79" fmla="*/ 124 h 254"/>
              <a:gd name="T80" fmla="*/ 11 w 281"/>
              <a:gd name="T81" fmla="*/ 108 h 254"/>
              <a:gd name="T82" fmla="*/ 0 w 281"/>
              <a:gd name="T83" fmla="*/ 92 h 254"/>
              <a:gd name="T84" fmla="*/ 11 w 281"/>
              <a:gd name="T85" fmla="*/ 67 h 254"/>
              <a:gd name="T86" fmla="*/ 11 w 281"/>
              <a:gd name="T87" fmla="*/ 67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1"/>
              <a:gd name="T133" fmla="*/ 0 h 254"/>
              <a:gd name="T134" fmla="*/ 281 w 281"/>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1" h="254">
                <a:moveTo>
                  <a:pt x="11" y="67"/>
                </a:moveTo>
                <a:lnTo>
                  <a:pt x="16" y="77"/>
                </a:lnTo>
                <a:lnTo>
                  <a:pt x="37" y="67"/>
                </a:lnTo>
                <a:lnTo>
                  <a:pt x="41" y="62"/>
                </a:lnTo>
                <a:lnTo>
                  <a:pt x="41" y="51"/>
                </a:lnTo>
                <a:lnTo>
                  <a:pt x="41" y="26"/>
                </a:lnTo>
                <a:lnTo>
                  <a:pt x="52" y="26"/>
                </a:lnTo>
                <a:lnTo>
                  <a:pt x="62" y="36"/>
                </a:lnTo>
                <a:lnTo>
                  <a:pt x="84" y="36"/>
                </a:lnTo>
                <a:lnTo>
                  <a:pt x="109" y="26"/>
                </a:lnTo>
                <a:lnTo>
                  <a:pt x="145" y="36"/>
                </a:lnTo>
                <a:lnTo>
                  <a:pt x="176" y="36"/>
                </a:lnTo>
                <a:lnTo>
                  <a:pt x="213" y="10"/>
                </a:lnTo>
                <a:lnTo>
                  <a:pt x="233" y="10"/>
                </a:lnTo>
                <a:lnTo>
                  <a:pt x="254" y="10"/>
                </a:lnTo>
                <a:lnTo>
                  <a:pt x="270" y="0"/>
                </a:lnTo>
                <a:lnTo>
                  <a:pt x="280" y="10"/>
                </a:lnTo>
                <a:lnTo>
                  <a:pt x="270" y="26"/>
                </a:lnTo>
                <a:lnTo>
                  <a:pt x="244" y="41"/>
                </a:lnTo>
                <a:lnTo>
                  <a:pt x="244" y="62"/>
                </a:lnTo>
                <a:lnTo>
                  <a:pt x="244" y="82"/>
                </a:lnTo>
                <a:lnTo>
                  <a:pt x="244" y="119"/>
                </a:lnTo>
                <a:lnTo>
                  <a:pt x="233" y="145"/>
                </a:lnTo>
                <a:lnTo>
                  <a:pt x="203" y="170"/>
                </a:lnTo>
                <a:lnTo>
                  <a:pt x="145" y="202"/>
                </a:lnTo>
                <a:lnTo>
                  <a:pt x="104" y="233"/>
                </a:lnTo>
                <a:lnTo>
                  <a:pt x="62" y="253"/>
                </a:lnTo>
                <a:lnTo>
                  <a:pt x="41" y="253"/>
                </a:lnTo>
                <a:lnTo>
                  <a:pt x="37" y="253"/>
                </a:lnTo>
                <a:lnTo>
                  <a:pt x="27" y="243"/>
                </a:lnTo>
                <a:lnTo>
                  <a:pt x="0" y="243"/>
                </a:lnTo>
                <a:lnTo>
                  <a:pt x="16" y="217"/>
                </a:lnTo>
                <a:lnTo>
                  <a:pt x="16" y="212"/>
                </a:lnTo>
                <a:lnTo>
                  <a:pt x="27" y="192"/>
                </a:lnTo>
                <a:lnTo>
                  <a:pt x="27" y="186"/>
                </a:lnTo>
                <a:lnTo>
                  <a:pt x="41" y="170"/>
                </a:lnTo>
                <a:lnTo>
                  <a:pt x="41" y="149"/>
                </a:lnTo>
                <a:lnTo>
                  <a:pt x="41" y="135"/>
                </a:lnTo>
                <a:lnTo>
                  <a:pt x="11" y="145"/>
                </a:lnTo>
                <a:lnTo>
                  <a:pt x="11" y="124"/>
                </a:lnTo>
                <a:lnTo>
                  <a:pt x="11" y="108"/>
                </a:lnTo>
                <a:lnTo>
                  <a:pt x="0" y="92"/>
                </a:lnTo>
                <a:lnTo>
                  <a:pt x="11" y="6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0" name="Freeform 107">
            <a:extLst>
              <a:ext uri="{FF2B5EF4-FFF2-40B4-BE49-F238E27FC236}">
                <a16:creationId xmlns:a16="http://schemas.microsoft.com/office/drawing/2014/main" id="{7C30E1D1-A8AB-2B49-93BD-DC2C9C1DA6A7}"/>
              </a:ext>
            </a:extLst>
          </p:cNvPr>
          <p:cNvSpPr>
            <a:spLocks noChangeArrowheads="1"/>
          </p:cNvSpPr>
          <p:nvPr/>
        </p:nvSpPr>
        <p:spPr bwMode="auto">
          <a:xfrm>
            <a:off x="7327416" y="4160082"/>
            <a:ext cx="227240" cy="451083"/>
          </a:xfrm>
          <a:custGeom>
            <a:avLst/>
            <a:gdLst>
              <a:gd name="T0" fmla="*/ 109 w 370"/>
              <a:gd name="T1" fmla="*/ 16 h 705"/>
              <a:gd name="T2" fmla="*/ 135 w 370"/>
              <a:gd name="T3" fmla="*/ 26 h 705"/>
              <a:gd name="T4" fmla="*/ 135 w 370"/>
              <a:gd name="T5" fmla="*/ 51 h 705"/>
              <a:gd name="T6" fmla="*/ 155 w 370"/>
              <a:gd name="T7" fmla="*/ 57 h 705"/>
              <a:gd name="T8" fmla="*/ 155 w 370"/>
              <a:gd name="T9" fmla="*/ 98 h 705"/>
              <a:gd name="T10" fmla="*/ 166 w 370"/>
              <a:gd name="T11" fmla="*/ 139 h 705"/>
              <a:gd name="T12" fmla="*/ 192 w 370"/>
              <a:gd name="T13" fmla="*/ 124 h 705"/>
              <a:gd name="T14" fmla="*/ 223 w 370"/>
              <a:gd name="T15" fmla="*/ 124 h 705"/>
              <a:gd name="T16" fmla="*/ 249 w 370"/>
              <a:gd name="T17" fmla="*/ 118 h 705"/>
              <a:gd name="T18" fmla="*/ 285 w 370"/>
              <a:gd name="T19" fmla="*/ 108 h 705"/>
              <a:gd name="T20" fmla="*/ 327 w 370"/>
              <a:gd name="T21" fmla="*/ 160 h 705"/>
              <a:gd name="T22" fmla="*/ 331 w 370"/>
              <a:gd name="T23" fmla="*/ 186 h 705"/>
              <a:gd name="T24" fmla="*/ 358 w 370"/>
              <a:gd name="T25" fmla="*/ 217 h 705"/>
              <a:gd name="T26" fmla="*/ 369 w 370"/>
              <a:gd name="T27" fmla="*/ 233 h 705"/>
              <a:gd name="T28" fmla="*/ 369 w 370"/>
              <a:gd name="T29" fmla="*/ 284 h 705"/>
              <a:gd name="T30" fmla="*/ 352 w 370"/>
              <a:gd name="T31" fmla="*/ 300 h 705"/>
              <a:gd name="T32" fmla="*/ 327 w 370"/>
              <a:gd name="T33" fmla="*/ 300 h 705"/>
              <a:gd name="T34" fmla="*/ 259 w 370"/>
              <a:gd name="T35" fmla="*/ 300 h 705"/>
              <a:gd name="T36" fmla="*/ 233 w 370"/>
              <a:gd name="T37" fmla="*/ 351 h 705"/>
              <a:gd name="T38" fmla="*/ 264 w 370"/>
              <a:gd name="T39" fmla="*/ 423 h 705"/>
              <a:gd name="T40" fmla="*/ 207 w 370"/>
              <a:gd name="T41" fmla="*/ 382 h 705"/>
              <a:gd name="T42" fmla="*/ 176 w 370"/>
              <a:gd name="T43" fmla="*/ 341 h 705"/>
              <a:gd name="T44" fmla="*/ 135 w 370"/>
              <a:gd name="T45" fmla="*/ 382 h 705"/>
              <a:gd name="T46" fmla="*/ 114 w 370"/>
              <a:gd name="T47" fmla="*/ 444 h 705"/>
              <a:gd name="T48" fmla="*/ 98 w 370"/>
              <a:gd name="T49" fmla="*/ 501 h 705"/>
              <a:gd name="T50" fmla="*/ 135 w 370"/>
              <a:gd name="T51" fmla="*/ 542 h 705"/>
              <a:gd name="T52" fmla="*/ 150 w 370"/>
              <a:gd name="T53" fmla="*/ 574 h 705"/>
              <a:gd name="T54" fmla="*/ 192 w 370"/>
              <a:gd name="T55" fmla="*/ 652 h 705"/>
              <a:gd name="T56" fmla="*/ 233 w 370"/>
              <a:gd name="T57" fmla="*/ 682 h 705"/>
              <a:gd name="T58" fmla="*/ 217 w 370"/>
              <a:gd name="T59" fmla="*/ 694 h 705"/>
              <a:gd name="T60" fmla="*/ 202 w 370"/>
              <a:gd name="T61" fmla="*/ 704 h 705"/>
              <a:gd name="T62" fmla="*/ 192 w 370"/>
              <a:gd name="T63" fmla="*/ 682 h 705"/>
              <a:gd name="T64" fmla="*/ 150 w 370"/>
              <a:gd name="T65" fmla="*/ 666 h 705"/>
              <a:gd name="T66" fmla="*/ 114 w 370"/>
              <a:gd name="T67" fmla="*/ 625 h 705"/>
              <a:gd name="T68" fmla="*/ 82 w 370"/>
              <a:gd name="T69" fmla="*/ 574 h 705"/>
              <a:gd name="T70" fmla="*/ 72 w 370"/>
              <a:gd name="T71" fmla="*/ 599 h 705"/>
              <a:gd name="T72" fmla="*/ 57 w 370"/>
              <a:gd name="T73" fmla="*/ 558 h 705"/>
              <a:gd name="T74" fmla="*/ 72 w 370"/>
              <a:gd name="T75" fmla="*/ 511 h 705"/>
              <a:gd name="T76" fmla="*/ 82 w 370"/>
              <a:gd name="T77" fmla="*/ 491 h 705"/>
              <a:gd name="T78" fmla="*/ 98 w 370"/>
              <a:gd name="T79" fmla="*/ 434 h 705"/>
              <a:gd name="T80" fmla="*/ 94 w 370"/>
              <a:gd name="T81" fmla="*/ 356 h 705"/>
              <a:gd name="T82" fmla="*/ 47 w 370"/>
              <a:gd name="T83" fmla="*/ 284 h 705"/>
              <a:gd name="T84" fmla="*/ 57 w 370"/>
              <a:gd name="T85" fmla="*/ 247 h 705"/>
              <a:gd name="T86" fmla="*/ 67 w 370"/>
              <a:gd name="T87" fmla="*/ 217 h 705"/>
              <a:gd name="T88" fmla="*/ 47 w 370"/>
              <a:gd name="T89" fmla="*/ 175 h 705"/>
              <a:gd name="T90" fmla="*/ 6 w 370"/>
              <a:gd name="T91" fmla="*/ 108 h 705"/>
              <a:gd name="T92" fmla="*/ 0 w 370"/>
              <a:gd name="T93" fmla="*/ 98 h 705"/>
              <a:gd name="T94" fmla="*/ 6 w 370"/>
              <a:gd name="T95" fmla="*/ 67 h 705"/>
              <a:gd name="T96" fmla="*/ 26 w 370"/>
              <a:gd name="T97" fmla="*/ 41 h 705"/>
              <a:gd name="T98" fmla="*/ 57 w 370"/>
              <a:gd name="T99" fmla="*/ 16 h 705"/>
              <a:gd name="T100" fmla="*/ 82 w 370"/>
              <a:gd name="T101" fmla="*/ 10 h 705"/>
              <a:gd name="T102" fmla="*/ 109 w 370"/>
              <a:gd name="T103" fmla="*/ 0 h 7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0"/>
              <a:gd name="T157" fmla="*/ 0 h 705"/>
              <a:gd name="T158" fmla="*/ 370 w 370"/>
              <a:gd name="T159" fmla="*/ 705 h 7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0" h="705">
                <a:moveTo>
                  <a:pt x="109" y="0"/>
                </a:moveTo>
                <a:lnTo>
                  <a:pt x="109" y="16"/>
                </a:lnTo>
                <a:lnTo>
                  <a:pt x="114" y="10"/>
                </a:lnTo>
                <a:lnTo>
                  <a:pt x="135" y="26"/>
                </a:lnTo>
                <a:lnTo>
                  <a:pt x="125" y="41"/>
                </a:lnTo>
                <a:lnTo>
                  <a:pt x="135" y="51"/>
                </a:lnTo>
                <a:lnTo>
                  <a:pt x="150" y="41"/>
                </a:lnTo>
                <a:lnTo>
                  <a:pt x="155" y="57"/>
                </a:lnTo>
                <a:lnTo>
                  <a:pt x="166" y="67"/>
                </a:lnTo>
                <a:lnTo>
                  <a:pt x="155" y="98"/>
                </a:lnTo>
                <a:lnTo>
                  <a:pt x="155" y="134"/>
                </a:lnTo>
                <a:lnTo>
                  <a:pt x="166" y="139"/>
                </a:lnTo>
                <a:lnTo>
                  <a:pt x="182" y="124"/>
                </a:lnTo>
                <a:lnTo>
                  <a:pt x="192" y="124"/>
                </a:lnTo>
                <a:lnTo>
                  <a:pt x="207" y="108"/>
                </a:lnTo>
                <a:lnTo>
                  <a:pt x="223" y="124"/>
                </a:lnTo>
                <a:lnTo>
                  <a:pt x="233" y="118"/>
                </a:lnTo>
                <a:lnTo>
                  <a:pt x="249" y="118"/>
                </a:lnTo>
                <a:lnTo>
                  <a:pt x="259" y="98"/>
                </a:lnTo>
                <a:lnTo>
                  <a:pt x="285" y="108"/>
                </a:lnTo>
                <a:lnTo>
                  <a:pt x="301" y="124"/>
                </a:lnTo>
                <a:lnTo>
                  <a:pt x="327" y="160"/>
                </a:lnTo>
                <a:lnTo>
                  <a:pt x="327" y="165"/>
                </a:lnTo>
                <a:lnTo>
                  <a:pt x="331" y="186"/>
                </a:lnTo>
                <a:lnTo>
                  <a:pt x="342" y="206"/>
                </a:lnTo>
                <a:lnTo>
                  <a:pt x="358" y="217"/>
                </a:lnTo>
                <a:lnTo>
                  <a:pt x="358" y="227"/>
                </a:lnTo>
                <a:lnTo>
                  <a:pt x="369" y="233"/>
                </a:lnTo>
                <a:lnTo>
                  <a:pt x="369" y="247"/>
                </a:lnTo>
                <a:lnTo>
                  <a:pt x="369" y="284"/>
                </a:lnTo>
                <a:lnTo>
                  <a:pt x="358" y="300"/>
                </a:lnTo>
                <a:lnTo>
                  <a:pt x="352" y="300"/>
                </a:lnTo>
                <a:lnTo>
                  <a:pt x="331" y="294"/>
                </a:lnTo>
                <a:lnTo>
                  <a:pt x="327" y="300"/>
                </a:lnTo>
                <a:lnTo>
                  <a:pt x="290" y="294"/>
                </a:lnTo>
                <a:lnTo>
                  <a:pt x="259" y="300"/>
                </a:lnTo>
                <a:lnTo>
                  <a:pt x="259" y="335"/>
                </a:lnTo>
                <a:lnTo>
                  <a:pt x="233" y="351"/>
                </a:lnTo>
                <a:lnTo>
                  <a:pt x="243" y="378"/>
                </a:lnTo>
                <a:lnTo>
                  <a:pt x="264" y="423"/>
                </a:lnTo>
                <a:lnTo>
                  <a:pt x="249" y="408"/>
                </a:lnTo>
                <a:lnTo>
                  <a:pt x="207" y="382"/>
                </a:lnTo>
                <a:lnTo>
                  <a:pt x="166" y="378"/>
                </a:lnTo>
                <a:lnTo>
                  <a:pt x="176" y="341"/>
                </a:lnTo>
                <a:lnTo>
                  <a:pt x="135" y="351"/>
                </a:lnTo>
                <a:lnTo>
                  <a:pt x="135" y="382"/>
                </a:lnTo>
                <a:lnTo>
                  <a:pt x="135" y="408"/>
                </a:lnTo>
                <a:lnTo>
                  <a:pt x="114" y="444"/>
                </a:lnTo>
                <a:lnTo>
                  <a:pt x="109" y="486"/>
                </a:lnTo>
                <a:lnTo>
                  <a:pt x="98" y="501"/>
                </a:lnTo>
                <a:lnTo>
                  <a:pt x="109" y="553"/>
                </a:lnTo>
                <a:lnTo>
                  <a:pt x="135" y="542"/>
                </a:lnTo>
                <a:lnTo>
                  <a:pt x="140" y="574"/>
                </a:lnTo>
                <a:lnTo>
                  <a:pt x="150" y="574"/>
                </a:lnTo>
                <a:lnTo>
                  <a:pt x="166" y="641"/>
                </a:lnTo>
                <a:lnTo>
                  <a:pt x="192" y="652"/>
                </a:lnTo>
                <a:lnTo>
                  <a:pt x="217" y="652"/>
                </a:lnTo>
                <a:lnTo>
                  <a:pt x="233" y="682"/>
                </a:lnTo>
                <a:lnTo>
                  <a:pt x="223" y="682"/>
                </a:lnTo>
                <a:lnTo>
                  <a:pt x="217" y="694"/>
                </a:lnTo>
                <a:lnTo>
                  <a:pt x="207" y="682"/>
                </a:lnTo>
                <a:lnTo>
                  <a:pt x="202" y="704"/>
                </a:lnTo>
                <a:lnTo>
                  <a:pt x="182" y="704"/>
                </a:lnTo>
                <a:lnTo>
                  <a:pt x="192" y="682"/>
                </a:lnTo>
                <a:lnTo>
                  <a:pt x="155" y="662"/>
                </a:lnTo>
                <a:lnTo>
                  <a:pt x="150" y="666"/>
                </a:lnTo>
                <a:lnTo>
                  <a:pt x="135" y="641"/>
                </a:lnTo>
                <a:lnTo>
                  <a:pt x="114" y="625"/>
                </a:lnTo>
                <a:lnTo>
                  <a:pt x="94" y="594"/>
                </a:lnTo>
                <a:lnTo>
                  <a:pt x="82" y="574"/>
                </a:lnTo>
                <a:lnTo>
                  <a:pt x="72" y="584"/>
                </a:lnTo>
                <a:lnTo>
                  <a:pt x="72" y="599"/>
                </a:lnTo>
                <a:lnTo>
                  <a:pt x="67" y="594"/>
                </a:lnTo>
                <a:lnTo>
                  <a:pt x="57" y="558"/>
                </a:lnTo>
                <a:lnTo>
                  <a:pt x="67" y="527"/>
                </a:lnTo>
                <a:lnTo>
                  <a:pt x="72" y="511"/>
                </a:lnTo>
                <a:lnTo>
                  <a:pt x="72" y="501"/>
                </a:lnTo>
                <a:lnTo>
                  <a:pt x="82" y="491"/>
                </a:lnTo>
                <a:lnTo>
                  <a:pt x="82" y="476"/>
                </a:lnTo>
                <a:lnTo>
                  <a:pt x="98" y="434"/>
                </a:lnTo>
                <a:lnTo>
                  <a:pt x="109" y="408"/>
                </a:lnTo>
                <a:lnTo>
                  <a:pt x="94" y="356"/>
                </a:lnTo>
                <a:lnTo>
                  <a:pt x="94" y="335"/>
                </a:lnTo>
                <a:lnTo>
                  <a:pt x="47" y="284"/>
                </a:lnTo>
                <a:lnTo>
                  <a:pt x="47" y="268"/>
                </a:lnTo>
                <a:lnTo>
                  <a:pt x="57" y="247"/>
                </a:lnTo>
                <a:lnTo>
                  <a:pt x="57" y="227"/>
                </a:lnTo>
                <a:lnTo>
                  <a:pt x="67" y="217"/>
                </a:lnTo>
                <a:lnTo>
                  <a:pt x="57" y="190"/>
                </a:lnTo>
                <a:lnTo>
                  <a:pt x="47" y="175"/>
                </a:lnTo>
                <a:lnTo>
                  <a:pt x="16" y="124"/>
                </a:lnTo>
                <a:lnTo>
                  <a:pt x="6" y="108"/>
                </a:lnTo>
                <a:lnTo>
                  <a:pt x="0" y="108"/>
                </a:lnTo>
                <a:lnTo>
                  <a:pt x="0" y="98"/>
                </a:lnTo>
                <a:lnTo>
                  <a:pt x="6" y="92"/>
                </a:lnTo>
                <a:lnTo>
                  <a:pt x="6" y="67"/>
                </a:lnTo>
                <a:lnTo>
                  <a:pt x="16" y="51"/>
                </a:lnTo>
                <a:lnTo>
                  <a:pt x="26" y="41"/>
                </a:lnTo>
                <a:lnTo>
                  <a:pt x="67" y="30"/>
                </a:lnTo>
                <a:lnTo>
                  <a:pt x="57" y="16"/>
                </a:lnTo>
                <a:lnTo>
                  <a:pt x="72" y="26"/>
                </a:lnTo>
                <a:lnTo>
                  <a:pt x="82" y="10"/>
                </a:lnTo>
                <a:lnTo>
                  <a:pt x="109"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1" name="Freeform 108">
            <a:extLst>
              <a:ext uri="{FF2B5EF4-FFF2-40B4-BE49-F238E27FC236}">
                <a16:creationId xmlns:a16="http://schemas.microsoft.com/office/drawing/2014/main" id="{B1FBD903-8A25-474E-9B10-A3D0BD5E2EBC}"/>
              </a:ext>
            </a:extLst>
          </p:cNvPr>
          <p:cNvSpPr>
            <a:spLocks noChangeArrowheads="1"/>
          </p:cNvSpPr>
          <p:nvPr/>
        </p:nvSpPr>
        <p:spPr bwMode="auto">
          <a:xfrm>
            <a:off x="6059174" y="3995324"/>
            <a:ext cx="136652" cy="115170"/>
          </a:xfrm>
          <a:custGeom>
            <a:avLst/>
            <a:gdLst>
              <a:gd name="T0" fmla="*/ 0 w 224"/>
              <a:gd name="T1" fmla="*/ 83 h 182"/>
              <a:gd name="T2" fmla="*/ 6 w 224"/>
              <a:gd name="T3" fmla="*/ 73 h 182"/>
              <a:gd name="T4" fmla="*/ 6 w 224"/>
              <a:gd name="T5" fmla="*/ 93 h 182"/>
              <a:gd name="T6" fmla="*/ 16 w 224"/>
              <a:gd name="T7" fmla="*/ 98 h 182"/>
              <a:gd name="T8" fmla="*/ 21 w 224"/>
              <a:gd name="T9" fmla="*/ 108 h 182"/>
              <a:gd name="T10" fmla="*/ 47 w 224"/>
              <a:gd name="T11" fmla="*/ 108 h 182"/>
              <a:gd name="T12" fmla="*/ 58 w 224"/>
              <a:gd name="T13" fmla="*/ 98 h 182"/>
              <a:gd name="T14" fmla="*/ 109 w 224"/>
              <a:gd name="T15" fmla="*/ 98 h 182"/>
              <a:gd name="T16" fmla="*/ 130 w 224"/>
              <a:gd name="T17" fmla="*/ 93 h 182"/>
              <a:gd name="T18" fmla="*/ 150 w 224"/>
              <a:gd name="T19" fmla="*/ 73 h 182"/>
              <a:gd name="T20" fmla="*/ 176 w 224"/>
              <a:gd name="T21" fmla="*/ 41 h 182"/>
              <a:gd name="T22" fmla="*/ 197 w 224"/>
              <a:gd name="T23" fmla="*/ 15 h 182"/>
              <a:gd name="T24" fmla="*/ 207 w 224"/>
              <a:gd name="T25" fmla="*/ 0 h 182"/>
              <a:gd name="T26" fmla="*/ 218 w 224"/>
              <a:gd name="T27" fmla="*/ 10 h 182"/>
              <a:gd name="T28" fmla="*/ 218 w 224"/>
              <a:gd name="T29" fmla="*/ 26 h 182"/>
              <a:gd name="T30" fmla="*/ 218 w 224"/>
              <a:gd name="T31" fmla="*/ 51 h 182"/>
              <a:gd name="T32" fmla="*/ 207 w 224"/>
              <a:gd name="T33" fmla="*/ 51 h 182"/>
              <a:gd name="T34" fmla="*/ 197 w 224"/>
              <a:gd name="T35" fmla="*/ 57 h 182"/>
              <a:gd name="T36" fmla="*/ 207 w 224"/>
              <a:gd name="T37" fmla="*/ 93 h 182"/>
              <a:gd name="T38" fmla="*/ 218 w 224"/>
              <a:gd name="T39" fmla="*/ 93 h 182"/>
              <a:gd name="T40" fmla="*/ 223 w 224"/>
              <a:gd name="T41" fmla="*/ 108 h 182"/>
              <a:gd name="T42" fmla="*/ 218 w 224"/>
              <a:gd name="T43" fmla="*/ 108 h 182"/>
              <a:gd name="T44" fmla="*/ 197 w 224"/>
              <a:gd name="T45" fmla="*/ 108 h 182"/>
              <a:gd name="T46" fmla="*/ 197 w 224"/>
              <a:gd name="T47" fmla="*/ 124 h 182"/>
              <a:gd name="T48" fmla="*/ 192 w 224"/>
              <a:gd name="T49" fmla="*/ 140 h 182"/>
              <a:gd name="T50" fmla="*/ 192 w 224"/>
              <a:gd name="T51" fmla="*/ 175 h 182"/>
              <a:gd name="T52" fmla="*/ 182 w 224"/>
              <a:gd name="T53" fmla="*/ 181 h 182"/>
              <a:gd name="T54" fmla="*/ 47 w 224"/>
              <a:gd name="T55" fmla="*/ 160 h 182"/>
              <a:gd name="T56" fmla="*/ 42 w 224"/>
              <a:gd name="T57" fmla="*/ 140 h 182"/>
              <a:gd name="T58" fmla="*/ 21 w 224"/>
              <a:gd name="T59" fmla="*/ 118 h 182"/>
              <a:gd name="T60" fmla="*/ 6 w 224"/>
              <a:gd name="T61" fmla="*/ 98 h 182"/>
              <a:gd name="T62" fmla="*/ 0 w 224"/>
              <a:gd name="T63" fmla="*/ 83 h 182"/>
              <a:gd name="T64" fmla="*/ 0 w 224"/>
              <a:gd name="T65" fmla="*/ 83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182"/>
              <a:gd name="T101" fmla="*/ 224 w 224"/>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182">
                <a:moveTo>
                  <a:pt x="0" y="83"/>
                </a:moveTo>
                <a:lnTo>
                  <a:pt x="6" y="73"/>
                </a:lnTo>
                <a:lnTo>
                  <a:pt x="6" y="93"/>
                </a:lnTo>
                <a:lnTo>
                  <a:pt x="16" y="98"/>
                </a:lnTo>
                <a:lnTo>
                  <a:pt x="21" y="108"/>
                </a:lnTo>
                <a:lnTo>
                  <a:pt x="47" y="108"/>
                </a:lnTo>
                <a:lnTo>
                  <a:pt x="58" y="98"/>
                </a:lnTo>
                <a:lnTo>
                  <a:pt x="109" y="98"/>
                </a:lnTo>
                <a:lnTo>
                  <a:pt x="130" y="93"/>
                </a:lnTo>
                <a:lnTo>
                  <a:pt x="150" y="73"/>
                </a:lnTo>
                <a:lnTo>
                  <a:pt x="176" y="41"/>
                </a:lnTo>
                <a:lnTo>
                  <a:pt x="197" y="15"/>
                </a:lnTo>
                <a:lnTo>
                  <a:pt x="207" y="0"/>
                </a:lnTo>
                <a:lnTo>
                  <a:pt x="218" y="10"/>
                </a:lnTo>
                <a:lnTo>
                  <a:pt x="218" y="26"/>
                </a:lnTo>
                <a:lnTo>
                  <a:pt x="218" y="51"/>
                </a:lnTo>
                <a:lnTo>
                  <a:pt x="207" y="51"/>
                </a:lnTo>
                <a:lnTo>
                  <a:pt x="197" y="57"/>
                </a:lnTo>
                <a:lnTo>
                  <a:pt x="207" y="93"/>
                </a:lnTo>
                <a:lnTo>
                  <a:pt x="218" y="93"/>
                </a:lnTo>
                <a:lnTo>
                  <a:pt x="223" y="108"/>
                </a:lnTo>
                <a:lnTo>
                  <a:pt x="218" y="108"/>
                </a:lnTo>
                <a:lnTo>
                  <a:pt x="197" y="108"/>
                </a:lnTo>
                <a:lnTo>
                  <a:pt x="197" y="124"/>
                </a:lnTo>
                <a:lnTo>
                  <a:pt x="192" y="140"/>
                </a:lnTo>
                <a:lnTo>
                  <a:pt x="192" y="175"/>
                </a:lnTo>
                <a:lnTo>
                  <a:pt x="182" y="181"/>
                </a:lnTo>
                <a:lnTo>
                  <a:pt x="47" y="160"/>
                </a:lnTo>
                <a:lnTo>
                  <a:pt x="42" y="140"/>
                </a:lnTo>
                <a:lnTo>
                  <a:pt x="21" y="118"/>
                </a:lnTo>
                <a:lnTo>
                  <a:pt x="6" y="98"/>
                </a:lnTo>
                <a:lnTo>
                  <a:pt x="0" y="8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2" name="Freeform 109">
            <a:extLst>
              <a:ext uri="{FF2B5EF4-FFF2-40B4-BE49-F238E27FC236}">
                <a16:creationId xmlns:a16="http://schemas.microsoft.com/office/drawing/2014/main" id="{EAE3FA52-204F-D94A-8F96-446C499CD46B}"/>
              </a:ext>
            </a:extLst>
          </p:cNvPr>
          <p:cNvSpPr>
            <a:spLocks noChangeArrowheads="1"/>
          </p:cNvSpPr>
          <p:nvPr/>
        </p:nvSpPr>
        <p:spPr bwMode="auto">
          <a:xfrm>
            <a:off x="7445643" y="4070505"/>
            <a:ext cx="219562" cy="454282"/>
          </a:xfrm>
          <a:custGeom>
            <a:avLst/>
            <a:gdLst>
              <a:gd name="T0" fmla="*/ 10 w 359"/>
              <a:gd name="T1" fmla="*/ 41 h 711"/>
              <a:gd name="T2" fmla="*/ 31 w 359"/>
              <a:gd name="T3" fmla="*/ 41 h 711"/>
              <a:gd name="T4" fmla="*/ 57 w 359"/>
              <a:gd name="T5" fmla="*/ 31 h 711"/>
              <a:gd name="T6" fmla="*/ 83 w 359"/>
              <a:gd name="T7" fmla="*/ 31 h 711"/>
              <a:gd name="T8" fmla="*/ 109 w 359"/>
              <a:gd name="T9" fmla="*/ 6 h 711"/>
              <a:gd name="T10" fmla="*/ 151 w 359"/>
              <a:gd name="T11" fmla="*/ 16 h 711"/>
              <a:gd name="T12" fmla="*/ 202 w 359"/>
              <a:gd name="T13" fmla="*/ 21 h 711"/>
              <a:gd name="T14" fmla="*/ 227 w 359"/>
              <a:gd name="T15" fmla="*/ 88 h 711"/>
              <a:gd name="T16" fmla="*/ 259 w 359"/>
              <a:gd name="T17" fmla="*/ 88 h 711"/>
              <a:gd name="T18" fmla="*/ 233 w 359"/>
              <a:gd name="T19" fmla="*/ 99 h 711"/>
              <a:gd name="T20" fmla="*/ 217 w 359"/>
              <a:gd name="T21" fmla="*/ 114 h 711"/>
              <a:gd name="T22" fmla="*/ 202 w 359"/>
              <a:gd name="T23" fmla="*/ 156 h 711"/>
              <a:gd name="T24" fmla="*/ 176 w 359"/>
              <a:gd name="T25" fmla="*/ 171 h 711"/>
              <a:gd name="T26" fmla="*/ 202 w 359"/>
              <a:gd name="T27" fmla="*/ 259 h 711"/>
              <a:gd name="T28" fmla="*/ 259 w 359"/>
              <a:gd name="T29" fmla="*/ 331 h 711"/>
              <a:gd name="T30" fmla="*/ 285 w 359"/>
              <a:gd name="T31" fmla="*/ 347 h 711"/>
              <a:gd name="T32" fmla="*/ 316 w 359"/>
              <a:gd name="T33" fmla="*/ 388 h 711"/>
              <a:gd name="T34" fmla="*/ 327 w 359"/>
              <a:gd name="T35" fmla="*/ 415 h 711"/>
              <a:gd name="T36" fmla="*/ 352 w 359"/>
              <a:gd name="T37" fmla="*/ 497 h 711"/>
              <a:gd name="T38" fmla="*/ 352 w 359"/>
              <a:gd name="T39" fmla="*/ 518 h 711"/>
              <a:gd name="T40" fmla="*/ 358 w 359"/>
              <a:gd name="T41" fmla="*/ 533 h 711"/>
              <a:gd name="T42" fmla="*/ 358 w 359"/>
              <a:gd name="T43" fmla="*/ 560 h 711"/>
              <a:gd name="T44" fmla="*/ 316 w 359"/>
              <a:gd name="T45" fmla="*/ 601 h 711"/>
              <a:gd name="T46" fmla="*/ 290 w 359"/>
              <a:gd name="T47" fmla="*/ 616 h 711"/>
              <a:gd name="T48" fmla="*/ 243 w 359"/>
              <a:gd name="T49" fmla="*/ 642 h 711"/>
              <a:gd name="T50" fmla="*/ 217 w 359"/>
              <a:gd name="T51" fmla="*/ 652 h 711"/>
              <a:gd name="T52" fmla="*/ 192 w 359"/>
              <a:gd name="T53" fmla="*/ 683 h 711"/>
              <a:gd name="T54" fmla="*/ 161 w 359"/>
              <a:gd name="T55" fmla="*/ 658 h 711"/>
              <a:gd name="T56" fmla="*/ 161 w 359"/>
              <a:gd name="T57" fmla="*/ 632 h 711"/>
              <a:gd name="T58" fmla="*/ 139 w 359"/>
              <a:gd name="T59" fmla="*/ 626 h 711"/>
              <a:gd name="T60" fmla="*/ 207 w 359"/>
              <a:gd name="T61" fmla="*/ 601 h 711"/>
              <a:gd name="T62" fmla="*/ 202 w 359"/>
              <a:gd name="T63" fmla="*/ 564 h 711"/>
              <a:gd name="T64" fmla="*/ 243 w 359"/>
              <a:gd name="T65" fmla="*/ 548 h 711"/>
              <a:gd name="T66" fmla="*/ 274 w 359"/>
              <a:gd name="T67" fmla="*/ 533 h 711"/>
              <a:gd name="T68" fmla="*/ 270 w 359"/>
              <a:gd name="T69" fmla="*/ 456 h 711"/>
              <a:gd name="T70" fmla="*/ 270 w 359"/>
              <a:gd name="T71" fmla="*/ 425 h 711"/>
              <a:gd name="T72" fmla="*/ 270 w 359"/>
              <a:gd name="T73" fmla="*/ 388 h 711"/>
              <a:gd name="T74" fmla="*/ 259 w 359"/>
              <a:gd name="T75" fmla="*/ 358 h 711"/>
              <a:gd name="T76" fmla="*/ 207 w 359"/>
              <a:gd name="T77" fmla="*/ 305 h 711"/>
              <a:gd name="T78" fmla="*/ 166 w 359"/>
              <a:gd name="T79" fmla="*/ 259 h 711"/>
              <a:gd name="T80" fmla="*/ 139 w 359"/>
              <a:gd name="T81" fmla="*/ 233 h 711"/>
              <a:gd name="T82" fmla="*/ 94 w 359"/>
              <a:gd name="T83" fmla="*/ 182 h 711"/>
              <a:gd name="T84" fmla="*/ 124 w 359"/>
              <a:gd name="T85" fmla="*/ 182 h 711"/>
              <a:gd name="T86" fmla="*/ 119 w 359"/>
              <a:gd name="T87" fmla="*/ 140 h 711"/>
              <a:gd name="T88" fmla="*/ 98 w 359"/>
              <a:gd name="T89" fmla="*/ 125 h 711"/>
              <a:gd name="T90" fmla="*/ 31 w 359"/>
              <a:gd name="T91" fmla="*/ 109 h 711"/>
              <a:gd name="T92" fmla="*/ 31 w 359"/>
              <a:gd name="T93" fmla="*/ 72 h 711"/>
              <a:gd name="T94" fmla="*/ 0 w 359"/>
              <a:gd name="T95" fmla="*/ 47 h 7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9"/>
              <a:gd name="T145" fmla="*/ 0 h 711"/>
              <a:gd name="T146" fmla="*/ 359 w 359"/>
              <a:gd name="T147" fmla="*/ 711 h 7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9" h="711">
                <a:moveTo>
                  <a:pt x="0" y="47"/>
                </a:moveTo>
                <a:lnTo>
                  <a:pt x="10" y="41"/>
                </a:lnTo>
                <a:lnTo>
                  <a:pt x="16" y="41"/>
                </a:lnTo>
                <a:lnTo>
                  <a:pt x="31" y="41"/>
                </a:lnTo>
                <a:lnTo>
                  <a:pt x="41" y="31"/>
                </a:lnTo>
                <a:lnTo>
                  <a:pt x="57" y="31"/>
                </a:lnTo>
                <a:lnTo>
                  <a:pt x="72" y="47"/>
                </a:lnTo>
                <a:lnTo>
                  <a:pt x="83" y="31"/>
                </a:lnTo>
                <a:lnTo>
                  <a:pt x="109" y="21"/>
                </a:lnTo>
                <a:lnTo>
                  <a:pt x="109" y="6"/>
                </a:lnTo>
                <a:lnTo>
                  <a:pt x="135" y="0"/>
                </a:lnTo>
                <a:lnTo>
                  <a:pt x="151" y="16"/>
                </a:lnTo>
                <a:lnTo>
                  <a:pt x="192" y="21"/>
                </a:lnTo>
                <a:lnTo>
                  <a:pt x="202" y="21"/>
                </a:lnTo>
                <a:lnTo>
                  <a:pt x="192" y="47"/>
                </a:lnTo>
                <a:lnTo>
                  <a:pt x="227" y="88"/>
                </a:lnTo>
                <a:lnTo>
                  <a:pt x="249" y="84"/>
                </a:lnTo>
                <a:lnTo>
                  <a:pt x="259" y="88"/>
                </a:lnTo>
                <a:lnTo>
                  <a:pt x="249" y="99"/>
                </a:lnTo>
                <a:lnTo>
                  <a:pt x="233" y="99"/>
                </a:lnTo>
                <a:lnTo>
                  <a:pt x="233" y="114"/>
                </a:lnTo>
                <a:lnTo>
                  <a:pt x="217" y="114"/>
                </a:lnTo>
                <a:lnTo>
                  <a:pt x="202" y="129"/>
                </a:lnTo>
                <a:lnTo>
                  <a:pt x="202" y="156"/>
                </a:lnTo>
                <a:lnTo>
                  <a:pt x="192" y="166"/>
                </a:lnTo>
                <a:lnTo>
                  <a:pt x="176" y="171"/>
                </a:lnTo>
                <a:lnTo>
                  <a:pt x="166" y="217"/>
                </a:lnTo>
                <a:lnTo>
                  <a:pt x="202" y="259"/>
                </a:lnTo>
                <a:lnTo>
                  <a:pt x="217" y="290"/>
                </a:lnTo>
                <a:lnTo>
                  <a:pt x="259" y="331"/>
                </a:lnTo>
                <a:lnTo>
                  <a:pt x="274" y="342"/>
                </a:lnTo>
                <a:lnTo>
                  <a:pt x="285" y="347"/>
                </a:lnTo>
                <a:lnTo>
                  <a:pt x="300" y="368"/>
                </a:lnTo>
                <a:lnTo>
                  <a:pt x="316" y="388"/>
                </a:lnTo>
                <a:lnTo>
                  <a:pt x="327" y="388"/>
                </a:lnTo>
                <a:lnTo>
                  <a:pt x="327" y="415"/>
                </a:lnTo>
                <a:lnTo>
                  <a:pt x="352" y="482"/>
                </a:lnTo>
                <a:lnTo>
                  <a:pt x="352" y="497"/>
                </a:lnTo>
                <a:lnTo>
                  <a:pt x="358" y="507"/>
                </a:lnTo>
                <a:lnTo>
                  <a:pt x="352" y="518"/>
                </a:lnTo>
                <a:lnTo>
                  <a:pt x="352" y="523"/>
                </a:lnTo>
                <a:lnTo>
                  <a:pt x="358" y="533"/>
                </a:lnTo>
                <a:lnTo>
                  <a:pt x="352" y="548"/>
                </a:lnTo>
                <a:lnTo>
                  <a:pt x="358" y="560"/>
                </a:lnTo>
                <a:lnTo>
                  <a:pt x="342" y="585"/>
                </a:lnTo>
                <a:lnTo>
                  <a:pt x="316" y="601"/>
                </a:lnTo>
                <a:lnTo>
                  <a:pt x="300" y="601"/>
                </a:lnTo>
                <a:lnTo>
                  <a:pt x="290" y="616"/>
                </a:lnTo>
                <a:lnTo>
                  <a:pt x="249" y="632"/>
                </a:lnTo>
                <a:lnTo>
                  <a:pt x="243" y="642"/>
                </a:lnTo>
                <a:lnTo>
                  <a:pt x="233" y="668"/>
                </a:lnTo>
                <a:lnTo>
                  <a:pt x="217" y="652"/>
                </a:lnTo>
                <a:lnTo>
                  <a:pt x="217" y="683"/>
                </a:lnTo>
                <a:lnTo>
                  <a:pt x="192" y="683"/>
                </a:lnTo>
                <a:lnTo>
                  <a:pt x="161" y="710"/>
                </a:lnTo>
                <a:lnTo>
                  <a:pt x="161" y="658"/>
                </a:lnTo>
                <a:lnTo>
                  <a:pt x="166" y="652"/>
                </a:lnTo>
                <a:lnTo>
                  <a:pt x="161" y="632"/>
                </a:lnTo>
                <a:lnTo>
                  <a:pt x="151" y="632"/>
                </a:lnTo>
                <a:lnTo>
                  <a:pt x="139" y="626"/>
                </a:lnTo>
                <a:lnTo>
                  <a:pt x="182" y="605"/>
                </a:lnTo>
                <a:lnTo>
                  <a:pt x="207" y="601"/>
                </a:lnTo>
                <a:lnTo>
                  <a:pt x="207" y="585"/>
                </a:lnTo>
                <a:lnTo>
                  <a:pt x="202" y="564"/>
                </a:lnTo>
                <a:lnTo>
                  <a:pt x="217" y="560"/>
                </a:lnTo>
                <a:lnTo>
                  <a:pt x="243" y="548"/>
                </a:lnTo>
                <a:lnTo>
                  <a:pt x="259" y="544"/>
                </a:lnTo>
                <a:lnTo>
                  <a:pt x="274" y="533"/>
                </a:lnTo>
                <a:lnTo>
                  <a:pt x="274" y="497"/>
                </a:lnTo>
                <a:lnTo>
                  <a:pt x="270" y="456"/>
                </a:lnTo>
                <a:lnTo>
                  <a:pt x="270" y="440"/>
                </a:lnTo>
                <a:lnTo>
                  <a:pt x="270" y="425"/>
                </a:lnTo>
                <a:lnTo>
                  <a:pt x="270" y="409"/>
                </a:lnTo>
                <a:lnTo>
                  <a:pt x="270" y="388"/>
                </a:lnTo>
                <a:lnTo>
                  <a:pt x="259" y="388"/>
                </a:lnTo>
                <a:lnTo>
                  <a:pt x="259" y="358"/>
                </a:lnTo>
                <a:lnTo>
                  <a:pt x="227" y="331"/>
                </a:lnTo>
                <a:lnTo>
                  <a:pt x="207" y="305"/>
                </a:lnTo>
                <a:lnTo>
                  <a:pt x="182" y="280"/>
                </a:lnTo>
                <a:lnTo>
                  <a:pt x="166" y="259"/>
                </a:lnTo>
                <a:lnTo>
                  <a:pt x="151" y="239"/>
                </a:lnTo>
                <a:lnTo>
                  <a:pt x="139" y="233"/>
                </a:lnTo>
                <a:lnTo>
                  <a:pt x="94" y="197"/>
                </a:lnTo>
                <a:lnTo>
                  <a:pt x="94" y="182"/>
                </a:lnTo>
                <a:lnTo>
                  <a:pt x="109" y="182"/>
                </a:lnTo>
                <a:lnTo>
                  <a:pt x="124" y="182"/>
                </a:lnTo>
                <a:lnTo>
                  <a:pt x="124" y="156"/>
                </a:lnTo>
                <a:lnTo>
                  <a:pt x="119" y="140"/>
                </a:lnTo>
                <a:lnTo>
                  <a:pt x="109" y="140"/>
                </a:lnTo>
                <a:lnTo>
                  <a:pt x="98" y="125"/>
                </a:lnTo>
                <a:lnTo>
                  <a:pt x="67" y="125"/>
                </a:lnTo>
                <a:lnTo>
                  <a:pt x="31" y="109"/>
                </a:lnTo>
                <a:lnTo>
                  <a:pt x="31" y="84"/>
                </a:lnTo>
                <a:lnTo>
                  <a:pt x="31" y="72"/>
                </a:lnTo>
                <a:lnTo>
                  <a:pt x="10" y="62"/>
                </a:lnTo>
                <a:lnTo>
                  <a:pt x="0" y="4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3" name="Freeform 110">
            <a:extLst>
              <a:ext uri="{FF2B5EF4-FFF2-40B4-BE49-F238E27FC236}">
                <a16:creationId xmlns:a16="http://schemas.microsoft.com/office/drawing/2014/main" id="{C97C6750-1997-BB4B-A5AF-E6A25C704942}"/>
              </a:ext>
            </a:extLst>
          </p:cNvPr>
          <p:cNvSpPr>
            <a:spLocks noChangeArrowheads="1"/>
          </p:cNvSpPr>
          <p:nvPr/>
        </p:nvSpPr>
        <p:spPr bwMode="auto">
          <a:xfrm>
            <a:off x="2232952" y="4318442"/>
            <a:ext cx="64487" cy="39989"/>
          </a:xfrm>
          <a:custGeom>
            <a:avLst/>
            <a:gdLst>
              <a:gd name="T0" fmla="*/ 0 w 105"/>
              <a:gd name="T1" fmla="*/ 37 h 64"/>
              <a:gd name="T2" fmla="*/ 16 w 105"/>
              <a:gd name="T3" fmla="*/ 21 h 64"/>
              <a:gd name="T4" fmla="*/ 26 w 105"/>
              <a:gd name="T5" fmla="*/ 0 h 64"/>
              <a:gd name="T6" fmla="*/ 61 w 105"/>
              <a:gd name="T7" fmla="*/ 11 h 64"/>
              <a:gd name="T8" fmla="*/ 93 w 105"/>
              <a:gd name="T9" fmla="*/ 27 h 64"/>
              <a:gd name="T10" fmla="*/ 104 w 105"/>
              <a:gd name="T11" fmla="*/ 53 h 64"/>
              <a:gd name="T12" fmla="*/ 83 w 105"/>
              <a:gd name="T13" fmla="*/ 63 h 64"/>
              <a:gd name="T14" fmla="*/ 36 w 105"/>
              <a:gd name="T15" fmla="*/ 53 h 64"/>
              <a:gd name="T16" fmla="*/ 0 w 105"/>
              <a:gd name="T17" fmla="*/ 37 h 64"/>
              <a:gd name="T18" fmla="*/ 0 w 105"/>
              <a:gd name="T19" fmla="*/ 3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64"/>
              <a:gd name="T32" fmla="*/ 105 w 105"/>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64">
                <a:moveTo>
                  <a:pt x="0" y="37"/>
                </a:moveTo>
                <a:lnTo>
                  <a:pt x="16" y="21"/>
                </a:lnTo>
                <a:lnTo>
                  <a:pt x="26" y="0"/>
                </a:lnTo>
                <a:lnTo>
                  <a:pt x="61" y="11"/>
                </a:lnTo>
                <a:lnTo>
                  <a:pt x="93" y="27"/>
                </a:lnTo>
                <a:lnTo>
                  <a:pt x="104" y="53"/>
                </a:lnTo>
                <a:lnTo>
                  <a:pt x="83" y="63"/>
                </a:lnTo>
                <a:lnTo>
                  <a:pt x="36" y="53"/>
                </a:lnTo>
                <a:lnTo>
                  <a:pt x="0" y="3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4" name="Freeform 111">
            <a:extLst>
              <a:ext uri="{FF2B5EF4-FFF2-40B4-BE49-F238E27FC236}">
                <a16:creationId xmlns:a16="http://schemas.microsoft.com/office/drawing/2014/main" id="{3946F49C-A39B-A54E-8157-93652E708776}"/>
              </a:ext>
            </a:extLst>
          </p:cNvPr>
          <p:cNvSpPr>
            <a:spLocks noChangeArrowheads="1"/>
          </p:cNvSpPr>
          <p:nvPr/>
        </p:nvSpPr>
        <p:spPr bwMode="auto">
          <a:xfrm>
            <a:off x="7686700" y="4571177"/>
            <a:ext cx="257947" cy="188751"/>
          </a:xfrm>
          <a:custGeom>
            <a:avLst/>
            <a:gdLst>
              <a:gd name="T0" fmla="*/ 202 w 420"/>
              <a:gd name="T1" fmla="*/ 109 h 296"/>
              <a:gd name="T2" fmla="*/ 207 w 420"/>
              <a:gd name="T3" fmla="*/ 145 h 296"/>
              <a:gd name="T4" fmla="*/ 227 w 420"/>
              <a:gd name="T5" fmla="*/ 129 h 296"/>
              <a:gd name="T6" fmla="*/ 243 w 420"/>
              <a:gd name="T7" fmla="*/ 129 h 296"/>
              <a:gd name="T8" fmla="*/ 227 w 420"/>
              <a:gd name="T9" fmla="*/ 109 h 296"/>
              <a:gd name="T10" fmla="*/ 233 w 420"/>
              <a:gd name="T11" fmla="*/ 103 h 296"/>
              <a:gd name="T12" fmla="*/ 243 w 420"/>
              <a:gd name="T13" fmla="*/ 78 h 296"/>
              <a:gd name="T14" fmla="*/ 258 w 420"/>
              <a:gd name="T15" fmla="*/ 68 h 296"/>
              <a:gd name="T16" fmla="*/ 270 w 420"/>
              <a:gd name="T17" fmla="*/ 78 h 296"/>
              <a:gd name="T18" fmla="*/ 285 w 420"/>
              <a:gd name="T19" fmla="*/ 37 h 296"/>
              <a:gd name="T20" fmla="*/ 301 w 420"/>
              <a:gd name="T21" fmla="*/ 0 h 296"/>
              <a:gd name="T22" fmla="*/ 311 w 420"/>
              <a:gd name="T23" fmla="*/ 11 h 296"/>
              <a:gd name="T24" fmla="*/ 311 w 420"/>
              <a:gd name="T25" fmla="*/ 26 h 296"/>
              <a:gd name="T26" fmla="*/ 315 w 420"/>
              <a:gd name="T27" fmla="*/ 11 h 296"/>
              <a:gd name="T28" fmla="*/ 326 w 420"/>
              <a:gd name="T29" fmla="*/ 11 h 296"/>
              <a:gd name="T30" fmla="*/ 326 w 420"/>
              <a:gd name="T31" fmla="*/ 26 h 296"/>
              <a:gd name="T32" fmla="*/ 342 w 420"/>
              <a:gd name="T33" fmla="*/ 26 h 296"/>
              <a:gd name="T34" fmla="*/ 342 w 420"/>
              <a:gd name="T35" fmla="*/ 41 h 296"/>
              <a:gd name="T36" fmla="*/ 352 w 420"/>
              <a:gd name="T37" fmla="*/ 52 h 296"/>
              <a:gd name="T38" fmla="*/ 358 w 420"/>
              <a:gd name="T39" fmla="*/ 52 h 296"/>
              <a:gd name="T40" fmla="*/ 358 w 420"/>
              <a:gd name="T41" fmla="*/ 62 h 296"/>
              <a:gd name="T42" fmla="*/ 352 w 420"/>
              <a:gd name="T43" fmla="*/ 68 h 296"/>
              <a:gd name="T44" fmla="*/ 368 w 420"/>
              <a:gd name="T45" fmla="*/ 68 h 296"/>
              <a:gd name="T46" fmla="*/ 378 w 420"/>
              <a:gd name="T47" fmla="*/ 62 h 296"/>
              <a:gd name="T48" fmla="*/ 399 w 420"/>
              <a:gd name="T49" fmla="*/ 78 h 296"/>
              <a:gd name="T50" fmla="*/ 419 w 420"/>
              <a:gd name="T51" fmla="*/ 78 h 296"/>
              <a:gd name="T52" fmla="*/ 419 w 420"/>
              <a:gd name="T53" fmla="*/ 93 h 296"/>
              <a:gd name="T54" fmla="*/ 399 w 420"/>
              <a:gd name="T55" fmla="*/ 93 h 296"/>
              <a:gd name="T56" fmla="*/ 383 w 420"/>
              <a:gd name="T57" fmla="*/ 103 h 296"/>
              <a:gd name="T58" fmla="*/ 378 w 420"/>
              <a:gd name="T59" fmla="*/ 103 h 296"/>
              <a:gd name="T60" fmla="*/ 368 w 420"/>
              <a:gd name="T61" fmla="*/ 103 h 296"/>
              <a:gd name="T62" fmla="*/ 393 w 420"/>
              <a:gd name="T63" fmla="*/ 129 h 296"/>
              <a:gd name="T64" fmla="*/ 358 w 420"/>
              <a:gd name="T65" fmla="*/ 135 h 296"/>
              <a:gd name="T66" fmla="*/ 352 w 420"/>
              <a:gd name="T67" fmla="*/ 129 h 296"/>
              <a:gd name="T68" fmla="*/ 342 w 420"/>
              <a:gd name="T69" fmla="*/ 135 h 296"/>
              <a:gd name="T70" fmla="*/ 352 w 420"/>
              <a:gd name="T71" fmla="*/ 150 h 296"/>
              <a:gd name="T72" fmla="*/ 274 w 420"/>
              <a:gd name="T73" fmla="*/ 145 h 296"/>
              <a:gd name="T74" fmla="*/ 258 w 420"/>
              <a:gd name="T75" fmla="*/ 197 h 296"/>
              <a:gd name="T76" fmla="*/ 233 w 420"/>
              <a:gd name="T77" fmla="*/ 201 h 296"/>
              <a:gd name="T78" fmla="*/ 227 w 420"/>
              <a:gd name="T79" fmla="*/ 254 h 296"/>
              <a:gd name="T80" fmla="*/ 182 w 420"/>
              <a:gd name="T81" fmla="*/ 279 h 296"/>
              <a:gd name="T82" fmla="*/ 139 w 420"/>
              <a:gd name="T83" fmla="*/ 295 h 296"/>
              <a:gd name="T84" fmla="*/ 82 w 420"/>
              <a:gd name="T85" fmla="*/ 285 h 296"/>
              <a:gd name="T86" fmla="*/ 57 w 420"/>
              <a:gd name="T87" fmla="*/ 285 h 296"/>
              <a:gd name="T88" fmla="*/ 10 w 420"/>
              <a:gd name="T89" fmla="*/ 269 h 296"/>
              <a:gd name="T90" fmla="*/ 0 w 420"/>
              <a:gd name="T91" fmla="*/ 243 h 296"/>
              <a:gd name="T92" fmla="*/ 26 w 420"/>
              <a:gd name="T93" fmla="*/ 243 h 296"/>
              <a:gd name="T94" fmla="*/ 41 w 420"/>
              <a:gd name="T95" fmla="*/ 254 h 296"/>
              <a:gd name="T96" fmla="*/ 52 w 420"/>
              <a:gd name="T97" fmla="*/ 254 h 296"/>
              <a:gd name="T98" fmla="*/ 57 w 420"/>
              <a:gd name="T99" fmla="*/ 228 h 296"/>
              <a:gd name="T100" fmla="*/ 67 w 420"/>
              <a:gd name="T101" fmla="*/ 201 h 296"/>
              <a:gd name="T102" fmla="*/ 94 w 420"/>
              <a:gd name="T103" fmla="*/ 197 h 296"/>
              <a:gd name="T104" fmla="*/ 139 w 420"/>
              <a:gd name="T105" fmla="*/ 176 h 296"/>
              <a:gd name="T106" fmla="*/ 192 w 420"/>
              <a:gd name="T107" fmla="*/ 119 h 296"/>
              <a:gd name="T108" fmla="*/ 202 w 420"/>
              <a:gd name="T109" fmla="*/ 109 h 296"/>
              <a:gd name="T110" fmla="*/ 202 w 420"/>
              <a:gd name="T111" fmla="*/ 109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296"/>
              <a:gd name="T170" fmla="*/ 420 w 420"/>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296">
                <a:moveTo>
                  <a:pt x="202" y="109"/>
                </a:moveTo>
                <a:lnTo>
                  <a:pt x="207" y="145"/>
                </a:lnTo>
                <a:lnTo>
                  <a:pt x="227" y="129"/>
                </a:lnTo>
                <a:lnTo>
                  <a:pt x="243" y="129"/>
                </a:lnTo>
                <a:lnTo>
                  <a:pt x="227" y="109"/>
                </a:lnTo>
                <a:lnTo>
                  <a:pt x="233" y="103"/>
                </a:lnTo>
                <a:lnTo>
                  <a:pt x="243" y="78"/>
                </a:lnTo>
                <a:lnTo>
                  <a:pt x="258" y="68"/>
                </a:lnTo>
                <a:lnTo>
                  <a:pt x="270" y="78"/>
                </a:lnTo>
                <a:lnTo>
                  <a:pt x="285" y="37"/>
                </a:lnTo>
                <a:lnTo>
                  <a:pt x="301" y="0"/>
                </a:lnTo>
                <a:lnTo>
                  <a:pt x="311" y="11"/>
                </a:lnTo>
                <a:lnTo>
                  <a:pt x="311" y="26"/>
                </a:lnTo>
                <a:lnTo>
                  <a:pt x="315" y="11"/>
                </a:lnTo>
                <a:lnTo>
                  <a:pt x="326" y="11"/>
                </a:lnTo>
                <a:lnTo>
                  <a:pt x="326" y="26"/>
                </a:lnTo>
                <a:lnTo>
                  <a:pt x="342" y="26"/>
                </a:lnTo>
                <a:lnTo>
                  <a:pt x="342" y="41"/>
                </a:lnTo>
                <a:lnTo>
                  <a:pt x="352" y="52"/>
                </a:lnTo>
                <a:lnTo>
                  <a:pt x="358" y="52"/>
                </a:lnTo>
                <a:lnTo>
                  <a:pt x="358" y="62"/>
                </a:lnTo>
                <a:lnTo>
                  <a:pt x="352" y="68"/>
                </a:lnTo>
                <a:lnTo>
                  <a:pt x="368" y="68"/>
                </a:lnTo>
                <a:lnTo>
                  <a:pt x="378" y="62"/>
                </a:lnTo>
                <a:lnTo>
                  <a:pt x="399" y="78"/>
                </a:lnTo>
                <a:lnTo>
                  <a:pt x="419" y="78"/>
                </a:lnTo>
                <a:lnTo>
                  <a:pt x="419" y="93"/>
                </a:lnTo>
                <a:lnTo>
                  <a:pt x="399" y="93"/>
                </a:lnTo>
                <a:lnTo>
                  <a:pt x="383" y="103"/>
                </a:lnTo>
                <a:lnTo>
                  <a:pt x="378" y="103"/>
                </a:lnTo>
                <a:lnTo>
                  <a:pt x="368" y="103"/>
                </a:lnTo>
                <a:lnTo>
                  <a:pt x="393" y="129"/>
                </a:lnTo>
                <a:lnTo>
                  <a:pt x="358" y="135"/>
                </a:lnTo>
                <a:lnTo>
                  <a:pt x="352" y="129"/>
                </a:lnTo>
                <a:lnTo>
                  <a:pt x="342" y="135"/>
                </a:lnTo>
                <a:lnTo>
                  <a:pt x="352" y="150"/>
                </a:lnTo>
                <a:lnTo>
                  <a:pt x="274" y="145"/>
                </a:lnTo>
                <a:lnTo>
                  <a:pt x="258" y="197"/>
                </a:lnTo>
                <a:lnTo>
                  <a:pt x="233" y="201"/>
                </a:lnTo>
                <a:lnTo>
                  <a:pt x="227" y="254"/>
                </a:lnTo>
                <a:lnTo>
                  <a:pt x="182" y="279"/>
                </a:lnTo>
                <a:lnTo>
                  <a:pt x="139" y="295"/>
                </a:lnTo>
                <a:lnTo>
                  <a:pt x="82" y="285"/>
                </a:lnTo>
                <a:lnTo>
                  <a:pt x="57" y="285"/>
                </a:lnTo>
                <a:lnTo>
                  <a:pt x="10" y="269"/>
                </a:lnTo>
                <a:lnTo>
                  <a:pt x="0" y="243"/>
                </a:lnTo>
                <a:lnTo>
                  <a:pt x="26" y="243"/>
                </a:lnTo>
                <a:lnTo>
                  <a:pt x="41" y="254"/>
                </a:lnTo>
                <a:lnTo>
                  <a:pt x="52" y="254"/>
                </a:lnTo>
                <a:lnTo>
                  <a:pt x="57" y="228"/>
                </a:lnTo>
                <a:lnTo>
                  <a:pt x="67" y="201"/>
                </a:lnTo>
                <a:lnTo>
                  <a:pt x="94" y="197"/>
                </a:lnTo>
                <a:lnTo>
                  <a:pt x="139" y="176"/>
                </a:lnTo>
                <a:lnTo>
                  <a:pt x="192" y="119"/>
                </a:lnTo>
                <a:lnTo>
                  <a:pt x="202" y="10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5" name="Freeform 112">
            <a:extLst>
              <a:ext uri="{FF2B5EF4-FFF2-40B4-BE49-F238E27FC236}">
                <a16:creationId xmlns:a16="http://schemas.microsoft.com/office/drawing/2014/main" id="{D5AF89A2-DDD4-F649-B3EA-63DC589E00FB}"/>
              </a:ext>
            </a:extLst>
          </p:cNvPr>
          <p:cNvSpPr>
            <a:spLocks noChangeArrowheads="1"/>
          </p:cNvSpPr>
          <p:nvPr/>
        </p:nvSpPr>
        <p:spPr bwMode="auto">
          <a:xfrm>
            <a:off x="7513201" y="4726335"/>
            <a:ext cx="15354" cy="17596"/>
          </a:xfrm>
          <a:custGeom>
            <a:avLst/>
            <a:gdLst>
              <a:gd name="T0" fmla="*/ 26 w 27"/>
              <a:gd name="T1" fmla="*/ 0 h 28"/>
              <a:gd name="T2" fmla="*/ 15 w 27"/>
              <a:gd name="T3" fmla="*/ 16 h 28"/>
              <a:gd name="T4" fmla="*/ 10 w 27"/>
              <a:gd name="T5" fmla="*/ 27 h 28"/>
              <a:gd name="T6" fmla="*/ 0 w 27"/>
              <a:gd name="T7" fmla="*/ 16 h 28"/>
              <a:gd name="T8" fmla="*/ 0 w 27"/>
              <a:gd name="T9" fmla="*/ 11 h 28"/>
              <a:gd name="T10" fmla="*/ 26 w 27"/>
              <a:gd name="T11" fmla="*/ 0 h 28"/>
              <a:gd name="T12" fmla="*/ 26 w 27"/>
              <a:gd name="T13" fmla="*/ 0 h 28"/>
              <a:gd name="T14" fmla="*/ 0 60000 65536"/>
              <a:gd name="T15" fmla="*/ 0 60000 65536"/>
              <a:gd name="T16" fmla="*/ 0 60000 65536"/>
              <a:gd name="T17" fmla="*/ 0 60000 65536"/>
              <a:gd name="T18" fmla="*/ 0 60000 65536"/>
              <a:gd name="T19" fmla="*/ 0 60000 65536"/>
              <a:gd name="T20" fmla="*/ 0 60000 65536"/>
              <a:gd name="T21" fmla="*/ 0 w 27"/>
              <a:gd name="T22" fmla="*/ 0 h 28"/>
              <a:gd name="T23" fmla="*/ 27 w 27"/>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8">
                <a:moveTo>
                  <a:pt x="26" y="0"/>
                </a:moveTo>
                <a:lnTo>
                  <a:pt x="15" y="16"/>
                </a:lnTo>
                <a:lnTo>
                  <a:pt x="10" y="27"/>
                </a:lnTo>
                <a:lnTo>
                  <a:pt x="0" y="16"/>
                </a:lnTo>
                <a:lnTo>
                  <a:pt x="0" y="11"/>
                </a:lnTo>
                <a:lnTo>
                  <a:pt x="26"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6" name="Freeform 113">
            <a:extLst>
              <a:ext uri="{FF2B5EF4-FFF2-40B4-BE49-F238E27FC236}">
                <a16:creationId xmlns:a16="http://schemas.microsoft.com/office/drawing/2014/main" id="{17DF0503-74AF-9547-A892-0816E6B86255}"/>
              </a:ext>
            </a:extLst>
          </p:cNvPr>
          <p:cNvSpPr>
            <a:spLocks noChangeArrowheads="1"/>
          </p:cNvSpPr>
          <p:nvPr/>
        </p:nvSpPr>
        <p:spPr bwMode="auto">
          <a:xfrm>
            <a:off x="5842683" y="4256057"/>
            <a:ext cx="118226" cy="139164"/>
          </a:xfrm>
          <a:custGeom>
            <a:avLst/>
            <a:gdLst>
              <a:gd name="T0" fmla="*/ 30 w 192"/>
              <a:gd name="T1" fmla="*/ 217 h 218"/>
              <a:gd name="T2" fmla="*/ 26 w 192"/>
              <a:gd name="T3" fmla="*/ 191 h 218"/>
              <a:gd name="T4" fmla="*/ 15 w 192"/>
              <a:gd name="T5" fmla="*/ 145 h 218"/>
              <a:gd name="T6" fmla="*/ 0 w 192"/>
              <a:gd name="T7" fmla="*/ 98 h 218"/>
              <a:gd name="T8" fmla="*/ 0 w 192"/>
              <a:gd name="T9" fmla="*/ 78 h 218"/>
              <a:gd name="T10" fmla="*/ 0 w 192"/>
              <a:gd name="T11" fmla="*/ 57 h 218"/>
              <a:gd name="T12" fmla="*/ 26 w 192"/>
              <a:gd name="T13" fmla="*/ 41 h 218"/>
              <a:gd name="T14" fmla="*/ 26 w 192"/>
              <a:gd name="T15" fmla="*/ 11 h 218"/>
              <a:gd name="T16" fmla="*/ 30 w 192"/>
              <a:gd name="T17" fmla="*/ 11 h 218"/>
              <a:gd name="T18" fmla="*/ 46 w 192"/>
              <a:gd name="T19" fmla="*/ 11 h 218"/>
              <a:gd name="T20" fmla="*/ 83 w 192"/>
              <a:gd name="T21" fmla="*/ 0 h 218"/>
              <a:gd name="T22" fmla="*/ 165 w 192"/>
              <a:gd name="T23" fmla="*/ 41 h 218"/>
              <a:gd name="T24" fmla="*/ 165 w 192"/>
              <a:gd name="T25" fmla="*/ 78 h 218"/>
              <a:gd name="T26" fmla="*/ 191 w 192"/>
              <a:gd name="T27" fmla="*/ 68 h 218"/>
              <a:gd name="T28" fmla="*/ 175 w 192"/>
              <a:gd name="T29" fmla="*/ 109 h 218"/>
              <a:gd name="T30" fmla="*/ 150 w 192"/>
              <a:gd name="T31" fmla="*/ 135 h 218"/>
              <a:gd name="T32" fmla="*/ 150 w 192"/>
              <a:gd name="T33" fmla="*/ 160 h 218"/>
              <a:gd name="T34" fmla="*/ 181 w 192"/>
              <a:gd name="T35" fmla="*/ 145 h 218"/>
              <a:gd name="T36" fmla="*/ 181 w 192"/>
              <a:gd name="T37" fmla="*/ 150 h 218"/>
              <a:gd name="T38" fmla="*/ 155 w 192"/>
              <a:gd name="T39" fmla="*/ 166 h 218"/>
              <a:gd name="T40" fmla="*/ 124 w 192"/>
              <a:gd name="T41" fmla="*/ 176 h 218"/>
              <a:gd name="T42" fmla="*/ 30 w 192"/>
              <a:gd name="T43" fmla="*/ 217 h 218"/>
              <a:gd name="T44" fmla="*/ 30 w 192"/>
              <a:gd name="T45" fmla="*/ 217 h 2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218"/>
              <a:gd name="T71" fmla="*/ 192 w 192"/>
              <a:gd name="T72" fmla="*/ 218 h 2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218">
                <a:moveTo>
                  <a:pt x="30" y="217"/>
                </a:moveTo>
                <a:lnTo>
                  <a:pt x="26" y="191"/>
                </a:lnTo>
                <a:lnTo>
                  <a:pt x="15" y="145"/>
                </a:lnTo>
                <a:lnTo>
                  <a:pt x="0" y="98"/>
                </a:lnTo>
                <a:lnTo>
                  <a:pt x="0" y="78"/>
                </a:lnTo>
                <a:lnTo>
                  <a:pt x="0" y="57"/>
                </a:lnTo>
                <a:lnTo>
                  <a:pt x="26" y="41"/>
                </a:lnTo>
                <a:lnTo>
                  <a:pt x="26" y="11"/>
                </a:lnTo>
                <a:lnTo>
                  <a:pt x="30" y="11"/>
                </a:lnTo>
                <a:lnTo>
                  <a:pt x="46" y="11"/>
                </a:lnTo>
                <a:lnTo>
                  <a:pt x="83" y="0"/>
                </a:lnTo>
                <a:lnTo>
                  <a:pt x="165" y="41"/>
                </a:lnTo>
                <a:lnTo>
                  <a:pt x="165" y="78"/>
                </a:lnTo>
                <a:lnTo>
                  <a:pt x="191" y="68"/>
                </a:lnTo>
                <a:lnTo>
                  <a:pt x="175" y="109"/>
                </a:lnTo>
                <a:lnTo>
                  <a:pt x="150" y="135"/>
                </a:lnTo>
                <a:lnTo>
                  <a:pt x="150" y="160"/>
                </a:lnTo>
                <a:lnTo>
                  <a:pt x="181" y="145"/>
                </a:lnTo>
                <a:lnTo>
                  <a:pt x="181" y="150"/>
                </a:lnTo>
                <a:lnTo>
                  <a:pt x="155" y="166"/>
                </a:lnTo>
                <a:lnTo>
                  <a:pt x="124" y="176"/>
                </a:lnTo>
                <a:lnTo>
                  <a:pt x="30" y="21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7" name="Freeform 114">
            <a:extLst>
              <a:ext uri="{FF2B5EF4-FFF2-40B4-BE49-F238E27FC236}">
                <a16:creationId xmlns:a16="http://schemas.microsoft.com/office/drawing/2014/main" id="{6C72B592-A5B7-0349-B604-36B7FB25250B}"/>
              </a:ext>
            </a:extLst>
          </p:cNvPr>
          <p:cNvSpPr>
            <a:spLocks noChangeArrowheads="1"/>
          </p:cNvSpPr>
          <p:nvPr/>
        </p:nvSpPr>
        <p:spPr bwMode="auto">
          <a:xfrm>
            <a:off x="5861109" y="4212870"/>
            <a:ext cx="265624" cy="188751"/>
          </a:xfrm>
          <a:custGeom>
            <a:avLst/>
            <a:gdLst>
              <a:gd name="T0" fmla="*/ 379 w 432"/>
              <a:gd name="T1" fmla="*/ 0 h 296"/>
              <a:gd name="T2" fmla="*/ 431 w 432"/>
              <a:gd name="T3" fmla="*/ 108 h 296"/>
              <a:gd name="T4" fmla="*/ 393 w 432"/>
              <a:gd name="T5" fmla="*/ 124 h 296"/>
              <a:gd name="T6" fmla="*/ 389 w 432"/>
              <a:gd name="T7" fmla="*/ 150 h 296"/>
              <a:gd name="T8" fmla="*/ 389 w 432"/>
              <a:gd name="T9" fmla="*/ 160 h 296"/>
              <a:gd name="T10" fmla="*/ 280 w 432"/>
              <a:gd name="T11" fmla="*/ 201 h 296"/>
              <a:gd name="T12" fmla="*/ 254 w 432"/>
              <a:gd name="T13" fmla="*/ 211 h 296"/>
              <a:gd name="T14" fmla="*/ 233 w 432"/>
              <a:gd name="T15" fmla="*/ 233 h 296"/>
              <a:gd name="T16" fmla="*/ 213 w 432"/>
              <a:gd name="T17" fmla="*/ 233 h 296"/>
              <a:gd name="T18" fmla="*/ 203 w 432"/>
              <a:gd name="T19" fmla="*/ 233 h 296"/>
              <a:gd name="T20" fmla="*/ 160 w 432"/>
              <a:gd name="T21" fmla="*/ 258 h 296"/>
              <a:gd name="T22" fmla="*/ 104 w 432"/>
              <a:gd name="T23" fmla="*/ 268 h 296"/>
              <a:gd name="T24" fmla="*/ 78 w 432"/>
              <a:gd name="T25" fmla="*/ 274 h 296"/>
              <a:gd name="T26" fmla="*/ 78 w 432"/>
              <a:gd name="T27" fmla="*/ 295 h 296"/>
              <a:gd name="T28" fmla="*/ 52 w 432"/>
              <a:gd name="T29" fmla="*/ 295 h 296"/>
              <a:gd name="T30" fmla="*/ 16 w 432"/>
              <a:gd name="T31" fmla="*/ 295 h 296"/>
              <a:gd name="T32" fmla="*/ 0 w 432"/>
              <a:gd name="T33" fmla="*/ 284 h 296"/>
              <a:gd name="T34" fmla="*/ 94 w 432"/>
              <a:gd name="T35" fmla="*/ 243 h 296"/>
              <a:gd name="T36" fmla="*/ 125 w 432"/>
              <a:gd name="T37" fmla="*/ 233 h 296"/>
              <a:gd name="T38" fmla="*/ 150 w 432"/>
              <a:gd name="T39" fmla="*/ 217 h 296"/>
              <a:gd name="T40" fmla="*/ 150 w 432"/>
              <a:gd name="T41" fmla="*/ 211 h 296"/>
              <a:gd name="T42" fmla="*/ 119 w 432"/>
              <a:gd name="T43" fmla="*/ 227 h 296"/>
              <a:gd name="T44" fmla="*/ 119 w 432"/>
              <a:gd name="T45" fmla="*/ 201 h 296"/>
              <a:gd name="T46" fmla="*/ 145 w 432"/>
              <a:gd name="T47" fmla="*/ 176 h 296"/>
              <a:gd name="T48" fmla="*/ 160 w 432"/>
              <a:gd name="T49" fmla="*/ 135 h 296"/>
              <a:gd name="T50" fmla="*/ 233 w 432"/>
              <a:gd name="T51" fmla="*/ 36 h 296"/>
              <a:gd name="T52" fmla="*/ 379 w 432"/>
              <a:gd name="T53" fmla="*/ 0 h 296"/>
              <a:gd name="T54" fmla="*/ 379 w 432"/>
              <a:gd name="T55" fmla="*/ 0 h 2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2"/>
              <a:gd name="T85" fmla="*/ 0 h 296"/>
              <a:gd name="T86" fmla="*/ 432 w 432"/>
              <a:gd name="T87" fmla="*/ 296 h 2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2" h="296">
                <a:moveTo>
                  <a:pt x="379" y="0"/>
                </a:moveTo>
                <a:lnTo>
                  <a:pt x="431" y="108"/>
                </a:lnTo>
                <a:lnTo>
                  <a:pt x="393" y="124"/>
                </a:lnTo>
                <a:lnTo>
                  <a:pt x="389" y="150"/>
                </a:lnTo>
                <a:lnTo>
                  <a:pt x="389" y="160"/>
                </a:lnTo>
                <a:lnTo>
                  <a:pt x="280" y="201"/>
                </a:lnTo>
                <a:lnTo>
                  <a:pt x="254" y="211"/>
                </a:lnTo>
                <a:lnTo>
                  <a:pt x="233" y="233"/>
                </a:lnTo>
                <a:lnTo>
                  <a:pt x="213" y="233"/>
                </a:lnTo>
                <a:lnTo>
                  <a:pt x="203" y="233"/>
                </a:lnTo>
                <a:lnTo>
                  <a:pt x="160" y="258"/>
                </a:lnTo>
                <a:lnTo>
                  <a:pt x="104" y="268"/>
                </a:lnTo>
                <a:lnTo>
                  <a:pt x="78" y="274"/>
                </a:lnTo>
                <a:lnTo>
                  <a:pt x="78" y="295"/>
                </a:lnTo>
                <a:lnTo>
                  <a:pt x="52" y="295"/>
                </a:lnTo>
                <a:lnTo>
                  <a:pt x="16" y="295"/>
                </a:lnTo>
                <a:lnTo>
                  <a:pt x="0" y="284"/>
                </a:lnTo>
                <a:lnTo>
                  <a:pt x="94" y="243"/>
                </a:lnTo>
                <a:lnTo>
                  <a:pt x="125" y="233"/>
                </a:lnTo>
                <a:lnTo>
                  <a:pt x="150" y="217"/>
                </a:lnTo>
                <a:lnTo>
                  <a:pt x="150" y="211"/>
                </a:lnTo>
                <a:lnTo>
                  <a:pt x="119" y="227"/>
                </a:lnTo>
                <a:lnTo>
                  <a:pt x="119" y="201"/>
                </a:lnTo>
                <a:lnTo>
                  <a:pt x="145" y="176"/>
                </a:lnTo>
                <a:lnTo>
                  <a:pt x="160" y="135"/>
                </a:lnTo>
                <a:lnTo>
                  <a:pt x="233" y="36"/>
                </a:lnTo>
                <a:lnTo>
                  <a:pt x="379"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8" name="Freeform 115">
            <a:extLst>
              <a:ext uri="{FF2B5EF4-FFF2-40B4-BE49-F238E27FC236}">
                <a16:creationId xmlns:a16="http://schemas.microsoft.com/office/drawing/2014/main" id="{C5507FC1-D2C8-6643-B782-19337B892D94}"/>
              </a:ext>
            </a:extLst>
          </p:cNvPr>
          <p:cNvSpPr>
            <a:spLocks noChangeArrowheads="1"/>
          </p:cNvSpPr>
          <p:nvPr/>
        </p:nvSpPr>
        <p:spPr bwMode="auto">
          <a:xfrm>
            <a:off x="7629892" y="4177678"/>
            <a:ext cx="64487" cy="59184"/>
          </a:xfrm>
          <a:custGeom>
            <a:avLst/>
            <a:gdLst>
              <a:gd name="T0" fmla="*/ 37 w 105"/>
              <a:gd name="T1" fmla="*/ 4 h 94"/>
              <a:gd name="T2" fmla="*/ 27 w 105"/>
              <a:gd name="T3" fmla="*/ 4 h 94"/>
              <a:gd name="T4" fmla="*/ 27 w 105"/>
              <a:gd name="T5" fmla="*/ 26 h 94"/>
              <a:gd name="T6" fmla="*/ 0 w 105"/>
              <a:gd name="T7" fmla="*/ 41 h 94"/>
              <a:gd name="T8" fmla="*/ 0 w 105"/>
              <a:gd name="T9" fmla="*/ 73 h 94"/>
              <a:gd name="T10" fmla="*/ 42 w 105"/>
              <a:gd name="T11" fmla="*/ 93 h 94"/>
              <a:gd name="T12" fmla="*/ 58 w 105"/>
              <a:gd name="T13" fmla="*/ 73 h 94"/>
              <a:gd name="T14" fmla="*/ 84 w 105"/>
              <a:gd name="T15" fmla="*/ 67 h 94"/>
              <a:gd name="T16" fmla="*/ 84 w 105"/>
              <a:gd name="T17" fmla="*/ 41 h 94"/>
              <a:gd name="T18" fmla="*/ 104 w 105"/>
              <a:gd name="T19" fmla="*/ 26 h 94"/>
              <a:gd name="T20" fmla="*/ 104 w 105"/>
              <a:gd name="T21" fmla="*/ 4 h 94"/>
              <a:gd name="T22" fmla="*/ 94 w 105"/>
              <a:gd name="T23" fmla="*/ 0 h 94"/>
              <a:gd name="T24" fmla="*/ 84 w 105"/>
              <a:gd name="T25" fmla="*/ 4 h 94"/>
              <a:gd name="T26" fmla="*/ 42 w 105"/>
              <a:gd name="T27" fmla="*/ 4 h 94"/>
              <a:gd name="T28" fmla="*/ 37 w 105"/>
              <a:gd name="T29" fmla="*/ 4 h 94"/>
              <a:gd name="T30" fmla="*/ 37 w 105"/>
              <a:gd name="T31" fmla="*/ 4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94"/>
              <a:gd name="T50" fmla="*/ 105 w 105"/>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94">
                <a:moveTo>
                  <a:pt x="37" y="4"/>
                </a:moveTo>
                <a:lnTo>
                  <a:pt x="27" y="4"/>
                </a:lnTo>
                <a:lnTo>
                  <a:pt x="27" y="26"/>
                </a:lnTo>
                <a:lnTo>
                  <a:pt x="0" y="41"/>
                </a:lnTo>
                <a:lnTo>
                  <a:pt x="0" y="73"/>
                </a:lnTo>
                <a:lnTo>
                  <a:pt x="42" y="93"/>
                </a:lnTo>
                <a:lnTo>
                  <a:pt x="58" y="73"/>
                </a:lnTo>
                <a:lnTo>
                  <a:pt x="84" y="67"/>
                </a:lnTo>
                <a:lnTo>
                  <a:pt x="84" y="41"/>
                </a:lnTo>
                <a:lnTo>
                  <a:pt x="104" y="26"/>
                </a:lnTo>
                <a:lnTo>
                  <a:pt x="104" y="4"/>
                </a:lnTo>
                <a:lnTo>
                  <a:pt x="94" y="0"/>
                </a:lnTo>
                <a:lnTo>
                  <a:pt x="84" y="4"/>
                </a:lnTo>
                <a:lnTo>
                  <a:pt x="42" y="4"/>
                </a:lnTo>
                <a:lnTo>
                  <a:pt x="37" y="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9" name="Freeform 116">
            <a:extLst>
              <a:ext uri="{FF2B5EF4-FFF2-40B4-BE49-F238E27FC236}">
                <a16:creationId xmlns:a16="http://schemas.microsoft.com/office/drawing/2014/main" id="{89382B70-75BE-EF4C-8E9B-19C99495EE04}"/>
              </a:ext>
            </a:extLst>
          </p:cNvPr>
          <p:cNvSpPr>
            <a:spLocks noChangeArrowheads="1"/>
          </p:cNvSpPr>
          <p:nvPr/>
        </p:nvSpPr>
        <p:spPr bwMode="auto">
          <a:xfrm>
            <a:off x="6720934" y="4636759"/>
            <a:ext cx="9212" cy="9598"/>
          </a:xfrm>
          <a:custGeom>
            <a:avLst/>
            <a:gdLst>
              <a:gd name="T0" fmla="*/ 10 w 17"/>
              <a:gd name="T1" fmla="*/ 6 h 17"/>
              <a:gd name="T2" fmla="*/ 16 w 17"/>
              <a:gd name="T3" fmla="*/ 16 h 17"/>
              <a:gd name="T4" fmla="*/ 10 w 17"/>
              <a:gd name="T5" fmla="*/ 16 h 17"/>
              <a:gd name="T6" fmla="*/ 0 w 17"/>
              <a:gd name="T7" fmla="*/ 16 h 17"/>
              <a:gd name="T8" fmla="*/ 0 w 17"/>
              <a:gd name="T9" fmla="*/ 0 h 17"/>
              <a:gd name="T10" fmla="*/ 10 w 17"/>
              <a:gd name="T11" fmla="*/ 0 h 17"/>
              <a:gd name="T12" fmla="*/ 10 w 17"/>
              <a:gd name="T13" fmla="*/ 6 h 17"/>
              <a:gd name="T14" fmla="*/ 10 w 17"/>
              <a:gd name="T15" fmla="*/ 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0" y="6"/>
                </a:moveTo>
                <a:lnTo>
                  <a:pt x="16" y="16"/>
                </a:lnTo>
                <a:lnTo>
                  <a:pt x="10" y="16"/>
                </a:lnTo>
                <a:lnTo>
                  <a:pt x="0" y="16"/>
                </a:lnTo>
                <a:lnTo>
                  <a:pt x="0" y="0"/>
                </a:lnTo>
                <a:lnTo>
                  <a:pt x="10" y="0"/>
                </a:lnTo>
                <a:lnTo>
                  <a:pt x="10" y="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0" name="Freeform 117">
            <a:extLst>
              <a:ext uri="{FF2B5EF4-FFF2-40B4-BE49-F238E27FC236}">
                <a16:creationId xmlns:a16="http://schemas.microsoft.com/office/drawing/2014/main" id="{2CE835B9-8D28-EF40-91D6-637541ACE6CF}"/>
              </a:ext>
            </a:extLst>
          </p:cNvPr>
          <p:cNvSpPr>
            <a:spLocks noChangeArrowheads="1"/>
          </p:cNvSpPr>
          <p:nvPr/>
        </p:nvSpPr>
        <p:spPr bwMode="auto">
          <a:xfrm>
            <a:off x="5851896" y="2961994"/>
            <a:ext cx="1027184" cy="547058"/>
          </a:xfrm>
          <a:custGeom>
            <a:avLst/>
            <a:gdLst>
              <a:gd name="T0" fmla="*/ 1667 w 1674"/>
              <a:gd name="T1" fmla="*/ 342 h 856"/>
              <a:gd name="T2" fmla="*/ 1622 w 1674"/>
              <a:gd name="T3" fmla="*/ 362 h 856"/>
              <a:gd name="T4" fmla="*/ 1622 w 1674"/>
              <a:gd name="T5" fmla="*/ 445 h 856"/>
              <a:gd name="T6" fmla="*/ 1522 w 1674"/>
              <a:gd name="T7" fmla="*/ 533 h 856"/>
              <a:gd name="T8" fmla="*/ 1522 w 1674"/>
              <a:gd name="T9" fmla="*/ 560 h 856"/>
              <a:gd name="T10" fmla="*/ 1430 w 1674"/>
              <a:gd name="T11" fmla="*/ 585 h 856"/>
              <a:gd name="T12" fmla="*/ 1491 w 1674"/>
              <a:gd name="T13" fmla="*/ 678 h 856"/>
              <a:gd name="T14" fmla="*/ 1450 w 1674"/>
              <a:gd name="T15" fmla="*/ 746 h 856"/>
              <a:gd name="T16" fmla="*/ 1264 w 1674"/>
              <a:gd name="T17" fmla="*/ 709 h 856"/>
              <a:gd name="T18" fmla="*/ 1207 w 1674"/>
              <a:gd name="T19" fmla="*/ 689 h 856"/>
              <a:gd name="T20" fmla="*/ 1031 w 1674"/>
              <a:gd name="T21" fmla="*/ 797 h 856"/>
              <a:gd name="T22" fmla="*/ 990 w 1674"/>
              <a:gd name="T23" fmla="*/ 818 h 856"/>
              <a:gd name="T24" fmla="*/ 937 w 1674"/>
              <a:gd name="T25" fmla="*/ 828 h 856"/>
              <a:gd name="T26" fmla="*/ 870 w 1674"/>
              <a:gd name="T27" fmla="*/ 803 h 856"/>
              <a:gd name="T28" fmla="*/ 845 w 1674"/>
              <a:gd name="T29" fmla="*/ 750 h 856"/>
              <a:gd name="T30" fmla="*/ 804 w 1674"/>
              <a:gd name="T31" fmla="*/ 719 h 856"/>
              <a:gd name="T32" fmla="*/ 684 w 1674"/>
              <a:gd name="T33" fmla="*/ 705 h 856"/>
              <a:gd name="T34" fmla="*/ 596 w 1674"/>
              <a:gd name="T35" fmla="*/ 668 h 856"/>
              <a:gd name="T36" fmla="*/ 612 w 1674"/>
              <a:gd name="T37" fmla="*/ 611 h 856"/>
              <a:gd name="T38" fmla="*/ 622 w 1674"/>
              <a:gd name="T39" fmla="*/ 528 h 856"/>
              <a:gd name="T40" fmla="*/ 601 w 1674"/>
              <a:gd name="T41" fmla="*/ 528 h 856"/>
              <a:gd name="T42" fmla="*/ 461 w 1674"/>
              <a:gd name="T43" fmla="*/ 570 h 856"/>
              <a:gd name="T44" fmla="*/ 436 w 1674"/>
              <a:gd name="T45" fmla="*/ 689 h 856"/>
              <a:gd name="T46" fmla="*/ 436 w 1674"/>
              <a:gd name="T47" fmla="*/ 818 h 856"/>
              <a:gd name="T48" fmla="*/ 358 w 1674"/>
              <a:gd name="T49" fmla="*/ 787 h 856"/>
              <a:gd name="T50" fmla="*/ 295 w 1674"/>
              <a:gd name="T51" fmla="*/ 813 h 856"/>
              <a:gd name="T52" fmla="*/ 295 w 1674"/>
              <a:gd name="T53" fmla="*/ 813 h 856"/>
              <a:gd name="T54" fmla="*/ 295 w 1674"/>
              <a:gd name="T55" fmla="*/ 750 h 856"/>
              <a:gd name="T56" fmla="*/ 244 w 1674"/>
              <a:gd name="T57" fmla="*/ 746 h 856"/>
              <a:gd name="T58" fmla="*/ 187 w 1674"/>
              <a:gd name="T59" fmla="*/ 662 h 856"/>
              <a:gd name="T60" fmla="*/ 234 w 1674"/>
              <a:gd name="T61" fmla="*/ 662 h 856"/>
              <a:gd name="T62" fmla="*/ 228 w 1674"/>
              <a:gd name="T63" fmla="*/ 621 h 856"/>
              <a:gd name="T64" fmla="*/ 285 w 1674"/>
              <a:gd name="T65" fmla="*/ 595 h 856"/>
              <a:gd name="T66" fmla="*/ 244 w 1674"/>
              <a:gd name="T67" fmla="*/ 528 h 856"/>
              <a:gd name="T68" fmla="*/ 187 w 1674"/>
              <a:gd name="T69" fmla="*/ 517 h 856"/>
              <a:gd name="T70" fmla="*/ 135 w 1674"/>
              <a:gd name="T71" fmla="*/ 554 h 856"/>
              <a:gd name="T72" fmla="*/ 42 w 1674"/>
              <a:gd name="T73" fmla="*/ 409 h 856"/>
              <a:gd name="T74" fmla="*/ 52 w 1674"/>
              <a:gd name="T75" fmla="*/ 259 h 856"/>
              <a:gd name="T76" fmla="*/ 244 w 1674"/>
              <a:gd name="T77" fmla="*/ 270 h 856"/>
              <a:gd name="T78" fmla="*/ 487 w 1674"/>
              <a:gd name="T79" fmla="*/ 227 h 856"/>
              <a:gd name="T80" fmla="*/ 704 w 1674"/>
              <a:gd name="T81" fmla="*/ 26 h 856"/>
              <a:gd name="T82" fmla="*/ 948 w 1674"/>
              <a:gd name="T83" fmla="*/ 0 h 856"/>
              <a:gd name="T84" fmla="*/ 1170 w 1674"/>
              <a:gd name="T85" fmla="*/ 57 h 856"/>
              <a:gd name="T86" fmla="*/ 1403 w 1674"/>
              <a:gd name="T87" fmla="*/ 243 h 856"/>
              <a:gd name="T88" fmla="*/ 1600 w 1674"/>
              <a:gd name="T89" fmla="*/ 295 h 856"/>
              <a:gd name="T90" fmla="*/ 1673 w 1674"/>
              <a:gd name="T91" fmla="*/ 311 h 8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4"/>
              <a:gd name="T139" fmla="*/ 0 h 856"/>
              <a:gd name="T140" fmla="*/ 1674 w 1674"/>
              <a:gd name="T141" fmla="*/ 856 h 8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4" h="856">
                <a:moveTo>
                  <a:pt x="1673" y="311"/>
                </a:moveTo>
                <a:lnTo>
                  <a:pt x="1667" y="342"/>
                </a:lnTo>
                <a:lnTo>
                  <a:pt x="1647" y="352"/>
                </a:lnTo>
                <a:lnTo>
                  <a:pt x="1622" y="362"/>
                </a:lnTo>
                <a:lnTo>
                  <a:pt x="1643" y="425"/>
                </a:lnTo>
                <a:lnTo>
                  <a:pt x="1622" y="445"/>
                </a:lnTo>
                <a:lnTo>
                  <a:pt x="1534" y="445"/>
                </a:lnTo>
                <a:lnTo>
                  <a:pt x="1522" y="533"/>
                </a:lnTo>
                <a:lnTo>
                  <a:pt x="1538" y="544"/>
                </a:lnTo>
                <a:lnTo>
                  <a:pt x="1522" y="560"/>
                </a:lnTo>
                <a:lnTo>
                  <a:pt x="1497" y="554"/>
                </a:lnTo>
                <a:lnTo>
                  <a:pt x="1430" y="585"/>
                </a:lnTo>
                <a:lnTo>
                  <a:pt x="1450" y="585"/>
                </a:lnTo>
                <a:lnTo>
                  <a:pt x="1491" y="678"/>
                </a:lnTo>
                <a:lnTo>
                  <a:pt x="1481" y="750"/>
                </a:lnTo>
                <a:lnTo>
                  <a:pt x="1450" y="746"/>
                </a:lnTo>
                <a:lnTo>
                  <a:pt x="1450" y="730"/>
                </a:lnTo>
                <a:lnTo>
                  <a:pt x="1264" y="709"/>
                </a:lnTo>
                <a:lnTo>
                  <a:pt x="1264" y="693"/>
                </a:lnTo>
                <a:lnTo>
                  <a:pt x="1207" y="689"/>
                </a:lnTo>
                <a:lnTo>
                  <a:pt x="1088" y="750"/>
                </a:lnTo>
                <a:lnTo>
                  <a:pt x="1031" y="797"/>
                </a:lnTo>
                <a:lnTo>
                  <a:pt x="994" y="797"/>
                </a:lnTo>
                <a:lnTo>
                  <a:pt x="990" y="818"/>
                </a:lnTo>
                <a:lnTo>
                  <a:pt x="969" y="855"/>
                </a:lnTo>
                <a:lnTo>
                  <a:pt x="937" y="828"/>
                </a:lnTo>
                <a:lnTo>
                  <a:pt x="964" y="818"/>
                </a:lnTo>
                <a:lnTo>
                  <a:pt x="870" y="803"/>
                </a:lnTo>
                <a:lnTo>
                  <a:pt x="829" y="787"/>
                </a:lnTo>
                <a:lnTo>
                  <a:pt x="845" y="750"/>
                </a:lnTo>
                <a:lnTo>
                  <a:pt x="804" y="750"/>
                </a:lnTo>
                <a:lnTo>
                  <a:pt x="804" y="719"/>
                </a:lnTo>
                <a:lnTo>
                  <a:pt x="777" y="709"/>
                </a:lnTo>
                <a:lnTo>
                  <a:pt x="684" y="705"/>
                </a:lnTo>
                <a:lnTo>
                  <a:pt x="627" y="678"/>
                </a:lnTo>
                <a:lnTo>
                  <a:pt x="596" y="668"/>
                </a:lnTo>
                <a:lnTo>
                  <a:pt x="596" y="642"/>
                </a:lnTo>
                <a:lnTo>
                  <a:pt x="612" y="611"/>
                </a:lnTo>
                <a:lnTo>
                  <a:pt x="612" y="580"/>
                </a:lnTo>
                <a:lnTo>
                  <a:pt x="622" y="528"/>
                </a:lnTo>
                <a:lnTo>
                  <a:pt x="612" y="517"/>
                </a:lnTo>
                <a:lnTo>
                  <a:pt x="601" y="528"/>
                </a:lnTo>
                <a:lnTo>
                  <a:pt x="518" y="560"/>
                </a:lnTo>
                <a:lnTo>
                  <a:pt x="461" y="570"/>
                </a:lnTo>
                <a:lnTo>
                  <a:pt x="436" y="611"/>
                </a:lnTo>
                <a:lnTo>
                  <a:pt x="436" y="689"/>
                </a:lnTo>
                <a:lnTo>
                  <a:pt x="436" y="750"/>
                </a:lnTo>
                <a:lnTo>
                  <a:pt x="436" y="818"/>
                </a:lnTo>
                <a:lnTo>
                  <a:pt x="383" y="803"/>
                </a:lnTo>
                <a:lnTo>
                  <a:pt x="358" y="787"/>
                </a:lnTo>
                <a:lnTo>
                  <a:pt x="317" y="777"/>
                </a:lnTo>
                <a:lnTo>
                  <a:pt x="295" y="813"/>
                </a:lnTo>
                <a:lnTo>
                  <a:pt x="317" y="845"/>
                </a:lnTo>
                <a:lnTo>
                  <a:pt x="295" y="813"/>
                </a:lnTo>
                <a:lnTo>
                  <a:pt x="295" y="771"/>
                </a:lnTo>
                <a:lnTo>
                  <a:pt x="295" y="750"/>
                </a:lnTo>
                <a:lnTo>
                  <a:pt x="270" y="746"/>
                </a:lnTo>
                <a:lnTo>
                  <a:pt x="244" y="746"/>
                </a:lnTo>
                <a:lnTo>
                  <a:pt x="207" y="678"/>
                </a:lnTo>
                <a:lnTo>
                  <a:pt x="187" y="662"/>
                </a:lnTo>
                <a:lnTo>
                  <a:pt x="207" y="662"/>
                </a:lnTo>
                <a:lnTo>
                  <a:pt x="234" y="662"/>
                </a:lnTo>
                <a:lnTo>
                  <a:pt x="207" y="637"/>
                </a:lnTo>
                <a:lnTo>
                  <a:pt x="228" y="621"/>
                </a:lnTo>
                <a:lnTo>
                  <a:pt x="311" y="611"/>
                </a:lnTo>
                <a:lnTo>
                  <a:pt x="285" y="595"/>
                </a:lnTo>
                <a:lnTo>
                  <a:pt x="285" y="517"/>
                </a:lnTo>
                <a:lnTo>
                  <a:pt x="244" y="528"/>
                </a:lnTo>
                <a:lnTo>
                  <a:pt x="228" y="513"/>
                </a:lnTo>
                <a:lnTo>
                  <a:pt x="187" y="517"/>
                </a:lnTo>
                <a:lnTo>
                  <a:pt x="166" y="533"/>
                </a:lnTo>
                <a:lnTo>
                  <a:pt x="135" y="554"/>
                </a:lnTo>
                <a:lnTo>
                  <a:pt x="94" y="554"/>
                </a:lnTo>
                <a:lnTo>
                  <a:pt x="42" y="409"/>
                </a:lnTo>
                <a:lnTo>
                  <a:pt x="0" y="409"/>
                </a:lnTo>
                <a:lnTo>
                  <a:pt x="52" y="259"/>
                </a:lnTo>
                <a:lnTo>
                  <a:pt x="140" y="243"/>
                </a:lnTo>
                <a:lnTo>
                  <a:pt x="244" y="270"/>
                </a:lnTo>
                <a:lnTo>
                  <a:pt x="518" y="300"/>
                </a:lnTo>
                <a:lnTo>
                  <a:pt x="487" y="227"/>
                </a:lnTo>
                <a:lnTo>
                  <a:pt x="518" y="57"/>
                </a:lnTo>
                <a:lnTo>
                  <a:pt x="704" y="26"/>
                </a:lnTo>
                <a:lnTo>
                  <a:pt x="829" y="31"/>
                </a:lnTo>
                <a:lnTo>
                  <a:pt x="948" y="0"/>
                </a:lnTo>
                <a:lnTo>
                  <a:pt x="1036" y="78"/>
                </a:lnTo>
                <a:lnTo>
                  <a:pt x="1170" y="57"/>
                </a:lnTo>
                <a:lnTo>
                  <a:pt x="1315" y="150"/>
                </a:lnTo>
                <a:lnTo>
                  <a:pt x="1403" y="243"/>
                </a:lnTo>
                <a:lnTo>
                  <a:pt x="1522" y="259"/>
                </a:lnTo>
                <a:lnTo>
                  <a:pt x="1600" y="295"/>
                </a:lnTo>
                <a:lnTo>
                  <a:pt x="1673" y="31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1" name="Freeform 118">
            <a:extLst>
              <a:ext uri="{FF2B5EF4-FFF2-40B4-BE49-F238E27FC236}">
                <a16:creationId xmlns:a16="http://schemas.microsoft.com/office/drawing/2014/main" id="{95F4CE98-63B2-924F-8782-20E52BF2563D}"/>
              </a:ext>
            </a:extLst>
          </p:cNvPr>
          <p:cNvSpPr>
            <a:spLocks noChangeArrowheads="1"/>
          </p:cNvSpPr>
          <p:nvPr/>
        </p:nvSpPr>
        <p:spPr bwMode="auto">
          <a:xfrm>
            <a:off x="6504440" y="3401879"/>
            <a:ext cx="257947" cy="142363"/>
          </a:xfrm>
          <a:custGeom>
            <a:avLst/>
            <a:gdLst>
              <a:gd name="T0" fmla="*/ 419 w 420"/>
              <a:gd name="T1" fmla="*/ 61 h 223"/>
              <a:gd name="T2" fmla="*/ 352 w 420"/>
              <a:gd name="T3" fmla="*/ 98 h 223"/>
              <a:gd name="T4" fmla="*/ 336 w 420"/>
              <a:gd name="T5" fmla="*/ 124 h 223"/>
              <a:gd name="T6" fmla="*/ 284 w 420"/>
              <a:gd name="T7" fmla="*/ 129 h 223"/>
              <a:gd name="T8" fmla="*/ 280 w 420"/>
              <a:gd name="T9" fmla="*/ 155 h 223"/>
              <a:gd name="T10" fmla="*/ 243 w 420"/>
              <a:gd name="T11" fmla="*/ 165 h 223"/>
              <a:gd name="T12" fmla="*/ 233 w 420"/>
              <a:gd name="T13" fmla="*/ 155 h 223"/>
              <a:gd name="T14" fmla="*/ 212 w 420"/>
              <a:gd name="T15" fmla="*/ 165 h 223"/>
              <a:gd name="T16" fmla="*/ 170 w 420"/>
              <a:gd name="T17" fmla="*/ 191 h 223"/>
              <a:gd name="T18" fmla="*/ 176 w 420"/>
              <a:gd name="T19" fmla="*/ 222 h 223"/>
              <a:gd name="T20" fmla="*/ 160 w 420"/>
              <a:gd name="T21" fmla="*/ 222 h 223"/>
              <a:gd name="T22" fmla="*/ 26 w 420"/>
              <a:gd name="T23" fmla="*/ 181 h 223"/>
              <a:gd name="T24" fmla="*/ 62 w 420"/>
              <a:gd name="T25" fmla="*/ 181 h 223"/>
              <a:gd name="T26" fmla="*/ 78 w 420"/>
              <a:gd name="T27" fmla="*/ 165 h 223"/>
              <a:gd name="T28" fmla="*/ 119 w 420"/>
              <a:gd name="T29" fmla="*/ 129 h 223"/>
              <a:gd name="T30" fmla="*/ 92 w 420"/>
              <a:gd name="T31" fmla="*/ 129 h 223"/>
              <a:gd name="T32" fmla="*/ 41 w 420"/>
              <a:gd name="T33" fmla="*/ 108 h 223"/>
              <a:gd name="T34" fmla="*/ 0 w 420"/>
              <a:gd name="T35" fmla="*/ 108 h 223"/>
              <a:gd name="T36" fmla="*/ 26 w 420"/>
              <a:gd name="T37" fmla="*/ 61 h 223"/>
              <a:gd name="T38" fmla="*/ 145 w 420"/>
              <a:gd name="T39" fmla="*/ 0 h 223"/>
              <a:gd name="T40" fmla="*/ 202 w 420"/>
              <a:gd name="T41" fmla="*/ 4 h 223"/>
              <a:gd name="T42" fmla="*/ 202 w 420"/>
              <a:gd name="T43" fmla="*/ 20 h 223"/>
              <a:gd name="T44" fmla="*/ 388 w 420"/>
              <a:gd name="T45" fmla="*/ 41 h 223"/>
              <a:gd name="T46" fmla="*/ 388 w 420"/>
              <a:gd name="T47" fmla="*/ 57 h 223"/>
              <a:gd name="T48" fmla="*/ 419 w 420"/>
              <a:gd name="T49" fmla="*/ 61 h 223"/>
              <a:gd name="T50" fmla="*/ 419 w 420"/>
              <a:gd name="T51" fmla="*/ 61 h 2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0"/>
              <a:gd name="T79" fmla="*/ 0 h 223"/>
              <a:gd name="T80" fmla="*/ 420 w 420"/>
              <a:gd name="T81" fmla="*/ 223 h 2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0" h="223">
                <a:moveTo>
                  <a:pt x="419" y="61"/>
                </a:moveTo>
                <a:lnTo>
                  <a:pt x="352" y="98"/>
                </a:lnTo>
                <a:lnTo>
                  <a:pt x="336" y="124"/>
                </a:lnTo>
                <a:lnTo>
                  <a:pt x="284" y="129"/>
                </a:lnTo>
                <a:lnTo>
                  <a:pt x="280" y="155"/>
                </a:lnTo>
                <a:lnTo>
                  <a:pt x="243" y="165"/>
                </a:lnTo>
                <a:lnTo>
                  <a:pt x="233" y="155"/>
                </a:lnTo>
                <a:lnTo>
                  <a:pt x="212" y="165"/>
                </a:lnTo>
                <a:lnTo>
                  <a:pt x="170" y="191"/>
                </a:lnTo>
                <a:lnTo>
                  <a:pt x="176" y="222"/>
                </a:lnTo>
                <a:lnTo>
                  <a:pt x="160" y="222"/>
                </a:lnTo>
                <a:lnTo>
                  <a:pt x="26" y="181"/>
                </a:lnTo>
                <a:lnTo>
                  <a:pt x="62" y="181"/>
                </a:lnTo>
                <a:lnTo>
                  <a:pt x="78" y="165"/>
                </a:lnTo>
                <a:lnTo>
                  <a:pt x="119" y="129"/>
                </a:lnTo>
                <a:lnTo>
                  <a:pt x="92" y="129"/>
                </a:lnTo>
                <a:lnTo>
                  <a:pt x="41" y="108"/>
                </a:lnTo>
                <a:lnTo>
                  <a:pt x="0" y="108"/>
                </a:lnTo>
                <a:lnTo>
                  <a:pt x="26" y="61"/>
                </a:lnTo>
                <a:lnTo>
                  <a:pt x="145" y="0"/>
                </a:lnTo>
                <a:lnTo>
                  <a:pt x="202" y="4"/>
                </a:lnTo>
                <a:lnTo>
                  <a:pt x="202" y="20"/>
                </a:lnTo>
                <a:lnTo>
                  <a:pt x="388" y="41"/>
                </a:lnTo>
                <a:lnTo>
                  <a:pt x="388" y="57"/>
                </a:lnTo>
                <a:lnTo>
                  <a:pt x="419" y="6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2" name="Freeform 119">
            <a:extLst>
              <a:ext uri="{FF2B5EF4-FFF2-40B4-BE49-F238E27FC236}">
                <a16:creationId xmlns:a16="http://schemas.microsoft.com/office/drawing/2014/main" id="{1802E638-49AE-7846-95DD-6CB2A6CD4C6C}"/>
              </a:ext>
            </a:extLst>
          </p:cNvPr>
          <p:cNvSpPr>
            <a:spLocks noChangeArrowheads="1"/>
          </p:cNvSpPr>
          <p:nvPr/>
        </p:nvSpPr>
        <p:spPr bwMode="auto">
          <a:xfrm>
            <a:off x="6120591" y="3320300"/>
            <a:ext cx="457550" cy="310320"/>
          </a:xfrm>
          <a:custGeom>
            <a:avLst/>
            <a:gdLst>
              <a:gd name="T0" fmla="*/ 466 w 747"/>
              <a:gd name="T1" fmla="*/ 476 h 487"/>
              <a:gd name="T2" fmla="*/ 466 w 747"/>
              <a:gd name="T3" fmla="*/ 434 h 487"/>
              <a:gd name="T4" fmla="*/ 316 w 747"/>
              <a:gd name="T5" fmla="*/ 347 h 487"/>
              <a:gd name="T6" fmla="*/ 284 w 747"/>
              <a:gd name="T7" fmla="*/ 325 h 487"/>
              <a:gd name="T8" fmla="*/ 227 w 747"/>
              <a:gd name="T9" fmla="*/ 284 h 487"/>
              <a:gd name="T10" fmla="*/ 202 w 747"/>
              <a:gd name="T11" fmla="*/ 237 h 487"/>
              <a:gd name="T12" fmla="*/ 139 w 747"/>
              <a:gd name="T13" fmla="*/ 212 h 487"/>
              <a:gd name="T14" fmla="*/ 98 w 747"/>
              <a:gd name="T15" fmla="*/ 171 h 487"/>
              <a:gd name="T16" fmla="*/ 93 w 747"/>
              <a:gd name="T17" fmla="*/ 118 h 487"/>
              <a:gd name="T18" fmla="*/ 57 w 747"/>
              <a:gd name="T19" fmla="*/ 171 h 487"/>
              <a:gd name="T20" fmla="*/ 26 w 747"/>
              <a:gd name="T21" fmla="*/ 253 h 487"/>
              <a:gd name="T22" fmla="*/ 0 w 747"/>
              <a:gd name="T23" fmla="*/ 191 h 487"/>
              <a:gd name="T24" fmla="*/ 0 w 747"/>
              <a:gd name="T25" fmla="*/ 51 h 487"/>
              <a:gd name="T26" fmla="*/ 83 w 747"/>
              <a:gd name="T27" fmla="*/ 0 h 487"/>
              <a:gd name="T28" fmla="*/ 93 w 747"/>
              <a:gd name="T29" fmla="*/ 103 h 487"/>
              <a:gd name="T30" fmla="*/ 134 w 747"/>
              <a:gd name="T31" fmla="*/ 118 h 487"/>
              <a:gd name="T32" fmla="*/ 192 w 747"/>
              <a:gd name="T33" fmla="*/ 118 h 487"/>
              <a:gd name="T34" fmla="*/ 341 w 747"/>
              <a:gd name="T35" fmla="*/ 149 h 487"/>
              <a:gd name="T36" fmla="*/ 368 w 747"/>
              <a:gd name="T37" fmla="*/ 191 h 487"/>
              <a:gd name="T38" fmla="*/ 394 w 747"/>
              <a:gd name="T39" fmla="*/ 227 h 487"/>
              <a:gd name="T40" fmla="*/ 528 w 747"/>
              <a:gd name="T41" fmla="*/ 259 h 487"/>
              <a:gd name="T42" fmla="*/ 533 w 747"/>
              <a:gd name="T43" fmla="*/ 294 h 487"/>
              <a:gd name="T44" fmla="*/ 559 w 747"/>
              <a:gd name="T45" fmla="*/ 237 h 487"/>
              <a:gd name="T46" fmla="*/ 652 w 747"/>
              <a:gd name="T47" fmla="*/ 191 h 487"/>
              <a:gd name="T48" fmla="*/ 668 w 747"/>
              <a:gd name="T49" fmla="*/ 237 h 487"/>
              <a:gd name="T50" fmla="*/ 746 w 747"/>
              <a:gd name="T51" fmla="*/ 259 h 487"/>
              <a:gd name="T52" fmla="*/ 689 w 747"/>
              <a:gd name="T53" fmla="*/ 310 h 487"/>
              <a:gd name="T54" fmla="*/ 652 w 747"/>
              <a:gd name="T55" fmla="*/ 284 h 487"/>
              <a:gd name="T56" fmla="*/ 642 w 747"/>
              <a:gd name="T57" fmla="*/ 253 h 487"/>
              <a:gd name="T58" fmla="*/ 595 w 747"/>
              <a:gd name="T59" fmla="*/ 335 h 487"/>
              <a:gd name="T60" fmla="*/ 517 w 747"/>
              <a:gd name="T61" fmla="*/ 351 h 487"/>
              <a:gd name="T62" fmla="*/ 533 w 747"/>
              <a:gd name="T63" fmla="*/ 377 h 487"/>
              <a:gd name="T64" fmla="*/ 528 w 747"/>
              <a:gd name="T65" fmla="*/ 434 h 487"/>
              <a:gd name="T66" fmla="*/ 502 w 747"/>
              <a:gd name="T67" fmla="*/ 486 h 4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7"/>
              <a:gd name="T103" fmla="*/ 0 h 487"/>
              <a:gd name="T104" fmla="*/ 747 w 747"/>
              <a:gd name="T105" fmla="*/ 487 h 4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7" h="487">
                <a:moveTo>
                  <a:pt x="502" y="486"/>
                </a:moveTo>
                <a:lnTo>
                  <a:pt x="466" y="476"/>
                </a:lnTo>
                <a:lnTo>
                  <a:pt x="476" y="455"/>
                </a:lnTo>
                <a:lnTo>
                  <a:pt x="466" y="434"/>
                </a:lnTo>
                <a:lnTo>
                  <a:pt x="435" y="434"/>
                </a:lnTo>
                <a:lnTo>
                  <a:pt x="316" y="347"/>
                </a:lnTo>
                <a:lnTo>
                  <a:pt x="300" y="351"/>
                </a:lnTo>
                <a:lnTo>
                  <a:pt x="284" y="325"/>
                </a:lnTo>
                <a:lnTo>
                  <a:pt x="249" y="279"/>
                </a:lnTo>
                <a:lnTo>
                  <a:pt x="227" y="284"/>
                </a:lnTo>
                <a:lnTo>
                  <a:pt x="207" y="284"/>
                </a:lnTo>
                <a:lnTo>
                  <a:pt x="202" y="237"/>
                </a:lnTo>
                <a:lnTo>
                  <a:pt x="186" y="227"/>
                </a:lnTo>
                <a:lnTo>
                  <a:pt x="139" y="212"/>
                </a:lnTo>
                <a:lnTo>
                  <a:pt x="134" y="171"/>
                </a:lnTo>
                <a:lnTo>
                  <a:pt x="98" y="171"/>
                </a:lnTo>
                <a:lnTo>
                  <a:pt x="93" y="145"/>
                </a:lnTo>
                <a:lnTo>
                  <a:pt x="93" y="118"/>
                </a:lnTo>
                <a:lnTo>
                  <a:pt x="67" y="145"/>
                </a:lnTo>
                <a:lnTo>
                  <a:pt x="57" y="171"/>
                </a:lnTo>
                <a:lnTo>
                  <a:pt x="77" y="243"/>
                </a:lnTo>
                <a:lnTo>
                  <a:pt x="26" y="253"/>
                </a:lnTo>
                <a:lnTo>
                  <a:pt x="0" y="259"/>
                </a:lnTo>
                <a:lnTo>
                  <a:pt x="0" y="191"/>
                </a:lnTo>
                <a:lnTo>
                  <a:pt x="0" y="129"/>
                </a:lnTo>
                <a:lnTo>
                  <a:pt x="0" y="51"/>
                </a:lnTo>
                <a:lnTo>
                  <a:pt x="26" y="10"/>
                </a:lnTo>
                <a:lnTo>
                  <a:pt x="83" y="0"/>
                </a:lnTo>
                <a:lnTo>
                  <a:pt x="67" y="108"/>
                </a:lnTo>
                <a:lnTo>
                  <a:pt x="93" y="103"/>
                </a:lnTo>
                <a:lnTo>
                  <a:pt x="108" y="118"/>
                </a:lnTo>
                <a:lnTo>
                  <a:pt x="134" y="118"/>
                </a:lnTo>
                <a:lnTo>
                  <a:pt x="161" y="108"/>
                </a:lnTo>
                <a:lnTo>
                  <a:pt x="192" y="118"/>
                </a:lnTo>
                <a:lnTo>
                  <a:pt x="249" y="145"/>
                </a:lnTo>
                <a:lnTo>
                  <a:pt x="341" y="149"/>
                </a:lnTo>
                <a:lnTo>
                  <a:pt x="368" y="159"/>
                </a:lnTo>
                <a:lnTo>
                  <a:pt x="368" y="191"/>
                </a:lnTo>
                <a:lnTo>
                  <a:pt x="409" y="191"/>
                </a:lnTo>
                <a:lnTo>
                  <a:pt x="394" y="227"/>
                </a:lnTo>
                <a:lnTo>
                  <a:pt x="435" y="243"/>
                </a:lnTo>
                <a:lnTo>
                  <a:pt x="528" y="259"/>
                </a:lnTo>
                <a:lnTo>
                  <a:pt x="502" y="269"/>
                </a:lnTo>
                <a:lnTo>
                  <a:pt x="533" y="294"/>
                </a:lnTo>
                <a:lnTo>
                  <a:pt x="554" y="259"/>
                </a:lnTo>
                <a:lnTo>
                  <a:pt x="559" y="237"/>
                </a:lnTo>
                <a:lnTo>
                  <a:pt x="595" y="237"/>
                </a:lnTo>
                <a:lnTo>
                  <a:pt x="652" y="191"/>
                </a:lnTo>
                <a:lnTo>
                  <a:pt x="627" y="237"/>
                </a:lnTo>
                <a:lnTo>
                  <a:pt x="668" y="237"/>
                </a:lnTo>
                <a:lnTo>
                  <a:pt x="719" y="259"/>
                </a:lnTo>
                <a:lnTo>
                  <a:pt x="746" y="259"/>
                </a:lnTo>
                <a:lnTo>
                  <a:pt x="705" y="294"/>
                </a:lnTo>
                <a:lnTo>
                  <a:pt x="689" y="310"/>
                </a:lnTo>
                <a:lnTo>
                  <a:pt x="652" y="310"/>
                </a:lnTo>
                <a:lnTo>
                  <a:pt x="652" y="284"/>
                </a:lnTo>
                <a:lnTo>
                  <a:pt x="668" y="269"/>
                </a:lnTo>
                <a:lnTo>
                  <a:pt x="642" y="253"/>
                </a:lnTo>
                <a:lnTo>
                  <a:pt x="611" y="259"/>
                </a:lnTo>
                <a:lnTo>
                  <a:pt x="595" y="335"/>
                </a:lnTo>
                <a:lnTo>
                  <a:pt x="559" y="335"/>
                </a:lnTo>
                <a:lnTo>
                  <a:pt x="517" y="351"/>
                </a:lnTo>
                <a:lnTo>
                  <a:pt x="517" y="367"/>
                </a:lnTo>
                <a:lnTo>
                  <a:pt x="533" y="377"/>
                </a:lnTo>
                <a:lnTo>
                  <a:pt x="559" y="377"/>
                </a:lnTo>
                <a:lnTo>
                  <a:pt x="528" y="434"/>
                </a:lnTo>
                <a:lnTo>
                  <a:pt x="502" y="48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3" name="Freeform 120">
            <a:extLst>
              <a:ext uri="{FF2B5EF4-FFF2-40B4-BE49-F238E27FC236}">
                <a16:creationId xmlns:a16="http://schemas.microsoft.com/office/drawing/2014/main" id="{DB8DE8C2-7C90-1B4A-AC66-5FA6AC3E99A0}"/>
              </a:ext>
            </a:extLst>
          </p:cNvPr>
          <p:cNvSpPr>
            <a:spLocks noChangeArrowheads="1"/>
          </p:cNvSpPr>
          <p:nvPr/>
        </p:nvSpPr>
        <p:spPr bwMode="auto">
          <a:xfrm>
            <a:off x="6427671" y="3481857"/>
            <a:ext cx="227240" cy="166357"/>
          </a:xfrm>
          <a:custGeom>
            <a:avLst/>
            <a:gdLst>
              <a:gd name="T0" fmla="*/ 285 w 370"/>
              <a:gd name="T1" fmla="*/ 98 h 260"/>
              <a:gd name="T2" fmla="*/ 301 w 370"/>
              <a:gd name="T3" fmla="*/ 139 h 260"/>
              <a:gd name="T4" fmla="*/ 317 w 370"/>
              <a:gd name="T5" fmla="*/ 139 h 260"/>
              <a:gd name="T6" fmla="*/ 342 w 370"/>
              <a:gd name="T7" fmla="*/ 151 h 260"/>
              <a:gd name="T8" fmla="*/ 369 w 370"/>
              <a:gd name="T9" fmla="*/ 208 h 260"/>
              <a:gd name="T10" fmla="*/ 352 w 370"/>
              <a:gd name="T11" fmla="*/ 223 h 260"/>
              <a:gd name="T12" fmla="*/ 337 w 370"/>
              <a:gd name="T13" fmla="*/ 218 h 260"/>
              <a:gd name="T14" fmla="*/ 327 w 370"/>
              <a:gd name="T15" fmla="*/ 218 h 260"/>
              <a:gd name="T16" fmla="*/ 301 w 370"/>
              <a:gd name="T17" fmla="*/ 208 h 260"/>
              <a:gd name="T18" fmla="*/ 270 w 370"/>
              <a:gd name="T19" fmla="*/ 223 h 260"/>
              <a:gd name="T20" fmla="*/ 244 w 370"/>
              <a:gd name="T21" fmla="*/ 243 h 260"/>
              <a:gd name="T22" fmla="*/ 217 w 370"/>
              <a:gd name="T23" fmla="*/ 259 h 260"/>
              <a:gd name="T24" fmla="*/ 203 w 370"/>
              <a:gd name="T25" fmla="*/ 181 h 260"/>
              <a:gd name="T26" fmla="*/ 192 w 370"/>
              <a:gd name="T27" fmla="*/ 176 h 260"/>
              <a:gd name="T28" fmla="*/ 166 w 370"/>
              <a:gd name="T29" fmla="*/ 155 h 260"/>
              <a:gd name="T30" fmla="*/ 150 w 370"/>
              <a:gd name="T31" fmla="*/ 192 h 260"/>
              <a:gd name="T32" fmla="*/ 161 w 370"/>
              <a:gd name="T33" fmla="*/ 202 h 260"/>
              <a:gd name="T34" fmla="*/ 119 w 370"/>
              <a:gd name="T35" fmla="*/ 218 h 260"/>
              <a:gd name="T36" fmla="*/ 109 w 370"/>
              <a:gd name="T37" fmla="*/ 233 h 260"/>
              <a:gd name="T38" fmla="*/ 99 w 370"/>
              <a:gd name="T39" fmla="*/ 223 h 260"/>
              <a:gd name="T40" fmla="*/ 57 w 370"/>
              <a:gd name="T41" fmla="*/ 249 h 260"/>
              <a:gd name="T42" fmla="*/ 0 w 370"/>
              <a:gd name="T43" fmla="*/ 233 h 260"/>
              <a:gd name="T44" fmla="*/ 27 w 370"/>
              <a:gd name="T45" fmla="*/ 181 h 260"/>
              <a:gd name="T46" fmla="*/ 57 w 370"/>
              <a:gd name="T47" fmla="*/ 124 h 260"/>
              <a:gd name="T48" fmla="*/ 31 w 370"/>
              <a:gd name="T49" fmla="*/ 124 h 260"/>
              <a:gd name="T50" fmla="*/ 16 w 370"/>
              <a:gd name="T51" fmla="*/ 114 h 260"/>
              <a:gd name="T52" fmla="*/ 16 w 370"/>
              <a:gd name="T53" fmla="*/ 98 h 260"/>
              <a:gd name="T54" fmla="*/ 57 w 370"/>
              <a:gd name="T55" fmla="*/ 83 h 260"/>
              <a:gd name="T56" fmla="*/ 94 w 370"/>
              <a:gd name="T57" fmla="*/ 83 h 260"/>
              <a:gd name="T58" fmla="*/ 109 w 370"/>
              <a:gd name="T59" fmla="*/ 6 h 260"/>
              <a:gd name="T60" fmla="*/ 140 w 370"/>
              <a:gd name="T61" fmla="*/ 0 h 260"/>
              <a:gd name="T62" fmla="*/ 166 w 370"/>
              <a:gd name="T63" fmla="*/ 16 h 260"/>
              <a:gd name="T64" fmla="*/ 150 w 370"/>
              <a:gd name="T65" fmla="*/ 31 h 260"/>
              <a:gd name="T66" fmla="*/ 150 w 370"/>
              <a:gd name="T67" fmla="*/ 57 h 260"/>
              <a:gd name="T68" fmla="*/ 285 w 370"/>
              <a:gd name="T69" fmla="*/ 98 h 260"/>
              <a:gd name="T70" fmla="*/ 285 w 370"/>
              <a:gd name="T71" fmla="*/ 98 h 2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0"/>
              <a:gd name="T109" fmla="*/ 0 h 260"/>
              <a:gd name="T110" fmla="*/ 370 w 370"/>
              <a:gd name="T111" fmla="*/ 260 h 2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0" h="260">
                <a:moveTo>
                  <a:pt x="285" y="98"/>
                </a:moveTo>
                <a:lnTo>
                  <a:pt x="301" y="139"/>
                </a:lnTo>
                <a:lnTo>
                  <a:pt x="317" y="139"/>
                </a:lnTo>
                <a:lnTo>
                  <a:pt x="342" y="151"/>
                </a:lnTo>
                <a:lnTo>
                  <a:pt x="369" y="208"/>
                </a:lnTo>
                <a:lnTo>
                  <a:pt x="352" y="223"/>
                </a:lnTo>
                <a:lnTo>
                  <a:pt x="337" y="218"/>
                </a:lnTo>
                <a:lnTo>
                  <a:pt x="327" y="218"/>
                </a:lnTo>
                <a:lnTo>
                  <a:pt x="301" y="208"/>
                </a:lnTo>
                <a:lnTo>
                  <a:pt x="270" y="223"/>
                </a:lnTo>
                <a:lnTo>
                  <a:pt x="244" y="243"/>
                </a:lnTo>
                <a:lnTo>
                  <a:pt x="217" y="259"/>
                </a:lnTo>
                <a:lnTo>
                  <a:pt x="203" y="181"/>
                </a:lnTo>
                <a:lnTo>
                  <a:pt x="192" y="176"/>
                </a:lnTo>
                <a:lnTo>
                  <a:pt x="166" y="155"/>
                </a:lnTo>
                <a:lnTo>
                  <a:pt x="150" y="192"/>
                </a:lnTo>
                <a:lnTo>
                  <a:pt x="161" y="202"/>
                </a:lnTo>
                <a:lnTo>
                  <a:pt x="119" y="218"/>
                </a:lnTo>
                <a:lnTo>
                  <a:pt x="109" y="233"/>
                </a:lnTo>
                <a:lnTo>
                  <a:pt x="99" y="223"/>
                </a:lnTo>
                <a:lnTo>
                  <a:pt x="57" y="249"/>
                </a:lnTo>
                <a:lnTo>
                  <a:pt x="0" y="233"/>
                </a:lnTo>
                <a:lnTo>
                  <a:pt x="27" y="181"/>
                </a:lnTo>
                <a:lnTo>
                  <a:pt x="57" y="124"/>
                </a:lnTo>
                <a:lnTo>
                  <a:pt x="31" y="124"/>
                </a:lnTo>
                <a:lnTo>
                  <a:pt x="16" y="114"/>
                </a:lnTo>
                <a:lnTo>
                  <a:pt x="16" y="98"/>
                </a:lnTo>
                <a:lnTo>
                  <a:pt x="57" y="83"/>
                </a:lnTo>
                <a:lnTo>
                  <a:pt x="94" y="83"/>
                </a:lnTo>
                <a:lnTo>
                  <a:pt x="109" y="6"/>
                </a:lnTo>
                <a:lnTo>
                  <a:pt x="140" y="0"/>
                </a:lnTo>
                <a:lnTo>
                  <a:pt x="166" y="16"/>
                </a:lnTo>
                <a:lnTo>
                  <a:pt x="150" y="31"/>
                </a:lnTo>
                <a:lnTo>
                  <a:pt x="150" y="57"/>
                </a:lnTo>
                <a:lnTo>
                  <a:pt x="285" y="9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4" name="Freeform 121">
            <a:extLst>
              <a:ext uri="{FF2B5EF4-FFF2-40B4-BE49-F238E27FC236}">
                <a16:creationId xmlns:a16="http://schemas.microsoft.com/office/drawing/2014/main" id="{5FB0CC46-64BD-F148-8F51-9F7B3A941BDD}"/>
              </a:ext>
            </a:extLst>
          </p:cNvPr>
          <p:cNvSpPr>
            <a:spLocks noChangeArrowheads="1"/>
          </p:cNvSpPr>
          <p:nvPr/>
        </p:nvSpPr>
        <p:spPr bwMode="auto">
          <a:xfrm>
            <a:off x="6033072" y="3395480"/>
            <a:ext cx="379244" cy="311920"/>
          </a:xfrm>
          <a:custGeom>
            <a:avLst/>
            <a:gdLst>
              <a:gd name="T0" fmla="*/ 197 w 619"/>
              <a:gd name="T1" fmla="*/ 52 h 488"/>
              <a:gd name="T2" fmla="*/ 207 w 619"/>
              <a:gd name="T3" fmla="*/ 27 h 488"/>
              <a:gd name="T4" fmla="*/ 233 w 619"/>
              <a:gd name="T5" fmla="*/ 0 h 488"/>
              <a:gd name="T6" fmla="*/ 233 w 619"/>
              <a:gd name="T7" fmla="*/ 27 h 488"/>
              <a:gd name="T8" fmla="*/ 239 w 619"/>
              <a:gd name="T9" fmla="*/ 52 h 488"/>
              <a:gd name="T10" fmla="*/ 274 w 619"/>
              <a:gd name="T11" fmla="*/ 52 h 488"/>
              <a:gd name="T12" fmla="*/ 280 w 619"/>
              <a:gd name="T13" fmla="*/ 94 h 488"/>
              <a:gd name="T14" fmla="*/ 342 w 619"/>
              <a:gd name="T15" fmla="*/ 119 h 488"/>
              <a:gd name="T16" fmla="*/ 348 w 619"/>
              <a:gd name="T17" fmla="*/ 166 h 488"/>
              <a:gd name="T18" fmla="*/ 368 w 619"/>
              <a:gd name="T19" fmla="*/ 166 h 488"/>
              <a:gd name="T20" fmla="*/ 389 w 619"/>
              <a:gd name="T21" fmla="*/ 160 h 488"/>
              <a:gd name="T22" fmla="*/ 425 w 619"/>
              <a:gd name="T23" fmla="*/ 202 h 488"/>
              <a:gd name="T24" fmla="*/ 441 w 619"/>
              <a:gd name="T25" fmla="*/ 228 h 488"/>
              <a:gd name="T26" fmla="*/ 456 w 619"/>
              <a:gd name="T27" fmla="*/ 228 h 488"/>
              <a:gd name="T28" fmla="*/ 550 w 619"/>
              <a:gd name="T29" fmla="*/ 290 h 488"/>
              <a:gd name="T30" fmla="*/ 576 w 619"/>
              <a:gd name="T31" fmla="*/ 315 h 488"/>
              <a:gd name="T32" fmla="*/ 607 w 619"/>
              <a:gd name="T33" fmla="*/ 315 h 488"/>
              <a:gd name="T34" fmla="*/ 618 w 619"/>
              <a:gd name="T35" fmla="*/ 336 h 488"/>
              <a:gd name="T36" fmla="*/ 607 w 619"/>
              <a:gd name="T37" fmla="*/ 358 h 488"/>
              <a:gd name="T38" fmla="*/ 576 w 619"/>
              <a:gd name="T39" fmla="*/ 368 h 488"/>
              <a:gd name="T40" fmla="*/ 576 w 619"/>
              <a:gd name="T41" fmla="*/ 409 h 488"/>
              <a:gd name="T42" fmla="*/ 509 w 619"/>
              <a:gd name="T43" fmla="*/ 446 h 488"/>
              <a:gd name="T44" fmla="*/ 519 w 619"/>
              <a:gd name="T45" fmla="*/ 450 h 488"/>
              <a:gd name="T46" fmla="*/ 477 w 619"/>
              <a:gd name="T47" fmla="*/ 487 h 488"/>
              <a:gd name="T48" fmla="*/ 477 w 619"/>
              <a:gd name="T49" fmla="*/ 466 h 488"/>
              <a:gd name="T50" fmla="*/ 425 w 619"/>
              <a:gd name="T51" fmla="*/ 450 h 488"/>
              <a:gd name="T52" fmla="*/ 415 w 619"/>
              <a:gd name="T53" fmla="*/ 399 h 488"/>
              <a:gd name="T54" fmla="*/ 306 w 619"/>
              <a:gd name="T55" fmla="*/ 352 h 488"/>
              <a:gd name="T56" fmla="*/ 249 w 619"/>
              <a:gd name="T57" fmla="*/ 336 h 488"/>
              <a:gd name="T58" fmla="*/ 239 w 619"/>
              <a:gd name="T59" fmla="*/ 315 h 488"/>
              <a:gd name="T60" fmla="*/ 197 w 619"/>
              <a:gd name="T61" fmla="*/ 326 h 488"/>
              <a:gd name="T62" fmla="*/ 166 w 619"/>
              <a:gd name="T63" fmla="*/ 326 h 488"/>
              <a:gd name="T64" fmla="*/ 141 w 619"/>
              <a:gd name="T65" fmla="*/ 368 h 488"/>
              <a:gd name="T66" fmla="*/ 99 w 619"/>
              <a:gd name="T67" fmla="*/ 378 h 488"/>
              <a:gd name="T68" fmla="*/ 88 w 619"/>
              <a:gd name="T69" fmla="*/ 290 h 488"/>
              <a:gd name="T70" fmla="*/ 47 w 619"/>
              <a:gd name="T71" fmla="*/ 270 h 488"/>
              <a:gd name="T72" fmla="*/ 47 w 619"/>
              <a:gd name="T73" fmla="*/ 248 h 488"/>
              <a:gd name="T74" fmla="*/ 73 w 619"/>
              <a:gd name="T75" fmla="*/ 248 h 488"/>
              <a:gd name="T76" fmla="*/ 57 w 619"/>
              <a:gd name="T77" fmla="*/ 233 h 488"/>
              <a:gd name="T78" fmla="*/ 31 w 619"/>
              <a:gd name="T79" fmla="*/ 243 h 488"/>
              <a:gd name="T80" fmla="*/ 21 w 619"/>
              <a:gd name="T81" fmla="*/ 182 h 488"/>
              <a:gd name="T82" fmla="*/ 31 w 619"/>
              <a:gd name="T83" fmla="*/ 182 h 488"/>
              <a:gd name="T84" fmla="*/ 57 w 619"/>
              <a:gd name="T85" fmla="*/ 182 h 488"/>
              <a:gd name="T86" fmla="*/ 88 w 619"/>
              <a:gd name="T87" fmla="*/ 192 h 488"/>
              <a:gd name="T88" fmla="*/ 99 w 619"/>
              <a:gd name="T89" fmla="*/ 182 h 488"/>
              <a:gd name="T90" fmla="*/ 99 w 619"/>
              <a:gd name="T91" fmla="*/ 166 h 488"/>
              <a:gd name="T92" fmla="*/ 73 w 619"/>
              <a:gd name="T93" fmla="*/ 150 h 488"/>
              <a:gd name="T94" fmla="*/ 57 w 619"/>
              <a:gd name="T95" fmla="*/ 119 h 488"/>
              <a:gd name="T96" fmla="*/ 31 w 619"/>
              <a:gd name="T97" fmla="*/ 109 h 488"/>
              <a:gd name="T98" fmla="*/ 16 w 619"/>
              <a:gd name="T99" fmla="*/ 135 h 488"/>
              <a:gd name="T100" fmla="*/ 21 w 619"/>
              <a:gd name="T101" fmla="*/ 166 h 488"/>
              <a:gd name="T102" fmla="*/ 0 w 619"/>
              <a:gd name="T103" fmla="*/ 135 h 488"/>
              <a:gd name="T104" fmla="*/ 21 w 619"/>
              <a:gd name="T105" fmla="*/ 99 h 488"/>
              <a:gd name="T106" fmla="*/ 62 w 619"/>
              <a:gd name="T107" fmla="*/ 109 h 488"/>
              <a:gd name="T108" fmla="*/ 88 w 619"/>
              <a:gd name="T109" fmla="*/ 125 h 488"/>
              <a:gd name="T110" fmla="*/ 141 w 619"/>
              <a:gd name="T111" fmla="*/ 140 h 488"/>
              <a:gd name="T112" fmla="*/ 166 w 619"/>
              <a:gd name="T113" fmla="*/ 135 h 488"/>
              <a:gd name="T114" fmla="*/ 218 w 619"/>
              <a:gd name="T115" fmla="*/ 125 h 488"/>
              <a:gd name="T116" fmla="*/ 197 w 619"/>
              <a:gd name="T117" fmla="*/ 52 h 488"/>
              <a:gd name="T118" fmla="*/ 197 w 619"/>
              <a:gd name="T119" fmla="*/ 52 h 4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9"/>
              <a:gd name="T181" fmla="*/ 0 h 488"/>
              <a:gd name="T182" fmla="*/ 619 w 619"/>
              <a:gd name="T183" fmla="*/ 488 h 4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9" h="488">
                <a:moveTo>
                  <a:pt x="197" y="52"/>
                </a:moveTo>
                <a:lnTo>
                  <a:pt x="207" y="27"/>
                </a:lnTo>
                <a:lnTo>
                  <a:pt x="233" y="0"/>
                </a:lnTo>
                <a:lnTo>
                  <a:pt x="233" y="27"/>
                </a:lnTo>
                <a:lnTo>
                  <a:pt x="239" y="52"/>
                </a:lnTo>
                <a:lnTo>
                  <a:pt x="274" y="52"/>
                </a:lnTo>
                <a:lnTo>
                  <a:pt x="280" y="94"/>
                </a:lnTo>
                <a:lnTo>
                  <a:pt x="342" y="119"/>
                </a:lnTo>
                <a:lnTo>
                  <a:pt x="348" y="166"/>
                </a:lnTo>
                <a:lnTo>
                  <a:pt x="368" y="166"/>
                </a:lnTo>
                <a:lnTo>
                  <a:pt x="389" y="160"/>
                </a:lnTo>
                <a:lnTo>
                  <a:pt x="425" y="202"/>
                </a:lnTo>
                <a:lnTo>
                  <a:pt x="441" y="228"/>
                </a:lnTo>
                <a:lnTo>
                  <a:pt x="456" y="228"/>
                </a:lnTo>
                <a:lnTo>
                  <a:pt x="550" y="290"/>
                </a:lnTo>
                <a:lnTo>
                  <a:pt x="576" y="315"/>
                </a:lnTo>
                <a:lnTo>
                  <a:pt x="607" y="315"/>
                </a:lnTo>
                <a:lnTo>
                  <a:pt x="618" y="336"/>
                </a:lnTo>
                <a:lnTo>
                  <a:pt x="607" y="358"/>
                </a:lnTo>
                <a:lnTo>
                  <a:pt x="576" y="368"/>
                </a:lnTo>
                <a:lnTo>
                  <a:pt x="576" y="409"/>
                </a:lnTo>
                <a:lnTo>
                  <a:pt x="509" y="446"/>
                </a:lnTo>
                <a:lnTo>
                  <a:pt x="519" y="450"/>
                </a:lnTo>
                <a:lnTo>
                  <a:pt x="477" y="487"/>
                </a:lnTo>
                <a:lnTo>
                  <a:pt x="477" y="466"/>
                </a:lnTo>
                <a:lnTo>
                  <a:pt x="425" y="450"/>
                </a:lnTo>
                <a:lnTo>
                  <a:pt x="415" y="399"/>
                </a:lnTo>
                <a:lnTo>
                  <a:pt x="306" y="352"/>
                </a:lnTo>
                <a:lnTo>
                  <a:pt x="249" y="336"/>
                </a:lnTo>
                <a:lnTo>
                  <a:pt x="239" y="315"/>
                </a:lnTo>
                <a:lnTo>
                  <a:pt x="197" y="326"/>
                </a:lnTo>
                <a:lnTo>
                  <a:pt x="166" y="326"/>
                </a:lnTo>
                <a:lnTo>
                  <a:pt x="141" y="368"/>
                </a:lnTo>
                <a:lnTo>
                  <a:pt x="99" y="378"/>
                </a:lnTo>
                <a:lnTo>
                  <a:pt x="88" y="290"/>
                </a:lnTo>
                <a:lnTo>
                  <a:pt x="47" y="270"/>
                </a:lnTo>
                <a:lnTo>
                  <a:pt x="47" y="248"/>
                </a:lnTo>
                <a:lnTo>
                  <a:pt x="73" y="248"/>
                </a:lnTo>
                <a:lnTo>
                  <a:pt x="57" y="233"/>
                </a:lnTo>
                <a:lnTo>
                  <a:pt x="31" y="243"/>
                </a:lnTo>
                <a:lnTo>
                  <a:pt x="21" y="182"/>
                </a:lnTo>
                <a:lnTo>
                  <a:pt x="31" y="182"/>
                </a:lnTo>
                <a:lnTo>
                  <a:pt x="57" y="182"/>
                </a:lnTo>
                <a:lnTo>
                  <a:pt x="88" y="192"/>
                </a:lnTo>
                <a:lnTo>
                  <a:pt x="99" y="182"/>
                </a:lnTo>
                <a:lnTo>
                  <a:pt x="99" y="166"/>
                </a:lnTo>
                <a:lnTo>
                  <a:pt x="73" y="150"/>
                </a:lnTo>
                <a:lnTo>
                  <a:pt x="57" y="119"/>
                </a:lnTo>
                <a:lnTo>
                  <a:pt x="31" y="109"/>
                </a:lnTo>
                <a:lnTo>
                  <a:pt x="16" y="135"/>
                </a:lnTo>
                <a:lnTo>
                  <a:pt x="21" y="166"/>
                </a:lnTo>
                <a:lnTo>
                  <a:pt x="0" y="135"/>
                </a:lnTo>
                <a:lnTo>
                  <a:pt x="21" y="99"/>
                </a:lnTo>
                <a:lnTo>
                  <a:pt x="62" y="109"/>
                </a:lnTo>
                <a:lnTo>
                  <a:pt x="88" y="125"/>
                </a:lnTo>
                <a:lnTo>
                  <a:pt x="141" y="140"/>
                </a:lnTo>
                <a:lnTo>
                  <a:pt x="166" y="135"/>
                </a:lnTo>
                <a:lnTo>
                  <a:pt x="218" y="125"/>
                </a:lnTo>
                <a:lnTo>
                  <a:pt x="197" y="5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5" name="Freeform 122">
            <a:extLst>
              <a:ext uri="{FF2B5EF4-FFF2-40B4-BE49-F238E27FC236}">
                <a16:creationId xmlns:a16="http://schemas.microsoft.com/office/drawing/2014/main" id="{1A525876-DE1B-9E47-B2A1-A4FE54E6CE8A}"/>
              </a:ext>
            </a:extLst>
          </p:cNvPr>
          <p:cNvSpPr>
            <a:spLocks noChangeArrowheads="1"/>
          </p:cNvSpPr>
          <p:nvPr/>
        </p:nvSpPr>
        <p:spPr bwMode="auto">
          <a:xfrm>
            <a:off x="5343678" y="3822571"/>
            <a:ext cx="328576" cy="303921"/>
          </a:xfrm>
          <a:custGeom>
            <a:avLst/>
            <a:gdLst>
              <a:gd name="T0" fmla="*/ 10 w 536"/>
              <a:gd name="T1" fmla="*/ 16 h 477"/>
              <a:gd name="T2" fmla="*/ 31 w 536"/>
              <a:gd name="T3" fmla="*/ 16 h 477"/>
              <a:gd name="T4" fmla="*/ 68 w 536"/>
              <a:gd name="T5" fmla="*/ 16 h 477"/>
              <a:gd name="T6" fmla="*/ 176 w 536"/>
              <a:gd name="T7" fmla="*/ 41 h 477"/>
              <a:gd name="T8" fmla="*/ 233 w 536"/>
              <a:gd name="T9" fmla="*/ 37 h 477"/>
              <a:gd name="T10" fmla="*/ 233 w 536"/>
              <a:gd name="T11" fmla="*/ 16 h 477"/>
              <a:gd name="T12" fmla="*/ 249 w 536"/>
              <a:gd name="T13" fmla="*/ 26 h 477"/>
              <a:gd name="T14" fmla="*/ 259 w 536"/>
              <a:gd name="T15" fmla="*/ 16 h 477"/>
              <a:gd name="T16" fmla="*/ 295 w 536"/>
              <a:gd name="T17" fmla="*/ 26 h 477"/>
              <a:gd name="T18" fmla="*/ 311 w 536"/>
              <a:gd name="T19" fmla="*/ 41 h 477"/>
              <a:gd name="T20" fmla="*/ 311 w 536"/>
              <a:gd name="T21" fmla="*/ 26 h 477"/>
              <a:gd name="T22" fmla="*/ 317 w 536"/>
              <a:gd name="T23" fmla="*/ 26 h 477"/>
              <a:gd name="T24" fmla="*/ 327 w 536"/>
              <a:gd name="T25" fmla="*/ 37 h 477"/>
              <a:gd name="T26" fmla="*/ 358 w 536"/>
              <a:gd name="T27" fmla="*/ 37 h 477"/>
              <a:gd name="T28" fmla="*/ 405 w 536"/>
              <a:gd name="T29" fmla="*/ 26 h 477"/>
              <a:gd name="T30" fmla="*/ 409 w 536"/>
              <a:gd name="T31" fmla="*/ 0 h 477"/>
              <a:gd name="T32" fmla="*/ 419 w 536"/>
              <a:gd name="T33" fmla="*/ 16 h 477"/>
              <a:gd name="T34" fmla="*/ 409 w 536"/>
              <a:gd name="T35" fmla="*/ 37 h 477"/>
              <a:gd name="T36" fmla="*/ 425 w 536"/>
              <a:gd name="T37" fmla="*/ 57 h 477"/>
              <a:gd name="T38" fmla="*/ 435 w 536"/>
              <a:gd name="T39" fmla="*/ 82 h 477"/>
              <a:gd name="T40" fmla="*/ 435 w 536"/>
              <a:gd name="T41" fmla="*/ 119 h 477"/>
              <a:gd name="T42" fmla="*/ 425 w 536"/>
              <a:gd name="T43" fmla="*/ 119 h 477"/>
              <a:gd name="T44" fmla="*/ 425 w 536"/>
              <a:gd name="T45" fmla="*/ 135 h 477"/>
              <a:gd name="T46" fmla="*/ 419 w 536"/>
              <a:gd name="T47" fmla="*/ 176 h 477"/>
              <a:gd name="T48" fmla="*/ 409 w 536"/>
              <a:gd name="T49" fmla="*/ 192 h 477"/>
              <a:gd name="T50" fmla="*/ 368 w 536"/>
              <a:gd name="T51" fmla="*/ 160 h 477"/>
              <a:gd name="T52" fmla="*/ 358 w 536"/>
              <a:gd name="T53" fmla="*/ 135 h 477"/>
              <a:gd name="T54" fmla="*/ 352 w 536"/>
              <a:gd name="T55" fmla="*/ 125 h 477"/>
              <a:gd name="T56" fmla="*/ 337 w 536"/>
              <a:gd name="T57" fmla="*/ 104 h 477"/>
              <a:gd name="T58" fmla="*/ 327 w 536"/>
              <a:gd name="T59" fmla="*/ 104 h 477"/>
              <a:gd name="T60" fmla="*/ 327 w 536"/>
              <a:gd name="T61" fmla="*/ 109 h 477"/>
              <a:gd name="T62" fmla="*/ 337 w 536"/>
              <a:gd name="T63" fmla="*/ 125 h 477"/>
              <a:gd name="T64" fmla="*/ 378 w 536"/>
              <a:gd name="T65" fmla="*/ 186 h 477"/>
              <a:gd name="T66" fmla="*/ 378 w 536"/>
              <a:gd name="T67" fmla="*/ 202 h 477"/>
              <a:gd name="T68" fmla="*/ 405 w 536"/>
              <a:gd name="T69" fmla="*/ 243 h 477"/>
              <a:gd name="T70" fmla="*/ 425 w 536"/>
              <a:gd name="T71" fmla="*/ 284 h 477"/>
              <a:gd name="T72" fmla="*/ 477 w 536"/>
              <a:gd name="T73" fmla="*/ 378 h 477"/>
              <a:gd name="T74" fmla="*/ 487 w 536"/>
              <a:gd name="T75" fmla="*/ 388 h 477"/>
              <a:gd name="T76" fmla="*/ 477 w 536"/>
              <a:gd name="T77" fmla="*/ 388 h 477"/>
              <a:gd name="T78" fmla="*/ 492 w 536"/>
              <a:gd name="T79" fmla="*/ 435 h 477"/>
              <a:gd name="T80" fmla="*/ 513 w 536"/>
              <a:gd name="T81" fmla="*/ 445 h 477"/>
              <a:gd name="T82" fmla="*/ 518 w 536"/>
              <a:gd name="T83" fmla="*/ 460 h 477"/>
              <a:gd name="T84" fmla="*/ 535 w 536"/>
              <a:gd name="T85" fmla="*/ 476 h 477"/>
              <a:gd name="T86" fmla="*/ 26 w 536"/>
              <a:gd name="T87" fmla="*/ 471 h 477"/>
              <a:gd name="T88" fmla="*/ 10 w 536"/>
              <a:gd name="T89" fmla="*/ 125 h 477"/>
              <a:gd name="T90" fmla="*/ 0 w 536"/>
              <a:gd name="T91" fmla="*/ 82 h 477"/>
              <a:gd name="T92" fmla="*/ 10 w 536"/>
              <a:gd name="T93" fmla="*/ 57 h 477"/>
              <a:gd name="T94" fmla="*/ 0 w 536"/>
              <a:gd name="T95" fmla="*/ 26 h 477"/>
              <a:gd name="T96" fmla="*/ 10 w 536"/>
              <a:gd name="T97" fmla="*/ 16 h 477"/>
              <a:gd name="T98" fmla="*/ 10 w 536"/>
              <a:gd name="T99" fmla="*/ 16 h 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6"/>
              <a:gd name="T151" fmla="*/ 0 h 477"/>
              <a:gd name="T152" fmla="*/ 536 w 536"/>
              <a:gd name="T153" fmla="*/ 477 h 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6" h="477">
                <a:moveTo>
                  <a:pt x="10" y="16"/>
                </a:moveTo>
                <a:lnTo>
                  <a:pt x="31" y="16"/>
                </a:lnTo>
                <a:lnTo>
                  <a:pt x="68" y="16"/>
                </a:lnTo>
                <a:lnTo>
                  <a:pt x="176" y="41"/>
                </a:lnTo>
                <a:lnTo>
                  <a:pt x="233" y="37"/>
                </a:lnTo>
                <a:lnTo>
                  <a:pt x="233" y="16"/>
                </a:lnTo>
                <a:lnTo>
                  <a:pt x="249" y="26"/>
                </a:lnTo>
                <a:lnTo>
                  <a:pt x="259" y="16"/>
                </a:lnTo>
                <a:lnTo>
                  <a:pt x="295" y="26"/>
                </a:lnTo>
                <a:lnTo>
                  <a:pt x="311" y="41"/>
                </a:lnTo>
                <a:lnTo>
                  <a:pt x="311" y="26"/>
                </a:lnTo>
                <a:lnTo>
                  <a:pt x="317" y="26"/>
                </a:lnTo>
                <a:lnTo>
                  <a:pt x="327" y="37"/>
                </a:lnTo>
                <a:lnTo>
                  <a:pt x="358" y="37"/>
                </a:lnTo>
                <a:lnTo>
                  <a:pt x="405" y="26"/>
                </a:lnTo>
                <a:lnTo>
                  <a:pt x="409" y="0"/>
                </a:lnTo>
                <a:lnTo>
                  <a:pt x="419" y="16"/>
                </a:lnTo>
                <a:lnTo>
                  <a:pt x="409" y="37"/>
                </a:lnTo>
                <a:lnTo>
                  <a:pt x="425" y="57"/>
                </a:lnTo>
                <a:lnTo>
                  <a:pt x="435" y="82"/>
                </a:lnTo>
                <a:lnTo>
                  <a:pt x="435" y="119"/>
                </a:lnTo>
                <a:lnTo>
                  <a:pt x="425" y="119"/>
                </a:lnTo>
                <a:lnTo>
                  <a:pt x="425" y="135"/>
                </a:lnTo>
                <a:lnTo>
                  <a:pt x="419" y="176"/>
                </a:lnTo>
                <a:lnTo>
                  <a:pt x="409" y="192"/>
                </a:lnTo>
                <a:lnTo>
                  <a:pt x="368" y="160"/>
                </a:lnTo>
                <a:lnTo>
                  <a:pt x="358" y="135"/>
                </a:lnTo>
                <a:lnTo>
                  <a:pt x="352" y="125"/>
                </a:lnTo>
                <a:lnTo>
                  <a:pt x="337" y="104"/>
                </a:lnTo>
                <a:lnTo>
                  <a:pt x="327" y="104"/>
                </a:lnTo>
                <a:lnTo>
                  <a:pt x="327" y="109"/>
                </a:lnTo>
                <a:lnTo>
                  <a:pt x="337" y="125"/>
                </a:lnTo>
                <a:lnTo>
                  <a:pt x="378" y="186"/>
                </a:lnTo>
                <a:lnTo>
                  <a:pt x="378" y="202"/>
                </a:lnTo>
                <a:lnTo>
                  <a:pt x="405" y="243"/>
                </a:lnTo>
                <a:lnTo>
                  <a:pt x="425" y="284"/>
                </a:lnTo>
                <a:lnTo>
                  <a:pt x="477" y="378"/>
                </a:lnTo>
                <a:lnTo>
                  <a:pt x="487" y="388"/>
                </a:lnTo>
                <a:lnTo>
                  <a:pt x="477" y="388"/>
                </a:lnTo>
                <a:lnTo>
                  <a:pt x="492" y="435"/>
                </a:lnTo>
                <a:lnTo>
                  <a:pt x="513" y="445"/>
                </a:lnTo>
                <a:lnTo>
                  <a:pt x="518" y="460"/>
                </a:lnTo>
                <a:lnTo>
                  <a:pt x="535" y="476"/>
                </a:lnTo>
                <a:lnTo>
                  <a:pt x="26" y="471"/>
                </a:lnTo>
                <a:lnTo>
                  <a:pt x="10" y="125"/>
                </a:lnTo>
                <a:lnTo>
                  <a:pt x="0" y="82"/>
                </a:lnTo>
                <a:lnTo>
                  <a:pt x="10" y="57"/>
                </a:lnTo>
                <a:lnTo>
                  <a:pt x="0" y="26"/>
                </a:lnTo>
                <a:lnTo>
                  <a:pt x="1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6" name="Freeform 123" descr="Écossais">
            <a:extLst>
              <a:ext uri="{FF2B5EF4-FFF2-40B4-BE49-F238E27FC236}">
                <a16:creationId xmlns:a16="http://schemas.microsoft.com/office/drawing/2014/main" id="{6D052E96-EA38-5941-9C20-1F09F90F886F}"/>
              </a:ext>
            </a:extLst>
          </p:cNvPr>
          <p:cNvSpPr>
            <a:spLocks noChangeArrowheads="1"/>
          </p:cNvSpPr>
          <p:nvPr/>
        </p:nvSpPr>
        <p:spPr bwMode="auto">
          <a:xfrm>
            <a:off x="4450072" y="3657812"/>
            <a:ext cx="558887" cy="555057"/>
          </a:xfrm>
          <a:custGeom>
            <a:avLst/>
            <a:gdLst>
              <a:gd name="T0" fmla="*/ 300 w 912"/>
              <a:gd name="T1" fmla="*/ 98 h 871"/>
              <a:gd name="T2" fmla="*/ 341 w 912"/>
              <a:gd name="T3" fmla="*/ 78 h 871"/>
              <a:gd name="T4" fmla="*/ 372 w 912"/>
              <a:gd name="T5" fmla="*/ 57 h 871"/>
              <a:gd name="T6" fmla="*/ 450 w 912"/>
              <a:gd name="T7" fmla="*/ 26 h 871"/>
              <a:gd name="T8" fmla="*/ 517 w 912"/>
              <a:gd name="T9" fmla="*/ 16 h 871"/>
              <a:gd name="T10" fmla="*/ 570 w 912"/>
              <a:gd name="T11" fmla="*/ 10 h 871"/>
              <a:gd name="T12" fmla="*/ 611 w 912"/>
              <a:gd name="T13" fmla="*/ 26 h 871"/>
              <a:gd name="T14" fmla="*/ 652 w 912"/>
              <a:gd name="T15" fmla="*/ 0 h 871"/>
              <a:gd name="T16" fmla="*/ 678 w 912"/>
              <a:gd name="T17" fmla="*/ 10 h 871"/>
              <a:gd name="T18" fmla="*/ 719 w 912"/>
              <a:gd name="T19" fmla="*/ 16 h 871"/>
              <a:gd name="T20" fmla="*/ 750 w 912"/>
              <a:gd name="T21" fmla="*/ 16 h 871"/>
              <a:gd name="T22" fmla="*/ 735 w 912"/>
              <a:gd name="T23" fmla="*/ 37 h 871"/>
              <a:gd name="T24" fmla="*/ 735 w 912"/>
              <a:gd name="T25" fmla="*/ 109 h 871"/>
              <a:gd name="T26" fmla="*/ 719 w 912"/>
              <a:gd name="T27" fmla="*/ 186 h 871"/>
              <a:gd name="T28" fmla="*/ 746 w 912"/>
              <a:gd name="T29" fmla="*/ 228 h 871"/>
              <a:gd name="T30" fmla="*/ 792 w 912"/>
              <a:gd name="T31" fmla="*/ 337 h 871"/>
              <a:gd name="T32" fmla="*/ 813 w 912"/>
              <a:gd name="T33" fmla="*/ 451 h 871"/>
              <a:gd name="T34" fmla="*/ 813 w 912"/>
              <a:gd name="T35" fmla="*/ 517 h 871"/>
              <a:gd name="T36" fmla="*/ 818 w 912"/>
              <a:gd name="T37" fmla="*/ 580 h 871"/>
              <a:gd name="T38" fmla="*/ 834 w 912"/>
              <a:gd name="T39" fmla="*/ 621 h 871"/>
              <a:gd name="T40" fmla="*/ 885 w 912"/>
              <a:gd name="T41" fmla="*/ 627 h 871"/>
              <a:gd name="T42" fmla="*/ 870 w 912"/>
              <a:gd name="T43" fmla="*/ 688 h 871"/>
              <a:gd name="T44" fmla="*/ 642 w 912"/>
              <a:gd name="T45" fmla="*/ 839 h 871"/>
              <a:gd name="T46" fmla="*/ 528 w 912"/>
              <a:gd name="T47" fmla="*/ 870 h 871"/>
              <a:gd name="T48" fmla="*/ 528 w 912"/>
              <a:gd name="T49" fmla="*/ 844 h 871"/>
              <a:gd name="T50" fmla="*/ 502 w 912"/>
              <a:gd name="T51" fmla="*/ 817 h 871"/>
              <a:gd name="T52" fmla="*/ 460 w 912"/>
              <a:gd name="T53" fmla="*/ 803 h 871"/>
              <a:gd name="T54" fmla="*/ 435 w 912"/>
              <a:gd name="T55" fmla="*/ 776 h 871"/>
              <a:gd name="T56" fmla="*/ 0 w 912"/>
              <a:gd name="T57" fmla="*/ 471 h 871"/>
              <a:gd name="T58" fmla="*/ 16 w 912"/>
              <a:gd name="T59" fmla="*/ 394 h 871"/>
              <a:gd name="T60" fmla="*/ 83 w 912"/>
              <a:gd name="T61" fmla="*/ 368 h 871"/>
              <a:gd name="T62" fmla="*/ 114 w 912"/>
              <a:gd name="T63" fmla="*/ 368 h 871"/>
              <a:gd name="T64" fmla="*/ 202 w 912"/>
              <a:gd name="T65" fmla="*/ 316 h 871"/>
              <a:gd name="T66" fmla="*/ 217 w 912"/>
              <a:gd name="T67" fmla="*/ 284 h 871"/>
              <a:gd name="T68" fmla="*/ 249 w 912"/>
              <a:gd name="T69" fmla="*/ 269 h 871"/>
              <a:gd name="T70" fmla="*/ 326 w 912"/>
              <a:gd name="T71" fmla="*/ 243 h 871"/>
              <a:gd name="T72" fmla="*/ 326 w 912"/>
              <a:gd name="T73" fmla="*/ 217 h 871"/>
              <a:gd name="T74" fmla="*/ 310 w 912"/>
              <a:gd name="T75" fmla="*/ 166 h 871"/>
              <a:gd name="T76" fmla="*/ 300 w 912"/>
              <a:gd name="T77" fmla="*/ 119 h 871"/>
              <a:gd name="T78" fmla="*/ 284 w 912"/>
              <a:gd name="T79" fmla="*/ 98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2"/>
              <a:gd name="T121" fmla="*/ 0 h 871"/>
              <a:gd name="T122" fmla="*/ 912 w 912"/>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2" h="871">
                <a:moveTo>
                  <a:pt x="284" y="98"/>
                </a:moveTo>
                <a:lnTo>
                  <a:pt x="300" y="98"/>
                </a:lnTo>
                <a:lnTo>
                  <a:pt x="316" y="83"/>
                </a:lnTo>
                <a:lnTo>
                  <a:pt x="341" y="78"/>
                </a:lnTo>
                <a:lnTo>
                  <a:pt x="357" y="67"/>
                </a:lnTo>
                <a:lnTo>
                  <a:pt x="372" y="57"/>
                </a:lnTo>
                <a:lnTo>
                  <a:pt x="398" y="41"/>
                </a:lnTo>
                <a:lnTo>
                  <a:pt x="450" y="26"/>
                </a:lnTo>
                <a:lnTo>
                  <a:pt x="492" y="26"/>
                </a:lnTo>
                <a:lnTo>
                  <a:pt x="517" y="16"/>
                </a:lnTo>
                <a:lnTo>
                  <a:pt x="533" y="10"/>
                </a:lnTo>
                <a:lnTo>
                  <a:pt x="570" y="10"/>
                </a:lnTo>
                <a:lnTo>
                  <a:pt x="595" y="26"/>
                </a:lnTo>
                <a:lnTo>
                  <a:pt x="611" y="26"/>
                </a:lnTo>
                <a:lnTo>
                  <a:pt x="627" y="16"/>
                </a:lnTo>
                <a:lnTo>
                  <a:pt x="652" y="0"/>
                </a:lnTo>
                <a:lnTo>
                  <a:pt x="658" y="0"/>
                </a:lnTo>
                <a:lnTo>
                  <a:pt x="678" y="10"/>
                </a:lnTo>
                <a:lnTo>
                  <a:pt x="683" y="0"/>
                </a:lnTo>
                <a:lnTo>
                  <a:pt x="719" y="16"/>
                </a:lnTo>
                <a:lnTo>
                  <a:pt x="750" y="10"/>
                </a:lnTo>
                <a:lnTo>
                  <a:pt x="750" y="16"/>
                </a:lnTo>
                <a:lnTo>
                  <a:pt x="735" y="26"/>
                </a:lnTo>
                <a:lnTo>
                  <a:pt x="735" y="37"/>
                </a:lnTo>
                <a:lnTo>
                  <a:pt x="735" y="67"/>
                </a:lnTo>
                <a:lnTo>
                  <a:pt x="735" y="109"/>
                </a:lnTo>
                <a:lnTo>
                  <a:pt x="705" y="151"/>
                </a:lnTo>
                <a:lnTo>
                  <a:pt x="719" y="186"/>
                </a:lnTo>
                <a:lnTo>
                  <a:pt x="735" y="192"/>
                </a:lnTo>
                <a:lnTo>
                  <a:pt x="746" y="228"/>
                </a:lnTo>
                <a:lnTo>
                  <a:pt x="777" y="243"/>
                </a:lnTo>
                <a:lnTo>
                  <a:pt x="792" y="337"/>
                </a:lnTo>
                <a:lnTo>
                  <a:pt x="803" y="394"/>
                </a:lnTo>
                <a:lnTo>
                  <a:pt x="813" y="451"/>
                </a:lnTo>
                <a:lnTo>
                  <a:pt x="803" y="476"/>
                </a:lnTo>
                <a:lnTo>
                  <a:pt x="813" y="517"/>
                </a:lnTo>
                <a:lnTo>
                  <a:pt x="792" y="539"/>
                </a:lnTo>
                <a:lnTo>
                  <a:pt x="818" y="580"/>
                </a:lnTo>
                <a:lnTo>
                  <a:pt x="818" y="596"/>
                </a:lnTo>
                <a:lnTo>
                  <a:pt x="834" y="621"/>
                </a:lnTo>
                <a:lnTo>
                  <a:pt x="854" y="611"/>
                </a:lnTo>
                <a:lnTo>
                  <a:pt x="885" y="627"/>
                </a:lnTo>
                <a:lnTo>
                  <a:pt x="911" y="662"/>
                </a:lnTo>
                <a:lnTo>
                  <a:pt x="870" y="688"/>
                </a:lnTo>
                <a:lnTo>
                  <a:pt x="709" y="776"/>
                </a:lnTo>
                <a:lnTo>
                  <a:pt x="642" y="839"/>
                </a:lnTo>
                <a:lnTo>
                  <a:pt x="570" y="864"/>
                </a:lnTo>
                <a:lnTo>
                  <a:pt x="528" y="870"/>
                </a:lnTo>
                <a:lnTo>
                  <a:pt x="517" y="864"/>
                </a:lnTo>
                <a:lnTo>
                  <a:pt x="528" y="844"/>
                </a:lnTo>
                <a:lnTo>
                  <a:pt x="517" y="829"/>
                </a:lnTo>
                <a:lnTo>
                  <a:pt x="502" y="817"/>
                </a:lnTo>
                <a:lnTo>
                  <a:pt x="482" y="813"/>
                </a:lnTo>
                <a:lnTo>
                  <a:pt x="460" y="803"/>
                </a:lnTo>
                <a:lnTo>
                  <a:pt x="435" y="787"/>
                </a:lnTo>
                <a:lnTo>
                  <a:pt x="435" y="776"/>
                </a:lnTo>
                <a:lnTo>
                  <a:pt x="165" y="585"/>
                </a:lnTo>
                <a:lnTo>
                  <a:pt x="0" y="471"/>
                </a:lnTo>
                <a:lnTo>
                  <a:pt x="0" y="404"/>
                </a:lnTo>
                <a:lnTo>
                  <a:pt x="16" y="394"/>
                </a:lnTo>
                <a:lnTo>
                  <a:pt x="57" y="368"/>
                </a:lnTo>
                <a:lnTo>
                  <a:pt x="83" y="368"/>
                </a:lnTo>
                <a:lnTo>
                  <a:pt x="98" y="362"/>
                </a:lnTo>
                <a:lnTo>
                  <a:pt x="114" y="368"/>
                </a:lnTo>
                <a:lnTo>
                  <a:pt x="149" y="362"/>
                </a:lnTo>
                <a:lnTo>
                  <a:pt x="202" y="316"/>
                </a:lnTo>
                <a:lnTo>
                  <a:pt x="217" y="300"/>
                </a:lnTo>
                <a:lnTo>
                  <a:pt x="217" y="284"/>
                </a:lnTo>
                <a:lnTo>
                  <a:pt x="217" y="274"/>
                </a:lnTo>
                <a:lnTo>
                  <a:pt x="249" y="269"/>
                </a:lnTo>
                <a:lnTo>
                  <a:pt x="249" y="254"/>
                </a:lnTo>
                <a:lnTo>
                  <a:pt x="326" y="243"/>
                </a:lnTo>
                <a:lnTo>
                  <a:pt x="326" y="233"/>
                </a:lnTo>
                <a:lnTo>
                  <a:pt x="326" y="217"/>
                </a:lnTo>
                <a:lnTo>
                  <a:pt x="316" y="202"/>
                </a:lnTo>
                <a:lnTo>
                  <a:pt x="310" y="166"/>
                </a:lnTo>
                <a:lnTo>
                  <a:pt x="310" y="145"/>
                </a:lnTo>
                <a:lnTo>
                  <a:pt x="300" y="119"/>
                </a:lnTo>
                <a:lnTo>
                  <a:pt x="284" y="9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7" name="Freeform 124">
            <a:extLst>
              <a:ext uri="{FF2B5EF4-FFF2-40B4-BE49-F238E27FC236}">
                <a16:creationId xmlns:a16="http://schemas.microsoft.com/office/drawing/2014/main" id="{3112FC96-D711-E646-9505-BFCA8B785092}"/>
              </a:ext>
            </a:extLst>
          </p:cNvPr>
          <p:cNvSpPr>
            <a:spLocks noChangeArrowheads="1"/>
          </p:cNvSpPr>
          <p:nvPr/>
        </p:nvSpPr>
        <p:spPr bwMode="auto">
          <a:xfrm>
            <a:off x="4993606" y="4931081"/>
            <a:ext cx="340859" cy="351909"/>
          </a:xfrm>
          <a:custGeom>
            <a:avLst/>
            <a:gdLst>
              <a:gd name="T0" fmla="*/ 82 w 555"/>
              <a:gd name="T1" fmla="*/ 0 h 551"/>
              <a:gd name="T2" fmla="*/ 119 w 555"/>
              <a:gd name="T3" fmla="*/ 0 h 551"/>
              <a:gd name="T4" fmla="*/ 228 w 555"/>
              <a:gd name="T5" fmla="*/ 0 h 551"/>
              <a:gd name="T6" fmla="*/ 233 w 555"/>
              <a:gd name="T7" fmla="*/ 31 h 551"/>
              <a:gd name="T8" fmla="*/ 243 w 555"/>
              <a:gd name="T9" fmla="*/ 57 h 551"/>
              <a:gd name="T10" fmla="*/ 311 w 555"/>
              <a:gd name="T11" fmla="*/ 98 h 551"/>
              <a:gd name="T12" fmla="*/ 352 w 555"/>
              <a:gd name="T13" fmla="*/ 88 h 551"/>
              <a:gd name="T14" fmla="*/ 362 w 555"/>
              <a:gd name="T15" fmla="*/ 73 h 551"/>
              <a:gd name="T16" fmla="*/ 383 w 555"/>
              <a:gd name="T17" fmla="*/ 47 h 551"/>
              <a:gd name="T18" fmla="*/ 409 w 555"/>
              <a:gd name="T19" fmla="*/ 68 h 551"/>
              <a:gd name="T20" fmla="*/ 461 w 555"/>
              <a:gd name="T21" fmla="*/ 98 h 551"/>
              <a:gd name="T22" fmla="*/ 450 w 555"/>
              <a:gd name="T23" fmla="*/ 156 h 551"/>
              <a:gd name="T24" fmla="*/ 477 w 555"/>
              <a:gd name="T25" fmla="*/ 182 h 551"/>
              <a:gd name="T26" fmla="*/ 477 w 555"/>
              <a:gd name="T27" fmla="*/ 233 h 551"/>
              <a:gd name="T28" fmla="*/ 491 w 555"/>
              <a:gd name="T29" fmla="*/ 233 h 551"/>
              <a:gd name="T30" fmla="*/ 538 w 555"/>
              <a:gd name="T31" fmla="*/ 223 h 551"/>
              <a:gd name="T32" fmla="*/ 554 w 555"/>
              <a:gd name="T33" fmla="*/ 223 h 551"/>
              <a:gd name="T34" fmla="*/ 554 w 555"/>
              <a:gd name="T35" fmla="*/ 306 h 551"/>
              <a:gd name="T36" fmla="*/ 554 w 555"/>
              <a:gd name="T37" fmla="*/ 327 h 551"/>
              <a:gd name="T38" fmla="*/ 461 w 555"/>
              <a:gd name="T39" fmla="*/ 466 h 551"/>
              <a:gd name="T40" fmla="*/ 518 w 555"/>
              <a:gd name="T41" fmla="*/ 533 h 551"/>
              <a:gd name="T42" fmla="*/ 419 w 555"/>
              <a:gd name="T43" fmla="*/ 550 h 551"/>
              <a:gd name="T44" fmla="*/ 378 w 555"/>
              <a:gd name="T45" fmla="*/ 550 h 551"/>
              <a:gd name="T46" fmla="*/ 301 w 555"/>
              <a:gd name="T47" fmla="*/ 533 h 551"/>
              <a:gd name="T48" fmla="*/ 119 w 555"/>
              <a:gd name="T49" fmla="*/ 523 h 551"/>
              <a:gd name="T50" fmla="*/ 82 w 555"/>
              <a:gd name="T51" fmla="*/ 508 h 551"/>
              <a:gd name="T52" fmla="*/ 41 w 555"/>
              <a:gd name="T53" fmla="*/ 518 h 551"/>
              <a:gd name="T54" fmla="*/ 16 w 555"/>
              <a:gd name="T55" fmla="*/ 518 h 551"/>
              <a:gd name="T56" fmla="*/ 10 w 555"/>
              <a:gd name="T57" fmla="*/ 482 h 551"/>
              <a:gd name="T58" fmla="*/ 16 w 555"/>
              <a:gd name="T59" fmla="*/ 451 h 551"/>
              <a:gd name="T60" fmla="*/ 37 w 555"/>
              <a:gd name="T61" fmla="*/ 368 h 551"/>
              <a:gd name="T62" fmla="*/ 57 w 555"/>
              <a:gd name="T63" fmla="*/ 316 h 551"/>
              <a:gd name="T64" fmla="*/ 94 w 555"/>
              <a:gd name="T65" fmla="*/ 290 h 551"/>
              <a:gd name="T66" fmla="*/ 94 w 555"/>
              <a:gd name="T67" fmla="*/ 218 h 551"/>
              <a:gd name="T68" fmla="*/ 68 w 555"/>
              <a:gd name="T69" fmla="*/ 141 h 551"/>
              <a:gd name="T70" fmla="*/ 57 w 555"/>
              <a:gd name="T71" fmla="*/ 47 h 551"/>
              <a:gd name="T72" fmla="*/ 57 w 555"/>
              <a:gd name="T73" fmla="*/ 6 h 551"/>
              <a:gd name="T74" fmla="*/ 68 w 555"/>
              <a:gd name="T75" fmla="*/ 0 h 5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5"/>
              <a:gd name="T115" fmla="*/ 0 h 551"/>
              <a:gd name="T116" fmla="*/ 555 w 555"/>
              <a:gd name="T117" fmla="*/ 551 h 5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5" h="551">
                <a:moveTo>
                  <a:pt x="68" y="0"/>
                </a:moveTo>
                <a:lnTo>
                  <a:pt x="82" y="0"/>
                </a:lnTo>
                <a:lnTo>
                  <a:pt x="98" y="6"/>
                </a:lnTo>
                <a:lnTo>
                  <a:pt x="119" y="0"/>
                </a:lnTo>
                <a:lnTo>
                  <a:pt x="202" y="0"/>
                </a:lnTo>
                <a:lnTo>
                  <a:pt x="228" y="0"/>
                </a:lnTo>
                <a:lnTo>
                  <a:pt x="233" y="21"/>
                </a:lnTo>
                <a:lnTo>
                  <a:pt x="233" y="31"/>
                </a:lnTo>
                <a:lnTo>
                  <a:pt x="243" y="47"/>
                </a:lnTo>
                <a:lnTo>
                  <a:pt x="243" y="57"/>
                </a:lnTo>
                <a:lnTo>
                  <a:pt x="270" y="98"/>
                </a:lnTo>
                <a:lnTo>
                  <a:pt x="311" y="98"/>
                </a:lnTo>
                <a:lnTo>
                  <a:pt x="315" y="88"/>
                </a:lnTo>
                <a:lnTo>
                  <a:pt x="352" y="88"/>
                </a:lnTo>
                <a:lnTo>
                  <a:pt x="352" y="73"/>
                </a:lnTo>
                <a:lnTo>
                  <a:pt x="362" y="73"/>
                </a:lnTo>
                <a:lnTo>
                  <a:pt x="362" y="57"/>
                </a:lnTo>
                <a:lnTo>
                  <a:pt x="383" y="47"/>
                </a:lnTo>
                <a:lnTo>
                  <a:pt x="409" y="41"/>
                </a:lnTo>
                <a:lnTo>
                  <a:pt x="409" y="68"/>
                </a:lnTo>
                <a:lnTo>
                  <a:pt x="450" y="68"/>
                </a:lnTo>
                <a:lnTo>
                  <a:pt x="461" y="98"/>
                </a:lnTo>
                <a:lnTo>
                  <a:pt x="471" y="125"/>
                </a:lnTo>
                <a:lnTo>
                  <a:pt x="450" y="156"/>
                </a:lnTo>
                <a:lnTo>
                  <a:pt x="471" y="176"/>
                </a:lnTo>
                <a:lnTo>
                  <a:pt x="477" y="182"/>
                </a:lnTo>
                <a:lnTo>
                  <a:pt x="477" y="218"/>
                </a:lnTo>
                <a:lnTo>
                  <a:pt x="477" y="233"/>
                </a:lnTo>
                <a:lnTo>
                  <a:pt x="487" y="243"/>
                </a:lnTo>
                <a:lnTo>
                  <a:pt x="491" y="233"/>
                </a:lnTo>
                <a:lnTo>
                  <a:pt x="513" y="233"/>
                </a:lnTo>
                <a:lnTo>
                  <a:pt x="538" y="223"/>
                </a:lnTo>
                <a:lnTo>
                  <a:pt x="554" y="233"/>
                </a:lnTo>
                <a:lnTo>
                  <a:pt x="554" y="223"/>
                </a:lnTo>
                <a:lnTo>
                  <a:pt x="554" y="274"/>
                </a:lnTo>
                <a:lnTo>
                  <a:pt x="554" y="306"/>
                </a:lnTo>
                <a:lnTo>
                  <a:pt x="554" y="316"/>
                </a:lnTo>
                <a:lnTo>
                  <a:pt x="554" y="327"/>
                </a:lnTo>
                <a:lnTo>
                  <a:pt x="471" y="327"/>
                </a:lnTo>
                <a:lnTo>
                  <a:pt x="461" y="466"/>
                </a:lnTo>
                <a:lnTo>
                  <a:pt x="503" y="503"/>
                </a:lnTo>
                <a:lnTo>
                  <a:pt x="518" y="533"/>
                </a:lnTo>
                <a:lnTo>
                  <a:pt x="435" y="550"/>
                </a:lnTo>
                <a:lnTo>
                  <a:pt x="419" y="550"/>
                </a:lnTo>
                <a:lnTo>
                  <a:pt x="403" y="550"/>
                </a:lnTo>
                <a:lnTo>
                  <a:pt x="378" y="550"/>
                </a:lnTo>
                <a:lnTo>
                  <a:pt x="315" y="544"/>
                </a:lnTo>
                <a:lnTo>
                  <a:pt x="301" y="533"/>
                </a:lnTo>
                <a:lnTo>
                  <a:pt x="295" y="518"/>
                </a:lnTo>
                <a:lnTo>
                  <a:pt x="119" y="523"/>
                </a:lnTo>
                <a:lnTo>
                  <a:pt x="109" y="523"/>
                </a:lnTo>
                <a:lnTo>
                  <a:pt x="82" y="508"/>
                </a:lnTo>
                <a:lnTo>
                  <a:pt x="68" y="503"/>
                </a:lnTo>
                <a:lnTo>
                  <a:pt x="41" y="518"/>
                </a:lnTo>
                <a:lnTo>
                  <a:pt x="37" y="518"/>
                </a:lnTo>
                <a:lnTo>
                  <a:pt x="16" y="518"/>
                </a:lnTo>
                <a:lnTo>
                  <a:pt x="10" y="518"/>
                </a:lnTo>
                <a:lnTo>
                  <a:pt x="10" y="482"/>
                </a:lnTo>
                <a:lnTo>
                  <a:pt x="0" y="461"/>
                </a:lnTo>
                <a:lnTo>
                  <a:pt x="16" y="451"/>
                </a:lnTo>
                <a:lnTo>
                  <a:pt x="37" y="409"/>
                </a:lnTo>
                <a:lnTo>
                  <a:pt x="37" y="368"/>
                </a:lnTo>
                <a:lnTo>
                  <a:pt x="52" y="331"/>
                </a:lnTo>
                <a:lnTo>
                  <a:pt x="57" y="316"/>
                </a:lnTo>
                <a:lnTo>
                  <a:pt x="78" y="301"/>
                </a:lnTo>
                <a:lnTo>
                  <a:pt x="94" y="290"/>
                </a:lnTo>
                <a:lnTo>
                  <a:pt x="98" y="249"/>
                </a:lnTo>
                <a:lnTo>
                  <a:pt x="94" y="218"/>
                </a:lnTo>
                <a:lnTo>
                  <a:pt x="78" y="182"/>
                </a:lnTo>
                <a:lnTo>
                  <a:pt x="68" y="141"/>
                </a:lnTo>
                <a:lnTo>
                  <a:pt x="82" y="125"/>
                </a:lnTo>
                <a:lnTo>
                  <a:pt x="57" y="47"/>
                </a:lnTo>
                <a:lnTo>
                  <a:pt x="37" y="6"/>
                </a:lnTo>
                <a:lnTo>
                  <a:pt x="57" y="6"/>
                </a:lnTo>
                <a:lnTo>
                  <a:pt x="68"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8" name="Freeform 125">
            <a:extLst>
              <a:ext uri="{FF2B5EF4-FFF2-40B4-BE49-F238E27FC236}">
                <a16:creationId xmlns:a16="http://schemas.microsoft.com/office/drawing/2014/main" id="{B53BCBF3-2102-DB47-8E23-5F05526FFAC1}"/>
              </a:ext>
            </a:extLst>
          </p:cNvPr>
          <p:cNvSpPr>
            <a:spLocks noChangeArrowheads="1"/>
          </p:cNvSpPr>
          <p:nvPr/>
        </p:nvSpPr>
        <p:spPr bwMode="auto">
          <a:xfrm>
            <a:off x="5008959" y="4887893"/>
            <a:ext cx="26102" cy="36790"/>
          </a:xfrm>
          <a:custGeom>
            <a:avLst/>
            <a:gdLst>
              <a:gd name="T0" fmla="*/ 0 w 43"/>
              <a:gd name="T1" fmla="*/ 31 h 58"/>
              <a:gd name="T2" fmla="*/ 15 w 43"/>
              <a:gd name="T3" fmla="*/ 16 h 58"/>
              <a:gd name="T4" fmla="*/ 15 w 43"/>
              <a:gd name="T5" fmla="*/ 6 h 58"/>
              <a:gd name="T6" fmla="*/ 31 w 43"/>
              <a:gd name="T7" fmla="*/ 0 h 58"/>
              <a:gd name="T8" fmla="*/ 42 w 43"/>
              <a:gd name="T9" fmla="*/ 6 h 58"/>
              <a:gd name="T10" fmla="*/ 42 w 43"/>
              <a:gd name="T11" fmla="*/ 16 h 58"/>
              <a:gd name="T12" fmla="*/ 26 w 43"/>
              <a:gd name="T13" fmla="*/ 31 h 58"/>
              <a:gd name="T14" fmla="*/ 26 w 43"/>
              <a:gd name="T15" fmla="*/ 57 h 58"/>
              <a:gd name="T16" fmla="*/ 11 w 43"/>
              <a:gd name="T17" fmla="*/ 57 h 58"/>
              <a:gd name="T18" fmla="*/ 11 w 43"/>
              <a:gd name="T19" fmla="*/ 47 h 58"/>
              <a:gd name="T20" fmla="*/ 0 w 43"/>
              <a:gd name="T21" fmla="*/ 31 h 58"/>
              <a:gd name="T22" fmla="*/ 0 w 43"/>
              <a:gd name="T23" fmla="*/ 31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58"/>
              <a:gd name="T38" fmla="*/ 43 w 43"/>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58">
                <a:moveTo>
                  <a:pt x="0" y="31"/>
                </a:moveTo>
                <a:lnTo>
                  <a:pt x="15" y="16"/>
                </a:lnTo>
                <a:lnTo>
                  <a:pt x="15" y="6"/>
                </a:lnTo>
                <a:lnTo>
                  <a:pt x="31" y="0"/>
                </a:lnTo>
                <a:lnTo>
                  <a:pt x="42" y="6"/>
                </a:lnTo>
                <a:lnTo>
                  <a:pt x="42" y="16"/>
                </a:lnTo>
                <a:lnTo>
                  <a:pt x="26" y="31"/>
                </a:lnTo>
                <a:lnTo>
                  <a:pt x="26" y="57"/>
                </a:lnTo>
                <a:lnTo>
                  <a:pt x="11" y="57"/>
                </a:lnTo>
                <a:lnTo>
                  <a:pt x="11" y="47"/>
                </a:lnTo>
                <a:lnTo>
                  <a:pt x="0"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9" name="Freeform 126">
            <a:extLst>
              <a:ext uri="{FF2B5EF4-FFF2-40B4-BE49-F238E27FC236}">
                <a16:creationId xmlns:a16="http://schemas.microsoft.com/office/drawing/2014/main" id="{59D4E20B-F64F-EF45-B8CD-CC1F93DDEA17}"/>
              </a:ext>
            </a:extLst>
          </p:cNvPr>
          <p:cNvSpPr>
            <a:spLocks noChangeArrowheads="1"/>
          </p:cNvSpPr>
          <p:nvPr/>
        </p:nvSpPr>
        <p:spPr bwMode="auto">
          <a:xfrm>
            <a:off x="5584736" y="4246460"/>
            <a:ext cx="408417" cy="420692"/>
          </a:xfrm>
          <a:custGeom>
            <a:avLst/>
            <a:gdLst>
              <a:gd name="T0" fmla="*/ 248 w 665"/>
              <a:gd name="T1" fmla="*/ 52 h 660"/>
              <a:gd name="T2" fmla="*/ 285 w 665"/>
              <a:gd name="T3" fmla="*/ 135 h 660"/>
              <a:gd name="T4" fmla="*/ 290 w 665"/>
              <a:gd name="T5" fmla="*/ 114 h 660"/>
              <a:gd name="T6" fmla="*/ 316 w 665"/>
              <a:gd name="T7" fmla="*/ 140 h 660"/>
              <a:gd name="T8" fmla="*/ 378 w 665"/>
              <a:gd name="T9" fmla="*/ 182 h 660"/>
              <a:gd name="T10" fmla="*/ 424 w 665"/>
              <a:gd name="T11" fmla="*/ 233 h 660"/>
              <a:gd name="T12" fmla="*/ 446 w 665"/>
              <a:gd name="T13" fmla="*/ 244 h 660"/>
              <a:gd name="T14" fmla="*/ 409 w 665"/>
              <a:gd name="T15" fmla="*/ 259 h 660"/>
              <a:gd name="T16" fmla="*/ 383 w 665"/>
              <a:gd name="T17" fmla="*/ 290 h 660"/>
              <a:gd name="T18" fmla="*/ 424 w 665"/>
              <a:gd name="T19" fmla="*/ 317 h 660"/>
              <a:gd name="T20" fmla="*/ 424 w 665"/>
              <a:gd name="T21" fmla="*/ 342 h 660"/>
              <a:gd name="T22" fmla="*/ 487 w 665"/>
              <a:gd name="T23" fmla="*/ 399 h 660"/>
              <a:gd name="T24" fmla="*/ 664 w 665"/>
              <a:gd name="T25" fmla="*/ 450 h 660"/>
              <a:gd name="T26" fmla="*/ 518 w 665"/>
              <a:gd name="T27" fmla="*/ 585 h 660"/>
              <a:gd name="T28" fmla="*/ 446 w 665"/>
              <a:gd name="T29" fmla="*/ 627 h 660"/>
              <a:gd name="T30" fmla="*/ 399 w 665"/>
              <a:gd name="T31" fmla="*/ 637 h 660"/>
              <a:gd name="T32" fmla="*/ 352 w 665"/>
              <a:gd name="T33" fmla="*/ 627 h 660"/>
              <a:gd name="T34" fmla="*/ 311 w 665"/>
              <a:gd name="T35" fmla="*/ 627 h 660"/>
              <a:gd name="T36" fmla="*/ 244 w 665"/>
              <a:gd name="T37" fmla="*/ 653 h 660"/>
              <a:gd name="T38" fmla="*/ 150 w 665"/>
              <a:gd name="T39" fmla="*/ 611 h 660"/>
              <a:gd name="T40" fmla="*/ 125 w 665"/>
              <a:gd name="T41" fmla="*/ 570 h 660"/>
              <a:gd name="T42" fmla="*/ 98 w 665"/>
              <a:gd name="T43" fmla="*/ 549 h 660"/>
              <a:gd name="T44" fmla="*/ 57 w 665"/>
              <a:gd name="T45" fmla="*/ 503 h 660"/>
              <a:gd name="T46" fmla="*/ 0 w 665"/>
              <a:gd name="T47" fmla="*/ 461 h 660"/>
              <a:gd name="T48" fmla="*/ 31 w 665"/>
              <a:gd name="T49" fmla="*/ 435 h 660"/>
              <a:gd name="T50" fmla="*/ 52 w 665"/>
              <a:gd name="T51" fmla="*/ 378 h 660"/>
              <a:gd name="T52" fmla="*/ 57 w 665"/>
              <a:gd name="T53" fmla="*/ 342 h 660"/>
              <a:gd name="T54" fmla="*/ 84 w 665"/>
              <a:gd name="T55" fmla="*/ 327 h 660"/>
              <a:gd name="T56" fmla="*/ 98 w 665"/>
              <a:gd name="T57" fmla="*/ 274 h 660"/>
              <a:gd name="T58" fmla="*/ 135 w 665"/>
              <a:gd name="T59" fmla="*/ 233 h 660"/>
              <a:gd name="T60" fmla="*/ 150 w 665"/>
              <a:gd name="T61" fmla="*/ 151 h 660"/>
              <a:gd name="T62" fmla="*/ 166 w 665"/>
              <a:gd name="T63" fmla="*/ 68 h 660"/>
              <a:gd name="T64" fmla="*/ 192 w 665"/>
              <a:gd name="T65" fmla="*/ 41 h 660"/>
              <a:gd name="T66" fmla="*/ 207 w 665"/>
              <a:gd name="T67" fmla="*/ 16 h 660"/>
              <a:gd name="T68" fmla="*/ 233 w 665"/>
              <a:gd name="T69" fmla="*/ 0 h 6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5"/>
              <a:gd name="T106" fmla="*/ 0 h 660"/>
              <a:gd name="T107" fmla="*/ 665 w 665"/>
              <a:gd name="T108" fmla="*/ 660 h 6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5" h="660">
                <a:moveTo>
                  <a:pt x="233" y="0"/>
                </a:moveTo>
                <a:lnTo>
                  <a:pt x="248" y="52"/>
                </a:lnTo>
                <a:lnTo>
                  <a:pt x="270" y="99"/>
                </a:lnTo>
                <a:lnTo>
                  <a:pt x="285" y="135"/>
                </a:lnTo>
                <a:lnTo>
                  <a:pt x="290" y="135"/>
                </a:lnTo>
                <a:lnTo>
                  <a:pt x="290" y="114"/>
                </a:lnTo>
                <a:lnTo>
                  <a:pt x="311" y="140"/>
                </a:lnTo>
                <a:lnTo>
                  <a:pt x="316" y="140"/>
                </a:lnTo>
                <a:lnTo>
                  <a:pt x="342" y="151"/>
                </a:lnTo>
                <a:lnTo>
                  <a:pt x="378" y="182"/>
                </a:lnTo>
                <a:lnTo>
                  <a:pt x="399" y="217"/>
                </a:lnTo>
                <a:lnTo>
                  <a:pt x="424" y="233"/>
                </a:lnTo>
                <a:lnTo>
                  <a:pt x="434" y="233"/>
                </a:lnTo>
                <a:lnTo>
                  <a:pt x="446" y="244"/>
                </a:lnTo>
                <a:lnTo>
                  <a:pt x="424" y="249"/>
                </a:lnTo>
                <a:lnTo>
                  <a:pt x="409" y="259"/>
                </a:lnTo>
                <a:lnTo>
                  <a:pt x="399" y="274"/>
                </a:lnTo>
                <a:lnTo>
                  <a:pt x="383" y="290"/>
                </a:lnTo>
                <a:lnTo>
                  <a:pt x="393" y="317"/>
                </a:lnTo>
                <a:lnTo>
                  <a:pt x="424" y="317"/>
                </a:lnTo>
                <a:lnTo>
                  <a:pt x="434" y="327"/>
                </a:lnTo>
                <a:lnTo>
                  <a:pt x="424" y="342"/>
                </a:lnTo>
                <a:lnTo>
                  <a:pt x="461" y="384"/>
                </a:lnTo>
                <a:lnTo>
                  <a:pt x="487" y="399"/>
                </a:lnTo>
                <a:lnTo>
                  <a:pt x="622" y="450"/>
                </a:lnTo>
                <a:lnTo>
                  <a:pt x="664" y="450"/>
                </a:lnTo>
                <a:lnTo>
                  <a:pt x="534" y="585"/>
                </a:lnTo>
                <a:lnTo>
                  <a:pt x="518" y="585"/>
                </a:lnTo>
                <a:lnTo>
                  <a:pt x="461" y="601"/>
                </a:lnTo>
                <a:lnTo>
                  <a:pt x="446" y="627"/>
                </a:lnTo>
                <a:lnTo>
                  <a:pt x="420" y="627"/>
                </a:lnTo>
                <a:lnTo>
                  <a:pt x="399" y="637"/>
                </a:lnTo>
                <a:lnTo>
                  <a:pt x="368" y="637"/>
                </a:lnTo>
                <a:lnTo>
                  <a:pt x="352" y="627"/>
                </a:lnTo>
                <a:lnTo>
                  <a:pt x="326" y="627"/>
                </a:lnTo>
                <a:lnTo>
                  <a:pt x="311" y="627"/>
                </a:lnTo>
                <a:lnTo>
                  <a:pt x="290" y="659"/>
                </a:lnTo>
                <a:lnTo>
                  <a:pt x="244" y="653"/>
                </a:lnTo>
                <a:lnTo>
                  <a:pt x="202" y="627"/>
                </a:lnTo>
                <a:lnTo>
                  <a:pt x="150" y="611"/>
                </a:lnTo>
                <a:lnTo>
                  <a:pt x="125" y="601"/>
                </a:lnTo>
                <a:lnTo>
                  <a:pt x="125" y="570"/>
                </a:lnTo>
                <a:lnTo>
                  <a:pt x="109" y="570"/>
                </a:lnTo>
                <a:lnTo>
                  <a:pt x="98" y="549"/>
                </a:lnTo>
                <a:lnTo>
                  <a:pt x="94" y="529"/>
                </a:lnTo>
                <a:lnTo>
                  <a:pt x="57" y="503"/>
                </a:lnTo>
                <a:lnTo>
                  <a:pt x="31" y="476"/>
                </a:lnTo>
                <a:lnTo>
                  <a:pt x="0" y="461"/>
                </a:lnTo>
                <a:lnTo>
                  <a:pt x="0" y="435"/>
                </a:lnTo>
                <a:lnTo>
                  <a:pt x="31" y="435"/>
                </a:lnTo>
                <a:lnTo>
                  <a:pt x="52" y="425"/>
                </a:lnTo>
                <a:lnTo>
                  <a:pt x="52" y="378"/>
                </a:lnTo>
                <a:lnTo>
                  <a:pt x="57" y="358"/>
                </a:lnTo>
                <a:lnTo>
                  <a:pt x="57" y="342"/>
                </a:lnTo>
                <a:lnTo>
                  <a:pt x="68" y="327"/>
                </a:lnTo>
                <a:lnTo>
                  <a:pt x="84" y="327"/>
                </a:lnTo>
                <a:lnTo>
                  <a:pt x="94" y="317"/>
                </a:lnTo>
                <a:lnTo>
                  <a:pt x="98" y="274"/>
                </a:lnTo>
                <a:lnTo>
                  <a:pt x="119" y="244"/>
                </a:lnTo>
                <a:lnTo>
                  <a:pt x="135" y="233"/>
                </a:lnTo>
                <a:lnTo>
                  <a:pt x="140" y="207"/>
                </a:lnTo>
                <a:lnTo>
                  <a:pt x="150" y="151"/>
                </a:lnTo>
                <a:lnTo>
                  <a:pt x="166" y="94"/>
                </a:lnTo>
                <a:lnTo>
                  <a:pt x="166" y="68"/>
                </a:lnTo>
                <a:lnTo>
                  <a:pt x="176" y="41"/>
                </a:lnTo>
                <a:lnTo>
                  <a:pt x="192" y="41"/>
                </a:lnTo>
                <a:lnTo>
                  <a:pt x="192" y="31"/>
                </a:lnTo>
                <a:lnTo>
                  <a:pt x="207" y="16"/>
                </a:lnTo>
                <a:lnTo>
                  <a:pt x="228" y="27"/>
                </a:lnTo>
                <a:lnTo>
                  <a:pt x="233"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0" name="Freeform 127">
            <a:extLst>
              <a:ext uri="{FF2B5EF4-FFF2-40B4-BE49-F238E27FC236}">
                <a16:creationId xmlns:a16="http://schemas.microsoft.com/office/drawing/2014/main" id="{AB1B2793-75E8-744A-BAD2-B8770D525835}"/>
              </a:ext>
            </a:extLst>
          </p:cNvPr>
          <p:cNvSpPr>
            <a:spLocks noChangeArrowheads="1"/>
          </p:cNvSpPr>
          <p:nvPr/>
        </p:nvSpPr>
        <p:spPr bwMode="auto">
          <a:xfrm>
            <a:off x="4701878" y="4404819"/>
            <a:ext cx="81377" cy="179154"/>
          </a:xfrm>
          <a:custGeom>
            <a:avLst/>
            <a:gdLst>
              <a:gd name="T0" fmla="*/ 73 w 135"/>
              <a:gd name="T1" fmla="*/ 21 h 281"/>
              <a:gd name="T2" fmla="*/ 83 w 135"/>
              <a:gd name="T3" fmla="*/ 0 h 281"/>
              <a:gd name="T4" fmla="*/ 93 w 135"/>
              <a:gd name="T5" fmla="*/ 0 h 281"/>
              <a:gd name="T6" fmla="*/ 108 w 135"/>
              <a:gd name="T7" fmla="*/ 21 h 281"/>
              <a:gd name="T8" fmla="*/ 124 w 135"/>
              <a:gd name="T9" fmla="*/ 37 h 281"/>
              <a:gd name="T10" fmla="*/ 124 w 135"/>
              <a:gd name="T11" fmla="*/ 41 h 281"/>
              <a:gd name="T12" fmla="*/ 134 w 135"/>
              <a:gd name="T13" fmla="*/ 78 h 281"/>
              <a:gd name="T14" fmla="*/ 124 w 135"/>
              <a:gd name="T15" fmla="*/ 94 h 281"/>
              <a:gd name="T16" fmla="*/ 124 w 135"/>
              <a:gd name="T17" fmla="*/ 109 h 281"/>
              <a:gd name="T18" fmla="*/ 119 w 135"/>
              <a:gd name="T19" fmla="*/ 119 h 281"/>
              <a:gd name="T20" fmla="*/ 108 w 135"/>
              <a:gd name="T21" fmla="*/ 145 h 281"/>
              <a:gd name="T22" fmla="*/ 93 w 135"/>
              <a:gd name="T23" fmla="*/ 151 h 281"/>
              <a:gd name="T24" fmla="*/ 93 w 135"/>
              <a:gd name="T25" fmla="*/ 176 h 281"/>
              <a:gd name="T26" fmla="*/ 93 w 135"/>
              <a:gd name="T27" fmla="*/ 227 h 281"/>
              <a:gd name="T28" fmla="*/ 98 w 135"/>
              <a:gd name="T29" fmla="*/ 270 h 281"/>
              <a:gd name="T30" fmla="*/ 73 w 135"/>
              <a:gd name="T31" fmla="*/ 270 h 281"/>
              <a:gd name="T32" fmla="*/ 41 w 135"/>
              <a:gd name="T33" fmla="*/ 280 h 281"/>
              <a:gd name="T34" fmla="*/ 41 w 135"/>
              <a:gd name="T35" fmla="*/ 259 h 281"/>
              <a:gd name="T36" fmla="*/ 41 w 135"/>
              <a:gd name="T37" fmla="*/ 254 h 281"/>
              <a:gd name="T38" fmla="*/ 41 w 135"/>
              <a:gd name="T39" fmla="*/ 145 h 281"/>
              <a:gd name="T40" fmla="*/ 31 w 135"/>
              <a:gd name="T41" fmla="*/ 129 h 281"/>
              <a:gd name="T42" fmla="*/ 26 w 135"/>
              <a:gd name="T43" fmla="*/ 109 h 281"/>
              <a:gd name="T44" fmla="*/ 10 w 135"/>
              <a:gd name="T45" fmla="*/ 94 h 281"/>
              <a:gd name="T46" fmla="*/ 0 w 135"/>
              <a:gd name="T47" fmla="*/ 68 h 281"/>
              <a:gd name="T48" fmla="*/ 16 w 135"/>
              <a:gd name="T49" fmla="*/ 62 h 281"/>
              <a:gd name="T50" fmla="*/ 31 w 135"/>
              <a:gd name="T51" fmla="*/ 52 h 281"/>
              <a:gd name="T52" fmla="*/ 57 w 135"/>
              <a:gd name="T53" fmla="*/ 41 h 281"/>
              <a:gd name="T54" fmla="*/ 73 w 135"/>
              <a:gd name="T55" fmla="*/ 21 h 281"/>
              <a:gd name="T56" fmla="*/ 73 w 135"/>
              <a:gd name="T57" fmla="*/ 21 h 2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
              <a:gd name="T88" fmla="*/ 0 h 281"/>
              <a:gd name="T89" fmla="*/ 135 w 135"/>
              <a:gd name="T90" fmla="*/ 281 h 2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 h="281">
                <a:moveTo>
                  <a:pt x="73" y="21"/>
                </a:moveTo>
                <a:lnTo>
                  <a:pt x="83" y="0"/>
                </a:lnTo>
                <a:lnTo>
                  <a:pt x="93" y="0"/>
                </a:lnTo>
                <a:lnTo>
                  <a:pt x="108" y="21"/>
                </a:lnTo>
                <a:lnTo>
                  <a:pt x="124" y="37"/>
                </a:lnTo>
                <a:lnTo>
                  <a:pt x="124" y="41"/>
                </a:lnTo>
                <a:lnTo>
                  <a:pt x="134" y="78"/>
                </a:lnTo>
                <a:lnTo>
                  <a:pt x="124" y="94"/>
                </a:lnTo>
                <a:lnTo>
                  <a:pt x="124" y="109"/>
                </a:lnTo>
                <a:lnTo>
                  <a:pt x="119" y="119"/>
                </a:lnTo>
                <a:lnTo>
                  <a:pt x="108" y="145"/>
                </a:lnTo>
                <a:lnTo>
                  <a:pt x="93" y="151"/>
                </a:lnTo>
                <a:lnTo>
                  <a:pt x="93" y="176"/>
                </a:lnTo>
                <a:lnTo>
                  <a:pt x="93" y="227"/>
                </a:lnTo>
                <a:lnTo>
                  <a:pt x="98" y="270"/>
                </a:lnTo>
                <a:lnTo>
                  <a:pt x="73" y="270"/>
                </a:lnTo>
                <a:lnTo>
                  <a:pt x="41" y="280"/>
                </a:lnTo>
                <a:lnTo>
                  <a:pt x="41" y="259"/>
                </a:lnTo>
                <a:lnTo>
                  <a:pt x="41" y="254"/>
                </a:lnTo>
                <a:lnTo>
                  <a:pt x="41" y="145"/>
                </a:lnTo>
                <a:lnTo>
                  <a:pt x="31" y="129"/>
                </a:lnTo>
                <a:lnTo>
                  <a:pt x="26" y="109"/>
                </a:lnTo>
                <a:lnTo>
                  <a:pt x="10" y="94"/>
                </a:lnTo>
                <a:lnTo>
                  <a:pt x="0" y="68"/>
                </a:lnTo>
                <a:lnTo>
                  <a:pt x="16" y="62"/>
                </a:lnTo>
                <a:lnTo>
                  <a:pt x="31" y="52"/>
                </a:lnTo>
                <a:lnTo>
                  <a:pt x="57" y="41"/>
                </a:lnTo>
                <a:lnTo>
                  <a:pt x="73" y="2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1" name="Freeform 128">
            <a:extLst>
              <a:ext uri="{FF2B5EF4-FFF2-40B4-BE49-F238E27FC236}">
                <a16:creationId xmlns:a16="http://schemas.microsoft.com/office/drawing/2014/main" id="{4FF1FFC9-EEE2-B341-83D8-54C20282D5E5}"/>
              </a:ext>
            </a:extLst>
          </p:cNvPr>
          <p:cNvSpPr>
            <a:spLocks noChangeArrowheads="1"/>
          </p:cNvSpPr>
          <p:nvPr/>
        </p:nvSpPr>
        <p:spPr bwMode="auto">
          <a:xfrm>
            <a:off x="5216239" y="5279792"/>
            <a:ext cx="244129" cy="270331"/>
          </a:xfrm>
          <a:custGeom>
            <a:avLst/>
            <a:gdLst>
              <a:gd name="T0" fmla="*/ 238 w 400"/>
              <a:gd name="T1" fmla="*/ 0 h 425"/>
              <a:gd name="T2" fmla="*/ 248 w 400"/>
              <a:gd name="T3" fmla="*/ 26 h 425"/>
              <a:gd name="T4" fmla="*/ 275 w 400"/>
              <a:gd name="T5" fmla="*/ 57 h 425"/>
              <a:gd name="T6" fmla="*/ 275 w 400"/>
              <a:gd name="T7" fmla="*/ 73 h 425"/>
              <a:gd name="T8" fmla="*/ 301 w 400"/>
              <a:gd name="T9" fmla="*/ 88 h 425"/>
              <a:gd name="T10" fmla="*/ 326 w 400"/>
              <a:gd name="T11" fmla="*/ 98 h 425"/>
              <a:gd name="T12" fmla="*/ 332 w 400"/>
              <a:gd name="T13" fmla="*/ 124 h 425"/>
              <a:gd name="T14" fmla="*/ 342 w 400"/>
              <a:gd name="T15" fmla="*/ 124 h 425"/>
              <a:gd name="T16" fmla="*/ 348 w 400"/>
              <a:gd name="T17" fmla="*/ 155 h 425"/>
              <a:gd name="T18" fmla="*/ 358 w 400"/>
              <a:gd name="T19" fmla="*/ 176 h 425"/>
              <a:gd name="T20" fmla="*/ 373 w 400"/>
              <a:gd name="T21" fmla="*/ 176 h 425"/>
              <a:gd name="T22" fmla="*/ 399 w 400"/>
              <a:gd name="T23" fmla="*/ 181 h 425"/>
              <a:gd name="T24" fmla="*/ 399 w 400"/>
              <a:gd name="T25" fmla="*/ 206 h 425"/>
              <a:gd name="T26" fmla="*/ 383 w 400"/>
              <a:gd name="T27" fmla="*/ 222 h 425"/>
              <a:gd name="T28" fmla="*/ 368 w 400"/>
              <a:gd name="T29" fmla="*/ 222 h 425"/>
              <a:gd name="T30" fmla="*/ 342 w 400"/>
              <a:gd name="T31" fmla="*/ 249 h 425"/>
              <a:gd name="T32" fmla="*/ 332 w 400"/>
              <a:gd name="T33" fmla="*/ 249 h 425"/>
              <a:gd name="T34" fmla="*/ 326 w 400"/>
              <a:gd name="T35" fmla="*/ 259 h 425"/>
              <a:gd name="T36" fmla="*/ 316 w 400"/>
              <a:gd name="T37" fmla="*/ 263 h 425"/>
              <a:gd name="T38" fmla="*/ 301 w 400"/>
              <a:gd name="T39" fmla="*/ 284 h 425"/>
              <a:gd name="T40" fmla="*/ 301 w 400"/>
              <a:gd name="T41" fmla="*/ 306 h 425"/>
              <a:gd name="T42" fmla="*/ 285 w 400"/>
              <a:gd name="T43" fmla="*/ 316 h 425"/>
              <a:gd name="T44" fmla="*/ 260 w 400"/>
              <a:gd name="T45" fmla="*/ 326 h 425"/>
              <a:gd name="T46" fmla="*/ 238 w 400"/>
              <a:gd name="T47" fmla="*/ 367 h 425"/>
              <a:gd name="T48" fmla="*/ 217 w 400"/>
              <a:gd name="T49" fmla="*/ 367 h 425"/>
              <a:gd name="T50" fmla="*/ 192 w 400"/>
              <a:gd name="T51" fmla="*/ 367 h 425"/>
              <a:gd name="T52" fmla="*/ 166 w 400"/>
              <a:gd name="T53" fmla="*/ 367 h 425"/>
              <a:gd name="T54" fmla="*/ 140 w 400"/>
              <a:gd name="T55" fmla="*/ 351 h 425"/>
              <a:gd name="T56" fmla="*/ 115 w 400"/>
              <a:gd name="T57" fmla="*/ 351 h 425"/>
              <a:gd name="T58" fmla="*/ 115 w 400"/>
              <a:gd name="T59" fmla="*/ 383 h 425"/>
              <a:gd name="T60" fmla="*/ 88 w 400"/>
              <a:gd name="T61" fmla="*/ 408 h 425"/>
              <a:gd name="T62" fmla="*/ 72 w 400"/>
              <a:gd name="T63" fmla="*/ 408 h 425"/>
              <a:gd name="T64" fmla="*/ 72 w 400"/>
              <a:gd name="T65" fmla="*/ 414 h 425"/>
              <a:gd name="T66" fmla="*/ 47 w 400"/>
              <a:gd name="T67" fmla="*/ 414 h 425"/>
              <a:gd name="T68" fmla="*/ 21 w 400"/>
              <a:gd name="T69" fmla="*/ 424 h 425"/>
              <a:gd name="T70" fmla="*/ 21 w 400"/>
              <a:gd name="T71" fmla="*/ 398 h 425"/>
              <a:gd name="T72" fmla="*/ 31 w 400"/>
              <a:gd name="T73" fmla="*/ 383 h 425"/>
              <a:gd name="T74" fmla="*/ 21 w 400"/>
              <a:gd name="T75" fmla="*/ 367 h 425"/>
              <a:gd name="T76" fmla="*/ 16 w 400"/>
              <a:gd name="T77" fmla="*/ 341 h 425"/>
              <a:gd name="T78" fmla="*/ 0 w 400"/>
              <a:gd name="T79" fmla="*/ 326 h 425"/>
              <a:gd name="T80" fmla="*/ 6 w 400"/>
              <a:gd name="T81" fmla="*/ 191 h 425"/>
              <a:gd name="T82" fmla="*/ 47 w 400"/>
              <a:gd name="T83" fmla="*/ 191 h 425"/>
              <a:gd name="T84" fmla="*/ 57 w 400"/>
              <a:gd name="T85" fmla="*/ 26 h 425"/>
              <a:gd name="T86" fmla="*/ 115 w 400"/>
              <a:gd name="T87" fmla="*/ 16 h 425"/>
              <a:gd name="T88" fmla="*/ 150 w 400"/>
              <a:gd name="T89" fmla="*/ 4 h 425"/>
              <a:gd name="T90" fmla="*/ 166 w 400"/>
              <a:gd name="T91" fmla="*/ 26 h 425"/>
              <a:gd name="T92" fmla="*/ 197 w 400"/>
              <a:gd name="T93" fmla="*/ 4 h 425"/>
              <a:gd name="T94" fmla="*/ 207 w 400"/>
              <a:gd name="T95" fmla="*/ 4 h 425"/>
              <a:gd name="T96" fmla="*/ 223 w 400"/>
              <a:gd name="T97" fmla="*/ 0 h 425"/>
              <a:gd name="T98" fmla="*/ 238 w 400"/>
              <a:gd name="T99" fmla="*/ 0 h 425"/>
              <a:gd name="T100" fmla="*/ 238 w 400"/>
              <a:gd name="T101" fmla="*/ 0 h 4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0"/>
              <a:gd name="T154" fmla="*/ 0 h 425"/>
              <a:gd name="T155" fmla="*/ 400 w 400"/>
              <a:gd name="T156" fmla="*/ 425 h 4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0" h="425">
                <a:moveTo>
                  <a:pt x="238" y="0"/>
                </a:moveTo>
                <a:lnTo>
                  <a:pt x="248" y="26"/>
                </a:lnTo>
                <a:lnTo>
                  <a:pt x="275" y="57"/>
                </a:lnTo>
                <a:lnTo>
                  <a:pt x="275" y="73"/>
                </a:lnTo>
                <a:lnTo>
                  <a:pt x="301" y="88"/>
                </a:lnTo>
                <a:lnTo>
                  <a:pt x="326" y="98"/>
                </a:lnTo>
                <a:lnTo>
                  <a:pt x="332" y="124"/>
                </a:lnTo>
                <a:lnTo>
                  <a:pt x="342" y="124"/>
                </a:lnTo>
                <a:lnTo>
                  <a:pt x="348" y="155"/>
                </a:lnTo>
                <a:lnTo>
                  <a:pt x="358" y="176"/>
                </a:lnTo>
                <a:lnTo>
                  <a:pt x="373" y="176"/>
                </a:lnTo>
                <a:lnTo>
                  <a:pt x="399" y="181"/>
                </a:lnTo>
                <a:lnTo>
                  <a:pt x="399" y="206"/>
                </a:lnTo>
                <a:lnTo>
                  <a:pt x="383" y="222"/>
                </a:lnTo>
                <a:lnTo>
                  <a:pt x="368" y="222"/>
                </a:lnTo>
                <a:lnTo>
                  <a:pt x="342" y="249"/>
                </a:lnTo>
                <a:lnTo>
                  <a:pt x="332" y="249"/>
                </a:lnTo>
                <a:lnTo>
                  <a:pt x="326" y="259"/>
                </a:lnTo>
                <a:lnTo>
                  <a:pt x="316" y="263"/>
                </a:lnTo>
                <a:lnTo>
                  <a:pt x="301" y="284"/>
                </a:lnTo>
                <a:lnTo>
                  <a:pt x="301" y="306"/>
                </a:lnTo>
                <a:lnTo>
                  <a:pt x="285" y="316"/>
                </a:lnTo>
                <a:lnTo>
                  <a:pt x="260" y="326"/>
                </a:lnTo>
                <a:lnTo>
                  <a:pt x="238" y="367"/>
                </a:lnTo>
                <a:lnTo>
                  <a:pt x="217" y="367"/>
                </a:lnTo>
                <a:lnTo>
                  <a:pt x="192" y="367"/>
                </a:lnTo>
                <a:lnTo>
                  <a:pt x="166" y="367"/>
                </a:lnTo>
                <a:lnTo>
                  <a:pt x="140" y="351"/>
                </a:lnTo>
                <a:lnTo>
                  <a:pt x="115" y="351"/>
                </a:lnTo>
                <a:lnTo>
                  <a:pt x="115" y="383"/>
                </a:lnTo>
                <a:lnTo>
                  <a:pt x="88" y="408"/>
                </a:lnTo>
                <a:lnTo>
                  <a:pt x="72" y="408"/>
                </a:lnTo>
                <a:lnTo>
                  <a:pt x="72" y="414"/>
                </a:lnTo>
                <a:lnTo>
                  <a:pt x="47" y="414"/>
                </a:lnTo>
                <a:lnTo>
                  <a:pt x="21" y="424"/>
                </a:lnTo>
                <a:lnTo>
                  <a:pt x="21" y="398"/>
                </a:lnTo>
                <a:lnTo>
                  <a:pt x="31" y="383"/>
                </a:lnTo>
                <a:lnTo>
                  <a:pt x="21" y="367"/>
                </a:lnTo>
                <a:lnTo>
                  <a:pt x="16" y="341"/>
                </a:lnTo>
                <a:lnTo>
                  <a:pt x="0" y="326"/>
                </a:lnTo>
                <a:lnTo>
                  <a:pt x="6" y="191"/>
                </a:lnTo>
                <a:lnTo>
                  <a:pt x="47" y="191"/>
                </a:lnTo>
                <a:lnTo>
                  <a:pt x="57" y="26"/>
                </a:lnTo>
                <a:lnTo>
                  <a:pt x="115" y="16"/>
                </a:lnTo>
                <a:lnTo>
                  <a:pt x="150" y="4"/>
                </a:lnTo>
                <a:lnTo>
                  <a:pt x="166" y="26"/>
                </a:lnTo>
                <a:lnTo>
                  <a:pt x="197" y="4"/>
                </a:lnTo>
                <a:lnTo>
                  <a:pt x="207" y="4"/>
                </a:lnTo>
                <a:lnTo>
                  <a:pt x="223" y="0"/>
                </a:lnTo>
                <a:lnTo>
                  <a:pt x="238"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2" name="Freeform 129">
            <a:extLst>
              <a:ext uri="{FF2B5EF4-FFF2-40B4-BE49-F238E27FC236}">
                <a16:creationId xmlns:a16="http://schemas.microsoft.com/office/drawing/2014/main" id="{C64EDB9F-8F0C-1B48-9F44-3956A4BCF6F3}"/>
              </a:ext>
            </a:extLst>
          </p:cNvPr>
          <p:cNvSpPr>
            <a:spLocks noChangeArrowheads="1"/>
          </p:cNvSpPr>
          <p:nvPr/>
        </p:nvSpPr>
        <p:spPr bwMode="auto">
          <a:xfrm>
            <a:off x="4532985" y="4326439"/>
            <a:ext cx="213421" cy="164758"/>
          </a:xfrm>
          <a:custGeom>
            <a:avLst/>
            <a:gdLst>
              <a:gd name="T0" fmla="*/ 249 w 350"/>
              <a:gd name="T1" fmla="*/ 10 h 260"/>
              <a:gd name="T2" fmla="*/ 249 w 350"/>
              <a:gd name="T3" fmla="*/ 26 h 260"/>
              <a:gd name="T4" fmla="*/ 260 w 350"/>
              <a:gd name="T5" fmla="*/ 41 h 260"/>
              <a:gd name="T6" fmla="*/ 264 w 350"/>
              <a:gd name="T7" fmla="*/ 57 h 260"/>
              <a:gd name="T8" fmla="*/ 285 w 350"/>
              <a:gd name="T9" fmla="*/ 77 h 260"/>
              <a:gd name="T10" fmla="*/ 301 w 350"/>
              <a:gd name="T11" fmla="*/ 77 h 260"/>
              <a:gd name="T12" fmla="*/ 301 w 350"/>
              <a:gd name="T13" fmla="*/ 83 h 260"/>
              <a:gd name="T14" fmla="*/ 285 w 350"/>
              <a:gd name="T15" fmla="*/ 83 h 260"/>
              <a:gd name="T16" fmla="*/ 285 w 350"/>
              <a:gd name="T17" fmla="*/ 93 h 260"/>
              <a:gd name="T18" fmla="*/ 317 w 350"/>
              <a:gd name="T19" fmla="*/ 108 h 260"/>
              <a:gd name="T20" fmla="*/ 332 w 350"/>
              <a:gd name="T21" fmla="*/ 108 h 260"/>
              <a:gd name="T22" fmla="*/ 342 w 350"/>
              <a:gd name="T23" fmla="*/ 119 h 260"/>
              <a:gd name="T24" fmla="*/ 332 w 350"/>
              <a:gd name="T25" fmla="*/ 124 h 260"/>
              <a:gd name="T26" fmla="*/ 349 w 350"/>
              <a:gd name="T27" fmla="*/ 145 h 260"/>
              <a:gd name="T28" fmla="*/ 332 w 350"/>
              <a:gd name="T29" fmla="*/ 165 h 260"/>
              <a:gd name="T30" fmla="*/ 307 w 350"/>
              <a:gd name="T31" fmla="*/ 176 h 260"/>
              <a:gd name="T32" fmla="*/ 291 w 350"/>
              <a:gd name="T33" fmla="*/ 186 h 260"/>
              <a:gd name="T34" fmla="*/ 275 w 350"/>
              <a:gd name="T35" fmla="*/ 192 h 260"/>
              <a:gd name="T36" fmla="*/ 260 w 350"/>
              <a:gd name="T37" fmla="*/ 192 h 260"/>
              <a:gd name="T38" fmla="*/ 249 w 350"/>
              <a:gd name="T39" fmla="*/ 192 h 260"/>
              <a:gd name="T40" fmla="*/ 239 w 350"/>
              <a:gd name="T41" fmla="*/ 186 h 260"/>
              <a:gd name="T42" fmla="*/ 223 w 350"/>
              <a:gd name="T43" fmla="*/ 186 h 260"/>
              <a:gd name="T44" fmla="*/ 219 w 350"/>
              <a:gd name="T45" fmla="*/ 192 h 260"/>
              <a:gd name="T46" fmla="*/ 115 w 350"/>
              <a:gd name="T47" fmla="*/ 186 h 260"/>
              <a:gd name="T48" fmla="*/ 109 w 350"/>
              <a:gd name="T49" fmla="*/ 202 h 260"/>
              <a:gd name="T50" fmla="*/ 115 w 350"/>
              <a:gd name="T51" fmla="*/ 233 h 260"/>
              <a:gd name="T52" fmla="*/ 115 w 350"/>
              <a:gd name="T53" fmla="*/ 259 h 260"/>
              <a:gd name="T54" fmla="*/ 84 w 350"/>
              <a:gd name="T55" fmla="*/ 233 h 260"/>
              <a:gd name="T56" fmla="*/ 58 w 350"/>
              <a:gd name="T57" fmla="*/ 233 h 260"/>
              <a:gd name="T58" fmla="*/ 47 w 350"/>
              <a:gd name="T59" fmla="*/ 253 h 260"/>
              <a:gd name="T60" fmla="*/ 31 w 350"/>
              <a:gd name="T61" fmla="*/ 253 h 260"/>
              <a:gd name="T62" fmla="*/ 16 w 350"/>
              <a:gd name="T63" fmla="*/ 228 h 260"/>
              <a:gd name="T64" fmla="*/ 0 w 350"/>
              <a:gd name="T65" fmla="*/ 218 h 260"/>
              <a:gd name="T66" fmla="*/ 0 w 350"/>
              <a:gd name="T67" fmla="*/ 206 h 260"/>
              <a:gd name="T68" fmla="*/ 0 w 350"/>
              <a:gd name="T69" fmla="*/ 192 h 260"/>
              <a:gd name="T70" fmla="*/ 6 w 350"/>
              <a:gd name="T71" fmla="*/ 176 h 260"/>
              <a:gd name="T72" fmla="*/ 0 w 350"/>
              <a:gd name="T73" fmla="*/ 150 h 260"/>
              <a:gd name="T74" fmla="*/ 21 w 350"/>
              <a:gd name="T75" fmla="*/ 145 h 260"/>
              <a:gd name="T76" fmla="*/ 31 w 350"/>
              <a:gd name="T77" fmla="*/ 145 h 260"/>
              <a:gd name="T78" fmla="*/ 47 w 350"/>
              <a:gd name="T79" fmla="*/ 124 h 260"/>
              <a:gd name="T80" fmla="*/ 47 w 350"/>
              <a:gd name="T81" fmla="*/ 108 h 260"/>
              <a:gd name="T82" fmla="*/ 58 w 350"/>
              <a:gd name="T83" fmla="*/ 108 h 260"/>
              <a:gd name="T84" fmla="*/ 47 w 350"/>
              <a:gd name="T85" fmla="*/ 83 h 260"/>
              <a:gd name="T86" fmla="*/ 68 w 350"/>
              <a:gd name="T87" fmla="*/ 77 h 260"/>
              <a:gd name="T88" fmla="*/ 84 w 350"/>
              <a:gd name="T89" fmla="*/ 93 h 260"/>
              <a:gd name="T90" fmla="*/ 99 w 350"/>
              <a:gd name="T91" fmla="*/ 83 h 260"/>
              <a:gd name="T92" fmla="*/ 88 w 350"/>
              <a:gd name="T93" fmla="*/ 67 h 260"/>
              <a:gd name="T94" fmla="*/ 109 w 350"/>
              <a:gd name="T95" fmla="*/ 67 h 260"/>
              <a:gd name="T96" fmla="*/ 115 w 350"/>
              <a:gd name="T97" fmla="*/ 57 h 260"/>
              <a:gd name="T98" fmla="*/ 151 w 350"/>
              <a:gd name="T99" fmla="*/ 41 h 260"/>
              <a:gd name="T100" fmla="*/ 156 w 350"/>
              <a:gd name="T101" fmla="*/ 16 h 260"/>
              <a:gd name="T102" fmla="*/ 197 w 350"/>
              <a:gd name="T103" fmla="*/ 16 h 260"/>
              <a:gd name="T104" fmla="*/ 207 w 350"/>
              <a:gd name="T105" fmla="*/ 0 h 260"/>
              <a:gd name="T106" fmla="*/ 249 w 350"/>
              <a:gd name="T107" fmla="*/ 10 h 260"/>
              <a:gd name="T108" fmla="*/ 249 w 350"/>
              <a:gd name="T109" fmla="*/ 10 h 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0"/>
              <a:gd name="T166" fmla="*/ 0 h 260"/>
              <a:gd name="T167" fmla="*/ 350 w 350"/>
              <a:gd name="T168" fmla="*/ 260 h 2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0" h="260">
                <a:moveTo>
                  <a:pt x="249" y="10"/>
                </a:moveTo>
                <a:lnTo>
                  <a:pt x="249" y="26"/>
                </a:lnTo>
                <a:lnTo>
                  <a:pt x="260" y="41"/>
                </a:lnTo>
                <a:lnTo>
                  <a:pt x="264" y="57"/>
                </a:lnTo>
                <a:lnTo>
                  <a:pt x="285" y="77"/>
                </a:lnTo>
                <a:lnTo>
                  <a:pt x="301" y="77"/>
                </a:lnTo>
                <a:lnTo>
                  <a:pt x="301" y="83"/>
                </a:lnTo>
                <a:lnTo>
                  <a:pt x="285" y="83"/>
                </a:lnTo>
                <a:lnTo>
                  <a:pt x="285" y="93"/>
                </a:lnTo>
                <a:lnTo>
                  <a:pt x="317" y="108"/>
                </a:lnTo>
                <a:lnTo>
                  <a:pt x="332" y="108"/>
                </a:lnTo>
                <a:lnTo>
                  <a:pt x="342" y="119"/>
                </a:lnTo>
                <a:lnTo>
                  <a:pt x="332" y="124"/>
                </a:lnTo>
                <a:lnTo>
                  <a:pt x="349" y="145"/>
                </a:lnTo>
                <a:lnTo>
                  <a:pt x="332" y="165"/>
                </a:lnTo>
                <a:lnTo>
                  <a:pt x="307" y="176"/>
                </a:lnTo>
                <a:lnTo>
                  <a:pt x="291" y="186"/>
                </a:lnTo>
                <a:lnTo>
                  <a:pt x="275" y="192"/>
                </a:lnTo>
                <a:lnTo>
                  <a:pt x="260" y="192"/>
                </a:lnTo>
                <a:lnTo>
                  <a:pt x="249" y="192"/>
                </a:lnTo>
                <a:lnTo>
                  <a:pt x="239" y="186"/>
                </a:lnTo>
                <a:lnTo>
                  <a:pt x="223" y="186"/>
                </a:lnTo>
                <a:lnTo>
                  <a:pt x="219" y="192"/>
                </a:lnTo>
                <a:lnTo>
                  <a:pt x="115" y="186"/>
                </a:lnTo>
                <a:lnTo>
                  <a:pt x="109" y="202"/>
                </a:lnTo>
                <a:lnTo>
                  <a:pt x="115" y="233"/>
                </a:lnTo>
                <a:lnTo>
                  <a:pt x="115" y="259"/>
                </a:lnTo>
                <a:lnTo>
                  <a:pt x="84" y="233"/>
                </a:lnTo>
                <a:lnTo>
                  <a:pt x="58" y="233"/>
                </a:lnTo>
                <a:lnTo>
                  <a:pt x="47" y="253"/>
                </a:lnTo>
                <a:lnTo>
                  <a:pt x="31" y="253"/>
                </a:lnTo>
                <a:lnTo>
                  <a:pt x="16" y="228"/>
                </a:lnTo>
                <a:lnTo>
                  <a:pt x="0" y="218"/>
                </a:lnTo>
                <a:lnTo>
                  <a:pt x="0" y="206"/>
                </a:lnTo>
                <a:lnTo>
                  <a:pt x="0" y="192"/>
                </a:lnTo>
                <a:lnTo>
                  <a:pt x="6" y="176"/>
                </a:lnTo>
                <a:lnTo>
                  <a:pt x="0" y="150"/>
                </a:lnTo>
                <a:lnTo>
                  <a:pt x="21" y="145"/>
                </a:lnTo>
                <a:lnTo>
                  <a:pt x="31" y="145"/>
                </a:lnTo>
                <a:lnTo>
                  <a:pt x="47" y="124"/>
                </a:lnTo>
                <a:lnTo>
                  <a:pt x="47" y="108"/>
                </a:lnTo>
                <a:lnTo>
                  <a:pt x="58" y="108"/>
                </a:lnTo>
                <a:lnTo>
                  <a:pt x="47" y="83"/>
                </a:lnTo>
                <a:lnTo>
                  <a:pt x="68" y="77"/>
                </a:lnTo>
                <a:lnTo>
                  <a:pt x="84" y="93"/>
                </a:lnTo>
                <a:lnTo>
                  <a:pt x="99" y="83"/>
                </a:lnTo>
                <a:lnTo>
                  <a:pt x="88" y="67"/>
                </a:lnTo>
                <a:lnTo>
                  <a:pt x="109" y="67"/>
                </a:lnTo>
                <a:lnTo>
                  <a:pt x="115" y="57"/>
                </a:lnTo>
                <a:lnTo>
                  <a:pt x="151" y="41"/>
                </a:lnTo>
                <a:lnTo>
                  <a:pt x="156" y="16"/>
                </a:lnTo>
                <a:lnTo>
                  <a:pt x="197" y="16"/>
                </a:lnTo>
                <a:lnTo>
                  <a:pt x="207" y="0"/>
                </a:lnTo>
                <a:lnTo>
                  <a:pt x="249"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3" name="Freeform 130">
            <a:extLst>
              <a:ext uri="{FF2B5EF4-FFF2-40B4-BE49-F238E27FC236}">
                <a16:creationId xmlns:a16="http://schemas.microsoft.com/office/drawing/2014/main" id="{8458B80F-8688-7A40-95FC-C7EB6B007065}"/>
              </a:ext>
            </a:extLst>
          </p:cNvPr>
          <p:cNvSpPr>
            <a:spLocks noChangeArrowheads="1"/>
          </p:cNvSpPr>
          <p:nvPr/>
        </p:nvSpPr>
        <p:spPr bwMode="auto">
          <a:xfrm>
            <a:off x="5471117" y="4828709"/>
            <a:ext cx="56809" cy="62385"/>
          </a:xfrm>
          <a:custGeom>
            <a:avLst/>
            <a:gdLst>
              <a:gd name="T0" fmla="*/ 0 w 95"/>
              <a:gd name="T1" fmla="*/ 16 h 100"/>
              <a:gd name="T2" fmla="*/ 26 w 95"/>
              <a:gd name="T3" fmla="*/ 11 h 100"/>
              <a:gd name="T4" fmla="*/ 26 w 95"/>
              <a:gd name="T5" fmla="*/ 27 h 100"/>
              <a:gd name="T6" fmla="*/ 41 w 95"/>
              <a:gd name="T7" fmla="*/ 16 h 100"/>
              <a:gd name="T8" fmla="*/ 51 w 95"/>
              <a:gd name="T9" fmla="*/ 11 h 100"/>
              <a:gd name="T10" fmla="*/ 67 w 95"/>
              <a:gd name="T11" fmla="*/ 0 h 100"/>
              <a:gd name="T12" fmla="*/ 78 w 95"/>
              <a:gd name="T13" fmla="*/ 16 h 100"/>
              <a:gd name="T14" fmla="*/ 78 w 95"/>
              <a:gd name="T15" fmla="*/ 27 h 100"/>
              <a:gd name="T16" fmla="*/ 94 w 95"/>
              <a:gd name="T17" fmla="*/ 31 h 100"/>
              <a:gd name="T18" fmla="*/ 94 w 95"/>
              <a:gd name="T19" fmla="*/ 52 h 100"/>
              <a:gd name="T20" fmla="*/ 78 w 95"/>
              <a:gd name="T21" fmla="*/ 68 h 100"/>
              <a:gd name="T22" fmla="*/ 51 w 95"/>
              <a:gd name="T23" fmla="*/ 93 h 100"/>
              <a:gd name="T24" fmla="*/ 26 w 95"/>
              <a:gd name="T25" fmla="*/ 99 h 100"/>
              <a:gd name="T26" fmla="*/ 26 w 95"/>
              <a:gd name="T27" fmla="*/ 93 h 100"/>
              <a:gd name="T28" fmla="*/ 21 w 95"/>
              <a:gd name="T29" fmla="*/ 68 h 100"/>
              <a:gd name="T30" fmla="*/ 21 w 95"/>
              <a:gd name="T31" fmla="*/ 52 h 100"/>
              <a:gd name="T32" fmla="*/ 21 w 95"/>
              <a:gd name="T33" fmla="*/ 41 h 100"/>
              <a:gd name="T34" fmla="*/ 10 w 95"/>
              <a:gd name="T35" fmla="*/ 31 h 100"/>
              <a:gd name="T36" fmla="*/ 0 w 95"/>
              <a:gd name="T37" fmla="*/ 16 h 100"/>
              <a:gd name="T38" fmla="*/ 0 w 95"/>
              <a:gd name="T39" fmla="*/ 16 h 1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100"/>
              <a:gd name="T62" fmla="*/ 95 w 95"/>
              <a:gd name="T63" fmla="*/ 100 h 1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100">
                <a:moveTo>
                  <a:pt x="0" y="16"/>
                </a:moveTo>
                <a:lnTo>
                  <a:pt x="26" y="11"/>
                </a:lnTo>
                <a:lnTo>
                  <a:pt x="26" y="27"/>
                </a:lnTo>
                <a:lnTo>
                  <a:pt x="41" y="16"/>
                </a:lnTo>
                <a:lnTo>
                  <a:pt x="51" y="11"/>
                </a:lnTo>
                <a:lnTo>
                  <a:pt x="67" y="0"/>
                </a:lnTo>
                <a:lnTo>
                  <a:pt x="78" y="16"/>
                </a:lnTo>
                <a:lnTo>
                  <a:pt x="78" y="27"/>
                </a:lnTo>
                <a:lnTo>
                  <a:pt x="94" y="31"/>
                </a:lnTo>
                <a:lnTo>
                  <a:pt x="94" y="52"/>
                </a:lnTo>
                <a:lnTo>
                  <a:pt x="78" y="68"/>
                </a:lnTo>
                <a:lnTo>
                  <a:pt x="51" y="93"/>
                </a:lnTo>
                <a:lnTo>
                  <a:pt x="26" y="99"/>
                </a:lnTo>
                <a:lnTo>
                  <a:pt x="26" y="93"/>
                </a:lnTo>
                <a:lnTo>
                  <a:pt x="21" y="68"/>
                </a:lnTo>
                <a:lnTo>
                  <a:pt x="21" y="52"/>
                </a:lnTo>
                <a:lnTo>
                  <a:pt x="21" y="41"/>
                </a:lnTo>
                <a:lnTo>
                  <a:pt x="10" y="31"/>
                </a:lnTo>
                <a:lnTo>
                  <a:pt x="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4" name="Freeform 131">
            <a:extLst>
              <a:ext uri="{FF2B5EF4-FFF2-40B4-BE49-F238E27FC236}">
                <a16:creationId xmlns:a16="http://schemas.microsoft.com/office/drawing/2014/main" id="{88AF44E5-E948-0C44-B601-41FD189D898A}"/>
              </a:ext>
            </a:extLst>
          </p:cNvPr>
          <p:cNvSpPr>
            <a:spLocks noChangeArrowheads="1"/>
          </p:cNvSpPr>
          <p:nvPr/>
        </p:nvSpPr>
        <p:spPr bwMode="auto">
          <a:xfrm>
            <a:off x="5821187" y="4401621"/>
            <a:ext cx="41455" cy="54386"/>
          </a:xfrm>
          <a:custGeom>
            <a:avLst/>
            <a:gdLst>
              <a:gd name="T0" fmla="*/ 62 w 68"/>
              <a:gd name="T1" fmla="*/ 0 h 84"/>
              <a:gd name="T2" fmla="*/ 67 w 68"/>
              <a:gd name="T3" fmla="*/ 30 h 84"/>
              <a:gd name="T4" fmla="*/ 37 w 68"/>
              <a:gd name="T5" fmla="*/ 46 h 84"/>
              <a:gd name="T6" fmla="*/ 37 w 68"/>
              <a:gd name="T7" fmla="*/ 57 h 84"/>
              <a:gd name="T8" fmla="*/ 62 w 68"/>
              <a:gd name="T9" fmla="*/ 46 h 84"/>
              <a:gd name="T10" fmla="*/ 67 w 68"/>
              <a:gd name="T11" fmla="*/ 57 h 84"/>
              <a:gd name="T12" fmla="*/ 62 w 68"/>
              <a:gd name="T13" fmla="*/ 67 h 84"/>
              <a:gd name="T14" fmla="*/ 51 w 68"/>
              <a:gd name="T15" fmla="*/ 83 h 84"/>
              <a:gd name="T16" fmla="*/ 41 w 68"/>
              <a:gd name="T17" fmla="*/ 73 h 84"/>
              <a:gd name="T18" fmla="*/ 10 w 68"/>
              <a:gd name="T19" fmla="*/ 73 h 84"/>
              <a:gd name="T20" fmla="*/ 0 w 68"/>
              <a:gd name="T21" fmla="*/ 46 h 84"/>
              <a:gd name="T22" fmla="*/ 16 w 68"/>
              <a:gd name="T23" fmla="*/ 30 h 84"/>
              <a:gd name="T24" fmla="*/ 26 w 68"/>
              <a:gd name="T25" fmla="*/ 15 h 84"/>
              <a:gd name="T26" fmla="*/ 41 w 68"/>
              <a:gd name="T27" fmla="*/ 4 h 84"/>
              <a:gd name="T28" fmla="*/ 62 w 68"/>
              <a:gd name="T29" fmla="*/ 0 h 84"/>
              <a:gd name="T30" fmla="*/ 62 w 68"/>
              <a:gd name="T31" fmla="*/ 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84"/>
              <a:gd name="T50" fmla="*/ 68 w 68"/>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84">
                <a:moveTo>
                  <a:pt x="62" y="0"/>
                </a:moveTo>
                <a:lnTo>
                  <a:pt x="67" y="30"/>
                </a:lnTo>
                <a:lnTo>
                  <a:pt x="37" y="46"/>
                </a:lnTo>
                <a:lnTo>
                  <a:pt x="37" y="57"/>
                </a:lnTo>
                <a:lnTo>
                  <a:pt x="62" y="46"/>
                </a:lnTo>
                <a:lnTo>
                  <a:pt x="67" y="57"/>
                </a:lnTo>
                <a:lnTo>
                  <a:pt x="62" y="67"/>
                </a:lnTo>
                <a:lnTo>
                  <a:pt x="51" y="83"/>
                </a:lnTo>
                <a:lnTo>
                  <a:pt x="41" y="73"/>
                </a:lnTo>
                <a:lnTo>
                  <a:pt x="10" y="73"/>
                </a:lnTo>
                <a:lnTo>
                  <a:pt x="0" y="46"/>
                </a:lnTo>
                <a:lnTo>
                  <a:pt x="16" y="30"/>
                </a:lnTo>
                <a:lnTo>
                  <a:pt x="26" y="15"/>
                </a:lnTo>
                <a:lnTo>
                  <a:pt x="41" y="4"/>
                </a:lnTo>
                <a:lnTo>
                  <a:pt x="62"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5" name="Freeform 132">
            <a:extLst>
              <a:ext uri="{FF2B5EF4-FFF2-40B4-BE49-F238E27FC236}">
                <a16:creationId xmlns:a16="http://schemas.microsoft.com/office/drawing/2014/main" id="{D0785F16-00E1-3644-8903-F7D9B9367F84}"/>
              </a:ext>
            </a:extLst>
          </p:cNvPr>
          <p:cNvSpPr>
            <a:spLocks noChangeArrowheads="1"/>
          </p:cNvSpPr>
          <p:nvPr/>
        </p:nvSpPr>
        <p:spPr bwMode="auto">
          <a:xfrm>
            <a:off x="4450072" y="4454407"/>
            <a:ext cx="159682" cy="182352"/>
          </a:xfrm>
          <a:custGeom>
            <a:avLst/>
            <a:gdLst>
              <a:gd name="T0" fmla="*/ 26 w 260"/>
              <a:gd name="T1" fmla="*/ 26 h 285"/>
              <a:gd name="T2" fmla="*/ 41 w 260"/>
              <a:gd name="T3" fmla="*/ 4 h 285"/>
              <a:gd name="T4" fmla="*/ 46 w 260"/>
              <a:gd name="T5" fmla="*/ 16 h 285"/>
              <a:gd name="T6" fmla="*/ 67 w 260"/>
              <a:gd name="T7" fmla="*/ 26 h 285"/>
              <a:gd name="T8" fmla="*/ 67 w 260"/>
              <a:gd name="T9" fmla="*/ 16 h 285"/>
              <a:gd name="T10" fmla="*/ 73 w 260"/>
              <a:gd name="T11" fmla="*/ 4 h 285"/>
              <a:gd name="T12" fmla="*/ 83 w 260"/>
              <a:gd name="T13" fmla="*/ 0 h 285"/>
              <a:gd name="T14" fmla="*/ 93 w 260"/>
              <a:gd name="T15" fmla="*/ 0 h 285"/>
              <a:gd name="T16" fmla="*/ 98 w 260"/>
              <a:gd name="T17" fmla="*/ 16 h 285"/>
              <a:gd name="T18" fmla="*/ 114 w 260"/>
              <a:gd name="T19" fmla="*/ 16 h 285"/>
              <a:gd name="T20" fmla="*/ 134 w 260"/>
              <a:gd name="T21" fmla="*/ 4 h 285"/>
              <a:gd name="T22" fmla="*/ 134 w 260"/>
              <a:gd name="T23" fmla="*/ 16 h 285"/>
              <a:gd name="T24" fmla="*/ 150 w 260"/>
              <a:gd name="T25" fmla="*/ 26 h 285"/>
              <a:gd name="T26" fmla="*/ 165 w 260"/>
              <a:gd name="T27" fmla="*/ 51 h 285"/>
              <a:gd name="T28" fmla="*/ 181 w 260"/>
              <a:gd name="T29" fmla="*/ 51 h 285"/>
              <a:gd name="T30" fmla="*/ 192 w 260"/>
              <a:gd name="T31" fmla="*/ 31 h 285"/>
              <a:gd name="T32" fmla="*/ 218 w 260"/>
              <a:gd name="T33" fmla="*/ 31 h 285"/>
              <a:gd name="T34" fmla="*/ 249 w 260"/>
              <a:gd name="T35" fmla="*/ 57 h 285"/>
              <a:gd name="T36" fmla="*/ 249 w 260"/>
              <a:gd name="T37" fmla="*/ 67 h 285"/>
              <a:gd name="T38" fmla="*/ 259 w 260"/>
              <a:gd name="T39" fmla="*/ 98 h 285"/>
              <a:gd name="T40" fmla="*/ 259 w 260"/>
              <a:gd name="T41" fmla="*/ 114 h 285"/>
              <a:gd name="T42" fmla="*/ 243 w 260"/>
              <a:gd name="T43" fmla="*/ 124 h 285"/>
              <a:gd name="T44" fmla="*/ 243 w 260"/>
              <a:gd name="T45" fmla="*/ 149 h 285"/>
              <a:gd name="T46" fmla="*/ 222 w 260"/>
              <a:gd name="T47" fmla="*/ 176 h 285"/>
              <a:gd name="T48" fmla="*/ 243 w 260"/>
              <a:gd name="T49" fmla="*/ 217 h 285"/>
              <a:gd name="T50" fmla="*/ 249 w 260"/>
              <a:gd name="T51" fmla="*/ 243 h 285"/>
              <a:gd name="T52" fmla="*/ 249 w 260"/>
              <a:gd name="T53" fmla="*/ 258 h 285"/>
              <a:gd name="T54" fmla="*/ 233 w 260"/>
              <a:gd name="T55" fmla="*/ 248 h 285"/>
              <a:gd name="T56" fmla="*/ 233 w 260"/>
              <a:gd name="T57" fmla="*/ 233 h 285"/>
              <a:gd name="T58" fmla="*/ 222 w 260"/>
              <a:gd name="T59" fmla="*/ 248 h 285"/>
              <a:gd name="T60" fmla="*/ 202 w 260"/>
              <a:gd name="T61" fmla="*/ 243 h 285"/>
              <a:gd name="T62" fmla="*/ 181 w 260"/>
              <a:gd name="T63" fmla="*/ 248 h 285"/>
              <a:gd name="T64" fmla="*/ 134 w 260"/>
              <a:gd name="T65" fmla="*/ 248 h 285"/>
              <a:gd name="T66" fmla="*/ 93 w 260"/>
              <a:gd name="T67" fmla="*/ 258 h 285"/>
              <a:gd name="T68" fmla="*/ 41 w 260"/>
              <a:gd name="T69" fmla="*/ 284 h 285"/>
              <a:gd name="T70" fmla="*/ 31 w 260"/>
              <a:gd name="T71" fmla="*/ 248 h 285"/>
              <a:gd name="T72" fmla="*/ 41 w 260"/>
              <a:gd name="T73" fmla="*/ 217 h 285"/>
              <a:gd name="T74" fmla="*/ 31 w 260"/>
              <a:gd name="T75" fmla="*/ 206 h 285"/>
              <a:gd name="T76" fmla="*/ 26 w 260"/>
              <a:gd name="T77" fmla="*/ 202 h 285"/>
              <a:gd name="T78" fmla="*/ 4 w 260"/>
              <a:gd name="T79" fmla="*/ 202 h 285"/>
              <a:gd name="T80" fmla="*/ 0 w 260"/>
              <a:gd name="T81" fmla="*/ 180 h 285"/>
              <a:gd name="T82" fmla="*/ 0 w 260"/>
              <a:gd name="T83" fmla="*/ 176 h 285"/>
              <a:gd name="T84" fmla="*/ 0 w 260"/>
              <a:gd name="T85" fmla="*/ 160 h 285"/>
              <a:gd name="T86" fmla="*/ 0 w 260"/>
              <a:gd name="T87" fmla="*/ 139 h 285"/>
              <a:gd name="T88" fmla="*/ 4 w 260"/>
              <a:gd name="T89" fmla="*/ 139 h 285"/>
              <a:gd name="T90" fmla="*/ 16 w 260"/>
              <a:gd name="T91" fmla="*/ 114 h 285"/>
              <a:gd name="T92" fmla="*/ 4 w 260"/>
              <a:gd name="T93" fmla="*/ 108 h 285"/>
              <a:gd name="T94" fmla="*/ 16 w 260"/>
              <a:gd name="T95" fmla="*/ 98 h 285"/>
              <a:gd name="T96" fmla="*/ 31 w 260"/>
              <a:gd name="T97" fmla="*/ 98 h 285"/>
              <a:gd name="T98" fmla="*/ 26 w 260"/>
              <a:gd name="T99" fmla="*/ 82 h 285"/>
              <a:gd name="T100" fmla="*/ 26 w 260"/>
              <a:gd name="T101" fmla="*/ 72 h 285"/>
              <a:gd name="T102" fmla="*/ 26 w 260"/>
              <a:gd name="T103" fmla="*/ 57 h 285"/>
              <a:gd name="T104" fmla="*/ 16 w 260"/>
              <a:gd name="T105" fmla="*/ 51 h 285"/>
              <a:gd name="T106" fmla="*/ 16 w 260"/>
              <a:gd name="T107" fmla="*/ 31 h 285"/>
              <a:gd name="T108" fmla="*/ 26 w 260"/>
              <a:gd name="T109" fmla="*/ 26 h 285"/>
              <a:gd name="T110" fmla="*/ 26 w 260"/>
              <a:gd name="T111" fmla="*/ 26 h 2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0"/>
              <a:gd name="T169" fmla="*/ 0 h 285"/>
              <a:gd name="T170" fmla="*/ 260 w 260"/>
              <a:gd name="T171" fmla="*/ 285 h 2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0" h="285">
                <a:moveTo>
                  <a:pt x="26" y="26"/>
                </a:moveTo>
                <a:lnTo>
                  <a:pt x="41" y="4"/>
                </a:lnTo>
                <a:lnTo>
                  <a:pt x="46" y="16"/>
                </a:lnTo>
                <a:lnTo>
                  <a:pt x="67" y="26"/>
                </a:lnTo>
                <a:lnTo>
                  <a:pt x="67" y="16"/>
                </a:lnTo>
                <a:lnTo>
                  <a:pt x="73" y="4"/>
                </a:lnTo>
                <a:lnTo>
                  <a:pt x="83" y="0"/>
                </a:lnTo>
                <a:lnTo>
                  <a:pt x="93" y="0"/>
                </a:lnTo>
                <a:lnTo>
                  <a:pt x="98" y="16"/>
                </a:lnTo>
                <a:lnTo>
                  <a:pt x="114" y="16"/>
                </a:lnTo>
                <a:lnTo>
                  <a:pt x="134" y="4"/>
                </a:lnTo>
                <a:lnTo>
                  <a:pt x="134" y="16"/>
                </a:lnTo>
                <a:lnTo>
                  <a:pt x="150" y="26"/>
                </a:lnTo>
                <a:lnTo>
                  <a:pt x="165" y="51"/>
                </a:lnTo>
                <a:lnTo>
                  <a:pt x="181" y="51"/>
                </a:lnTo>
                <a:lnTo>
                  <a:pt x="192" y="31"/>
                </a:lnTo>
                <a:lnTo>
                  <a:pt x="218" y="31"/>
                </a:lnTo>
                <a:lnTo>
                  <a:pt x="249" y="57"/>
                </a:lnTo>
                <a:lnTo>
                  <a:pt x="249" y="67"/>
                </a:lnTo>
                <a:lnTo>
                  <a:pt x="259" y="98"/>
                </a:lnTo>
                <a:lnTo>
                  <a:pt x="259" y="114"/>
                </a:lnTo>
                <a:lnTo>
                  <a:pt x="243" y="124"/>
                </a:lnTo>
                <a:lnTo>
                  <a:pt x="243" y="149"/>
                </a:lnTo>
                <a:lnTo>
                  <a:pt x="222" y="176"/>
                </a:lnTo>
                <a:lnTo>
                  <a:pt x="243" y="217"/>
                </a:lnTo>
                <a:lnTo>
                  <a:pt x="249" y="243"/>
                </a:lnTo>
                <a:lnTo>
                  <a:pt x="249" y="258"/>
                </a:lnTo>
                <a:lnTo>
                  <a:pt x="233" y="248"/>
                </a:lnTo>
                <a:lnTo>
                  <a:pt x="233" y="233"/>
                </a:lnTo>
                <a:lnTo>
                  <a:pt x="222" y="248"/>
                </a:lnTo>
                <a:lnTo>
                  <a:pt x="202" y="243"/>
                </a:lnTo>
                <a:lnTo>
                  <a:pt x="181" y="248"/>
                </a:lnTo>
                <a:lnTo>
                  <a:pt x="134" y="248"/>
                </a:lnTo>
                <a:lnTo>
                  <a:pt x="93" y="258"/>
                </a:lnTo>
                <a:lnTo>
                  <a:pt x="41" y="284"/>
                </a:lnTo>
                <a:lnTo>
                  <a:pt x="31" y="248"/>
                </a:lnTo>
                <a:lnTo>
                  <a:pt x="41" y="217"/>
                </a:lnTo>
                <a:lnTo>
                  <a:pt x="31" y="206"/>
                </a:lnTo>
                <a:lnTo>
                  <a:pt x="26" y="202"/>
                </a:lnTo>
                <a:lnTo>
                  <a:pt x="4" y="202"/>
                </a:lnTo>
                <a:lnTo>
                  <a:pt x="0" y="180"/>
                </a:lnTo>
                <a:lnTo>
                  <a:pt x="0" y="176"/>
                </a:lnTo>
                <a:lnTo>
                  <a:pt x="0" y="160"/>
                </a:lnTo>
                <a:lnTo>
                  <a:pt x="0" y="139"/>
                </a:lnTo>
                <a:lnTo>
                  <a:pt x="4" y="139"/>
                </a:lnTo>
                <a:lnTo>
                  <a:pt x="16" y="114"/>
                </a:lnTo>
                <a:lnTo>
                  <a:pt x="4" y="108"/>
                </a:lnTo>
                <a:lnTo>
                  <a:pt x="16" y="98"/>
                </a:lnTo>
                <a:lnTo>
                  <a:pt x="31" y="98"/>
                </a:lnTo>
                <a:lnTo>
                  <a:pt x="26" y="82"/>
                </a:lnTo>
                <a:lnTo>
                  <a:pt x="26" y="72"/>
                </a:lnTo>
                <a:lnTo>
                  <a:pt x="26" y="57"/>
                </a:lnTo>
                <a:lnTo>
                  <a:pt x="16" y="51"/>
                </a:lnTo>
                <a:lnTo>
                  <a:pt x="16" y="31"/>
                </a:lnTo>
                <a:lnTo>
                  <a:pt x="26"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6" name="Freeform 133">
            <a:extLst>
              <a:ext uri="{FF2B5EF4-FFF2-40B4-BE49-F238E27FC236}">
                <a16:creationId xmlns:a16="http://schemas.microsoft.com/office/drawing/2014/main" id="{6E040E29-8569-3E42-8D49-3A309E037887}"/>
              </a:ext>
            </a:extLst>
          </p:cNvPr>
          <p:cNvSpPr>
            <a:spLocks noChangeArrowheads="1"/>
          </p:cNvSpPr>
          <p:nvPr/>
        </p:nvSpPr>
        <p:spPr bwMode="auto">
          <a:xfrm>
            <a:off x="4919906" y="4695943"/>
            <a:ext cx="162753" cy="175955"/>
          </a:xfrm>
          <a:custGeom>
            <a:avLst/>
            <a:gdLst>
              <a:gd name="T0" fmla="*/ 119 w 266"/>
              <a:gd name="T1" fmla="*/ 4 h 275"/>
              <a:gd name="T2" fmla="*/ 119 w 266"/>
              <a:gd name="T3" fmla="*/ 0 h 275"/>
              <a:gd name="T4" fmla="*/ 156 w 266"/>
              <a:gd name="T5" fmla="*/ 0 h 275"/>
              <a:gd name="T6" fmla="*/ 187 w 266"/>
              <a:gd name="T7" fmla="*/ 0 h 275"/>
              <a:gd name="T8" fmla="*/ 202 w 266"/>
              <a:gd name="T9" fmla="*/ 0 h 275"/>
              <a:gd name="T10" fmla="*/ 213 w 266"/>
              <a:gd name="T11" fmla="*/ 0 h 275"/>
              <a:gd name="T12" fmla="*/ 202 w 266"/>
              <a:gd name="T13" fmla="*/ 16 h 275"/>
              <a:gd name="T14" fmla="*/ 202 w 266"/>
              <a:gd name="T15" fmla="*/ 46 h 275"/>
              <a:gd name="T16" fmla="*/ 217 w 266"/>
              <a:gd name="T17" fmla="*/ 41 h 275"/>
              <a:gd name="T18" fmla="*/ 238 w 266"/>
              <a:gd name="T19" fmla="*/ 41 h 275"/>
              <a:gd name="T20" fmla="*/ 244 w 266"/>
              <a:gd name="T21" fmla="*/ 46 h 275"/>
              <a:gd name="T22" fmla="*/ 254 w 266"/>
              <a:gd name="T23" fmla="*/ 61 h 275"/>
              <a:gd name="T24" fmla="*/ 244 w 266"/>
              <a:gd name="T25" fmla="*/ 72 h 275"/>
              <a:gd name="T26" fmla="*/ 238 w 266"/>
              <a:gd name="T27" fmla="*/ 82 h 275"/>
              <a:gd name="T28" fmla="*/ 238 w 266"/>
              <a:gd name="T29" fmla="*/ 108 h 275"/>
              <a:gd name="T30" fmla="*/ 265 w 266"/>
              <a:gd name="T31" fmla="*/ 124 h 275"/>
              <a:gd name="T32" fmla="*/ 265 w 266"/>
              <a:gd name="T33" fmla="*/ 165 h 275"/>
              <a:gd name="T34" fmla="*/ 254 w 266"/>
              <a:gd name="T35" fmla="*/ 180 h 275"/>
              <a:gd name="T36" fmla="*/ 244 w 266"/>
              <a:gd name="T37" fmla="*/ 196 h 275"/>
              <a:gd name="T38" fmla="*/ 244 w 266"/>
              <a:gd name="T39" fmla="*/ 217 h 275"/>
              <a:gd name="T40" fmla="*/ 238 w 266"/>
              <a:gd name="T41" fmla="*/ 217 h 275"/>
              <a:gd name="T42" fmla="*/ 228 w 266"/>
              <a:gd name="T43" fmla="*/ 196 h 275"/>
              <a:gd name="T44" fmla="*/ 202 w 266"/>
              <a:gd name="T45" fmla="*/ 206 h 275"/>
              <a:gd name="T46" fmla="*/ 171 w 266"/>
              <a:gd name="T47" fmla="*/ 180 h 275"/>
              <a:gd name="T48" fmla="*/ 160 w 266"/>
              <a:gd name="T49" fmla="*/ 206 h 275"/>
              <a:gd name="T50" fmla="*/ 145 w 266"/>
              <a:gd name="T51" fmla="*/ 206 h 275"/>
              <a:gd name="T52" fmla="*/ 135 w 266"/>
              <a:gd name="T53" fmla="*/ 196 h 275"/>
              <a:gd name="T54" fmla="*/ 129 w 266"/>
              <a:gd name="T55" fmla="*/ 222 h 275"/>
              <a:gd name="T56" fmla="*/ 145 w 266"/>
              <a:gd name="T57" fmla="*/ 233 h 275"/>
              <a:gd name="T58" fmla="*/ 145 w 266"/>
              <a:gd name="T59" fmla="*/ 263 h 275"/>
              <a:gd name="T60" fmla="*/ 135 w 266"/>
              <a:gd name="T61" fmla="*/ 263 h 275"/>
              <a:gd name="T62" fmla="*/ 129 w 266"/>
              <a:gd name="T63" fmla="*/ 258 h 275"/>
              <a:gd name="T64" fmla="*/ 119 w 266"/>
              <a:gd name="T65" fmla="*/ 263 h 275"/>
              <a:gd name="T66" fmla="*/ 104 w 266"/>
              <a:gd name="T67" fmla="*/ 274 h 275"/>
              <a:gd name="T68" fmla="*/ 62 w 266"/>
              <a:gd name="T69" fmla="*/ 233 h 275"/>
              <a:gd name="T70" fmla="*/ 47 w 266"/>
              <a:gd name="T71" fmla="*/ 217 h 275"/>
              <a:gd name="T72" fmla="*/ 62 w 266"/>
              <a:gd name="T73" fmla="*/ 222 h 275"/>
              <a:gd name="T74" fmla="*/ 62 w 266"/>
              <a:gd name="T75" fmla="*/ 217 h 275"/>
              <a:gd name="T76" fmla="*/ 37 w 266"/>
              <a:gd name="T77" fmla="*/ 206 h 275"/>
              <a:gd name="T78" fmla="*/ 26 w 266"/>
              <a:gd name="T79" fmla="*/ 190 h 275"/>
              <a:gd name="T80" fmla="*/ 37 w 266"/>
              <a:gd name="T81" fmla="*/ 190 h 275"/>
              <a:gd name="T82" fmla="*/ 26 w 266"/>
              <a:gd name="T83" fmla="*/ 180 h 275"/>
              <a:gd name="T84" fmla="*/ 37 w 266"/>
              <a:gd name="T85" fmla="*/ 170 h 275"/>
              <a:gd name="T86" fmla="*/ 26 w 266"/>
              <a:gd name="T87" fmla="*/ 165 h 275"/>
              <a:gd name="T88" fmla="*/ 21 w 266"/>
              <a:gd name="T89" fmla="*/ 170 h 275"/>
              <a:gd name="T90" fmla="*/ 11 w 266"/>
              <a:gd name="T91" fmla="*/ 149 h 275"/>
              <a:gd name="T92" fmla="*/ 0 w 266"/>
              <a:gd name="T93" fmla="*/ 129 h 275"/>
              <a:gd name="T94" fmla="*/ 21 w 266"/>
              <a:gd name="T95" fmla="*/ 129 h 275"/>
              <a:gd name="T96" fmla="*/ 26 w 266"/>
              <a:gd name="T97" fmla="*/ 98 h 275"/>
              <a:gd name="T98" fmla="*/ 37 w 266"/>
              <a:gd name="T99" fmla="*/ 108 h 275"/>
              <a:gd name="T100" fmla="*/ 52 w 266"/>
              <a:gd name="T101" fmla="*/ 98 h 275"/>
              <a:gd name="T102" fmla="*/ 26 w 266"/>
              <a:gd name="T103" fmla="*/ 88 h 275"/>
              <a:gd name="T104" fmla="*/ 26 w 266"/>
              <a:gd name="T105" fmla="*/ 72 h 275"/>
              <a:gd name="T106" fmla="*/ 37 w 266"/>
              <a:gd name="T107" fmla="*/ 72 h 275"/>
              <a:gd name="T108" fmla="*/ 37 w 266"/>
              <a:gd name="T109" fmla="*/ 57 h 275"/>
              <a:gd name="T110" fmla="*/ 68 w 266"/>
              <a:gd name="T111" fmla="*/ 57 h 275"/>
              <a:gd name="T112" fmla="*/ 94 w 266"/>
              <a:gd name="T113" fmla="*/ 57 h 275"/>
              <a:gd name="T114" fmla="*/ 119 w 266"/>
              <a:gd name="T115" fmla="*/ 57 h 275"/>
              <a:gd name="T116" fmla="*/ 119 w 266"/>
              <a:gd name="T117" fmla="*/ 4 h 275"/>
              <a:gd name="T118" fmla="*/ 119 w 266"/>
              <a:gd name="T119" fmla="*/ 4 h 2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6"/>
              <a:gd name="T181" fmla="*/ 0 h 275"/>
              <a:gd name="T182" fmla="*/ 266 w 266"/>
              <a:gd name="T183" fmla="*/ 275 h 2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6" h="275">
                <a:moveTo>
                  <a:pt x="119" y="4"/>
                </a:moveTo>
                <a:lnTo>
                  <a:pt x="119" y="0"/>
                </a:lnTo>
                <a:lnTo>
                  <a:pt x="156" y="0"/>
                </a:lnTo>
                <a:lnTo>
                  <a:pt x="187" y="0"/>
                </a:lnTo>
                <a:lnTo>
                  <a:pt x="202" y="0"/>
                </a:lnTo>
                <a:lnTo>
                  <a:pt x="213" y="0"/>
                </a:lnTo>
                <a:lnTo>
                  <a:pt x="202" y="16"/>
                </a:lnTo>
                <a:lnTo>
                  <a:pt x="202" y="46"/>
                </a:lnTo>
                <a:lnTo>
                  <a:pt x="217" y="41"/>
                </a:lnTo>
                <a:lnTo>
                  <a:pt x="238" y="41"/>
                </a:lnTo>
                <a:lnTo>
                  <a:pt x="244" y="46"/>
                </a:lnTo>
                <a:lnTo>
                  <a:pt x="254" y="61"/>
                </a:lnTo>
                <a:lnTo>
                  <a:pt x="244" y="72"/>
                </a:lnTo>
                <a:lnTo>
                  <a:pt x="238" y="82"/>
                </a:lnTo>
                <a:lnTo>
                  <a:pt x="238" y="108"/>
                </a:lnTo>
                <a:lnTo>
                  <a:pt x="265" y="124"/>
                </a:lnTo>
                <a:lnTo>
                  <a:pt x="265" y="165"/>
                </a:lnTo>
                <a:lnTo>
                  <a:pt x="254" y="180"/>
                </a:lnTo>
                <a:lnTo>
                  <a:pt x="244" y="196"/>
                </a:lnTo>
                <a:lnTo>
                  <a:pt x="244" y="217"/>
                </a:lnTo>
                <a:lnTo>
                  <a:pt x="238" y="217"/>
                </a:lnTo>
                <a:lnTo>
                  <a:pt x="228" y="196"/>
                </a:lnTo>
                <a:lnTo>
                  <a:pt x="202" y="206"/>
                </a:lnTo>
                <a:lnTo>
                  <a:pt x="171" y="180"/>
                </a:lnTo>
                <a:lnTo>
                  <a:pt x="160" y="206"/>
                </a:lnTo>
                <a:lnTo>
                  <a:pt x="145" y="206"/>
                </a:lnTo>
                <a:lnTo>
                  <a:pt x="135" y="196"/>
                </a:lnTo>
                <a:lnTo>
                  <a:pt x="129" y="222"/>
                </a:lnTo>
                <a:lnTo>
                  <a:pt x="145" y="233"/>
                </a:lnTo>
                <a:lnTo>
                  <a:pt x="145" y="263"/>
                </a:lnTo>
                <a:lnTo>
                  <a:pt x="135" y="263"/>
                </a:lnTo>
                <a:lnTo>
                  <a:pt x="129" y="258"/>
                </a:lnTo>
                <a:lnTo>
                  <a:pt x="119" y="263"/>
                </a:lnTo>
                <a:lnTo>
                  <a:pt x="104" y="274"/>
                </a:lnTo>
                <a:lnTo>
                  <a:pt x="62" y="233"/>
                </a:lnTo>
                <a:lnTo>
                  <a:pt x="47" y="217"/>
                </a:lnTo>
                <a:lnTo>
                  <a:pt x="62" y="222"/>
                </a:lnTo>
                <a:lnTo>
                  <a:pt x="62" y="217"/>
                </a:lnTo>
                <a:lnTo>
                  <a:pt x="37" y="206"/>
                </a:lnTo>
                <a:lnTo>
                  <a:pt x="26" y="190"/>
                </a:lnTo>
                <a:lnTo>
                  <a:pt x="37" y="190"/>
                </a:lnTo>
                <a:lnTo>
                  <a:pt x="26" y="180"/>
                </a:lnTo>
                <a:lnTo>
                  <a:pt x="37" y="170"/>
                </a:lnTo>
                <a:lnTo>
                  <a:pt x="26" y="165"/>
                </a:lnTo>
                <a:lnTo>
                  <a:pt x="21" y="170"/>
                </a:lnTo>
                <a:lnTo>
                  <a:pt x="11" y="149"/>
                </a:lnTo>
                <a:lnTo>
                  <a:pt x="0" y="129"/>
                </a:lnTo>
                <a:lnTo>
                  <a:pt x="21" y="129"/>
                </a:lnTo>
                <a:lnTo>
                  <a:pt x="26" y="98"/>
                </a:lnTo>
                <a:lnTo>
                  <a:pt x="37" y="108"/>
                </a:lnTo>
                <a:lnTo>
                  <a:pt x="52" y="98"/>
                </a:lnTo>
                <a:lnTo>
                  <a:pt x="26" y="88"/>
                </a:lnTo>
                <a:lnTo>
                  <a:pt x="26" y="72"/>
                </a:lnTo>
                <a:lnTo>
                  <a:pt x="37" y="72"/>
                </a:lnTo>
                <a:lnTo>
                  <a:pt x="37" y="57"/>
                </a:lnTo>
                <a:lnTo>
                  <a:pt x="68" y="57"/>
                </a:lnTo>
                <a:lnTo>
                  <a:pt x="94" y="57"/>
                </a:lnTo>
                <a:lnTo>
                  <a:pt x="119" y="57"/>
                </a:lnTo>
                <a:lnTo>
                  <a:pt x="119" y="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7" name="Freeform 134">
            <a:extLst>
              <a:ext uri="{FF2B5EF4-FFF2-40B4-BE49-F238E27FC236}">
                <a16:creationId xmlns:a16="http://schemas.microsoft.com/office/drawing/2014/main" id="{FB8ADF36-A746-684A-A82B-A9F0412CFB56}"/>
              </a:ext>
            </a:extLst>
          </p:cNvPr>
          <p:cNvSpPr>
            <a:spLocks noChangeArrowheads="1"/>
          </p:cNvSpPr>
          <p:nvPr/>
        </p:nvSpPr>
        <p:spPr bwMode="auto">
          <a:xfrm>
            <a:off x="4218228" y="4361630"/>
            <a:ext cx="89053" cy="23994"/>
          </a:xfrm>
          <a:custGeom>
            <a:avLst/>
            <a:gdLst>
              <a:gd name="T0" fmla="*/ 10 w 146"/>
              <a:gd name="T1" fmla="*/ 10 h 37"/>
              <a:gd name="T2" fmla="*/ 57 w 146"/>
              <a:gd name="T3" fmla="*/ 0 h 37"/>
              <a:gd name="T4" fmla="*/ 93 w 146"/>
              <a:gd name="T5" fmla="*/ 0 h 37"/>
              <a:gd name="T6" fmla="*/ 118 w 146"/>
              <a:gd name="T7" fmla="*/ 10 h 37"/>
              <a:gd name="T8" fmla="*/ 145 w 146"/>
              <a:gd name="T9" fmla="*/ 10 h 37"/>
              <a:gd name="T10" fmla="*/ 124 w 146"/>
              <a:gd name="T11" fmla="*/ 26 h 37"/>
              <a:gd name="T12" fmla="*/ 82 w 146"/>
              <a:gd name="T13" fmla="*/ 10 h 37"/>
              <a:gd name="T14" fmla="*/ 67 w 146"/>
              <a:gd name="T15" fmla="*/ 20 h 37"/>
              <a:gd name="T16" fmla="*/ 51 w 146"/>
              <a:gd name="T17" fmla="*/ 20 h 37"/>
              <a:gd name="T18" fmla="*/ 51 w 146"/>
              <a:gd name="T19" fmla="*/ 26 h 37"/>
              <a:gd name="T20" fmla="*/ 0 w 146"/>
              <a:gd name="T21" fmla="*/ 36 h 37"/>
              <a:gd name="T22" fmla="*/ 0 w 146"/>
              <a:gd name="T23" fmla="*/ 26 h 37"/>
              <a:gd name="T24" fmla="*/ 10 w 146"/>
              <a:gd name="T25" fmla="*/ 20 h 37"/>
              <a:gd name="T26" fmla="*/ 10 w 146"/>
              <a:gd name="T27" fmla="*/ 10 h 37"/>
              <a:gd name="T28" fmla="*/ 10 w 146"/>
              <a:gd name="T29" fmla="*/ 1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
              <a:gd name="T46" fmla="*/ 0 h 37"/>
              <a:gd name="T47" fmla="*/ 146 w 14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 h="37">
                <a:moveTo>
                  <a:pt x="10" y="10"/>
                </a:moveTo>
                <a:lnTo>
                  <a:pt x="57" y="0"/>
                </a:lnTo>
                <a:lnTo>
                  <a:pt x="93" y="0"/>
                </a:lnTo>
                <a:lnTo>
                  <a:pt x="118" y="10"/>
                </a:lnTo>
                <a:lnTo>
                  <a:pt x="145" y="10"/>
                </a:lnTo>
                <a:lnTo>
                  <a:pt x="124" y="26"/>
                </a:lnTo>
                <a:lnTo>
                  <a:pt x="82" y="10"/>
                </a:lnTo>
                <a:lnTo>
                  <a:pt x="67" y="20"/>
                </a:lnTo>
                <a:lnTo>
                  <a:pt x="51" y="20"/>
                </a:lnTo>
                <a:lnTo>
                  <a:pt x="51" y="26"/>
                </a:lnTo>
                <a:lnTo>
                  <a:pt x="0" y="36"/>
                </a:lnTo>
                <a:lnTo>
                  <a:pt x="0" y="26"/>
                </a:lnTo>
                <a:lnTo>
                  <a:pt x="10" y="20"/>
                </a:lnTo>
                <a:lnTo>
                  <a:pt x="10"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8" name="Freeform 135">
            <a:extLst>
              <a:ext uri="{FF2B5EF4-FFF2-40B4-BE49-F238E27FC236}">
                <a16:creationId xmlns:a16="http://schemas.microsoft.com/office/drawing/2014/main" id="{1ACEF55F-8C94-2648-A2CE-DCD0859E8D38}"/>
              </a:ext>
            </a:extLst>
          </p:cNvPr>
          <p:cNvSpPr>
            <a:spLocks noChangeArrowheads="1"/>
          </p:cNvSpPr>
          <p:nvPr/>
        </p:nvSpPr>
        <p:spPr bwMode="auto">
          <a:xfrm>
            <a:off x="4586725" y="4444808"/>
            <a:ext cx="124367" cy="175955"/>
          </a:xfrm>
          <a:custGeom>
            <a:avLst/>
            <a:gdLst>
              <a:gd name="T0" fmla="*/ 27 w 204"/>
              <a:gd name="T1" fmla="*/ 72 h 275"/>
              <a:gd name="T2" fmla="*/ 27 w 204"/>
              <a:gd name="T3" fmla="*/ 47 h 275"/>
              <a:gd name="T4" fmla="*/ 21 w 204"/>
              <a:gd name="T5" fmla="*/ 16 h 275"/>
              <a:gd name="T6" fmla="*/ 27 w 204"/>
              <a:gd name="T7" fmla="*/ 0 h 275"/>
              <a:gd name="T8" fmla="*/ 130 w 204"/>
              <a:gd name="T9" fmla="*/ 6 h 275"/>
              <a:gd name="T10" fmla="*/ 135 w 204"/>
              <a:gd name="T11" fmla="*/ 0 h 275"/>
              <a:gd name="T12" fmla="*/ 150 w 204"/>
              <a:gd name="T13" fmla="*/ 0 h 275"/>
              <a:gd name="T14" fmla="*/ 161 w 204"/>
              <a:gd name="T15" fmla="*/ 6 h 275"/>
              <a:gd name="T16" fmla="*/ 150 w 204"/>
              <a:gd name="T17" fmla="*/ 16 h 275"/>
              <a:gd name="T18" fmla="*/ 172 w 204"/>
              <a:gd name="T19" fmla="*/ 31 h 275"/>
              <a:gd name="T20" fmla="*/ 172 w 204"/>
              <a:gd name="T21" fmla="*/ 47 h 275"/>
              <a:gd name="T22" fmla="*/ 161 w 204"/>
              <a:gd name="T23" fmla="*/ 67 h 275"/>
              <a:gd name="T24" fmla="*/ 176 w 204"/>
              <a:gd name="T25" fmla="*/ 72 h 275"/>
              <a:gd name="T26" fmla="*/ 176 w 204"/>
              <a:gd name="T27" fmla="*/ 88 h 275"/>
              <a:gd name="T28" fmla="*/ 176 w 204"/>
              <a:gd name="T29" fmla="*/ 98 h 275"/>
              <a:gd name="T30" fmla="*/ 187 w 204"/>
              <a:gd name="T31" fmla="*/ 114 h 275"/>
              <a:gd name="T32" fmla="*/ 176 w 204"/>
              <a:gd name="T33" fmla="*/ 129 h 275"/>
              <a:gd name="T34" fmla="*/ 176 w 204"/>
              <a:gd name="T35" fmla="*/ 149 h 275"/>
              <a:gd name="T36" fmla="*/ 176 w 204"/>
              <a:gd name="T37" fmla="*/ 176 h 275"/>
              <a:gd name="T38" fmla="*/ 187 w 204"/>
              <a:gd name="T39" fmla="*/ 207 h 275"/>
              <a:gd name="T40" fmla="*/ 203 w 204"/>
              <a:gd name="T41" fmla="*/ 222 h 275"/>
              <a:gd name="T42" fmla="*/ 197 w 204"/>
              <a:gd name="T43" fmla="*/ 233 h 275"/>
              <a:gd name="T44" fmla="*/ 161 w 204"/>
              <a:gd name="T45" fmla="*/ 237 h 275"/>
              <a:gd name="T46" fmla="*/ 135 w 204"/>
              <a:gd name="T47" fmla="*/ 248 h 275"/>
              <a:gd name="T48" fmla="*/ 88 w 204"/>
              <a:gd name="T49" fmla="*/ 264 h 275"/>
              <a:gd name="T50" fmla="*/ 62 w 204"/>
              <a:gd name="T51" fmla="*/ 274 h 275"/>
              <a:gd name="T52" fmla="*/ 27 w 204"/>
              <a:gd name="T53" fmla="*/ 274 h 275"/>
              <a:gd name="T54" fmla="*/ 27 w 204"/>
              <a:gd name="T55" fmla="*/ 258 h 275"/>
              <a:gd name="T56" fmla="*/ 21 w 204"/>
              <a:gd name="T57" fmla="*/ 233 h 275"/>
              <a:gd name="T58" fmla="*/ 0 w 204"/>
              <a:gd name="T59" fmla="*/ 191 h 275"/>
              <a:gd name="T60" fmla="*/ 21 w 204"/>
              <a:gd name="T61" fmla="*/ 165 h 275"/>
              <a:gd name="T62" fmla="*/ 21 w 204"/>
              <a:gd name="T63" fmla="*/ 139 h 275"/>
              <a:gd name="T64" fmla="*/ 37 w 204"/>
              <a:gd name="T65" fmla="*/ 129 h 275"/>
              <a:gd name="T66" fmla="*/ 37 w 204"/>
              <a:gd name="T67" fmla="*/ 114 h 275"/>
              <a:gd name="T68" fmla="*/ 27 w 204"/>
              <a:gd name="T69" fmla="*/ 82 h 275"/>
              <a:gd name="T70" fmla="*/ 27 w 204"/>
              <a:gd name="T71" fmla="*/ 72 h 275"/>
              <a:gd name="T72" fmla="*/ 27 w 204"/>
              <a:gd name="T73" fmla="*/ 72 h 2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275"/>
              <a:gd name="T113" fmla="*/ 204 w 204"/>
              <a:gd name="T114" fmla="*/ 275 h 2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275">
                <a:moveTo>
                  <a:pt x="27" y="72"/>
                </a:moveTo>
                <a:lnTo>
                  <a:pt x="27" y="47"/>
                </a:lnTo>
                <a:lnTo>
                  <a:pt x="21" y="16"/>
                </a:lnTo>
                <a:lnTo>
                  <a:pt x="27" y="0"/>
                </a:lnTo>
                <a:lnTo>
                  <a:pt x="130" y="6"/>
                </a:lnTo>
                <a:lnTo>
                  <a:pt x="135" y="0"/>
                </a:lnTo>
                <a:lnTo>
                  <a:pt x="150" y="0"/>
                </a:lnTo>
                <a:lnTo>
                  <a:pt x="161" y="6"/>
                </a:lnTo>
                <a:lnTo>
                  <a:pt x="150" y="16"/>
                </a:lnTo>
                <a:lnTo>
                  <a:pt x="172" y="31"/>
                </a:lnTo>
                <a:lnTo>
                  <a:pt x="172" y="47"/>
                </a:lnTo>
                <a:lnTo>
                  <a:pt x="161" y="67"/>
                </a:lnTo>
                <a:lnTo>
                  <a:pt x="176" y="72"/>
                </a:lnTo>
                <a:lnTo>
                  <a:pt x="176" y="88"/>
                </a:lnTo>
                <a:lnTo>
                  <a:pt x="176" y="98"/>
                </a:lnTo>
                <a:lnTo>
                  <a:pt x="187" y="114"/>
                </a:lnTo>
                <a:lnTo>
                  <a:pt x="176" y="129"/>
                </a:lnTo>
                <a:lnTo>
                  <a:pt x="176" y="149"/>
                </a:lnTo>
                <a:lnTo>
                  <a:pt x="176" y="176"/>
                </a:lnTo>
                <a:lnTo>
                  <a:pt x="187" y="207"/>
                </a:lnTo>
                <a:lnTo>
                  <a:pt x="203" y="222"/>
                </a:lnTo>
                <a:lnTo>
                  <a:pt x="197" y="233"/>
                </a:lnTo>
                <a:lnTo>
                  <a:pt x="161" y="237"/>
                </a:lnTo>
                <a:lnTo>
                  <a:pt x="135" y="248"/>
                </a:lnTo>
                <a:lnTo>
                  <a:pt x="88" y="264"/>
                </a:lnTo>
                <a:lnTo>
                  <a:pt x="62" y="274"/>
                </a:lnTo>
                <a:lnTo>
                  <a:pt x="27" y="274"/>
                </a:lnTo>
                <a:lnTo>
                  <a:pt x="27" y="258"/>
                </a:lnTo>
                <a:lnTo>
                  <a:pt x="21" y="233"/>
                </a:lnTo>
                <a:lnTo>
                  <a:pt x="0" y="191"/>
                </a:lnTo>
                <a:lnTo>
                  <a:pt x="21" y="165"/>
                </a:lnTo>
                <a:lnTo>
                  <a:pt x="21" y="139"/>
                </a:lnTo>
                <a:lnTo>
                  <a:pt x="37" y="129"/>
                </a:lnTo>
                <a:lnTo>
                  <a:pt x="37" y="114"/>
                </a:lnTo>
                <a:lnTo>
                  <a:pt x="27" y="82"/>
                </a:lnTo>
                <a:lnTo>
                  <a:pt x="27" y="7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9" name="Freeform 136">
            <a:extLst>
              <a:ext uri="{FF2B5EF4-FFF2-40B4-BE49-F238E27FC236}">
                <a16:creationId xmlns:a16="http://schemas.microsoft.com/office/drawing/2014/main" id="{70C5E9D7-6D0A-4B42-87C8-F7A8C2551776}"/>
              </a:ext>
            </a:extLst>
          </p:cNvPr>
          <p:cNvSpPr>
            <a:spLocks noChangeArrowheads="1"/>
          </p:cNvSpPr>
          <p:nvPr/>
        </p:nvSpPr>
        <p:spPr bwMode="auto">
          <a:xfrm>
            <a:off x="4268895" y="4395222"/>
            <a:ext cx="201138" cy="155159"/>
          </a:xfrm>
          <a:custGeom>
            <a:avLst/>
            <a:gdLst>
              <a:gd name="T0" fmla="*/ 62 w 328"/>
              <a:gd name="T1" fmla="*/ 0 h 244"/>
              <a:gd name="T2" fmla="*/ 93 w 328"/>
              <a:gd name="T3" fmla="*/ 0 h 244"/>
              <a:gd name="T4" fmla="*/ 93 w 328"/>
              <a:gd name="T5" fmla="*/ 11 h 244"/>
              <a:gd name="T6" fmla="*/ 119 w 328"/>
              <a:gd name="T7" fmla="*/ 16 h 244"/>
              <a:gd name="T8" fmla="*/ 135 w 328"/>
              <a:gd name="T9" fmla="*/ 11 h 244"/>
              <a:gd name="T10" fmla="*/ 145 w 328"/>
              <a:gd name="T11" fmla="*/ 11 h 244"/>
              <a:gd name="T12" fmla="*/ 171 w 328"/>
              <a:gd name="T13" fmla="*/ 11 h 244"/>
              <a:gd name="T14" fmla="*/ 171 w 328"/>
              <a:gd name="T15" fmla="*/ 16 h 244"/>
              <a:gd name="T16" fmla="*/ 176 w 328"/>
              <a:gd name="T17" fmla="*/ 26 h 244"/>
              <a:gd name="T18" fmla="*/ 186 w 328"/>
              <a:gd name="T19" fmla="*/ 26 h 244"/>
              <a:gd name="T20" fmla="*/ 202 w 328"/>
              <a:gd name="T21" fmla="*/ 41 h 244"/>
              <a:gd name="T22" fmla="*/ 228 w 328"/>
              <a:gd name="T23" fmla="*/ 26 h 244"/>
              <a:gd name="T24" fmla="*/ 243 w 328"/>
              <a:gd name="T25" fmla="*/ 26 h 244"/>
              <a:gd name="T26" fmla="*/ 254 w 328"/>
              <a:gd name="T27" fmla="*/ 16 h 244"/>
              <a:gd name="T28" fmla="*/ 259 w 328"/>
              <a:gd name="T29" fmla="*/ 11 h 244"/>
              <a:gd name="T30" fmla="*/ 280 w 328"/>
              <a:gd name="T31" fmla="*/ 41 h 244"/>
              <a:gd name="T32" fmla="*/ 284 w 328"/>
              <a:gd name="T33" fmla="*/ 52 h 244"/>
              <a:gd name="T34" fmla="*/ 296 w 328"/>
              <a:gd name="T35" fmla="*/ 57 h 244"/>
              <a:gd name="T36" fmla="*/ 296 w 328"/>
              <a:gd name="T37" fmla="*/ 78 h 244"/>
              <a:gd name="T38" fmla="*/ 300 w 328"/>
              <a:gd name="T39" fmla="*/ 84 h 244"/>
              <a:gd name="T40" fmla="*/ 300 w 328"/>
              <a:gd name="T41" fmla="*/ 98 h 244"/>
              <a:gd name="T42" fmla="*/ 321 w 328"/>
              <a:gd name="T43" fmla="*/ 119 h 244"/>
              <a:gd name="T44" fmla="*/ 311 w 328"/>
              <a:gd name="T45" fmla="*/ 125 h 244"/>
              <a:gd name="T46" fmla="*/ 311 w 328"/>
              <a:gd name="T47" fmla="*/ 145 h 244"/>
              <a:gd name="T48" fmla="*/ 321 w 328"/>
              <a:gd name="T49" fmla="*/ 150 h 244"/>
              <a:gd name="T50" fmla="*/ 321 w 328"/>
              <a:gd name="T51" fmla="*/ 166 h 244"/>
              <a:gd name="T52" fmla="*/ 321 w 328"/>
              <a:gd name="T53" fmla="*/ 176 h 244"/>
              <a:gd name="T54" fmla="*/ 327 w 328"/>
              <a:gd name="T55" fmla="*/ 192 h 244"/>
              <a:gd name="T56" fmla="*/ 311 w 328"/>
              <a:gd name="T57" fmla="*/ 192 h 244"/>
              <a:gd name="T58" fmla="*/ 300 w 328"/>
              <a:gd name="T59" fmla="*/ 202 h 244"/>
              <a:gd name="T60" fmla="*/ 311 w 328"/>
              <a:gd name="T61" fmla="*/ 207 h 244"/>
              <a:gd name="T62" fmla="*/ 300 w 328"/>
              <a:gd name="T63" fmla="*/ 233 h 244"/>
              <a:gd name="T64" fmla="*/ 296 w 328"/>
              <a:gd name="T65" fmla="*/ 233 h 244"/>
              <a:gd name="T66" fmla="*/ 280 w 328"/>
              <a:gd name="T67" fmla="*/ 227 h 244"/>
              <a:gd name="T68" fmla="*/ 280 w 328"/>
              <a:gd name="T69" fmla="*/ 243 h 244"/>
              <a:gd name="T70" fmla="*/ 259 w 328"/>
              <a:gd name="T71" fmla="*/ 243 h 244"/>
              <a:gd name="T72" fmla="*/ 243 w 328"/>
              <a:gd name="T73" fmla="*/ 243 h 244"/>
              <a:gd name="T74" fmla="*/ 243 w 328"/>
              <a:gd name="T75" fmla="*/ 217 h 244"/>
              <a:gd name="T76" fmla="*/ 233 w 328"/>
              <a:gd name="T77" fmla="*/ 192 h 244"/>
              <a:gd name="T78" fmla="*/ 212 w 328"/>
              <a:gd name="T79" fmla="*/ 192 h 244"/>
              <a:gd name="T80" fmla="*/ 192 w 328"/>
              <a:gd name="T81" fmla="*/ 192 h 244"/>
              <a:gd name="T82" fmla="*/ 192 w 328"/>
              <a:gd name="T83" fmla="*/ 166 h 244"/>
              <a:gd name="T84" fmla="*/ 186 w 328"/>
              <a:gd name="T85" fmla="*/ 160 h 244"/>
              <a:gd name="T86" fmla="*/ 186 w 328"/>
              <a:gd name="T87" fmla="*/ 145 h 244"/>
              <a:gd name="T88" fmla="*/ 171 w 328"/>
              <a:gd name="T89" fmla="*/ 119 h 244"/>
              <a:gd name="T90" fmla="*/ 124 w 328"/>
              <a:gd name="T91" fmla="*/ 125 h 244"/>
              <a:gd name="T92" fmla="*/ 119 w 328"/>
              <a:gd name="T93" fmla="*/ 125 h 244"/>
              <a:gd name="T94" fmla="*/ 104 w 328"/>
              <a:gd name="T95" fmla="*/ 150 h 244"/>
              <a:gd name="T96" fmla="*/ 93 w 328"/>
              <a:gd name="T97" fmla="*/ 150 h 244"/>
              <a:gd name="T98" fmla="*/ 78 w 328"/>
              <a:gd name="T99" fmla="*/ 166 h 244"/>
              <a:gd name="T100" fmla="*/ 67 w 328"/>
              <a:gd name="T101" fmla="*/ 150 h 244"/>
              <a:gd name="T102" fmla="*/ 62 w 328"/>
              <a:gd name="T103" fmla="*/ 135 h 244"/>
              <a:gd name="T104" fmla="*/ 26 w 328"/>
              <a:gd name="T105" fmla="*/ 109 h 244"/>
              <a:gd name="T106" fmla="*/ 16 w 328"/>
              <a:gd name="T107" fmla="*/ 94 h 244"/>
              <a:gd name="T108" fmla="*/ 0 w 328"/>
              <a:gd name="T109" fmla="*/ 84 h 244"/>
              <a:gd name="T110" fmla="*/ 16 w 328"/>
              <a:gd name="T111" fmla="*/ 57 h 244"/>
              <a:gd name="T112" fmla="*/ 51 w 328"/>
              <a:gd name="T113" fmla="*/ 41 h 244"/>
              <a:gd name="T114" fmla="*/ 62 w 328"/>
              <a:gd name="T115" fmla="*/ 26 h 244"/>
              <a:gd name="T116" fmla="*/ 51 w 328"/>
              <a:gd name="T117" fmla="*/ 16 h 244"/>
              <a:gd name="T118" fmla="*/ 62 w 328"/>
              <a:gd name="T119" fmla="*/ 11 h 244"/>
              <a:gd name="T120" fmla="*/ 62 w 328"/>
              <a:gd name="T121" fmla="*/ 0 h 244"/>
              <a:gd name="T122" fmla="*/ 62 w 328"/>
              <a:gd name="T123" fmla="*/ 0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8"/>
              <a:gd name="T187" fmla="*/ 0 h 244"/>
              <a:gd name="T188" fmla="*/ 328 w 32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8" h="244">
                <a:moveTo>
                  <a:pt x="62" y="0"/>
                </a:moveTo>
                <a:lnTo>
                  <a:pt x="93" y="0"/>
                </a:lnTo>
                <a:lnTo>
                  <a:pt x="93" y="11"/>
                </a:lnTo>
                <a:lnTo>
                  <a:pt x="119" y="16"/>
                </a:lnTo>
                <a:lnTo>
                  <a:pt x="135" y="11"/>
                </a:lnTo>
                <a:lnTo>
                  <a:pt x="145" y="11"/>
                </a:lnTo>
                <a:lnTo>
                  <a:pt x="171" y="11"/>
                </a:lnTo>
                <a:lnTo>
                  <a:pt x="171" y="16"/>
                </a:lnTo>
                <a:lnTo>
                  <a:pt x="176" y="26"/>
                </a:lnTo>
                <a:lnTo>
                  <a:pt x="186" y="26"/>
                </a:lnTo>
                <a:lnTo>
                  <a:pt x="202" y="41"/>
                </a:lnTo>
                <a:lnTo>
                  <a:pt x="228" y="26"/>
                </a:lnTo>
                <a:lnTo>
                  <a:pt x="243" y="26"/>
                </a:lnTo>
                <a:lnTo>
                  <a:pt x="254" y="16"/>
                </a:lnTo>
                <a:lnTo>
                  <a:pt x="259" y="11"/>
                </a:lnTo>
                <a:lnTo>
                  <a:pt x="280" y="41"/>
                </a:lnTo>
                <a:lnTo>
                  <a:pt x="284" y="52"/>
                </a:lnTo>
                <a:lnTo>
                  <a:pt x="296" y="57"/>
                </a:lnTo>
                <a:lnTo>
                  <a:pt x="296" y="78"/>
                </a:lnTo>
                <a:lnTo>
                  <a:pt x="300" y="84"/>
                </a:lnTo>
                <a:lnTo>
                  <a:pt x="300" y="98"/>
                </a:lnTo>
                <a:lnTo>
                  <a:pt x="321" y="119"/>
                </a:lnTo>
                <a:lnTo>
                  <a:pt x="311" y="125"/>
                </a:lnTo>
                <a:lnTo>
                  <a:pt x="311" y="145"/>
                </a:lnTo>
                <a:lnTo>
                  <a:pt x="321" y="150"/>
                </a:lnTo>
                <a:lnTo>
                  <a:pt x="321" y="166"/>
                </a:lnTo>
                <a:lnTo>
                  <a:pt x="321" y="176"/>
                </a:lnTo>
                <a:lnTo>
                  <a:pt x="327" y="192"/>
                </a:lnTo>
                <a:lnTo>
                  <a:pt x="311" y="192"/>
                </a:lnTo>
                <a:lnTo>
                  <a:pt x="300" y="202"/>
                </a:lnTo>
                <a:lnTo>
                  <a:pt x="311" y="207"/>
                </a:lnTo>
                <a:lnTo>
                  <a:pt x="300" y="233"/>
                </a:lnTo>
                <a:lnTo>
                  <a:pt x="296" y="233"/>
                </a:lnTo>
                <a:lnTo>
                  <a:pt x="280" y="227"/>
                </a:lnTo>
                <a:lnTo>
                  <a:pt x="280" y="243"/>
                </a:lnTo>
                <a:lnTo>
                  <a:pt x="259" y="243"/>
                </a:lnTo>
                <a:lnTo>
                  <a:pt x="243" y="243"/>
                </a:lnTo>
                <a:lnTo>
                  <a:pt x="243" y="217"/>
                </a:lnTo>
                <a:lnTo>
                  <a:pt x="233" y="192"/>
                </a:lnTo>
                <a:lnTo>
                  <a:pt x="212" y="192"/>
                </a:lnTo>
                <a:lnTo>
                  <a:pt x="192" y="192"/>
                </a:lnTo>
                <a:lnTo>
                  <a:pt x="192" y="166"/>
                </a:lnTo>
                <a:lnTo>
                  <a:pt x="186" y="160"/>
                </a:lnTo>
                <a:lnTo>
                  <a:pt x="186" y="145"/>
                </a:lnTo>
                <a:lnTo>
                  <a:pt x="171" y="119"/>
                </a:lnTo>
                <a:lnTo>
                  <a:pt x="124" y="125"/>
                </a:lnTo>
                <a:lnTo>
                  <a:pt x="119" y="125"/>
                </a:lnTo>
                <a:lnTo>
                  <a:pt x="104" y="150"/>
                </a:lnTo>
                <a:lnTo>
                  <a:pt x="93" y="150"/>
                </a:lnTo>
                <a:lnTo>
                  <a:pt x="78" y="166"/>
                </a:lnTo>
                <a:lnTo>
                  <a:pt x="67" y="150"/>
                </a:lnTo>
                <a:lnTo>
                  <a:pt x="62" y="135"/>
                </a:lnTo>
                <a:lnTo>
                  <a:pt x="26" y="109"/>
                </a:lnTo>
                <a:lnTo>
                  <a:pt x="16" y="94"/>
                </a:lnTo>
                <a:lnTo>
                  <a:pt x="0" y="84"/>
                </a:lnTo>
                <a:lnTo>
                  <a:pt x="16" y="57"/>
                </a:lnTo>
                <a:lnTo>
                  <a:pt x="51" y="41"/>
                </a:lnTo>
                <a:lnTo>
                  <a:pt x="62" y="26"/>
                </a:lnTo>
                <a:lnTo>
                  <a:pt x="51" y="16"/>
                </a:lnTo>
                <a:lnTo>
                  <a:pt x="62" y="11"/>
                </a:lnTo>
                <a:lnTo>
                  <a:pt x="62"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0" name="Freeform 137">
            <a:extLst>
              <a:ext uri="{FF2B5EF4-FFF2-40B4-BE49-F238E27FC236}">
                <a16:creationId xmlns:a16="http://schemas.microsoft.com/office/drawing/2014/main" id="{C9AA219C-670B-6D4E-91A1-4FE5AF0159CF}"/>
              </a:ext>
            </a:extLst>
          </p:cNvPr>
          <p:cNvSpPr>
            <a:spLocks noChangeArrowheads="1"/>
          </p:cNvSpPr>
          <p:nvPr/>
        </p:nvSpPr>
        <p:spPr bwMode="auto">
          <a:xfrm>
            <a:off x="4224370" y="4395222"/>
            <a:ext cx="82911" cy="54386"/>
          </a:xfrm>
          <a:custGeom>
            <a:avLst/>
            <a:gdLst>
              <a:gd name="T0" fmla="*/ 0 w 136"/>
              <a:gd name="T1" fmla="*/ 16 h 85"/>
              <a:gd name="T2" fmla="*/ 31 w 136"/>
              <a:gd name="T3" fmla="*/ 11 h 85"/>
              <a:gd name="T4" fmla="*/ 47 w 136"/>
              <a:gd name="T5" fmla="*/ 11 h 85"/>
              <a:gd name="T6" fmla="*/ 67 w 136"/>
              <a:gd name="T7" fmla="*/ 0 h 85"/>
              <a:gd name="T8" fmla="*/ 135 w 136"/>
              <a:gd name="T9" fmla="*/ 0 h 85"/>
              <a:gd name="T10" fmla="*/ 135 w 136"/>
              <a:gd name="T11" fmla="*/ 11 h 85"/>
              <a:gd name="T12" fmla="*/ 124 w 136"/>
              <a:gd name="T13" fmla="*/ 16 h 85"/>
              <a:gd name="T14" fmla="*/ 135 w 136"/>
              <a:gd name="T15" fmla="*/ 26 h 85"/>
              <a:gd name="T16" fmla="*/ 124 w 136"/>
              <a:gd name="T17" fmla="*/ 41 h 85"/>
              <a:gd name="T18" fmla="*/ 88 w 136"/>
              <a:gd name="T19" fmla="*/ 57 h 85"/>
              <a:gd name="T20" fmla="*/ 72 w 136"/>
              <a:gd name="T21" fmla="*/ 84 h 85"/>
              <a:gd name="T22" fmla="*/ 67 w 136"/>
              <a:gd name="T23" fmla="*/ 68 h 85"/>
              <a:gd name="T24" fmla="*/ 57 w 136"/>
              <a:gd name="T25" fmla="*/ 78 h 85"/>
              <a:gd name="T26" fmla="*/ 57 w 136"/>
              <a:gd name="T27" fmla="*/ 41 h 85"/>
              <a:gd name="T28" fmla="*/ 31 w 136"/>
              <a:gd name="T29" fmla="*/ 41 h 85"/>
              <a:gd name="T30" fmla="*/ 31 w 136"/>
              <a:gd name="T31" fmla="*/ 37 h 85"/>
              <a:gd name="T32" fmla="*/ 16 w 136"/>
              <a:gd name="T33" fmla="*/ 26 h 85"/>
              <a:gd name="T34" fmla="*/ 0 w 136"/>
              <a:gd name="T35" fmla="*/ 16 h 85"/>
              <a:gd name="T36" fmla="*/ 0 w 136"/>
              <a:gd name="T37" fmla="*/ 1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85"/>
              <a:gd name="T59" fmla="*/ 136 w 136"/>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85">
                <a:moveTo>
                  <a:pt x="0" y="16"/>
                </a:moveTo>
                <a:lnTo>
                  <a:pt x="31" y="11"/>
                </a:lnTo>
                <a:lnTo>
                  <a:pt x="47" y="11"/>
                </a:lnTo>
                <a:lnTo>
                  <a:pt x="67" y="0"/>
                </a:lnTo>
                <a:lnTo>
                  <a:pt x="135" y="0"/>
                </a:lnTo>
                <a:lnTo>
                  <a:pt x="135" y="11"/>
                </a:lnTo>
                <a:lnTo>
                  <a:pt x="124" y="16"/>
                </a:lnTo>
                <a:lnTo>
                  <a:pt x="135" y="26"/>
                </a:lnTo>
                <a:lnTo>
                  <a:pt x="124" y="41"/>
                </a:lnTo>
                <a:lnTo>
                  <a:pt x="88" y="57"/>
                </a:lnTo>
                <a:lnTo>
                  <a:pt x="72" y="84"/>
                </a:lnTo>
                <a:lnTo>
                  <a:pt x="67" y="68"/>
                </a:lnTo>
                <a:lnTo>
                  <a:pt x="57" y="78"/>
                </a:lnTo>
                <a:lnTo>
                  <a:pt x="57" y="41"/>
                </a:lnTo>
                <a:lnTo>
                  <a:pt x="31" y="41"/>
                </a:lnTo>
                <a:lnTo>
                  <a:pt x="31" y="37"/>
                </a:lnTo>
                <a:lnTo>
                  <a:pt x="16" y="26"/>
                </a:lnTo>
                <a:lnTo>
                  <a:pt x="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1" name="Freeform 138">
            <a:extLst>
              <a:ext uri="{FF2B5EF4-FFF2-40B4-BE49-F238E27FC236}">
                <a16:creationId xmlns:a16="http://schemas.microsoft.com/office/drawing/2014/main" id="{C7421311-363B-4F49-A0FB-3D393E72A0BB}"/>
              </a:ext>
            </a:extLst>
          </p:cNvPr>
          <p:cNvSpPr>
            <a:spLocks noChangeArrowheads="1"/>
          </p:cNvSpPr>
          <p:nvPr/>
        </p:nvSpPr>
        <p:spPr bwMode="auto">
          <a:xfrm>
            <a:off x="4910693" y="4385623"/>
            <a:ext cx="210350" cy="313519"/>
          </a:xfrm>
          <a:custGeom>
            <a:avLst/>
            <a:gdLst>
              <a:gd name="T0" fmla="*/ 270 w 344"/>
              <a:gd name="T1" fmla="*/ 0 h 493"/>
              <a:gd name="T2" fmla="*/ 285 w 344"/>
              <a:gd name="T3" fmla="*/ 27 h 493"/>
              <a:gd name="T4" fmla="*/ 295 w 344"/>
              <a:gd name="T5" fmla="*/ 73 h 493"/>
              <a:gd name="T6" fmla="*/ 301 w 344"/>
              <a:gd name="T7" fmla="*/ 125 h 493"/>
              <a:gd name="T8" fmla="*/ 280 w 344"/>
              <a:gd name="T9" fmla="*/ 141 h 493"/>
              <a:gd name="T10" fmla="*/ 254 w 344"/>
              <a:gd name="T11" fmla="*/ 161 h 493"/>
              <a:gd name="T12" fmla="*/ 301 w 344"/>
              <a:gd name="T13" fmla="*/ 202 h 493"/>
              <a:gd name="T14" fmla="*/ 321 w 344"/>
              <a:gd name="T15" fmla="*/ 243 h 493"/>
              <a:gd name="T16" fmla="*/ 301 w 344"/>
              <a:gd name="T17" fmla="*/ 270 h 493"/>
              <a:gd name="T18" fmla="*/ 280 w 344"/>
              <a:gd name="T19" fmla="*/ 316 h 493"/>
              <a:gd name="T20" fmla="*/ 285 w 344"/>
              <a:gd name="T21" fmla="*/ 358 h 493"/>
              <a:gd name="T22" fmla="*/ 301 w 344"/>
              <a:gd name="T23" fmla="*/ 394 h 493"/>
              <a:gd name="T24" fmla="*/ 336 w 344"/>
              <a:gd name="T25" fmla="*/ 451 h 493"/>
              <a:gd name="T26" fmla="*/ 336 w 344"/>
              <a:gd name="T27" fmla="*/ 476 h 493"/>
              <a:gd name="T28" fmla="*/ 285 w 344"/>
              <a:gd name="T29" fmla="*/ 476 h 493"/>
              <a:gd name="T30" fmla="*/ 203 w 344"/>
              <a:gd name="T31" fmla="*/ 487 h 493"/>
              <a:gd name="T32" fmla="*/ 135 w 344"/>
              <a:gd name="T33" fmla="*/ 487 h 493"/>
              <a:gd name="T34" fmla="*/ 78 w 344"/>
              <a:gd name="T35" fmla="*/ 487 h 493"/>
              <a:gd name="T36" fmla="*/ 62 w 344"/>
              <a:gd name="T37" fmla="*/ 441 h 493"/>
              <a:gd name="T38" fmla="*/ 41 w 344"/>
              <a:gd name="T39" fmla="*/ 409 h 493"/>
              <a:gd name="T40" fmla="*/ 27 w 344"/>
              <a:gd name="T41" fmla="*/ 394 h 493"/>
              <a:gd name="T42" fmla="*/ 0 w 344"/>
              <a:gd name="T43" fmla="*/ 384 h 493"/>
              <a:gd name="T44" fmla="*/ 27 w 344"/>
              <a:gd name="T45" fmla="*/ 316 h 493"/>
              <a:gd name="T46" fmla="*/ 78 w 344"/>
              <a:gd name="T47" fmla="*/ 274 h 493"/>
              <a:gd name="T48" fmla="*/ 104 w 344"/>
              <a:gd name="T49" fmla="*/ 270 h 493"/>
              <a:gd name="T50" fmla="*/ 119 w 344"/>
              <a:gd name="T51" fmla="*/ 290 h 493"/>
              <a:gd name="T52" fmla="*/ 150 w 344"/>
              <a:gd name="T53" fmla="*/ 274 h 493"/>
              <a:gd name="T54" fmla="*/ 150 w 344"/>
              <a:gd name="T55" fmla="*/ 259 h 493"/>
              <a:gd name="T56" fmla="*/ 192 w 344"/>
              <a:gd name="T57" fmla="*/ 192 h 493"/>
              <a:gd name="T58" fmla="*/ 217 w 344"/>
              <a:gd name="T59" fmla="*/ 161 h 493"/>
              <a:gd name="T60" fmla="*/ 228 w 344"/>
              <a:gd name="T61" fmla="*/ 125 h 493"/>
              <a:gd name="T62" fmla="*/ 244 w 344"/>
              <a:gd name="T63" fmla="*/ 84 h 493"/>
              <a:gd name="T64" fmla="*/ 280 w 344"/>
              <a:gd name="T65" fmla="*/ 68 h 493"/>
              <a:gd name="T66" fmla="*/ 254 w 344"/>
              <a:gd name="T67" fmla="*/ 31 h 493"/>
              <a:gd name="T68" fmla="*/ 254 w 344"/>
              <a:gd name="T69" fmla="*/ 0 h 4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4"/>
              <a:gd name="T106" fmla="*/ 0 h 493"/>
              <a:gd name="T107" fmla="*/ 344 w 344"/>
              <a:gd name="T108" fmla="*/ 493 h 4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4" h="493">
                <a:moveTo>
                  <a:pt x="254" y="0"/>
                </a:moveTo>
                <a:lnTo>
                  <a:pt x="270" y="0"/>
                </a:lnTo>
                <a:lnTo>
                  <a:pt x="270" y="16"/>
                </a:lnTo>
                <a:lnTo>
                  <a:pt x="285" y="27"/>
                </a:lnTo>
                <a:lnTo>
                  <a:pt x="295" y="52"/>
                </a:lnTo>
                <a:lnTo>
                  <a:pt x="295" y="73"/>
                </a:lnTo>
                <a:lnTo>
                  <a:pt x="295" y="99"/>
                </a:lnTo>
                <a:lnTo>
                  <a:pt x="301" y="125"/>
                </a:lnTo>
                <a:lnTo>
                  <a:pt x="321" y="141"/>
                </a:lnTo>
                <a:lnTo>
                  <a:pt x="280" y="141"/>
                </a:lnTo>
                <a:lnTo>
                  <a:pt x="259" y="141"/>
                </a:lnTo>
                <a:lnTo>
                  <a:pt x="254" y="161"/>
                </a:lnTo>
                <a:lnTo>
                  <a:pt x="285" y="192"/>
                </a:lnTo>
                <a:lnTo>
                  <a:pt x="301" y="202"/>
                </a:lnTo>
                <a:lnTo>
                  <a:pt x="311" y="233"/>
                </a:lnTo>
                <a:lnTo>
                  <a:pt x="321" y="243"/>
                </a:lnTo>
                <a:lnTo>
                  <a:pt x="321" y="259"/>
                </a:lnTo>
                <a:lnTo>
                  <a:pt x="301" y="270"/>
                </a:lnTo>
                <a:lnTo>
                  <a:pt x="285" y="311"/>
                </a:lnTo>
                <a:lnTo>
                  <a:pt x="280" y="316"/>
                </a:lnTo>
                <a:lnTo>
                  <a:pt x="280" y="352"/>
                </a:lnTo>
                <a:lnTo>
                  <a:pt x="285" y="358"/>
                </a:lnTo>
                <a:lnTo>
                  <a:pt x="285" y="384"/>
                </a:lnTo>
                <a:lnTo>
                  <a:pt x="301" y="394"/>
                </a:lnTo>
                <a:lnTo>
                  <a:pt x="301" y="419"/>
                </a:lnTo>
                <a:lnTo>
                  <a:pt x="336" y="451"/>
                </a:lnTo>
                <a:lnTo>
                  <a:pt x="343" y="451"/>
                </a:lnTo>
                <a:lnTo>
                  <a:pt x="336" y="476"/>
                </a:lnTo>
                <a:lnTo>
                  <a:pt x="343" y="487"/>
                </a:lnTo>
                <a:lnTo>
                  <a:pt x="285" y="476"/>
                </a:lnTo>
                <a:lnTo>
                  <a:pt x="217" y="487"/>
                </a:lnTo>
                <a:lnTo>
                  <a:pt x="203" y="487"/>
                </a:lnTo>
                <a:lnTo>
                  <a:pt x="172" y="487"/>
                </a:lnTo>
                <a:lnTo>
                  <a:pt x="135" y="487"/>
                </a:lnTo>
                <a:lnTo>
                  <a:pt x="135" y="492"/>
                </a:lnTo>
                <a:lnTo>
                  <a:pt x="78" y="487"/>
                </a:lnTo>
                <a:lnTo>
                  <a:pt x="62" y="476"/>
                </a:lnTo>
                <a:lnTo>
                  <a:pt x="62" y="441"/>
                </a:lnTo>
                <a:lnTo>
                  <a:pt x="62" y="419"/>
                </a:lnTo>
                <a:lnTo>
                  <a:pt x="41" y="409"/>
                </a:lnTo>
                <a:lnTo>
                  <a:pt x="37" y="409"/>
                </a:lnTo>
                <a:lnTo>
                  <a:pt x="27" y="394"/>
                </a:lnTo>
                <a:lnTo>
                  <a:pt x="11" y="384"/>
                </a:lnTo>
                <a:lnTo>
                  <a:pt x="0" y="384"/>
                </a:lnTo>
                <a:lnTo>
                  <a:pt x="16" y="352"/>
                </a:lnTo>
                <a:lnTo>
                  <a:pt x="27" y="316"/>
                </a:lnTo>
                <a:lnTo>
                  <a:pt x="52" y="290"/>
                </a:lnTo>
                <a:lnTo>
                  <a:pt x="78" y="274"/>
                </a:lnTo>
                <a:lnTo>
                  <a:pt x="94" y="274"/>
                </a:lnTo>
                <a:lnTo>
                  <a:pt x="104" y="270"/>
                </a:lnTo>
                <a:lnTo>
                  <a:pt x="119" y="286"/>
                </a:lnTo>
                <a:lnTo>
                  <a:pt x="119" y="290"/>
                </a:lnTo>
                <a:lnTo>
                  <a:pt x="135" y="290"/>
                </a:lnTo>
                <a:lnTo>
                  <a:pt x="150" y="274"/>
                </a:lnTo>
                <a:lnTo>
                  <a:pt x="160" y="274"/>
                </a:lnTo>
                <a:lnTo>
                  <a:pt x="150" y="259"/>
                </a:lnTo>
                <a:lnTo>
                  <a:pt x="176" y="207"/>
                </a:lnTo>
                <a:lnTo>
                  <a:pt x="192" y="192"/>
                </a:lnTo>
                <a:lnTo>
                  <a:pt x="192" y="166"/>
                </a:lnTo>
                <a:lnTo>
                  <a:pt x="217" y="161"/>
                </a:lnTo>
                <a:lnTo>
                  <a:pt x="213" y="141"/>
                </a:lnTo>
                <a:lnTo>
                  <a:pt x="228" y="125"/>
                </a:lnTo>
                <a:lnTo>
                  <a:pt x="228" y="109"/>
                </a:lnTo>
                <a:lnTo>
                  <a:pt x="244" y="84"/>
                </a:lnTo>
                <a:lnTo>
                  <a:pt x="259" y="94"/>
                </a:lnTo>
                <a:lnTo>
                  <a:pt x="280" y="68"/>
                </a:lnTo>
                <a:lnTo>
                  <a:pt x="270" y="41"/>
                </a:lnTo>
                <a:lnTo>
                  <a:pt x="254" y="31"/>
                </a:lnTo>
                <a:lnTo>
                  <a:pt x="254"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2" name="Freeform 139">
            <a:extLst>
              <a:ext uri="{FF2B5EF4-FFF2-40B4-BE49-F238E27FC236}">
                <a16:creationId xmlns:a16="http://schemas.microsoft.com/office/drawing/2014/main" id="{5CF1EDB3-E93D-924F-A7FF-912B428FECFB}"/>
              </a:ext>
            </a:extLst>
          </p:cNvPr>
          <p:cNvSpPr>
            <a:spLocks noChangeArrowheads="1"/>
          </p:cNvSpPr>
          <p:nvPr/>
        </p:nvSpPr>
        <p:spPr bwMode="auto">
          <a:xfrm>
            <a:off x="5610837" y="4620763"/>
            <a:ext cx="219563" cy="284726"/>
          </a:xfrm>
          <a:custGeom>
            <a:avLst/>
            <a:gdLst>
              <a:gd name="T0" fmla="*/ 11 w 359"/>
              <a:gd name="T1" fmla="*/ 41 h 446"/>
              <a:gd name="T2" fmla="*/ 16 w 359"/>
              <a:gd name="T3" fmla="*/ 26 h 446"/>
              <a:gd name="T4" fmla="*/ 42 w 359"/>
              <a:gd name="T5" fmla="*/ 16 h 446"/>
              <a:gd name="T6" fmla="*/ 68 w 359"/>
              <a:gd name="T7" fmla="*/ 0 h 446"/>
              <a:gd name="T8" fmla="*/ 78 w 359"/>
              <a:gd name="T9" fmla="*/ 16 h 446"/>
              <a:gd name="T10" fmla="*/ 84 w 359"/>
              <a:gd name="T11" fmla="*/ 16 h 446"/>
              <a:gd name="T12" fmla="*/ 109 w 359"/>
              <a:gd name="T13" fmla="*/ 26 h 446"/>
              <a:gd name="T14" fmla="*/ 161 w 359"/>
              <a:gd name="T15" fmla="*/ 41 h 446"/>
              <a:gd name="T16" fmla="*/ 203 w 359"/>
              <a:gd name="T17" fmla="*/ 67 h 446"/>
              <a:gd name="T18" fmla="*/ 249 w 359"/>
              <a:gd name="T19" fmla="*/ 72 h 446"/>
              <a:gd name="T20" fmla="*/ 270 w 359"/>
              <a:gd name="T21" fmla="*/ 41 h 446"/>
              <a:gd name="T22" fmla="*/ 285 w 359"/>
              <a:gd name="T23" fmla="*/ 41 h 446"/>
              <a:gd name="T24" fmla="*/ 311 w 359"/>
              <a:gd name="T25" fmla="*/ 41 h 446"/>
              <a:gd name="T26" fmla="*/ 327 w 359"/>
              <a:gd name="T27" fmla="*/ 51 h 446"/>
              <a:gd name="T28" fmla="*/ 358 w 359"/>
              <a:gd name="T29" fmla="*/ 51 h 446"/>
              <a:gd name="T30" fmla="*/ 317 w 359"/>
              <a:gd name="T31" fmla="*/ 98 h 446"/>
              <a:gd name="T32" fmla="*/ 317 w 359"/>
              <a:gd name="T33" fmla="*/ 259 h 446"/>
              <a:gd name="T34" fmla="*/ 342 w 359"/>
              <a:gd name="T35" fmla="*/ 290 h 446"/>
              <a:gd name="T36" fmla="*/ 337 w 359"/>
              <a:gd name="T37" fmla="*/ 310 h 446"/>
              <a:gd name="T38" fmla="*/ 311 w 359"/>
              <a:gd name="T39" fmla="*/ 326 h 446"/>
              <a:gd name="T40" fmla="*/ 311 w 359"/>
              <a:gd name="T41" fmla="*/ 337 h 446"/>
              <a:gd name="T42" fmla="*/ 295 w 359"/>
              <a:gd name="T43" fmla="*/ 341 h 446"/>
              <a:gd name="T44" fmla="*/ 275 w 359"/>
              <a:gd name="T45" fmla="*/ 352 h 446"/>
              <a:gd name="T46" fmla="*/ 270 w 359"/>
              <a:gd name="T47" fmla="*/ 378 h 446"/>
              <a:gd name="T48" fmla="*/ 249 w 359"/>
              <a:gd name="T49" fmla="*/ 419 h 446"/>
              <a:gd name="T50" fmla="*/ 233 w 359"/>
              <a:gd name="T51" fmla="*/ 445 h 446"/>
              <a:gd name="T52" fmla="*/ 176 w 359"/>
              <a:gd name="T53" fmla="*/ 394 h 446"/>
              <a:gd name="T54" fmla="*/ 176 w 359"/>
              <a:gd name="T55" fmla="*/ 367 h 446"/>
              <a:gd name="T56" fmla="*/ 16 w 359"/>
              <a:gd name="T57" fmla="*/ 269 h 446"/>
              <a:gd name="T58" fmla="*/ 0 w 359"/>
              <a:gd name="T59" fmla="*/ 269 h 446"/>
              <a:gd name="T60" fmla="*/ 0 w 359"/>
              <a:gd name="T61" fmla="*/ 217 h 446"/>
              <a:gd name="T62" fmla="*/ 31 w 359"/>
              <a:gd name="T63" fmla="*/ 165 h 446"/>
              <a:gd name="T64" fmla="*/ 52 w 359"/>
              <a:gd name="T65" fmla="*/ 139 h 446"/>
              <a:gd name="T66" fmla="*/ 31 w 359"/>
              <a:gd name="T67" fmla="*/ 98 h 446"/>
              <a:gd name="T68" fmla="*/ 27 w 359"/>
              <a:gd name="T69" fmla="*/ 72 h 446"/>
              <a:gd name="T70" fmla="*/ 27 w 359"/>
              <a:gd name="T71" fmla="*/ 57 h 446"/>
              <a:gd name="T72" fmla="*/ 11 w 359"/>
              <a:gd name="T73" fmla="*/ 51 h 446"/>
              <a:gd name="T74" fmla="*/ 11 w 359"/>
              <a:gd name="T75" fmla="*/ 41 h 446"/>
              <a:gd name="T76" fmla="*/ 11 w 359"/>
              <a:gd name="T77" fmla="*/ 41 h 4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9"/>
              <a:gd name="T118" fmla="*/ 0 h 446"/>
              <a:gd name="T119" fmla="*/ 359 w 359"/>
              <a:gd name="T120" fmla="*/ 446 h 4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9" h="446">
                <a:moveTo>
                  <a:pt x="11" y="41"/>
                </a:moveTo>
                <a:lnTo>
                  <a:pt x="16" y="26"/>
                </a:lnTo>
                <a:lnTo>
                  <a:pt x="42" y="16"/>
                </a:lnTo>
                <a:lnTo>
                  <a:pt x="68" y="0"/>
                </a:lnTo>
                <a:lnTo>
                  <a:pt x="78" y="16"/>
                </a:lnTo>
                <a:lnTo>
                  <a:pt x="84" y="16"/>
                </a:lnTo>
                <a:lnTo>
                  <a:pt x="109" y="26"/>
                </a:lnTo>
                <a:lnTo>
                  <a:pt x="161" y="41"/>
                </a:lnTo>
                <a:lnTo>
                  <a:pt x="203" y="67"/>
                </a:lnTo>
                <a:lnTo>
                  <a:pt x="249" y="72"/>
                </a:lnTo>
                <a:lnTo>
                  <a:pt x="270" y="41"/>
                </a:lnTo>
                <a:lnTo>
                  <a:pt x="285" y="41"/>
                </a:lnTo>
                <a:lnTo>
                  <a:pt x="311" y="41"/>
                </a:lnTo>
                <a:lnTo>
                  <a:pt x="327" y="51"/>
                </a:lnTo>
                <a:lnTo>
                  <a:pt x="358" y="51"/>
                </a:lnTo>
                <a:lnTo>
                  <a:pt x="317" y="98"/>
                </a:lnTo>
                <a:lnTo>
                  <a:pt x="317" y="259"/>
                </a:lnTo>
                <a:lnTo>
                  <a:pt x="342" y="290"/>
                </a:lnTo>
                <a:lnTo>
                  <a:pt x="337" y="310"/>
                </a:lnTo>
                <a:lnTo>
                  <a:pt x="311" y="326"/>
                </a:lnTo>
                <a:lnTo>
                  <a:pt x="311" y="337"/>
                </a:lnTo>
                <a:lnTo>
                  <a:pt x="295" y="341"/>
                </a:lnTo>
                <a:lnTo>
                  <a:pt x="275" y="352"/>
                </a:lnTo>
                <a:lnTo>
                  <a:pt x="270" y="378"/>
                </a:lnTo>
                <a:lnTo>
                  <a:pt x="249" y="419"/>
                </a:lnTo>
                <a:lnTo>
                  <a:pt x="233" y="445"/>
                </a:lnTo>
                <a:lnTo>
                  <a:pt x="176" y="394"/>
                </a:lnTo>
                <a:lnTo>
                  <a:pt x="176" y="367"/>
                </a:lnTo>
                <a:lnTo>
                  <a:pt x="16" y="269"/>
                </a:lnTo>
                <a:lnTo>
                  <a:pt x="0" y="269"/>
                </a:lnTo>
                <a:lnTo>
                  <a:pt x="0" y="217"/>
                </a:lnTo>
                <a:lnTo>
                  <a:pt x="31" y="165"/>
                </a:lnTo>
                <a:lnTo>
                  <a:pt x="52" y="139"/>
                </a:lnTo>
                <a:lnTo>
                  <a:pt x="31" y="98"/>
                </a:lnTo>
                <a:lnTo>
                  <a:pt x="27" y="72"/>
                </a:lnTo>
                <a:lnTo>
                  <a:pt x="27" y="57"/>
                </a:lnTo>
                <a:lnTo>
                  <a:pt x="11" y="51"/>
                </a:lnTo>
                <a:lnTo>
                  <a:pt x="11"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3" name="Freeform 140">
            <a:extLst>
              <a:ext uri="{FF2B5EF4-FFF2-40B4-BE49-F238E27FC236}">
                <a16:creationId xmlns:a16="http://schemas.microsoft.com/office/drawing/2014/main" id="{FDA35D30-9594-3840-BEF2-49395DBBADA0}"/>
              </a:ext>
            </a:extLst>
          </p:cNvPr>
          <p:cNvSpPr>
            <a:spLocks noChangeArrowheads="1"/>
          </p:cNvSpPr>
          <p:nvPr/>
        </p:nvSpPr>
        <p:spPr bwMode="auto">
          <a:xfrm>
            <a:off x="5859573" y="5095839"/>
            <a:ext cx="3071" cy="17595"/>
          </a:xfrm>
          <a:custGeom>
            <a:avLst/>
            <a:gdLst>
              <a:gd name="T0" fmla="*/ 5 w 6"/>
              <a:gd name="T1" fmla="*/ 27 h 28"/>
              <a:gd name="T2" fmla="*/ 0 w 6"/>
              <a:gd name="T3" fmla="*/ 16 h 28"/>
              <a:gd name="T4" fmla="*/ 0 w 6"/>
              <a:gd name="T5" fmla="*/ 6 h 28"/>
              <a:gd name="T6" fmla="*/ 0 w 6"/>
              <a:gd name="T7" fmla="*/ 0 h 28"/>
              <a:gd name="T8" fmla="*/ 5 w 6"/>
              <a:gd name="T9" fmla="*/ 0 h 28"/>
              <a:gd name="T10" fmla="*/ 5 w 6"/>
              <a:gd name="T11" fmla="*/ 27 h 28"/>
              <a:gd name="T12" fmla="*/ 5 w 6"/>
              <a:gd name="T13" fmla="*/ 27 h 28"/>
              <a:gd name="T14" fmla="*/ 0 60000 65536"/>
              <a:gd name="T15" fmla="*/ 0 60000 65536"/>
              <a:gd name="T16" fmla="*/ 0 60000 65536"/>
              <a:gd name="T17" fmla="*/ 0 60000 65536"/>
              <a:gd name="T18" fmla="*/ 0 60000 65536"/>
              <a:gd name="T19" fmla="*/ 0 60000 65536"/>
              <a:gd name="T20" fmla="*/ 0 60000 65536"/>
              <a:gd name="T21" fmla="*/ 0 w 6"/>
              <a:gd name="T22" fmla="*/ 0 h 28"/>
              <a:gd name="T23" fmla="*/ 6 w 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8">
                <a:moveTo>
                  <a:pt x="5" y="27"/>
                </a:moveTo>
                <a:lnTo>
                  <a:pt x="0" y="16"/>
                </a:lnTo>
                <a:lnTo>
                  <a:pt x="0" y="6"/>
                </a:lnTo>
                <a:lnTo>
                  <a:pt x="0" y="0"/>
                </a:lnTo>
                <a:lnTo>
                  <a:pt x="5" y="0"/>
                </a:lnTo>
                <a:lnTo>
                  <a:pt x="5" y="2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4" name="Freeform 141">
            <a:extLst>
              <a:ext uri="{FF2B5EF4-FFF2-40B4-BE49-F238E27FC236}">
                <a16:creationId xmlns:a16="http://schemas.microsoft.com/office/drawing/2014/main" id="{DED2480D-0A3F-E442-9DE8-34C1D8A6D8F7}"/>
              </a:ext>
            </a:extLst>
          </p:cNvPr>
          <p:cNvSpPr>
            <a:spLocks noChangeArrowheads="1"/>
          </p:cNvSpPr>
          <p:nvPr/>
        </p:nvSpPr>
        <p:spPr bwMode="auto">
          <a:xfrm>
            <a:off x="4984393" y="4657553"/>
            <a:ext cx="202673" cy="251134"/>
          </a:xfrm>
          <a:custGeom>
            <a:avLst/>
            <a:gdLst>
              <a:gd name="T0" fmla="*/ 244 w 333"/>
              <a:gd name="T1" fmla="*/ 36 h 395"/>
              <a:gd name="T2" fmla="*/ 285 w 333"/>
              <a:gd name="T3" fmla="*/ 0 h 395"/>
              <a:gd name="T4" fmla="*/ 332 w 333"/>
              <a:gd name="T5" fmla="*/ 0 h 395"/>
              <a:gd name="T6" fmla="*/ 326 w 333"/>
              <a:gd name="T7" fmla="*/ 41 h 395"/>
              <a:gd name="T8" fmla="*/ 311 w 333"/>
              <a:gd name="T9" fmla="*/ 104 h 395"/>
              <a:gd name="T10" fmla="*/ 301 w 333"/>
              <a:gd name="T11" fmla="*/ 151 h 395"/>
              <a:gd name="T12" fmla="*/ 301 w 333"/>
              <a:gd name="T13" fmla="*/ 186 h 395"/>
              <a:gd name="T14" fmla="*/ 258 w 333"/>
              <a:gd name="T15" fmla="*/ 212 h 395"/>
              <a:gd name="T16" fmla="*/ 244 w 333"/>
              <a:gd name="T17" fmla="*/ 243 h 395"/>
              <a:gd name="T18" fmla="*/ 223 w 333"/>
              <a:gd name="T19" fmla="*/ 285 h 395"/>
              <a:gd name="T20" fmla="*/ 217 w 333"/>
              <a:gd name="T21" fmla="*/ 337 h 395"/>
              <a:gd name="T22" fmla="*/ 182 w 333"/>
              <a:gd name="T23" fmla="*/ 363 h 395"/>
              <a:gd name="T24" fmla="*/ 160 w 333"/>
              <a:gd name="T25" fmla="*/ 388 h 395"/>
              <a:gd name="T26" fmla="*/ 140 w 333"/>
              <a:gd name="T27" fmla="*/ 363 h 395"/>
              <a:gd name="T28" fmla="*/ 114 w 333"/>
              <a:gd name="T29" fmla="*/ 378 h 395"/>
              <a:gd name="T30" fmla="*/ 94 w 333"/>
              <a:gd name="T31" fmla="*/ 368 h 395"/>
              <a:gd name="T32" fmla="*/ 72 w 333"/>
              <a:gd name="T33" fmla="*/ 363 h 395"/>
              <a:gd name="T34" fmla="*/ 57 w 333"/>
              <a:gd name="T35" fmla="*/ 378 h 395"/>
              <a:gd name="T36" fmla="*/ 31 w 333"/>
              <a:gd name="T37" fmla="*/ 378 h 395"/>
              <a:gd name="T38" fmla="*/ 16 w 333"/>
              <a:gd name="T39" fmla="*/ 326 h 395"/>
              <a:gd name="T40" fmla="*/ 31 w 333"/>
              <a:gd name="T41" fmla="*/ 326 h 395"/>
              <a:gd name="T42" fmla="*/ 41 w 333"/>
              <a:gd name="T43" fmla="*/ 296 h 395"/>
              <a:gd name="T44" fmla="*/ 31 w 333"/>
              <a:gd name="T45" fmla="*/ 259 h 395"/>
              <a:gd name="T46" fmla="*/ 57 w 333"/>
              <a:gd name="T47" fmla="*/ 269 h 395"/>
              <a:gd name="T48" fmla="*/ 98 w 333"/>
              <a:gd name="T49" fmla="*/ 269 h 395"/>
              <a:gd name="T50" fmla="*/ 135 w 333"/>
              <a:gd name="T51" fmla="*/ 280 h 395"/>
              <a:gd name="T52" fmla="*/ 140 w 333"/>
              <a:gd name="T53" fmla="*/ 259 h 395"/>
              <a:gd name="T54" fmla="*/ 160 w 333"/>
              <a:gd name="T55" fmla="*/ 228 h 395"/>
              <a:gd name="T56" fmla="*/ 135 w 333"/>
              <a:gd name="T57" fmla="*/ 171 h 395"/>
              <a:gd name="T58" fmla="*/ 140 w 333"/>
              <a:gd name="T59" fmla="*/ 135 h 395"/>
              <a:gd name="T60" fmla="*/ 140 w 333"/>
              <a:gd name="T61" fmla="*/ 108 h 395"/>
              <a:gd name="T62" fmla="*/ 114 w 333"/>
              <a:gd name="T63" fmla="*/ 104 h 395"/>
              <a:gd name="T64" fmla="*/ 98 w 333"/>
              <a:gd name="T65" fmla="*/ 78 h 395"/>
              <a:gd name="T66" fmla="*/ 98 w 333"/>
              <a:gd name="T67" fmla="*/ 62 h 395"/>
              <a:gd name="T68" fmla="*/ 223 w 333"/>
              <a:gd name="T69" fmla="*/ 62 h 3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3"/>
              <a:gd name="T106" fmla="*/ 0 h 395"/>
              <a:gd name="T107" fmla="*/ 333 w 333"/>
              <a:gd name="T108" fmla="*/ 395 h 3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3" h="395">
                <a:moveTo>
                  <a:pt x="223" y="62"/>
                </a:moveTo>
                <a:lnTo>
                  <a:pt x="244" y="36"/>
                </a:lnTo>
                <a:lnTo>
                  <a:pt x="248" y="0"/>
                </a:lnTo>
                <a:lnTo>
                  <a:pt x="285" y="0"/>
                </a:lnTo>
                <a:lnTo>
                  <a:pt x="311" y="0"/>
                </a:lnTo>
                <a:lnTo>
                  <a:pt x="332" y="0"/>
                </a:lnTo>
                <a:lnTo>
                  <a:pt x="332" y="26"/>
                </a:lnTo>
                <a:lnTo>
                  <a:pt x="326" y="41"/>
                </a:lnTo>
                <a:lnTo>
                  <a:pt x="311" y="78"/>
                </a:lnTo>
                <a:lnTo>
                  <a:pt x="311" y="104"/>
                </a:lnTo>
                <a:lnTo>
                  <a:pt x="301" y="124"/>
                </a:lnTo>
                <a:lnTo>
                  <a:pt x="301" y="151"/>
                </a:lnTo>
                <a:lnTo>
                  <a:pt x="301" y="171"/>
                </a:lnTo>
                <a:lnTo>
                  <a:pt x="301" y="186"/>
                </a:lnTo>
                <a:lnTo>
                  <a:pt x="274" y="212"/>
                </a:lnTo>
                <a:lnTo>
                  <a:pt x="258" y="212"/>
                </a:lnTo>
                <a:lnTo>
                  <a:pt x="248" y="233"/>
                </a:lnTo>
                <a:lnTo>
                  <a:pt x="244" y="243"/>
                </a:lnTo>
                <a:lnTo>
                  <a:pt x="223" y="259"/>
                </a:lnTo>
                <a:lnTo>
                  <a:pt x="223" y="285"/>
                </a:lnTo>
                <a:lnTo>
                  <a:pt x="223" y="310"/>
                </a:lnTo>
                <a:lnTo>
                  <a:pt x="217" y="337"/>
                </a:lnTo>
                <a:lnTo>
                  <a:pt x="202" y="353"/>
                </a:lnTo>
                <a:lnTo>
                  <a:pt x="182" y="363"/>
                </a:lnTo>
                <a:lnTo>
                  <a:pt x="176" y="368"/>
                </a:lnTo>
                <a:lnTo>
                  <a:pt x="160" y="388"/>
                </a:lnTo>
                <a:lnTo>
                  <a:pt x="150" y="368"/>
                </a:lnTo>
                <a:lnTo>
                  <a:pt x="140" y="363"/>
                </a:lnTo>
                <a:lnTo>
                  <a:pt x="125" y="363"/>
                </a:lnTo>
                <a:lnTo>
                  <a:pt x="114" y="378"/>
                </a:lnTo>
                <a:lnTo>
                  <a:pt x="98" y="378"/>
                </a:lnTo>
                <a:lnTo>
                  <a:pt x="94" y="368"/>
                </a:lnTo>
                <a:lnTo>
                  <a:pt x="84" y="368"/>
                </a:lnTo>
                <a:lnTo>
                  <a:pt x="72" y="363"/>
                </a:lnTo>
                <a:lnTo>
                  <a:pt x="57" y="368"/>
                </a:lnTo>
                <a:lnTo>
                  <a:pt x="57" y="378"/>
                </a:lnTo>
                <a:lnTo>
                  <a:pt x="41" y="394"/>
                </a:lnTo>
                <a:lnTo>
                  <a:pt x="31" y="378"/>
                </a:lnTo>
                <a:lnTo>
                  <a:pt x="0" y="337"/>
                </a:lnTo>
                <a:lnTo>
                  <a:pt x="16" y="326"/>
                </a:lnTo>
                <a:lnTo>
                  <a:pt x="26" y="321"/>
                </a:lnTo>
                <a:lnTo>
                  <a:pt x="31" y="326"/>
                </a:lnTo>
                <a:lnTo>
                  <a:pt x="41" y="326"/>
                </a:lnTo>
                <a:lnTo>
                  <a:pt x="41" y="296"/>
                </a:lnTo>
                <a:lnTo>
                  <a:pt x="26" y="285"/>
                </a:lnTo>
                <a:lnTo>
                  <a:pt x="31" y="259"/>
                </a:lnTo>
                <a:lnTo>
                  <a:pt x="41" y="269"/>
                </a:lnTo>
                <a:lnTo>
                  <a:pt x="57" y="269"/>
                </a:lnTo>
                <a:lnTo>
                  <a:pt x="68" y="243"/>
                </a:lnTo>
                <a:lnTo>
                  <a:pt x="98" y="269"/>
                </a:lnTo>
                <a:lnTo>
                  <a:pt x="125" y="259"/>
                </a:lnTo>
                <a:lnTo>
                  <a:pt x="135" y="280"/>
                </a:lnTo>
                <a:lnTo>
                  <a:pt x="140" y="280"/>
                </a:lnTo>
                <a:lnTo>
                  <a:pt x="140" y="259"/>
                </a:lnTo>
                <a:lnTo>
                  <a:pt x="150" y="243"/>
                </a:lnTo>
                <a:lnTo>
                  <a:pt x="160" y="228"/>
                </a:lnTo>
                <a:lnTo>
                  <a:pt x="160" y="186"/>
                </a:lnTo>
                <a:lnTo>
                  <a:pt x="135" y="171"/>
                </a:lnTo>
                <a:lnTo>
                  <a:pt x="135" y="145"/>
                </a:lnTo>
                <a:lnTo>
                  <a:pt x="140" y="135"/>
                </a:lnTo>
                <a:lnTo>
                  <a:pt x="150" y="124"/>
                </a:lnTo>
                <a:lnTo>
                  <a:pt x="140" y="108"/>
                </a:lnTo>
                <a:lnTo>
                  <a:pt x="135" y="104"/>
                </a:lnTo>
                <a:lnTo>
                  <a:pt x="114" y="104"/>
                </a:lnTo>
                <a:lnTo>
                  <a:pt x="98" y="108"/>
                </a:lnTo>
                <a:lnTo>
                  <a:pt x="98" y="78"/>
                </a:lnTo>
                <a:lnTo>
                  <a:pt x="109" y="62"/>
                </a:lnTo>
                <a:lnTo>
                  <a:pt x="98" y="62"/>
                </a:lnTo>
                <a:lnTo>
                  <a:pt x="166" y="51"/>
                </a:lnTo>
                <a:lnTo>
                  <a:pt x="223" y="6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5" name="Freeform 142">
            <a:extLst>
              <a:ext uri="{FF2B5EF4-FFF2-40B4-BE49-F238E27FC236}">
                <a16:creationId xmlns:a16="http://schemas.microsoft.com/office/drawing/2014/main" id="{347960A8-C59E-4645-AFF1-A6CAB29C11BD}"/>
              </a:ext>
            </a:extLst>
          </p:cNvPr>
          <p:cNvSpPr>
            <a:spLocks noChangeArrowheads="1"/>
          </p:cNvSpPr>
          <p:nvPr/>
        </p:nvSpPr>
        <p:spPr bwMode="auto">
          <a:xfrm>
            <a:off x="4373304" y="4516789"/>
            <a:ext cx="101336" cy="119969"/>
          </a:xfrm>
          <a:custGeom>
            <a:avLst/>
            <a:gdLst>
              <a:gd name="T0" fmla="*/ 41 w 167"/>
              <a:gd name="T1" fmla="*/ 0 h 187"/>
              <a:gd name="T2" fmla="*/ 62 w 167"/>
              <a:gd name="T3" fmla="*/ 0 h 187"/>
              <a:gd name="T4" fmla="*/ 72 w 167"/>
              <a:gd name="T5" fmla="*/ 26 h 187"/>
              <a:gd name="T6" fmla="*/ 72 w 167"/>
              <a:gd name="T7" fmla="*/ 51 h 187"/>
              <a:gd name="T8" fmla="*/ 88 w 167"/>
              <a:gd name="T9" fmla="*/ 51 h 187"/>
              <a:gd name="T10" fmla="*/ 109 w 167"/>
              <a:gd name="T11" fmla="*/ 51 h 187"/>
              <a:gd name="T12" fmla="*/ 109 w 167"/>
              <a:gd name="T13" fmla="*/ 36 h 187"/>
              <a:gd name="T14" fmla="*/ 125 w 167"/>
              <a:gd name="T15" fmla="*/ 41 h 187"/>
              <a:gd name="T16" fmla="*/ 125 w 167"/>
              <a:gd name="T17" fmla="*/ 62 h 187"/>
              <a:gd name="T18" fmla="*/ 125 w 167"/>
              <a:gd name="T19" fmla="*/ 78 h 187"/>
              <a:gd name="T20" fmla="*/ 125 w 167"/>
              <a:gd name="T21" fmla="*/ 82 h 187"/>
              <a:gd name="T22" fmla="*/ 129 w 167"/>
              <a:gd name="T23" fmla="*/ 104 h 187"/>
              <a:gd name="T24" fmla="*/ 150 w 167"/>
              <a:gd name="T25" fmla="*/ 104 h 187"/>
              <a:gd name="T26" fmla="*/ 156 w 167"/>
              <a:gd name="T27" fmla="*/ 108 h 187"/>
              <a:gd name="T28" fmla="*/ 166 w 167"/>
              <a:gd name="T29" fmla="*/ 119 h 187"/>
              <a:gd name="T30" fmla="*/ 156 w 167"/>
              <a:gd name="T31" fmla="*/ 150 h 187"/>
              <a:gd name="T32" fmla="*/ 166 w 167"/>
              <a:gd name="T33" fmla="*/ 186 h 187"/>
              <a:gd name="T34" fmla="*/ 125 w 167"/>
              <a:gd name="T35" fmla="*/ 176 h 187"/>
              <a:gd name="T36" fmla="*/ 47 w 167"/>
              <a:gd name="T37" fmla="*/ 119 h 187"/>
              <a:gd name="T38" fmla="*/ 0 w 167"/>
              <a:gd name="T39" fmla="*/ 78 h 187"/>
              <a:gd name="T40" fmla="*/ 16 w 167"/>
              <a:gd name="T41" fmla="*/ 51 h 187"/>
              <a:gd name="T42" fmla="*/ 31 w 167"/>
              <a:gd name="T43" fmla="*/ 36 h 187"/>
              <a:gd name="T44" fmla="*/ 31 w 167"/>
              <a:gd name="T45" fmla="*/ 16 h 187"/>
              <a:gd name="T46" fmla="*/ 41 w 167"/>
              <a:gd name="T47" fmla="*/ 16 h 187"/>
              <a:gd name="T48" fmla="*/ 41 w 167"/>
              <a:gd name="T49" fmla="*/ 0 h 187"/>
              <a:gd name="T50" fmla="*/ 41 w 167"/>
              <a:gd name="T51" fmla="*/ 0 h 1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7"/>
              <a:gd name="T79" fmla="*/ 0 h 187"/>
              <a:gd name="T80" fmla="*/ 167 w 167"/>
              <a:gd name="T81" fmla="*/ 187 h 1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7" h="187">
                <a:moveTo>
                  <a:pt x="41" y="0"/>
                </a:moveTo>
                <a:lnTo>
                  <a:pt x="62" y="0"/>
                </a:lnTo>
                <a:lnTo>
                  <a:pt x="72" y="26"/>
                </a:lnTo>
                <a:lnTo>
                  <a:pt x="72" y="51"/>
                </a:lnTo>
                <a:lnTo>
                  <a:pt x="88" y="51"/>
                </a:lnTo>
                <a:lnTo>
                  <a:pt x="109" y="51"/>
                </a:lnTo>
                <a:lnTo>
                  <a:pt x="109" y="36"/>
                </a:lnTo>
                <a:lnTo>
                  <a:pt x="125" y="41"/>
                </a:lnTo>
                <a:lnTo>
                  <a:pt x="125" y="62"/>
                </a:lnTo>
                <a:lnTo>
                  <a:pt x="125" y="78"/>
                </a:lnTo>
                <a:lnTo>
                  <a:pt x="125" y="82"/>
                </a:lnTo>
                <a:lnTo>
                  <a:pt x="129" y="104"/>
                </a:lnTo>
                <a:lnTo>
                  <a:pt x="150" y="104"/>
                </a:lnTo>
                <a:lnTo>
                  <a:pt x="156" y="108"/>
                </a:lnTo>
                <a:lnTo>
                  <a:pt x="166" y="119"/>
                </a:lnTo>
                <a:lnTo>
                  <a:pt x="156" y="150"/>
                </a:lnTo>
                <a:lnTo>
                  <a:pt x="166" y="186"/>
                </a:lnTo>
                <a:lnTo>
                  <a:pt x="125" y="176"/>
                </a:lnTo>
                <a:lnTo>
                  <a:pt x="47" y="119"/>
                </a:lnTo>
                <a:lnTo>
                  <a:pt x="0" y="78"/>
                </a:lnTo>
                <a:lnTo>
                  <a:pt x="16" y="51"/>
                </a:lnTo>
                <a:lnTo>
                  <a:pt x="31" y="36"/>
                </a:lnTo>
                <a:lnTo>
                  <a:pt x="31" y="16"/>
                </a:lnTo>
                <a:lnTo>
                  <a:pt x="41" y="16"/>
                </a:lnTo>
                <a:lnTo>
                  <a:pt x="41"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6" name="Freeform 143">
            <a:extLst>
              <a:ext uri="{FF2B5EF4-FFF2-40B4-BE49-F238E27FC236}">
                <a16:creationId xmlns:a16="http://schemas.microsoft.com/office/drawing/2014/main" id="{30C591F5-09F6-214E-83E9-604D8A398FFB}"/>
              </a:ext>
            </a:extLst>
          </p:cNvPr>
          <p:cNvSpPr>
            <a:spLocks noChangeArrowheads="1"/>
          </p:cNvSpPr>
          <p:nvPr/>
        </p:nvSpPr>
        <p:spPr bwMode="auto">
          <a:xfrm>
            <a:off x="4935260" y="3785779"/>
            <a:ext cx="423771" cy="411094"/>
          </a:xfrm>
          <a:custGeom>
            <a:avLst/>
            <a:gdLst>
              <a:gd name="T0" fmla="*/ 0 w 690"/>
              <a:gd name="T1" fmla="*/ 135 h 644"/>
              <a:gd name="T2" fmla="*/ 11 w 690"/>
              <a:gd name="T3" fmla="*/ 135 h 644"/>
              <a:gd name="T4" fmla="*/ 37 w 690"/>
              <a:gd name="T5" fmla="*/ 109 h 644"/>
              <a:gd name="T6" fmla="*/ 27 w 690"/>
              <a:gd name="T7" fmla="*/ 72 h 644"/>
              <a:gd name="T8" fmla="*/ 62 w 690"/>
              <a:gd name="T9" fmla="*/ 41 h 644"/>
              <a:gd name="T10" fmla="*/ 94 w 690"/>
              <a:gd name="T11" fmla="*/ 31 h 644"/>
              <a:gd name="T12" fmla="*/ 84 w 690"/>
              <a:gd name="T13" fmla="*/ 16 h 644"/>
              <a:gd name="T14" fmla="*/ 84 w 690"/>
              <a:gd name="T15" fmla="*/ 0 h 644"/>
              <a:gd name="T16" fmla="*/ 130 w 690"/>
              <a:gd name="T17" fmla="*/ 6 h 644"/>
              <a:gd name="T18" fmla="*/ 176 w 690"/>
              <a:gd name="T19" fmla="*/ 16 h 644"/>
              <a:gd name="T20" fmla="*/ 203 w 690"/>
              <a:gd name="T21" fmla="*/ 26 h 644"/>
              <a:gd name="T22" fmla="*/ 244 w 690"/>
              <a:gd name="T23" fmla="*/ 31 h 644"/>
              <a:gd name="T24" fmla="*/ 260 w 690"/>
              <a:gd name="T25" fmla="*/ 72 h 644"/>
              <a:gd name="T26" fmla="*/ 327 w 690"/>
              <a:gd name="T27" fmla="*/ 94 h 644"/>
              <a:gd name="T28" fmla="*/ 420 w 690"/>
              <a:gd name="T29" fmla="*/ 139 h 644"/>
              <a:gd name="T30" fmla="*/ 446 w 690"/>
              <a:gd name="T31" fmla="*/ 114 h 644"/>
              <a:gd name="T32" fmla="*/ 456 w 690"/>
              <a:gd name="T33" fmla="*/ 94 h 644"/>
              <a:gd name="T34" fmla="*/ 446 w 690"/>
              <a:gd name="T35" fmla="*/ 52 h 644"/>
              <a:gd name="T36" fmla="*/ 461 w 690"/>
              <a:gd name="T37" fmla="*/ 26 h 644"/>
              <a:gd name="T38" fmla="*/ 497 w 690"/>
              <a:gd name="T39" fmla="*/ 16 h 644"/>
              <a:gd name="T40" fmla="*/ 503 w 690"/>
              <a:gd name="T41" fmla="*/ 16 h 644"/>
              <a:gd name="T42" fmla="*/ 513 w 690"/>
              <a:gd name="T43" fmla="*/ 6 h 644"/>
              <a:gd name="T44" fmla="*/ 544 w 690"/>
              <a:gd name="T45" fmla="*/ 6 h 644"/>
              <a:gd name="T46" fmla="*/ 571 w 690"/>
              <a:gd name="T47" fmla="*/ 16 h 644"/>
              <a:gd name="T48" fmla="*/ 581 w 690"/>
              <a:gd name="T49" fmla="*/ 31 h 644"/>
              <a:gd name="T50" fmla="*/ 622 w 690"/>
              <a:gd name="T51" fmla="*/ 52 h 644"/>
              <a:gd name="T52" fmla="*/ 673 w 690"/>
              <a:gd name="T53" fmla="*/ 72 h 644"/>
              <a:gd name="T54" fmla="*/ 663 w 690"/>
              <a:gd name="T55" fmla="*/ 82 h 644"/>
              <a:gd name="T56" fmla="*/ 673 w 690"/>
              <a:gd name="T57" fmla="*/ 114 h 644"/>
              <a:gd name="T58" fmla="*/ 663 w 690"/>
              <a:gd name="T59" fmla="*/ 139 h 644"/>
              <a:gd name="T60" fmla="*/ 673 w 690"/>
              <a:gd name="T61" fmla="*/ 182 h 644"/>
              <a:gd name="T62" fmla="*/ 689 w 690"/>
              <a:gd name="T63" fmla="*/ 528 h 644"/>
              <a:gd name="T64" fmla="*/ 689 w 690"/>
              <a:gd name="T65" fmla="*/ 626 h 644"/>
              <a:gd name="T66" fmla="*/ 648 w 690"/>
              <a:gd name="T67" fmla="*/ 626 h 644"/>
              <a:gd name="T68" fmla="*/ 648 w 690"/>
              <a:gd name="T69" fmla="*/ 643 h 644"/>
              <a:gd name="T70" fmla="*/ 295 w 690"/>
              <a:gd name="T71" fmla="*/ 466 h 644"/>
              <a:gd name="T72" fmla="*/ 244 w 690"/>
              <a:gd name="T73" fmla="*/ 486 h 644"/>
              <a:gd name="T74" fmla="*/ 213 w 690"/>
              <a:gd name="T75" fmla="*/ 501 h 644"/>
              <a:gd name="T76" fmla="*/ 176 w 690"/>
              <a:gd name="T77" fmla="*/ 476 h 644"/>
              <a:gd name="T78" fmla="*/ 119 w 690"/>
              <a:gd name="T79" fmla="*/ 460 h 644"/>
              <a:gd name="T80" fmla="*/ 94 w 690"/>
              <a:gd name="T81" fmla="*/ 425 h 644"/>
              <a:gd name="T82" fmla="*/ 62 w 690"/>
              <a:gd name="T83" fmla="*/ 409 h 644"/>
              <a:gd name="T84" fmla="*/ 42 w 690"/>
              <a:gd name="T85" fmla="*/ 419 h 644"/>
              <a:gd name="T86" fmla="*/ 27 w 690"/>
              <a:gd name="T87" fmla="*/ 393 h 644"/>
              <a:gd name="T88" fmla="*/ 27 w 690"/>
              <a:gd name="T89" fmla="*/ 378 h 644"/>
              <a:gd name="T90" fmla="*/ 0 w 690"/>
              <a:gd name="T91" fmla="*/ 337 h 644"/>
              <a:gd name="T92" fmla="*/ 21 w 690"/>
              <a:gd name="T93" fmla="*/ 315 h 644"/>
              <a:gd name="T94" fmla="*/ 11 w 690"/>
              <a:gd name="T95" fmla="*/ 274 h 644"/>
              <a:gd name="T96" fmla="*/ 21 w 690"/>
              <a:gd name="T97" fmla="*/ 249 h 644"/>
              <a:gd name="T98" fmla="*/ 11 w 690"/>
              <a:gd name="T99" fmla="*/ 192 h 644"/>
              <a:gd name="T100" fmla="*/ 0 w 690"/>
              <a:gd name="T101" fmla="*/ 135 h 644"/>
              <a:gd name="T102" fmla="*/ 0 w 690"/>
              <a:gd name="T103" fmla="*/ 135 h 6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0"/>
              <a:gd name="T157" fmla="*/ 0 h 644"/>
              <a:gd name="T158" fmla="*/ 690 w 690"/>
              <a:gd name="T159" fmla="*/ 644 h 6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0" h="644">
                <a:moveTo>
                  <a:pt x="0" y="135"/>
                </a:moveTo>
                <a:lnTo>
                  <a:pt x="11" y="135"/>
                </a:lnTo>
                <a:lnTo>
                  <a:pt x="37" y="109"/>
                </a:lnTo>
                <a:lnTo>
                  <a:pt x="27" y="72"/>
                </a:lnTo>
                <a:lnTo>
                  <a:pt x="62" y="41"/>
                </a:lnTo>
                <a:lnTo>
                  <a:pt x="94" y="31"/>
                </a:lnTo>
                <a:lnTo>
                  <a:pt x="84" y="16"/>
                </a:lnTo>
                <a:lnTo>
                  <a:pt x="84" y="0"/>
                </a:lnTo>
                <a:lnTo>
                  <a:pt x="130" y="6"/>
                </a:lnTo>
                <a:lnTo>
                  <a:pt x="176" y="16"/>
                </a:lnTo>
                <a:lnTo>
                  <a:pt x="203" y="26"/>
                </a:lnTo>
                <a:lnTo>
                  <a:pt x="244" y="31"/>
                </a:lnTo>
                <a:lnTo>
                  <a:pt x="260" y="72"/>
                </a:lnTo>
                <a:lnTo>
                  <a:pt x="327" y="94"/>
                </a:lnTo>
                <a:lnTo>
                  <a:pt x="420" y="139"/>
                </a:lnTo>
                <a:lnTo>
                  <a:pt x="446" y="114"/>
                </a:lnTo>
                <a:lnTo>
                  <a:pt x="456" y="94"/>
                </a:lnTo>
                <a:lnTo>
                  <a:pt x="446" y="52"/>
                </a:lnTo>
                <a:lnTo>
                  <a:pt x="461" y="26"/>
                </a:lnTo>
                <a:lnTo>
                  <a:pt x="497" y="16"/>
                </a:lnTo>
                <a:lnTo>
                  <a:pt x="503" y="16"/>
                </a:lnTo>
                <a:lnTo>
                  <a:pt x="513" y="6"/>
                </a:lnTo>
                <a:lnTo>
                  <a:pt x="544" y="6"/>
                </a:lnTo>
                <a:lnTo>
                  <a:pt x="571" y="16"/>
                </a:lnTo>
                <a:lnTo>
                  <a:pt x="581" y="31"/>
                </a:lnTo>
                <a:lnTo>
                  <a:pt x="622" y="52"/>
                </a:lnTo>
                <a:lnTo>
                  <a:pt x="673" y="72"/>
                </a:lnTo>
                <a:lnTo>
                  <a:pt x="663" y="82"/>
                </a:lnTo>
                <a:lnTo>
                  <a:pt x="673" y="114"/>
                </a:lnTo>
                <a:lnTo>
                  <a:pt x="663" y="139"/>
                </a:lnTo>
                <a:lnTo>
                  <a:pt x="673" y="182"/>
                </a:lnTo>
                <a:lnTo>
                  <a:pt x="689" y="528"/>
                </a:lnTo>
                <a:lnTo>
                  <a:pt x="689" y="626"/>
                </a:lnTo>
                <a:lnTo>
                  <a:pt x="648" y="626"/>
                </a:lnTo>
                <a:lnTo>
                  <a:pt x="648" y="643"/>
                </a:lnTo>
                <a:lnTo>
                  <a:pt x="295" y="466"/>
                </a:lnTo>
                <a:lnTo>
                  <a:pt x="244" y="486"/>
                </a:lnTo>
                <a:lnTo>
                  <a:pt x="213" y="501"/>
                </a:lnTo>
                <a:lnTo>
                  <a:pt x="176" y="476"/>
                </a:lnTo>
                <a:lnTo>
                  <a:pt x="119" y="460"/>
                </a:lnTo>
                <a:lnTo>
                  <a:pt x="94" y="425"/>
                </a:lnTo>
                <a:lnTo>
                  <a:pt x="62" y="409"/>
                </a:lnTo>
                <a:lnTo>
                  <a:pt x="42" y="419"/>
                </a:lnTo>
                <a:lnTo>
                  <a:pt x="27" y="393"/>
                </a:lnTo>
                <a:lnTo>
                  <a:pt x="27" y="378"/>
                </a:lnTo>
                <a:lnTo>
                  <a:pt x="0" y="337"/>
                </a:lnTo>
                <a:lnTo>
                  <a:pt x="21" y="315"/>
                </a:lnTo>
                <a:lnTo>
                  <a:pt x="11" y="274"/>
                </a:lnTo>
                <a:lnTo>
                  <a:pt x="21" y="249"/>
                </a:lnTo>
                <a:lnTo>
                  <a:pt x="11" y="192"/>
                </a:lnTo>
                <a:lnTo>
                  <a:pt x="0" y="13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7" name="Freeform 144">
            <a:extLst>
              <a:ext uri="{FF2B5EF4-FFF2-40B4-BE49-F238E27FC236}">
                <a16:creationId xmlns:a16="http://schemas.microsoft.com/office/drawing/2014/main" id="{73E757A9-E965-BC4D-BCC7-58E90C179617}"/>
              </a:ext>
            </a:extLst>
          </p:cNvPr>
          <p:cNvSpPr>
            <a:spLocks noChangeArrowheads="1"/>
          </p:cNvSpPr>
          <p:nvPr/>
        </p:nvSpPr>
        <p:spPr bwMode="auto">
          <a:xfrm>
            <a:off x="5842684" y="5113434"/>
            <a:ext cx="210350" cy="411094"/>
          </a:xfrm>
          <a:custGeom>
            <a:avLst/>
            <a:gdLst>
              <a:gd name="T0" fmla="*/ 67 w 343"/>
              <a:gd name="T1" fmla="*/ 625 h 643"/>
              <a:gd name="T2" fmla="*/ 14 w 343"/>
              <a:gd name="T3" fmla="*/ 584 h 643"/>
              <a:gd name="T4" fmla="*/ 4 w 343"/>
              <a:gd name="T5" fmla="*/ 517 h 643"/>
              <a:gd name="T6" fmla="*/ 14 w 343"/>
              <a:gd name="T7" fmla="*/ 439 h 643"/>
              <a:gd name="T8" fmla="*/ 67 w 343"/>
              <a:gd name="T9" fmla="*/ 372 h 643"/>
              <a:gd name="T10" fmla="*/ 67 w 343"/>
              <a:gd name="T11" fmla="*/ 347 h 643"/>
              <a:gd name="T12" fmla="*/ 46 w 343"/>
              <a:gd name="T13" fmla="*/ 315 h 643"/>
              <a:gd name="T14" fmla="*/ 67 w 343"/>
              <a:gd name="T15" fmla="*/ 217 h 643"/>
              <a:gd name="T16" fmla="*/ 92 w 343"/>
              <a:gd name="T17" fmla="*/ 191 h 643"/>
              <a:gd name="T18" fmla="*/ 124 w 343"/>
              <a:gd name="T19" fmla="*/ 191 h 643"/>
              <a:gd name="T20" fmla="*/ 139 w 343"/>
              <a:gd name="T21" fmla="*/ 175 h 643"/>
              <a:gd name="T22" fmla="*/ 149 w 343"/>
              <a:gd name="T23" fmla="*/ 165 h 643"/>
              <a:gd name="T24" fmla="*/ 180 w 343"/>
              <a:gd name="T25" fmla="*/ 165 h 643"/>
              <a:gd name="T26" fmla="*/ 190 w 343"/>
              <a:gd name="T27" fmla="*/ 149 h 643"/>
              <a:gd name="T28" fmla="*/ 206 w 343"/>
              <a:gd name="T29" fmla="*/ 139 h 643"/>
              <a:gd name="T30" fmla="*/ 233 w 343"/>
              <a:gd name="T31" fmla="*/ 124 h 643"/>
              <a:gd name="T32" fmla="*/ 222 w 343"/>
              <a:gd name="T33" fmla="*/ 98 h 643"/>
              <a:gd name="T34" fmla="*/ 233 w 343"/>
              <a:gd name="T35" fmla="*/ 98 h 643"/>
              <a:gd name="T36" fmla="*/ 243 w 343"/>
              <a:gd name="T37" fmla="*/ 72 h 643"/>
              <a:gd name="T38" fmla="*/ 258 w 343"/>
              <a:gd name="T39" fmla="*/ 67 h 643"/>
              <a:gd name="T40" fmla="*/ 274 w 343"/>
              <a:gd name="T41" fmla="*/ 46 h 643"/>
              <a:gd name="T42" fmla="*/ 284 w 343"/>
              <a:gd name="T43" fmla="*/ 16 h 643"/>
              <a:gd name="T44" fmla="*/ 290 w 343"/>
              <a:gd name="T45" fmla="*/ 16 h 643"/>
              <a:gd name="T46" fmla="*/ 300 w 343"/>
              <a:gd name="T47" fmla="*/ 30 h 643"/>
              <a:gd name="T48" fmla="*/ 331 w 343"/>
              <a:gd name="T49" fmla="*/ 108 h 643"/>
              <a:gd name="T50" fmla="*/ 325 w 343"/>
              <a:gd name="T51" fmla="*/ 181 h 643"/>
              <a:gd name="T52" fmla="*/ 300 w 343"/>
              <a:gd name="T53" fmla="*/ 165 h 643"/>
              <a:gd name="T54" fmla="*/ 310 w 343"/>
              <a:gd name="T55" fmla="*/ 206 h 643"/>
              <a:gd name="T56" fmla="*/ 290 w 343"/>
              <a:gd name="T57" fmla="*/ 259 h 643"/>
              <a:gd name="T58" fmla="*/ 206 w 343"/>
              <a:gd name="T59" fmla="*/ 476 h 643"/>
              <a:gd name="T60" fmla="*/ 134 w 343"/>
              <a:gd name="T61" fmla="*/ 625 h 643"/>
              <a:gd name="T62" fmla="*/ 82 w 343"/>
              <a:gd name="T63" fmla="*/ 642 h 6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3"/>
              <a:gd name="T97" fmla="*/ 0 h 643"/>
              <a:gd name="T98" fmla="*/ 343 w 343"/>
              <a:gd name="T99" fmla="*/ 643 h 6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3" h="643">
                <a:moveTo>
                  <a:pt x="82" y="642"/>
                </a:moveTo>
                <a:lnTo>
                  <a:pt x="67" y="625"/>
                </a:lnTo>
                <a:lnTo>
                  <a:pt x="30" y="615"/>
                </a:lnTo>
                <a:lnTo>
                  <a:pt x="14" y="584"/>
                </a:lnTo>
                <a:lnTo>
                  <a:pt x="14" y="533"/>
                </a:lnTo>
                <a:lnTo>
                  <a:pt x="4" y="517"/>
                </a:lnTo>
                <a:lnTo>
                  <a:pt x="0" y="465"/>
                </a:lnTo>
                <a:lnTo>
                  <a:pt x="14" y="439"/>
                </a:lnTo>
                <a:lnTo>
                  <a:pt x="26" y="435"/>
                </a:lnTo>
                <a:lnTo>
                  <a:pt x="67" y="372"/>
                </a:lnTo>
                <a:lnTo>
                  <a:pt x="67" y="367"/>
                </a:lnTo>
                <a:lnTo>
                  <a:pt x="67" y="347"/>
                </a:lnTo>
                <a:lnTo>
                  <a:pt x="57" y="331"/>
                </a:lnTo>
                <a:lnTo>
                  <a:pt x="46" y="315"/>
                </a:lnTo>
                <a:lnTo>
                  <a:pt x="46" y="274"/>
                </a:lnTo>
                <a:lnTo>
                  <a:pt x="67" y="217"/>
                </a:lnTo>
                <a:lnTo>
                  <a:pt x="72" y="196"/>
                </a:lnTo>
                <a:lnTo>
                  <a:pt x="92" y="191"/>
                </a:lnTo>
                <a:lnTo>
                  <a:pt x="108" y="181"/>
                </a:lnTo>
                <a:lnTo>
                  <a:pt x="124" y="191"/>
                </a:lnTo>
                <a:lnTo>
                  <a:pt x="124" y="181"/>
                </a:lnTo>
                <a:lnTo>
                  <a:pt x="139" y="175"/>
                </a:lnTo>
                <a:lnTo>
                  <a:pt x="155" y="181"/>
                </a:lnTo>
                <a:lnTo>
                  <a:pt x="149" y="165"/>
                </a:lnTo>
                <a:lnTo>
                  <a:pt x="180" y="149"/>
                </a:lnTo>
                <a:lnTo>
                  <a:pt x="180" y="165"/>
                </a:lnTo>
                <a:lnTo>
                  <a:pt x="202" y="155"/>
                </a:lnTo>
                <a:lnTo>
                  <a:pt x="190" y="149"/>
                </a:lnTo>
                <a:lnTo>
                  <a:pt x="206" y="124"/>
                </a:lnTo>
                <a:lnTo>
                  <a:pt x="206" y="139"/>
                </a:lnTo>
                <a:lnTo>
                  <a:pt x="222" y="124"/>
                </a:lnTo>
                <a:lnTo>
                  <a:pt x="233" y="124"/>
                </a:lnTo>
                <a:lnTo>
                  <a:pt x="217" y="114"/>
                </a:lnTo>
                <a:lnTo>
                  <a:pt x="222" y="98"/>
                </a:lnTo>
                <a:lnTo>
                  <a:pt x="233" y="108"/>
                </a:lnTo>
                <a:lnTo>
                  <a:pt x="233" y="98"/>
                </a:lnTo>
                <a:lnTo>
                  <a:pt x="222" y="72"/>
                </a:lnTo>
                <a:lnTo>
                  <a:pt x="243" y="72"/>
                </a:lnTo>
                <a:lnTo>
                  <a:pt x="243" y="82"/>
                </a:lnTo>
                <a:lnTo>
                  <a:pt x="258" y="67"/>
                </a:lnTo>
                <a:lnTo>
                  <a:pt x="263" y="72"/>
                </a:lnTo>
                <a:lnTo>
                  <a:pt x="274" y="46"/>
                </a:lnTo>
                <a:lnTo>
                  <a:pt x="263" y="20"/>
                </a:lnTo>
                <a:lnTo>
                  <a:pt x="284" y="16"/>
                </a:lnTo>
                <a:lnTo>
                  <a:pt x="290" y="0"/>
                </a:lnTo>
                <a:lnTo>
                  <a:pt x="290" y="16"/>
                </a:lnTo>
                <a:lnTo>
                  <a:pt x="300" y="16"/>
                </a:lnTo>
                <a:lnTo>
                  <a:pt x="300" y="30"/>
                </a:lnTo>
                <a:lnTo>
                  <a:pt x="310" y="41"/>
                </a:lnTo>
                <a:lnTo>
                  <a:pt x="331" y="108"/>
                </a:lnTo>
                <a:lnTo>
                  <a:pt x="342" y="149"/>
                </a:lnTo>
                <a:lnTo>
                  <a:pt x="325" y="181"/>
                </a:lnTo>
                <a:lnTo>
                  <a:pt x="310" y="165"/>
                </a:lnTo>
                <a:lnTo>
                  <a:pt x="300" y="165"/>
                </a:lnTo>
                <a:lnTo>
                  <a:pt x="300" y="181"/>
                </a:lnTo>
                <a:lnTo>
                  <a:pt x="310" y="206"/>
                </a:lnTo>
                <a:lnTo>
                  <a:pt x="290" y="237"/>
                </a:lnTo>
                <a:lnTo>
                  <a:pt x="290" y="259"/>
                </a:lnTo>
                <a:lnTo>
                  <a:pt x="258" y="357"/>
                </a:lnTo>
                <a:lnTo>
                  <a:pt x="206" y="476"/>
                </a:lnTo>
                <a:lnTo>
                  <a:pt x="155" y="610"/>
                </a:lnTo>
                <a:lnTo>
                  <a:pt x="134" y="625"/>
                </a:lnTo>
                <a:lnTo>
                  <a:pt x="108" y="631"/>
                </a:lnTo>
                <a:lnTo>
                  <a:pt x="82" y="64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8" name="Freeform 145">
            <a:extLst>
              <a:ext uri="{FF2B5EF4-FFF2-40B4-BE49-F238E27FC236}">
                <a16:creationId xmlns:a16="http://schemas.microsoft.com/office/drawing/2014/main" id="{E207E2A1-4CBD-734E-9F4E-5034414C0605}"/>
              </a:ext>
            </a:extLst>
          </p:cNvPr>
          <p:cNvSpPr>
            <a:spLocks noChangeArrowheads="1"/>
          </p:cNvSpPr>
          <p:nvPr/>
        </p:nvSpPr>
        <p:spPr bwMode="auto">
          <a:xfrm>
            <a:off x="5575523" y="5031857"/>
            <a:ext cx="85982" cy="230340"/>
          </a:xfrm>
          <a:custGeom>
            <a:avLst/>
            <a:gdLst>
              <a:gd name="T0" fmla="*/ 6 w 142"/>
              <a:gd name="T1" fmla="*/ 0 h 363"/>
              <a:gd name="T2" fmla="*/ 31 w 142"/>
              <a:gd name="T3" fmla="*/ 10 h 363"/>
              <a:gd name="T4" fmla="*/ 47 w 142"/>
              <a:gd name="T5" fmla="*/ 20 h 363"/>
              <a:gd name="T6" fmla="*/ 73 w 142"/>
              <a:gd name="T7" fmla="*/ 77 h 363"/>
              <a:gd name="T8" fmla="*/ 73 w 142"/>
              <a:gd name="T9" fmla="*/ 102 h 363"/>
              <a:gd name="T10" fmla="*/ 84 w 142"/>
              <a:gd name="T11" fmla="*/ 108 h 363"/>
              <a:gd name="T12" fmla="*/ 73 w 142"/>
              <a:gd name="T13" fmla="*/ 134 h 363"/>
              <a:gd name="T14" fmla="*/ 73 w 142"/>
              <a:gd name="T15" fmla="*/ 196 h 363"/>
              <a:gd name="T16" fmla="*/ 88 w 142"/>
              <a:gd name="T17" fmla="*/ 196 h 363"/>
              <a:gd name="T18" fmla="*/ 110 w 142"/>
              <a:gd name="T19" fmla="*/ 212 h 363"/>
              <a:gd name="T20" fmla="*/ 125 w 142"/>
              <a:gd name="T21" fmla="*/ 243 h 363"/>
              <a:gd name="T22" fmla="*/ 141 w 142"/>
              <a:gd name="T23" fmla="*/ 253 h 363"/>
              <a:gd name="T24" fmla="*/ 135 w 142"/>
              <a:gd name="T25" fmla="*/ 278 h 363"/>
              <a:gd name="T26" fmla="*/ 125 w 142"/>
              <a:gd name="T27" fmla="*/ 310 h 363"/>
              <a:gd name="T28" fmla="*/ 114 w 142"/>
              <a:gd name="T29" fmla="*/ 320 h 363"/>
              <a:gd name="T30" fmla="*/ 110 w 142"/>
              <a:gd name="T31" fmla="*/ 320 h 363"/>
              <a:gd name="T32" fmla="*/ 110 w 142"/>
              <a:gd name="T33" fmla="*/ 346 h 363"/>
              <a:gd name="T34" fmla="*/ 100 w 142"/>
              <a:gd name="T35" fmla="*/ 362 h 363"/>
              <a:gd name="T36" fmla="*/ 88 w 142"/>
              <a:gd name="T37" fmla="*/ 346 h 363"/>
              <a:gd name="T38" fmla="*/ 73 w 142"/>
              <a:gd name="T39" fmla="*/ 320 h 363"/>
              <a:gd name="T40" fmla="*/ 68 w 142"/>
              <a:gd name="T41" fmla="*/ 304 h 363"/>
              <a:gd name="T42" fmla="*/ 73 w 142"/>
              <a:gd name="T43" fmla="*/ 278 h 363"/>
              <a:gd name="T44" fmla="*/ 73 w 142"/>
              <a:gd name="T45" fmla="*/ 243 h 363"/>
              <a:gd name="T46" fmla="*/ 57 w 142"/>
              <a:gd name="T47" fmla="*/ 237 h 363"/>
              <a:gd name="T48" fmla="*/ 31 w 142"/>
              <a:gd name="T49" fmla="*/ 243 h 363"/>
              <a:gd name="T50" fmla="*/ 16 w 142"/>
              <a:gd name="T51" fmla="*/ 212 h 363"/>
              <a:gd name="T52" fmla="*/ 6 w 142"/>
              <a:gd name="T53" fmla="*/ 216 h 363"/>
              <a:gd name="T54" fmla="*/ 0 w 142"/>
              <a:gd name="T55" fmla="*/ 196 h 363"/>
              <a:gd name="T56" fmla="*/ 6 w 142"/>
              <a:gd name="T57" fmla="*/ 175 h 363"/>
              <a:gd name="T58" fmla="*/ 6 w 142"/>
              <a:gd name="T59" fmla="*/ 149 h 363"/>
              <a:gd name="T60" fmla="*/ 27 w 142"/>
              <a:gd name="T61" fmla="*/ 149 h 363"/>
              <a:gd name="T62" fmla="*/ 31 w 142"/>
              <a:gd name="T63" fmla="*/ 145 h 363"/>
              <a:gd name="T64" fmla="*/ 16 w 142"/>
              <a:gd name="T65" fmla="*/ 129 h 363"/>
              <a:gd name="T66" fmla="*/ 27 w 142"/>
              <a:gd name="T67" fmla="*/ 118 h 363"/>
              <a:gd name="T68" fmla="*/ 27 w 142"/>
              <a:gd name="T69" fmla="*/ 87 h 363"/>
              <a:gd name="T70" fmla="*/ 27 w 142"/>
              <a:gd name="T71" fmla="*/ 67 h 363"/>
              <a:gd name="T72" fmla="*/ 41 w 142"/>
              <a:gd name="T73" fmla="*/ 61 h 363"/>
              <a:gd name="T74" fmla="*/ 41 w 142"/>
              <a:gd name="T75" fmla="*/ 51 h 363"/>
              <a:gd name="T76" fmla="*/ 31 w 142"/>
              <a:gd name="T77" fmla="*/ 36 h 363"/>
              <a:gd name="T78" fmla="*/ 16 w 142"/>
              <a:gd name="T79" fmla="*/ 20 h 363"/>
              <a:gd name="T80" fmla="*/ 6 w 142"/>
              <a:gd name="T81" fmla="*/ 0 h 363"/>
              <a:gd name="T82" fmla="*/ 6 w 142"/>
              <a:gd name="T83" fmla="*/ 0 h 3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
              <a:gd name="T127" fmla="*/ 0 h 363"/>
              <a:gd name="T128" fmla="*/ 142 w 142"/>
              <a:gd name="T129" fmla="*/ 363 h 3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 h="363">
                <a:moveTo>
                  <a:pt x="6" y="0"/>
                </a:moveTo>
                <a:lnTo>
                  <a:pt x="31" y="10"/>
                </a:lnTo>
                <a:lnTo>
                  <a:pt x="47" y="20"/>
                </a:lnTo>
                <a:lnTo>
                  <a:pt x="73" y="77"/>
                </a:lnTo>
                <a:lnTo>
                  <a:pt x="73" y="102"/>
                </a:lnTo>
                <a:lnTo>
                  <a:pt x="84" y="108"/>
                </a:lnTo>
                <a:lnTo>
                  <a:pt x="73" y="134"/>
                </a:lnTo>
                <a:lnTo>
                  <a:pt x="73" y="196"/>
                </a:lnTo>
                <a:lnTo>
                  <a:pt x="88" y="196"/>
                </a:lnTo>
                <a:lnTo>
                  <a:pt x="110" y="212"/>
                </a:lnTo>
                <a:lnTo>
                  <a:pt x="125" y="243"/>
                </a:lnTo>
                <a:lnTo>
                  <a:pt x="141" y="253"/>
                </a:lnTo>
                <a:lnTo>
                  <a:pt x="135" y="278"/>
                </a:lnTo>
                <a:lnTo>
                  <a:pt x="125" y="310"/>
                </a:lnTo>
                <a:lnTo>
                  <a:pt x="114" y="320"/>
                </a:lnTo>
                <a:lnTo>
                  <a:pt x="110" y="320"/>
                </a:lnTo>
                <a:lnTo>
                  <a:pt x="110" y="346"/>
                </a:lnTo>
                <a:lnTo>
                  <a:pt x="100" y="362"/>
                </a:lnTo>
                <a:lnTo>
                  <a:pt x="88" y="346"/>
                </a:lnTo>
                <a:lnTo>
                  <a:pt x="73" y="320"/>
                </a:lnTo>
                <a:lnTo>
                  <a:pt x="68" y="304"/>
                </a:lnTo>
                <a:lnTo>
                  <a:pt x="73" y="278"/>
                </a:lnTo>
                <a:lnTo>
                  <a:pt x="73" y="243"/>
                </a:lnTo>
                <a:lnTo>
                  <a:pt x="57" y="237"/>
                </a:lnTo>
                <a:lnTo>
                  <a:pt x="31" y="243"/>
                </a:lnTo>
                <a:lnTo>
                  <a:pt x="16" y="212"/>
                </a:lnTo>
                <a:lnTo>
                  <a:pt x="6" y="216"/>
                </a:lnTo>
                <a:lnTo>
                  <a:pt x="0" y="196"/>
                </a:lnTo>
                <a:lnTo>
                  <a:pt x="6" y="175"/>
                </a:lnTo>
                <a:lnTo>
                  <a:pt x="6" y="149"/>
                </a:lnTo>
                <a:lnTo>
                  <a:pt x="27" y="149"/>
                </a:lnTo>
                <a:lnTo>
                  <a:pt x="31" y="145"/>
                </a:lnTo>
                <a:lnTo>
                  <a:pt x="16" y="129"/>
                </a:lnTo>
                <a:lnTo>
                  <a:pt x="27" y="118"/>
                </a:lnTo>
                <a:lnTo>
                  <a:pt x="27" y="87"/>
                </a:lnTo>
                <a:lnTo>
                  <a:pt x="27" y="67"/>
                </a:lnTo>
                <a:lnTo>
                  <a:pt x="41" y="61"/>
                </a:lnTo>
                <a:lnTo>
                  <a:pt x="41" y="51"/>
                </a:lnTo>
                <a:lnTo>
                  <a:pt x="31" y="36"/>
                </a:lnTo>
                <a:lnTo>
                  <a:pt x="16" y="20"/>
                </a:lnTo>
                <a:lnTo>
                  <a:pt x="6"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9" name="Freeform 146">
            <a:extLst>
              <a:ext uri="{FF2B5EF4-FFF2-40B4-BE49-F238E27FC236}">
                <a16:creationId xmlns:a16="http://schemas.microsoft.com/office/drawing/2014/main" id="{5D5EC30E-D3E6-DA4F-8673-383BB62FF983}"/>
              </a:ext>
            </a:extLst>
          </p:cNvPr>
          <p:cNvSpPr>
            <a:spLocks noChangeArrowheads="1"/>
          </p:cNvSpPr>
          <p:nvPr/>
        </p:nvSpPr>
        <p:spPr bwMode="auto">
          <a:xfrm>
            <a:off x="4351807" y="4030516"/>
            <a:ext cx="448337" cy="441485"/>
          </a:xfrm>
          <a:custGeom>
            <a:avLst/>
            <a:gdLst>
              <a:gd name="T0" fmla="*/ 595 w 732"/>
              <a:gd name="T1" fmla="*/ 191 h 689"/>
              <a:gd name="T2" fmla="*/ 621 w 732"/>
              <a:gd name="T3" fmla="*/ 217 h 689"/>
              <a:gd name="T4" fmla="*/ 662 w 732"/>
              <a:gd name="T5" fmla="*/ 232 h 689"/>
              <a:gd name="T6" fmla="*/ 689 w 732"/>
              <a:gd name="T7" fmla="*/ 259 h 689"/>
              <a:gd name="T8" fmla="*/ 689 w 732"/>
              <a:gd name="T9" fmla="*/ 284 h 689"/>
              <a:gd name="T10" fmla="*/ 731 w 732"/>
              <a:gd name="T11" fmla="*/ 367 h 689"/>
              <a:gd name="T12" fmla="*/ 709 w 732"/>
              <a:gd name="T13" fmla="*/ 419 h 689"/>
              <a:gd name="T14" fmla="*/ 678 w 732"/>
              <a:gd name="T15" fmla="*/ 445 h 689"/>
              <a:gd name="T16" fmla="*/ 585 w 732"/>
              <a:gd name="T17" fmla="*/ 460 h 689"/>
              <a:gd name="T18" fmla="*/ 501 w 732"/>
              <a:gd name="T19" fmla="*/ 460 h 689"/>
              <a:gd name="T20" fmla="*/ 450 w 732"/>
              <a:gd name="T21" fmla="*/ 476 h 689"/>
              <a:gd name="T22" fmla="*/ 409 w 732"/>
              <a:gd name="T23" fmla="*/ 517 h 689"/>
              <a:gd name="T24" fmla="*/ 382 w 732"/>
              <a:gd name="T25" fmla="*/ 527 h 689"/>
              <a:gd name="T26" fmla="*/ 378 w 732"/>
              <a:gd name="T27" fmla="*/ 553 h 689"/>
              <a:gd name="T28" fmla="*/ 341 w 732"/>
              <a:gd name="T29" fmla="*/ 543 h 689"/>
              <a:gd name="T30" fmla="*/ 341 w 732"/>
              <a:gd name="T31" fmla="*/ 569 h 689"/>
              <a:gd name="T32" fmla="*/ 325 w 732"/>
              <a:gd name="T33" fmla="*/ 605 h 689"/>
              <a:gd name="T34" fmla="*/ 294 w 732"/>
              <a:gd name="T35" fmla="*/ 610 h 689"/>
              <a:gd name="T36" fmla="*/ 294 w 732"/>
              <a:gd name="T37" fmla="*/ 652 h 689"/>
              <a:gd name="T38" fmla="*/ 274 w 732"/>
              <a:gd name="T39" fmla="*/ 678 h 689"/>
              <a:gd name="T40" fmla="*/ 253 w 732"/>
              <a:gd name="T41" fmla="*/ 662 h 689"/>
              <a:gd name="T42" fmla="*/ 233 w 732"/>
              <a:gd name="T43" fmla="*/ 667 h 689"/>
              <a:gd name="T44" fmla="*/ 227 w 732"/>
              <a:gd name="T45" fmla="*/ 688 h 689"/>
              <a:gd name="T46" fmla="*/ 202 w 732"/>
              <a:gd name="T47" fmla="*/ 667 h 689"/>
              <a:gd name="T48" fmla="*/ 165 w 732"/>
              <a:gd name="T49" fmla="*/ 667 h 689"/>
              <a:gd name="T50" fmla="*/ 160 w 732"/>
              <a:gd name="T51" fmla="*/ 647 h 689"/>
              <a:gd name="T52" fmla="*/ 149 w 732"/>
              <a:gd name="T53" fmla="*/ 621 h 689"/>
              <a:gd name="T54" fmla="*/ 124 w 732"/>
              <a:gd name="T55" fmla="*/ 580 h 689"/>
              <a:gd name="T56" fmla="*/ 108 w 732"/>
              <a:gd name="T57" fmla="*/ 594 h 689"/>
              <a:gd name="T58" fmla="*/ 67 w 732"/>
              <a:gd name="T59" fmla="*/ 610 h 689"/>
              <a:gd name="T60" fmla="*/ 41 w 732"/>
              <a:gd name="T61" fmla="*/ 594 h 689"/>
              <a:gd name="T62" fmla="*/ 36 w 732"/>
              <a:gd name="T63" fmla="*/ 580 h 689"/>
              <a:gd name="T64" fmla="*/ 16 w 732"/>
              <a:gd name="T65" fmla="*/ 543 h 689"/>
              <a:gd name="T66" fmla="*/ 0 w 732"/>
              <a:gd name="T67" fmla="*/ 527 h 689"/>
              <a:gd name="T68" fmla="*/ 0 w 732"/>
              <a:gd name="T69" fmla="*/ 496 h 689"/>
              <a:gd name="T70" fmla="*/ 10 w 732"/>
              <a:gd name="T71" fmla="*/ 470 h 689"/>
              <a:gd name="T72" fmla="*/ 26 w 732"/>
              <a:gd name="T73" fmla="*/ 429 h 689"/>
              <a:gd name="T74" fmla="*/ 57 w 732"/>
              <a:gd name="T75" fmla="*/ 435 h 689"/>
              <a:gd name="T76" fmla="*/ 119 w 732"/>
              <a:gd name="T77" fmla="*/ 435 h 689"/>
              <a:gd name="T78" fmla="*/ 284 w 732"/>
              <a:gd name="T79" fmla="*/ 445 h 689"/>
              <a:gd name="T80" fmla="*/ 284 w 732"/>
              <a:gd name="T81" fmla="*/ 392 h 689"/>
              <a:gd name="T82" fmla="*/ 325 w 732"/>
              <a:gd name="T83" fmla="*/ 0 h 6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2"/>
              <a:gd name="T127" fmla="*/ 0 h 689"/>
              <a:gd name="T128" fmla="*/ 732 w 732"/>
              <a:gd name="T129" fmla="*/ 689 h 6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2" h="689">
                <a:moveTo>
                  <a:pt x="325" y="0"/>
                </a:moveTo>
                <a:lnTo>
                  <a:pt x="595" y="191"/>
                </a:lnTo>
                <a:lnTo>
                  <a:pt x="595" y="202"/>
                </a:lnTo>
                <a:lnTo>
                  <a:pt x="621" y="217"/>
                </a:lnTo>
                <a:lnTo>
                  <a:pt x="642" y="227"/>
                </a:lnTo>
                <a:lnTo>
                  <a:pt x="662" y="232"/>
                </a:lnTo>
                <a:lnTo>
                  <a:pt x="678" y="243"/>
                </a:lnTo>
                <a:lnTo>
                  <a:pt x="689" y="259"/>
                </a:lnTo>
                <a:lnTo>
                  <a:pt x="678" y="279"/>
                </a:lnTo>
                <a:lnTo>
                  <a:pt x="689" y="284"/>
                </a:lnTo>
                <a:lnTo>
                  <a:pt x="731" y="279"/>
                </a:lnTo>
                <a:lnTo>
                  <a:pt x="731" y="367"/>
                </a:lnTo>
                <a:lnTo>
                  <a:pt x="719" y="377"/>
                </a:lnTo>
                <a:lnTo>
                  <a:pt x="709" y="419"/>
                </a:lnTo>
                <a:lnTo>
                  <a:pt x="693" y="449"/>
                </a:lnTo>
                <a:lnTo>
                  <a:pt x="678" y="445"/>
                </a:lnTo>
                <a:lnTo>
                  <a:pt x="595" y="449"/>
                </a:lnTo>
                <a:lnTo>
                  <a:pt x="585" y="460"/>
                </a:lnTo>
                <a:lnTo>
                  <a:pt x="543" y="470"/>
                </a:lnTo>
                <a:lnTo>
                  <a:pt x="501" y="460"/>
                </a:lnTo>
                <a:lnTo>
                  <a:pt x="491" y="476"/>
                </a:lnTo>
                <a:lnTo>
                  <a:pt x="450" y="476"/>
                </a:lnTo>
                <a:lnTo>
                  <a:pt x="445" y="502"/>
                </a:lnTo>
                <a:lnTo>
                  <a:pt x="409" y="517"/>
                </a:lnTo>
                <a:lnTo>
                  <a:pt x="403" y="527"/>
                </a:lnTo>
                <a:lnTo>
                  <a:pt x="382" y="527"/>
                </a:lnTo>
                <a:lnTo>
                  <a:pt x="393" y="543"/>
                </a:lnTo>
                <a:lnTo>
                  <a:pt x="378" y="553"/>
                </a:lnTo>
                <a:lnTo>
                  <a:pt x="362" y="537"/>
                </a:lnTo>
                <a:lnTo>
                  <a:pt x="341" y="543"/>
                </a:lnTo>
                <a:lnTo>
                  <a:pt x="352" y="569"/>
                </a:lnTo>
                <a:lnTo>
                  <a:pt x="341" y="569"/>
                </a:lnTo>
                <a:lnTo>
                  <a:pt x="341" y="584"/>
                </a:lnTo>
                <a:lnTo>
                  <a:pt x="325" y="605"/>
                </a:lnTo>
                <a:lnTo>
                  <a:pt x="315" y="605"/>
                </a:lnTo>
                <a:lnTo>
                  <a:pt x="294" y="610"/>
                </a:lnTo>
                <a:lnTo>
                  <a:pt x="300" y="637"/>
                </a:lnTo>
                <a:lnTo>
                  <a:pt x="294" y="652"/>
                </a:lnTo>
                <a:lnTo>
                  <a:pt x="294" y="667"/>
                </a:lnTo>
                <a:lnTo>
                  <a:pt x="274" y="678"/>
                </a:lnTo>
                <a:lnTo>
                  <a:pt x="259" y="678"/>
                </a:lnTo>
                <a:lnTo>
                  <a:pt x="253" y="662"/>
                </a:lnTo>
                <a:lnTo>
                  <a:pt x="243" y="662"/>
                </a:lnTo>
                <a:lnTo>
                  <a:pt x="233" y="667"/>
                </a:lnTo>
                <a:lnTo>
                  <a:pt x="227" y="678"/>
                </a:lnTo>
                <a:lnTo>
                  <a:pt x="227" y="688"/>
                </a:lnTo>
                <a:lnTo>
                  <a:pt x="206" y="678"/>
                </a:lnTo>
                <a:lnTo>
                  <a:pt x="202" y="667"/>
                </a:lnTo>
                <a:lnTo>
                  <a:pt x="186" y="688"/>
                </a:lnTo>
                <a:lnTo>
                  <a:pt x="165" y="667"/>
                </a:lnTo>
                <a:lnTo>
                  <a:pt x="165" y="652"/>
                </a:lnTo>
                <a:lnTo>
                  <a:pt x="160" y="647"/>
                </a:lnTo>
                <a:lnTo>
                  <a:pt x="160" y="625"/>
                </a:lnTo>
                <a:lnTo>
                  <a:pt x="149" y="621"/>
                </a:lnTo>
                <a:lnTo>
                  <a:pt x="145" y="610"/>
                </a:lnTo>
                <a:lnTo>
                  <a:pt x="124" y="580"/>
                </a:lnTo>
                <a:lnTo>
                  <a:pt x="119" y="584"/>
                </a:lnTo>
                <a:lnTo>
                  <a:pt x="108" y="594"/>
                </a:lnTo>
                <a:lnTo>
                  <a:pt x="92" y="594"/>
                </a:lnTo>
                <a:lnTo>
                  <a:pt x="67" y="610"/>
                </a:lnTo>
                <a:lnTo>
                  <a:pt x="51" y="594"/>
                </a:lnTo>
                <a:lnTo>
                  <a:pt x="41" y="594"/>
                </a:lnTo>
                <a:lnTo>
                  <a:pt x="36" y="584"/>
                </a:lnTo>
                <a:lnTo>
                  <a:pt x="36" y="580"/>
                </a:lnTo>
                <a:lnTo>
                  <a:pt x="36" y="559"/>
                </a:lnTo>
                <a:lnTo>
                  <a:pt x="16" y="543"/>
                </a:lnTo>
                <a:lnTo>
                  <a:pt x="10" y="543"/>
                </a:lnTo>
                <a:lnTo>
                  <a:pt x="0" y="527"/>
                </a:lnTo>
                <a:lnTo>
                  <a:pt x="10" y="502"/>
                </a:lnTo>
                <a:lnTo>
                  <a:pt x="0" y="496"/>
                </a:lnTo>
                <a:lnTo>
                  <a:pt x="0" y="476"/>
                </a:lnTo>
                <a:lnTo>
                  <a:pt x="10" y="470"/>
                </a:lnTo>
                <a:lnTo>
                  <a:pt x="10" y="449"/>
                </a:lnTo>
                <a:lnTo>
                  <a:pt x="26" y="429"/>
                </a:lnTo>
                <a:lnTo>
                  <a:pt x="51" y="449"/>
                </a:lnTo>
                <a:lnTo>
                  <a:pt x="57" y="435"/>
                </a:lnTo>
                <a:lnTo>
                  <a:pt x="108" y="445"/>
                </a:lnTo>
                <a:lnTo>
                  <a:pt x="119" y="435"/>
                </a:lnTo>
                <a:lnTo>
                  <a:pt x="124" y="445"/>
                </a:lnTo>
                <a:lnTo>
                  <a:pt x="284" y="445"/>
                </a:lnTo>
                <a:lnTo>
                  <a:pt x="300" y="408"/>
                </a:lnTo>
                <a:lnTo>
                  <a:pt x="284" y="392"/>
                </a:lnTo>
                <a:lnTo>
                  <a:pt x="253" y="0"/>
                </a:lnTo>
                <a:lnTo>
                  <a:pt x="325"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0" name="Freeform 147">
            <a:extLst>
              <a:ext uri="{FF2B5EF4-FFF2-40B4-BE49-F238E27FC236}">
                <a16:creationId xmlns:a16="http://schemas.microsoft.com/office/drawing/2014/main" id="{51172C0E-83B5-0A46-9DE5-33FEB9C95387}"/>
              </a:ext>
            </a:extLst>
          </p:cNvPr>
          <p:cNvSpPr>
            <a:spLocks noChangeArrowheads="1"/>
          </p:cNvSpPr>
          <p:nvPr/>
        </p:nvSpPr>
        <p:spPr bwMode="auto">
          <a:xfrm>
            <a:off x="4218228" y="3699402"/>
            <a:ext cx="431448" cy="452683"/>
          </a:xfrm>
          <a:custGeom>
            <a:avLst/>
            <a:gdLst>
              <a:gd name="T0" fmla="*/ 662 w 705"/>
              <a:gd name="T1" fmla="*/ 31 h 707"/>
              <a:gd name="T2" fmla="*/ 677 w 705"/>
              <a:gd name="T3" fmla="*/ 52 h 707"/>
              <a:gd name="T4" fmla="*/ 687 w 705"/>
              <a:gd name="T5" fmla="*/ 78 h 707"/>
              <a:gd name="T6" fmla="*/ 687 w 705"/>
              <a:gd name="T7" fmla="*/ 99 h 707"/>
              <a:gd name="T8" fmla="*/ 694 w 705"/>
              <a:gd name="T9" fmla="*/ 135 h 707"/>
              <a:gd name="T10" fmla="*/ 704 w 705"/>
              <a:gd name="T11" fmla="*/ 151 h 707"/>
              <a:gd name="T12" fmla="*/ 704 w 705"/>
              <a:gd name="T13" fmla="*/ 166 h 707"/>
              <a:gd name="T14" fmla="*/ 704 w 705"/>
              <a:gd name="T15" fmla="*/ 176 h 707"/>
              <a:gd name="T16" fmla="*/ 626 w 705"/>
              <a:gd name="T17" fmla="*/ 187 h 707"/>
              <a:gd name="T18" fmla="*/ 626 w 705"/>
              <a:gd name="T19" fmla="*/ 202 h 707"/>
              <a:gd name="T20" fmla="*/ 595 w 705"/>
              <a:gd name="T21" fmla="*/ 207 h 707"/>
              <a:gd name="T22" fmla="*/ 595 w 705"/>
              <a:gd name="T23" fmla="*/ 217 h 707"/>
              <a:gd name="T24" fmla="*/ 595 w 705"/>
              <a:gd name="T25" fmla="*/ 233 h 707"/>
              <a:gd name="T26" fmla="*/ 579 w 705"/>
              <a:gd name="T27" fmla="*/ 249 h 707"/>
              <a:gd name="T28" fmla="*/ 527 w 705"/>
              <a:gd name="T29" fmla="*/ 296 h 707"/>
              <a:gd name="T30" fmla="*/ 491 w 705"/>
              <a:gd name="T31" fmla="*/ 301 h 707"/>
              <a:gd name="T32" fmla="*/ 476 w 705"/>
              <a:gd name="T33" fmla="*/ 296 h 707"/>
              <a:gd name="T34" fmla="*/ 460 w 705"/>
              <a:gd name="T35" fmla="*/ 301 h 707"/>
              <a:gd name="T36" fmla="*/ 434 w 705"/>
              <a:gd name="T37" fmla="*/ 301 h 707"/>
              <a:gd name="T38" fmla="*/ 393 w 705"/>
              <a:gd name="T39" fmla="*/ 327 h 707"/>
              <a:gd name="T40" fmla="*/ 378 w 705"/>
              <a:gd name="T41" fmla="*/ 337 h 707"/>
              <a:gd name="T42" fmla="*/ 378 w 705"/>
              <a:gd name="T43" fmla="*/ 404 h 707"/>
              <a:gd name="T44" fmla="*/ 378 w 705"/>
              <a:gd name="T45" fmla="*/ 472 h 707"/>
              <a:gd name="T46" fmla="*/ 227 w 705"/>
              <a:gd name="T47" fmla="*/ 476 h 707"/>
              <a:gd name="T48" fmla="*/ 227 w 705"/>
              <a:gd name="T49" fmla="*/ 586 h 707"/>
              <a:gd name="T50" fmla="*/ 186 w 705"/>
              <a:gd name="T51" fmla="*/ 601 h 707"/>
              <a:gd name="T52" fmla="*/ 175 w 705"/>
              <a:gd name="T53" fmla="*/ 611 h 707"/>
              <a:gd name="T54" fmla="*/ 175 w 705"/>
              <a:gd name="T55" fmla="*/ 627 h 707"/>
              <a:gd name="T56" fmla="*/ 175 w 705"/>
              <a:gd name="T57" fmla="*/ 689 h 707"/>
              <a:gd name="T58" fmla="*/ 10 w 705"/>
              <a:gd name="T59" fmla="*/ 689 h 707"/>
              <a:gd name="T60" fmla="*/ 0 w 705"/>
              <a:gd name="T61" fmla="*/ 706 h 707"/>
              <a:gd name="T62" fmla="*/ 10 w 705"/>
              <a:gd name="T63" fmla="*/ 664 h 707"/>
              <a:gd name="T64" fmla="*/ 26 w 705"/>
              <a:gd name="T65" fmla="*/ 642 h 707"/>
              <a:gd name="T66" fmla="*/ 36 w 705"/>
              <a:gd name="T67" fmla="*/ 627 h 707"/>
              <a:gd name="T68" fmla="*/ 41 w 705"/>
              <a:gd name="T69" fmla="*/ 611 h 707"/>
              <a:gd name="T70" fmla="*/ 51 w 705"/>
              <a:gd name="T71" fmla="*/ 596 h 707"/>
              <a:gd name="T72" fmla="*/ 67 w 705"/>
              <a:gd name="T73" fmla="*/ 570 h 707"/>
              <a:gd name="T74" fmla="*/ 98 w 705"/>
              <a:gd name="T75" fmla="*/ 534 h 707"/>
              <a:gd name="T76" fmla="*/ 98 w 705"/>
              <a:gd name="T77" fmla="*/ 503 h 707"/>
              <a:gd name="T78" fmla="*/ 118 w 705"/>
              <a:gd name="T79" fmla="*/ 472 h 707"/>
              <a:gd name="T80" fmla="*/ 160 w 705"/>
              <a:gd name="T81" fmla="*/ 425 h 707"/>
              <a:gd name="T82" fmla="*/ 186 w 705"/>
              <a:gd name="T83" fmla="*/ 384 h 707"/>
              <a:gd name="T84" fmla="*/ 233 w 705"/>
              <a:gd name="T85" fmla="*/ 368 h 707"/>
              <a:gd name="T86" fmla="*/ 268 w 705"/>
              <a:gd name="T87" fmla="*/ 352 h 707"/>
              <a:gd name="T88" fmla="*/ 310 w 705"/>
              <a:gd name="T89" fmla="*/ 311 h 707"/>
              <a:gd name="T90" fmla="*/ 336 w 705"/>
              <a:gd name="T91" fmla="*/ 270 h 707"/>
              <a:gd name="T92" fmla="*/ 325 w 705"/>
              <a:gd name="T93" fmla="*/ 249 h 707"/>
              <a:gd name="T94" fmla="*/ 325 w 705"/>
              <a:gd name="T95" fmla="*/ 207 h 707"/>
              <a:gd name="T96" fmla="*/ 341 w 705"/>
              <a:gd name="T97" fmla="*/ 187 h 707"/>
              <a:gd name="T98" fmla="*/ 351 w 705"/>
              <a:gd name="T99" fmla="*/ 161 h 707"/>
              <a:gd name="T100" fmla="*/ 378 w 705"/>
              <a:gd name="T101" fmla="*/ 125 h 707"/>
              <a:gd name="T102" fmla="*/ 409 w 705"/>
              <a:gd name="T103" fmla="*/ 109 h 707"/>
              <a:gd name="T104" fmla="*/ 460 w 705"/>
              <a:gd name="T105" fmla="*/ 84 h 707"/>
              <a:gd name="T106" fmla="*/ 476 w 705"/>
              <a:gd name="T107" fmla="*/ 42 h 707"/>
              <a:gd name="T108" fmla="*/ 491 w 705"/>
              <a:gd name="T109" fmla="*/ 0 h 707"/>
              <a:gd name="T110" fmla="*/ 517 w 705"/>
              <a:gd name="T111" fmla="*/ 0 h 707"/>
              <a:gd name="T112" fmla="*/ 542 w 705"/>
              <a:gd name="T113" fmla="*/ 27 h 707"/>
              <a:gd name="T114" fmla="*/ 585 w 705"/>
              <a:gd name="T115" fmla="*/ 27 h 707"/>
              <a:gd name="T116" fmla="*/ 610 w 705"/>
              <a:gd name="T117" fmla="*/ 27 h 707"/>
              <a:gd name="T118" fmla="*/ 626 w 705"/>
              <a:gd name="T119" fmla="*/ 16 h 707"/>
              <a:gd name="T120" fmla="*/ 636 w 705"/>
              <a:gd name="T121" fmla="*/ 31 h 707"/>
              <a:gd name="T122" fmla="*/ 662 w 705"/>
              <a:gd name="T123" fmla="*/ 31 h 707"/>
              <a:gd name="T124" fmla="*/ 662 w 705"/>
              <a:gd name="T125" fmla="*/ 31 h 7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5"/>
              <a:gd name="T190" fmla="*/ 0 h 707"/>
              <a:gd name="T191" fmla="*/ 705 w 705"/>
              <a:gd name="T192" fmla="*/ 707 h 7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5" h="707">
                <a:moveTo>
                  <a:pt x="662" y="31"/>
                </a:moveTo>
                <a:lnTo>
                  <a:pt x="677" y="52"/>
                </a:lnTo>
                <a:lnTo>
                  <a:pt x="687" y="78"/>
                </a:lnTo>
                <a:lnTo>
                  <a:pt x="687" y="99"/>
                </a:lnTo>
                <a:lnTo>
                  <a:pt x="694" y="135"/>
                </a:lnTo>
                <a:lnTo>
                  <a:pt x="704" y="151"/>
                </a:lnTo>
                <a:lnTo>
                  <a:pt x="704" y="166"/>
                </a:lnTo>
                <a:lnTo>
                  <a:pt x="704" y="176"/>
                </a:lnTo>
                <a:lnTo>
                  <a:pt x="626" y="187"/>
                </a:lnTo>
                <a:lnTo>
                  <a:pt x="626" y="202"/>
                </a:lnTo>
                <a:lnTo>
                  <a:pt x="595" y="207"/>
                </a:lnTo>
                <a:lnTo>
                  <a:pt x="595" y="217"/>
                </a:lnTo>
                <a:lnTo>
                  <a:pt x="595" y="233"/>
                </a:lnTo>
                <a:lnTo>
                  <a:pt x="579" y="249"/>
                </a:lnTo>
                <a:lnTo>
                  <a:pt x="527" y="296"/>
                </a:lnTo>
                <a:lnTo>
                  <a:pt x="491" y="301"/>
                </a:lnTo>
                <a:lnTo>
                  <a:pt x="476" y="296"/>
                </a:lnTo>
                <a:lnTo>
                  <a:pt x="460" y="301"/>
                </a:lnTo>
                <a:lnTo>
                  <a:pt x="434" y="301"/>
                </a:lnTo>
                <a:lnTo>
                  <a:pt x="393" y="327"/>
                </a:lnTo>
                <a:lnTo>
                  <a:pt x="378" y="337"/>
                </a:lnTo>
                <a:lnTo>
                  <a:pt x="378" y="404"/>
                </a:lnTo>
                <a:lnTo>
                  <a:pt x="378" y="472"/>
                </a:lnTo>
                <a:lnTo>
                  <a:pt x="227" y="476"/>
                </a:lnTo>
                <a:lnTo>
                  <a:pt x="227" y="586"/>
                </a:lnTo>
                <a:lnTo>
                  <a:pt x="186" y="601"/>
                </a:lnTo>
                <a:lnTo>
                  <a:pt x="175" y="611"/>
                </a:lnTo>
                <a:lnTo>
                  <a:pt x="175" y="627"/>
                </a:lnTo>
                <a:lnTo>
                  <a:pt x="175" y="689"/>
                </a:lnTo>
                <a:lnTo>
                  <a:pt x="10" y="689"/>
                </a:lnTo>
                <a:lnTo>
                  <a:pt x="0" y="706"/>
                </a:lnTo>
                <a:lnTo>
                  <a:pt x="10" y="664"/>
                </a:lnTo>
                <a:lnTo>
                  <a:pt x="26" y="642"/>
                </a:lnTo>
                <a:lnTo>
                  <a:pt x="36" y="627"/>
                </a:lnTo>
                <a:lnTo>
                  <a:pt x="41" y="611"/>
                </a:lnTo>
                <a:lnTo>
                  <a:pt x="51" y="596"/>
                </a:lnTo>
                <a:lnTo>
                  <a:pt x="67" y="570"/>
                </a:lnTo>
                <a:lnTo>
                  <a:pt x="98" y="534"/>
                </a:lnTo>
                <a:lnTo>
                  <a:pt x="98" y="503"/>
                </a:lnTo>
                <a:lnTo>
                  <a:pt x="118" y="472"/>
                </a:lnTo>
                <a:lnTo>
                  <a:pt x="160" y="425"/>
                </a:lnTo>
                <a:lnTo>
                  <a:pt x="186" y="384"/>
                </a:lnTo>
                <a:lnTo>
                  <a:pt x="233" y="368"/>
                </a:lnTo>
                <a:lnTo>
                  <a:pt x="268" y="352"/>
                </a:lnTo>
                <a:lnTo>
                  <a:pt x="310" y="311"/>
                </a:lnTo>
                <a:lnTo>
                  <a:pt x="336" y="270"/>
                </a:lnTo>
                <a:lnTo>
                  <a:pt x="325" y="249"/>
                </a:lnTo>
                <a:lnTo>
                  <a:pt x="325" y="207"/>
                </a:lnTo>
                <a:lnTo>
                  <a:pt x="341" y="187"/>
                </a:lnTo>
                <a:lnTo>
                  <a:pt x="351" y="161"/>
                </a:lnTo>
                <a:lnTo>
                  <a:pt x="378" y="125"/>
                </a:lnTo>
                <a:lnTo>
                  <a:pt x="409" y="109"/>
                </a:lnTo>
                <a:lnTo>
                  <a:pt x="460" y="84"/>
                </a:lnTo>
                <a:lnTo>
                  <a:pt x="476" y="42"/>
                </a:lnTo>
                <a:lnTo>
                  <a:pt x="491" y="0"/>
                </a:lnTo>
                <a:lnTo>
                  <a:pt x="517" y="0"/>
                </a:lnTo>
                <a:lnTo>
                  <a:pt x="542" y="27"/>
                </a:lnTo>
                <a:lnTo>
                  <a:pt x="585" y="27"/>
                </a:lnTo>
                <a:lnTo>
                  <a:pt x="610" y="27"/>
                </a:lnTo>
                <a:lnTo>
                  <a:pt x="626" y="16"/>
                </a:lnTo>
                <a:lnTo>
                  <a:pt x="636" y="31"/>
                </a:lnTo>
                <a:lnTo>
                  <a:pt x="662"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1" name="Freeform 148">
            <a:extLst>
              <a:ext uri="{FF2B5EF4-FFF2-40B4-BE49-F238E27FC236}">
                <a16:creationId xmlns:a16="http://schemas.microsoft.com/office/drawing/2014/main" id="{20AF0DA1-B01A-6D47-84E6-8871450DE614}"/>
              </a:ext>
            </a:extLst>
          </p:cNvPr>
          <p:cNvSpPr>
            <a:spLocks noChangeArrowheads="1"/>
          </p:cNvSpPr>
          <p:nvPr/>
        </p:nvSpPr>
        <p:spPr bwMode="auto">
          <a:xfrm>
            <a:off x="4218227" y="3958533"/>
            <a:ext cx="333182" cy="377503"/>
          </a:xfrm>
          <a:custGeom>
            <a:avLst/>
            <a:gdLst>
              <a:gd name="T0" fmla="*/ 378 w 544"/>
              <a:gd name="T1" fmla="*/ 0 h 592"/>
              <a:gd name="T2" fmla="*/ 543 w 544"/>
              <a:gd name="T3" fmla="*/ 115 h 592"/>
              <a:gd name="T4" fmla="*/ 470 w 544"/>
              <a:gd name="T5" fmla="*/ 115 h 592"/>
              <a:gd name="T6" fmla="*/ 502 w 544"/>
              <a:gd name="T7" fmla="*/ 507 h 592"/>
              <a:gd name="T8" fmla="*/ 517 w 544"/>
              <a:gd name="T9" fmla="*/ 523 h 592"/>
              <a:gd name="T10" fmla="*/ 502 w 544"/>
              <a:gd name="T11" fmla="*/ 560 h 592"/>
              <a:gd name="T12" fmla="*/ 341 w 544"/>
              <a:gd name="T13" fmla="*/ 560 h 592"/>
              <a:gd name="T14" fmla="*/ 337 w 544"/>
              <a:gd name="T15" fmla="*/ 550 h 592"/>
              <a:gd name="T16" fmla="*/ 326 w 544"/>
              <a:gd name="T17" fmla="*/ 560 h 592"/>
              <a:gd name="T18" fmla="*/ 274 w 544"/>
              <a:gd name="T19" fmla="*/ 550 h 592"/>
              <a:gd name="T20" fmla="*/ 269 w 544"/>
              <a:gd name="T21" fmla="*/ 564 h 592"/>
              <a:gd name="T22" fmla="*/ 243 w 544"/>
              <a:gd name="T23" fmla="*/ 544 h 592"/>
              <a:gd name="T24" fmla="*/ 227 w 544"/>
              <a:gd name="T25" fmla="*/ 564 h 592"/>
              <a:gd name="T26" fmla="*/ 227 w 544"/>
              <a:gd name="T27" fmla="*/ 586 h 592"/>
              <a:gd name="T28" fmla="*/ 217 w 544"/>
              <a:gd name="T29" fmla="*/ 591 h 592"/>
              <a:gd name="T30" fmla="*/ 191 w 544"/>
              <a:gd name="T31" fmla="*/ 586 h 592"/>
              <a:gd name="T32" fmla="*/ 186 w 544"/>
              <a:gd name="T33" fmla="*/ 575 h 592"/>
              <a:gd name="T34" fmla="*/ 175 w 544"/>
              <a:gd name="T35" fmla="*/ 560 h 592"/>
              <a:gd name="T36" fmla="*/ 165 w 544"/>
              <a:gd name="T37" fmla="*/ 560 h 592"/>
              <a:gd name="T38" fmla="*/ 161 w 544"/>
              <a:gd name="T39" fmla="*/ 534 h 592"/>
              <a:gd name="T40" fmla="*/ 145 w 544"/>
              <a:gd name="T41" fmla="*/ 534 h 592"/>
              <a:gd name="T42" fmla="*/ 124 w 544"/>
              <a:gd name="T43" fmla="*/ 507 h 592"/>
              <a:gd name="T44" fmla="*/ 108 w 544"/>
              <a:gd name="T45" fmla="*/ 503 h 592"/>
              <a:gd name="T46" fmla="*/ 67 w 544"/>
              <a:gd name="T47" fmla="*/ 507 h 592"/>
              <a:gd name="T48" fmla="*/ 36 w 544"/>
              <a:gd name="T49" fmla="*/ 507 h 592"/>
              <a:gd name="T50" fmla="*/ 14 w 544"/>
              <a:gd name="T51" fmla="*/ 523 h 592"/>
              <a:gd name="T52" fmla="*/ 26 w 544"/>
              <a:gd name="T53" fmla="*/ 492 h 592"/>
              <a:gd name="T54" fmla="*/ 41 w 544"/>
              <a:gd name="T55" fmla="*/ 450 h 592"/>
              <a:gd name="T56" fmla="*/ 36 w 544"/>
              <a:gd name="T57" fmla="*/ 399 h 592"/>
              <a:gd name="T58" fmla="*/ 14 w 544"/>
              <a:gd name="T59" fmla="*/ 373 h 592"/>
              <a:gd name="T60" fmla="*/ 36 w 544"/>
              <a:gd name="T61" fmla="*/ 373 h 592"/>
              <a:gd name="T62" fmla="*/ 36 w 544"/>
              <a:gd name="T63" fmla="*/ 347 h 592"/>
              <a:gd name="T64" fmla="*/ 26 w 544"/>
              <a:gd name="T65" fmla="*/ 317 h 592"/>
              <a:gd name="T66" fmla="*/ 14 w 544"/>
              <a:gd name="T67" fmla="*/ 327 h 592"/>
              <a:gd name="T68" fmla="*/ 10 w 544"/>
              <a:gd name="T69" fmla="*/ 301 h 592"/>
              <a:gd name="T70" fmla="*/ 0 w 544"/>
              <a:gd name="T71" fmla="*/ 301 h 592"/>
              <a:gd name="T72" fmla="*/ 10 w 544"/>
              <a:gd name="T73" fmla="*/ 285 h 592"/>
              <a:gd name="T74" fmla="*/ 175 w 544"/>
              <a:gd name="T75" fmla="*/ 285 h 592"/>
              <a:gd name="T76" fmla="*/ 175 w 544"/>
              <a:gd name="T77" fmla="*/ 223 h 592"/>
              <a:gd name="T78" fmla="*/ 175 w 544"/>
              <a:gd name="T79" fmla="*/ 207 h 592"/>
              <a:gd name="T80" fmla="*/ 186 w 544"/>
              <a:gd name="T81" fmla="*/ 197 h 592"/>
              <a:gd name="T82" fmla="*/ 227 w 544"/>
              <a:gd name="T83" fmla="*/ 182 h 592"/>
              <a:gd name="T84" fmla="*/ 227 w 544"/>
              <a:gd name="T85" fmla="*/ 72 h 592"/>
              <a:gd name="T86" fmla="*/ 378 w 544"/>
              <a:gd name="T87" fmla="*/ 68 h 592"/>
              <a:gd name="T88" fmla="*/ 378 w 544"/>
              <a:gd name="T89" fmla="*/ 0 h 592"/>
              <a:gd name="T90" fmla="*/ 378 w 544"/>
              <a:gd name="T91" fmla="*/ 0 h 5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4"/>
              <a:gd name="T139" fmla="*/ 0 h 592"/>
              <a:gd name="T140" fmla="*/ 544 w 544"/>
              <a:gd name="T141" fmla="*/ 592 h 5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4" h="592">
                <a:moveTo>
                  <a:pt x="378" y="0"/>
                </a:moveTo>
                <a:lnTo>
                  <a:pt x="543" y="115"/>
                </a:lnTo>
                <a:lnTo>
                  <a:pt x="470" y="115"/>
                </a:lnTo>
                <a:lnTo>
                  <a:pt x="502" y="507"/>
                </a:lnTo>
                <a:lnTo>
                  <a:pt x="517" y="523"/>
                </a:lnTo>
                <a:lnTo>
                  <a:pt x="502" y="560"/>
                </a:lnTo>
                <a:lnTo>
                  <a:pt x="341" y="560"/>
                </a:lnTo>
                <a:lnTo>
                  <a:pt x="337" y="550"/>
                </a:lnTo>
                <a:lnTo>
                  <a:pt x="326" y="560"/>
                </a:lnTo>
                <a:lnTo>
                  <a:pt x="274" y="550"/>
                </a:lnTo>
                <a:lnTo>
                  <a:pt x="269" y="564"/>
                </a:lnTo>
                <a:lnTo>
                  <a:pt x="243" y="544"/>
                </a:lnTo>
                <a:lnTo>
                  <a:pt x="227" y="564"/>
                </a:lnTo>
                <a:lnTo>
                  <a:pt x="227" y="586"/>
                </a:lnTo>
                <a:lnTo>
                  <a:pt x="217" y="591"/>
                </a:lnTo>
                <a:lnTo>
                  <a:pt x="191" y="586"/>
                </a:lnTo>
                <a:lnTo>
                  <a:pt x="186" y="575"/>
                </a:lnTo>
                <a:lnTo>
                  <a:pt x="175" y="560"/>
                </a:lnTo>
                <a:lnTo>
                  <a:pt x="165" y="560"/>
                </a:lnTo>
                <a:lnTo>
                  <a:pt x="161" y="534"/>
                </a:lnTo>
                <a:lnTo>
                  <a:pt x="145" y="534"/>
                </a:lnTo>
                <a:lnTo>
                  <a:pt x="124" y="507"/>
                </a:lnTo>
                <a:lnTo>
                  <a:pt x="108" y="503"/>
                </a:lnTo>
                <a:lnTo>
                  <a:pt x="67" y="507"/>
                </a:lnTo>
                <a:lnTo>
                  <a:pt x="36" y="507"/>
                </a:lnTo>
                <a:lnTo>
                  <a:pt x="14" y="523"/>
                </a:lnTo>
                <a:lnTo>
                  <a:pt x="26" y="492"/>
                </a:lnTo>
                <a:lnTo>
                  <a:pt x="41" y="450"/>
                </a:lnTo>
                <a:lnTo>
                  <a:pt x="36" y="399"/>
                </a:lnTo>
                <a:lnTo>
                  <a:pt x="14" y="373"/>
                </a:lnTo>
                <a:lnTo>
                  <a:pt x="36" y="373"/>
                </a:lnTo>
                <a:lnTo>
                  <a:pt x="36" y="347"/>
                </a:lnTo>
                <a:lnTo>
                  <a:pt x="26" y="317"/>
                </a:lnTo>
                <a:lnTo>
                  <a:pt x="14" y="327"/>
                </a:lnTo>
                <a:lnTo>
                  <a:pt x="10" y="301"/>
                </a:lnTo>
                <a:lnTo>
                  <a:pt x="0" y="301"/>
                </a:lnTo>
                <a:lnTo>
                  <a:pt x="10" y="285"/>
                </a:lnTo>
                <a:lnTo>
                  <a:pt x="175" y="285"/>
                </a:lnTo>
                <a:lnTo>
                  <a:pt x="175" y="223"/>
                </a:lnTo>
                <a:lnTo>
                  <a:pt x="175" y="207"/>
                </a:lnTo>
                <a:lnTo>
                  <a:pt x="186" y="197"/>
                </a:lnTo>
                <a:lnTo>
                  <a:pt x="227" y="182"/>
                </a:lnTo>
                <a:lnTo>
                  <a:pt x="227" y="72"/>
                </a:lnTo>
                <a:lnTo>
                  <a:pt x="378" y="68"/>
                </a:lnTo>
                <a:lnTo>
                  <a:pt x="378"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2" name="Freeform 149">
            <a:extLst>
              <a:ext uri="{FF2B5EF4-FFF2-40B4-BE49-F238E27FC236}">
                <a16:creationId xmlns:a16="http://schemas.microsoft.com/office/drawing/2014/main" id="{3BFB4929-2E17-D640-96A8-045043E7E7E1}"/>
              </a:ext>
            </a:extLst>
          </p:cNvPr>
          <p:cNvSpPr>
            <a:spLocks noChangeArrowheads="1"/>
          </p:cNvSpPr>
          <p:nvPr/>
        </p:nvSpPr>
        <p:spPr bwMode="auto">
          <a:xfrm>
            <a:off x="6234211" y="5351774"/>
            <a:ext cx="9212" cy="22394"/>
          </a:xfrm>
          <a:custGeom>
            <a:avLst/>
            <a:gdLst>
              <a:gd name="T0" fmla="*/ 6 w 17"/>
              <a:gd name="T1" fmla="*/ 36 h 37"/>
              <a:gd name="T2" fmla="*/ 0 w 17"/>
              <a:gd name="T3" fmla="*/ 26 h 37"/>
              <a:gd name="T4" fmla="*/ 0 w 17"/>
              <a:gd name="T5" fmla="*/ 20 h 37"/>
              <a:gd name="T6" fmla="*/ 6 w 17"/>
              <a:gd name="T7" fmla="*/ 0 h 37"/>
              <a:gd name="T8" fmla="*/ 16 w 17"/>
              <a:gd name="T9" fmla="*/ 20 h 37"/>
              <a:gd name="T10" fmla="*/ 6 w 17"/>
              <a:gd name="T11" fmla="*/ 36 h 37"/>
              <a:gd name="T12" fmla="*/ 6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6" y="36"/>
                </a:moveTo>
                <a:lnTo>
                  <a:pt x="0" y="26"/>
                </a:lnTo>
                <a:lnTo>
                  <a:pt x="0" y="20"/>
                </a:lnTo>
                <a:lnTo>
                  <a:pt x="6" y="0"/>
                </a:lnTo>
                <a:lnTo>
                  <a:pt x="16" y="20"/>
                </a:lnTo>
                <a:lnTo>
                  <a:pt x="6" y="3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3" name="Freeform 150">
            <a:extLst>
              <a:ext uri="{FF2B5EF4-FFF2-40B4-BE49-F238E27FC236}">
                <a16:creationId xmlns:a16="http://schemas.microsoft.com/office/drawing/2014/main" id="{C2E07751-46C6-C74C-BE79-2961494EE12F}"/>
              </a:ext>
            </a:extLst>
          </p:cNvPr>
          <p:cNvSpPr>
            <a:spLocks noChangeArrowheads="1"/>
          </p:cNvSpPr>
          <p:nvPr/>
        </p:nvSpPr>
        <p:spPr bwMode="auto">
          <a:xfrm>
            <a:off x="5495682" y="5070247"/>
            <a:ext cx="296333" cy="487873"/>
          </a:xfrm>
          <a:custGeom>
            <a:avLst/>
            <a:gdLst>
              <a:gd name="T0" fmla="*/ 243 w 484"/>
              <a:gd name="T1" fmla="*/ 41 h 763"/>
              <a:gd name="T2" fmla="*/ 270 w 484"/>
              <a:gd name="T3" fmla="*/ 41 h 763"/>
              <a:gd name="T4" fmla="*/ 306 w 484"/>
              <a:gd name="T5" fmla="*/ 47 h 763"/>
              <a:gd name="T6" fmla="*/ 337 w 484"/>
              <a:gd name="T7" fmla="*/ 47 h 763"/>
              <a:gd name="T8" fmla="*/ 363 w 484"/>
              <a:gd name="T9" fmla="*/ 31 h 763"/>
              <a:gd name="T10" fmla="*/ 378 w 484"/>
              <a:gd name="T11" fmla="*/ 41 h 763"/>
              <a:gd name="T12" fmla="*/ 415 w 484"/>
              <a:gd name="T13" fmla="*/ 26 h 763"/>
              <a:gd name="T14" fmla="*/ 462 w 484"/>
              <a:gd name="T15" fmla="*/ 0 h 763"/>
              <a:gd name="T16" fmla="*/ 462 w 484"/>
              <a:gd name="T17" fmla="*/ 41 h 763"/>
              <a:gd name="T18" fmla="*/ 462 w 484"/>
              <a:gd name="T19" fmla="*/ 88 h 763"/>
              <a:gd name="T20" fmla="*/ 462 w 484"/>
              <a:gd name="T21" fmla="*/ 114 h 763"/>
              <a:gd name="T22" fmla="*/ 472 w 484"/>
              <a:gd name="T23" fmla="*/ 176 h 763"/>
              <a:gd name="T24" fmla="*/ 472 w 484"/>
              <a:gd name="T25" fmla="*/ 197 h 763"/>
              <a:gd name="T26" fmla="*/ 472 w 484"/>
              <a:gd name="T27" fmla="*/ 217 h 763"/>
              <a:gd name="T28" fmla="*/ 435 w 484"/>
              <a:gd name="T29" fmla="*/ 258 h 763"/>
              <a:gd name="T30" fmla="*/ 419 w 484"/>
              <a:gd name="T31" fmla="*/ 274 h 763"/>
              <a:gd name="T32" fmla="*/ 389 w 484"/>
              <a:gd name="T33" fmla="*/ 300 h 763"/>
              <a:gd name="T34" fmla="*/ 306 w 484"/>
              <a:gd name="T35" fmla="*/ 331 h 763"/>
              <a:gd name="T36" fmla="*/ 296 w 484"/>
              <a:gd name="T37" fmla="*/ 352 h 763"/>
              <a:gd name="T38" fmla="*/ 243 w 484"/>
              <a:gd name="T39" fmla="*/ 393 h 763"/>
              <a:gd name="T40" fmla="*/ 197 w 484"/>
              <a:gd name="T41" fmla="*/ 450 h 763"/>
              <a:gd name="T42" fmla="*/ 213 w 484"/>
              <a:gd name="T43" fmla="*/ 507 h 763"/>
              <a:gd name="T44" fmla="*/ 218 w 484"/>
              <a:gd name="T45" fmla="*/ 533 h 763"/>
              <a:gd name="T46" fmla="*/ 229 w 484"/>
              <a:gd name="T47" fmla="*/ 575 h 763"/>
              <a:gd name="T48" fmla="*/ 213 w 484"/>
              <a:gd name="T49" fmla="*/ 626 h 763"/>
              <a:gd name="T50" fmla="*/ 229 w 484"/>
              <a:gd name="T51" fmla="*/ 632 h 763"/>
              <a:gd name="T52" fmla="*/ 135 w 484"/>
              <a:gd name="T53" fmla="*/ 677 h 763"/>
              <a:gd name="T54" fmla="*/ 104 w 484"/>
              <a:gd name="T55" fmla="*/ 699 h 763"/>
              <a:gd name="T56" fmla="*/ 94 w 484"/>
              <a:gd name="T57" fmla="*/ 724 h 763"/>
              <a:gd name="T58" fmla="*/ 104 w 484"/>
              <a:gd name="T59" fmla="*/ 724 h 763"/>
              <a:gd name="T60" fmla="*/ 88 w 484"/>
              <a:gd name="T61" fmla="*/ 762 h 763"/>
              <a:gd name="T62" fmla="*/ 78 w 484"/>
              <a:gd name="T63" fmla="*/ 724 h 763"/>
              <a:gd name="T64" fmla="*/ 68 w 484"/>
              <a:gd name="T65" fmla="*/ 699 h 763"/>
              <a:gd name="T66" fmla="*/ 68 w 484"/>
              <a:gd name="T67" fmla="*/ 632 h 763"/>
              <a:gd name="T68" fmla="*/ 62 w 484"/>
              <a:gd name="T69" fmla="*/ 575 h 763"/>
              <a:gd name="T70" fmla="*/ 47 w 484"/>
              <a:gd name="T71" fmla="*/ 544 h 763"/>
              <a:gd name="T72" fmla="*/ 104 w 484"/>
              <a:gd name="T73" fmla="*/ 481 h 763"/>
              <a:gd name="T74" fmla="*/ 109 w 484"/>
              <a:gd name="T75" fmla="*/ 450 h 763"/>
              <a:gd name="T76" fmla="*/ 119 w 484"/>
              <a:gd name="T77" fmla="*/ 409 h 763"/>
              <a:gd name="T78" fmla="*/ 119 w 484"/>
              <a:gd name="T79" fmla="*/ 372 h 763"/>
              <a:gd name="T80" fmla="*/ 119 w 484"/>
              <a:gd name="T81" fmla="*/ 368 h 763"/>
              <a:gd name="T82" fmla="*/ 129 w 484"/>
              <a:gd name="T83" fmla="*/ 352 h 763"/>
              <a:gd name="T84" fmla="*/ 129 w 484"/>
              <a:gd name="T85" fmla="*/ 300 h 763"/>
              <a:gd name="T86" fmla="*/ 119 w 484"/>
              <a:gd name="T87" fmla="*/ 264 h 763"/>
              <a:gd name="T88" fmla="*/ 78 w 484"/>
              <a:gd name="T89" fmla="*/ 258 h 763"/>
              <a:gd name="T90" fmla="*/ 52 w 484"/>
              <a:gd name="T91" fmla="*/ 243 h 763"/>
              <a:gd name="T92" fmla="*/ 10 w 484"/>
              <a:gd name="T93" fmla="*/ 233 h 763"/>
              <a:gd name="T94" fmla="*/ 0 w 484"/>
              <a:gd name="T95" fmla="*/ 197 h 763"/>
              <a:gd name="T96" fmla="*/ 145 w 484"/>
              <a:gd name="T97" fmla="*/ 150 h 763"/>
              <a:gd name="T98" fmla="*/ 186 w 484"/>
              <a:gd name="T99" fmla="*/ 176 h 763"/>
              <a:gd name="T100" fmla="*/ 202 w 484"/>
              <a:gd name="T101" fmla="*/ 217 h 763"/>
              <a:gd name="T102" fmla="*/ 202 w 484"/>
              <a:gd name="T103" fmla="*/ 258 h 763"/>
              <a:gd name="T104" fmla="*/ 229 w 484"/>
              <a:gd name="T105" fmla="*/ 300 h 763"/>
              <a:gd name="T106" fmla="*/ 239 w 484"/>
              <a:gd name="T107" fmla="*/ 258 h 763"/>
              <a:gd name="T108" fmla="*/ 254 w 484"/>
              <a:gd name="T109" fmla="*/ 248 h 763"/>
              <a:gd name="T110" fmla="*/ 270 w 484"/>
              <a:gd name="T111" fmla="*/ 192 h 763"/>
              <a:gd name="T112" fmla="*/ 239 w 484"/>
              <a:gd name="T113" fmla="*/ 150 h 763"/>
              <a:gd name="T114" fmla="*/ 202 w 484"/>
              <a:gd name="T115" fmla="*/ 135 h 763"/>
              <a:gd name="T116" fmla="*/ 213 w 484"/>
              <a:gd name="T117" fmla="*/ 47 h 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4"/>
              <a:gd name="T178" fmla="*/ 0 h 763"/>
              <a:gd name="T179" fmla="*/ 484 w 484"/>
              <a:gd name="T180" fmla="*/ 763 h 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4" h="763">
                <a:moveTo>
                  <a:pt x="213" y="47"/>
                </a:moveTo>
                <a:lnTo>
                  <a:pt x="243" y="41"/>
                </a:lnTo>
                <a:lnTo>
                  <a:pt x="254" y="47"/>
                </a:lnTo>
                <a:lnTo>
                  <a:pt x="270" y="41"/>
                </a:lnTo>
                <a:lnTo>
                  <a:pt x="286" y="47"/>
                </a:lnTo>
                <a:lnTo>
                  <a:pt x="306" y="47"/>
                </a:lnTo>
                <a:lnTo>
                  <a:pt x="311" y="47"/>
                </a:lnTo>
                <a:lnTo>
                  <a:pt x="337" y="47"/>
                </a:lnTo>
                <a:lnTo>
                  <a:pt x="352" y="41"/>
                </a:lnTo>
                <a:lnTo>
                  <a:pt x="363" y="31"/>
                </a:lnTo>
                <a:lnTo>
                  <a:pt x="378" y="31"/>
                </a:lnTo>
                <a:lnTo>
                  <a:pt x="378" y="41"/>
                </a:lnTo>
                <a:lnTo>
                  <a:pt x="394" y="31"/>
                </a:lnTo>
                <a:lnTo>
                  <a:pt x="415" y="26"/>
                </a:lnTo>
                <a:lnTo>
                  <a:pt x="446" y="16"/>
                </a:lnTo>
                <a:lnTo>
                  <a:pt x="462" y="0"/>
                </a:lnTo>
                <a:lnTo>
                  <a:pt x="472" y="16"/>
                </a:lnTo>
                <a:lnTo>
                  <a:pt x="462" y="41"/>
                </a:lnTo>
                <a:lnTo>
                  <a:pt x="462" y="68"/>
                </a:lnTo>
                <a:lnTo>
                  <a:pt x="462" y="88"/>
                </a:lnTo>
                <a:lnTo>
                  <a:pt x="472" y="109"/>
                </a:lnTo>
                <a:lnTo>
                  <a:pt x="462" y="114"/>
                </a:lnTo>
                <a:lnTo>
                  <a:pt x="472" y="135"/>
                </a:lnTo>
                <a:lnTo>
                  <a:pt x="472" y="176"/>
                </a:lnTo>
                <a:lnTo>
                  <a:pt x="483" y="182"/>
                </a:lnTo>
                <a:lnTo>
                  <a:pt x="472" y="197"/>
                </a:lnTo>
                <a:lnTo>
                  <a:pt x="462" y="207"/>
                </a:lnTo>
                <a:lnTo>
                  <a:pt x="472" y="217"/>
                </a:lnTo>
                <a:lnTo>
                  <a:pt x="456" y="233"/>
                </a:lnTo>
                <a:lnTo>
                  <a:pt x="435" y="258"/>
                </a:lnTo>
                <a:lnTo>
                  <a:pt x="431" y="264"/>
                </a:lnTo>
                <a:lnTo>
                  <a:pt x="419" y="274"/>
                </a:lnTo>
                <a:lnTo>
                  <a:pt x="394" y="285"/>
                </a:lnTo>
                <a:lnTo>
                  <a:pt x="389" y="300"/>
                </a:lnTo>
                <a:lnTo>
                  <a:pt x="337" y="315"/>
                </a:lnTo>
                <a:lnTo>
                  <a:pt x="306" y="331"/>
                </a:lnTo>
                <a:lnTo>
                  <a:pt x="296" y="342"/>
                </a:lnTo>
                <a:lnTo>
                  <a:pt x="296" y="352"/>
                </a:lnTo>
                <a:lnTo>
                  <a:pt x="270" y="372"/>
                </a:lnTo>
                <a:lnTo>
                  <a:pt x="243" y="393"/>
                </a:lnTo>
                <a:lnTo>
                  <a:pt x="202" y="434"/>
                </a:lnTo>
                <a:lnTo>
                  <a:pt x="197" y="450"/>
                </a:lnTo>
                <a:lnTo>
                  <a:pt x="202" y="476"/>
                </a:lnTo>
                <a:lnTo>
                  <a:pt x="213" y="507"/>
                </a:lnTo>
                <a:lnTo>
                  <a:pt x="218" y="544"/>
                </a:lnTo>
                <a:lnTo>
                  <a:pt x="218" y="533"/>
                </a:lnTo>
                <a:lnTo>
                  <a:pt x="229" y="544"/>
                </a:lnTo>
                <a:lnTo>
                  <a:pt x="229" y="575"/>
                </a:lnTo>
                <a:lnTo>
                  <a:pt x="218" y="589"/>
                </a:lnTo>
                <a:lnTo>
                  <a:pt x="213" y="626"/>
                </a:lnTo>
                <a:lnTo>
                  <a:pt x="218" y="616"/>
                </a:lnTo>
                <a:lnTo>
                  <a:pt x="229" y="632"/>
                </a:lnTo>
                <a:lnTo>
                  <a:pt x="202" y="652"/>
                </a:lnTo>
                <a:lnTo>
                  <a:pt x="135" y="677"/>
                </a:lnTo>
                <a:lnTo>
                  <a:pt x="119" y="683"/>
                </a:lnTo>
                <a:lnTo>
                  <a:pt x="104" y="699"/>
                </a:lnTo>
                <a:lnTo>
                  <a:pt x="88" y="709"/>
                </a:lnTo>
                <a:lnTo>
                  <a:pt x="94" y="724"/>
                </a:lnTo>
                <a:lnTo>
                  <a:pt x="104" y="719"/>
                </a:lnTo>
                <a:lnTo>
                  <a:pt x="104" y="724"/>
                </a:lnTo>
                <a:lnTo>
                  <a:pt x="104" y="762"/>
                </a:lnTo>
                <a:lnTo>
                  <a:pt x="88" y="762"/>
                </a:lnTo>
                <a:lnTo>
                  <a:pt x="68" y="750"/>
                </a:lnTo>
                <a:lnTo>
                  <a:pt x="78" y="724"/>
                </a:lnTo>
                <a:lnTo>
                  <a:pt x="68" y="709"/>
                </a:lnTo>
                <a:lnTo>
                  <a:pt x="68" y="699"/>
                </a:lnTo>
                <a:lnTo>
                  <a:pt x="68" y="667"/>
                </a:lnTo>
                <a:lnTo>
                  <a:pt x="68" y="632"/>
                </a:lnTo>
                <a:lnTo>
                  <a:pt x="52" y="589"/>
                </a:lnTo>
                <a:lnTo>
                  <a:pt x="62" y="575"/>
                </a:lnTo>
                <a:lnTo>
                  <a:pt x="52" y="569"/>
                </a:lnTo>
                <a:lnTo>
                  <a:pt x="47" y="544"/>
                </a:lnTo>
                <a:lnTo>
                  <a:pt x="94" y="502"/>
                </a:lnTo>
                <a:lnTo>
                  <a:pt x="104" y="481"/>
                </a:lnTo>
                <a:lnTo>
                  <a:pt x="104" y="466"/>
                </a:lnTo>
                <a:lnTo>
                  <a:pt x="109" y="450"/>
                </a:lnTo>
                <a:lnTo>
                  <a:pt x="129" y="424"/>
                </a:lnTo>
                <a:lnTo>
                  <a:pt x="119" y="409"/>
                </a:lnTo>
                <a:lnTo>
                  <a:pt x="119" y="393"/>
                </a:lnTo>
                <a:lnTo>
                  <a:pt x="119" y="372"/>
                </a:lnTo>
                <a:lnTo>
                  <a:pt x="129" y="372"/>
                </a:lnTo>
                <a:lnTo>
                  <a:pt x="119" y="368"/>
                </a:lnTo>
                <a:lnTo>
                  <a:pt x="129" y="358"/>
                </a:lnTo>
                <a:lnTo>
                  <a:pt x="129" y="352"/>
                </a:lnTo>
                <a:lnTo>
                  <a:pt x="129" y="326"/>
                </a:lnTo>
                <a:lnTo>
                  <a:pt x="129" y="300"/>
                </a:lnTo>
                <a:lnTo>
                  <a:pt x="119" y="274"/>
                </a:lnTo>
                <a:lnTo>
                  <a:pt x="119" y="264"/>
                </a:lnTo>
                <a:lnTo>
                  <a:pt x="88" y="264"/>
                </a:lnTo>
                <a:lnTo>
                  <a:pt x="78" y="258"/>
                </a:lnTo>
                <a:lnTo>
                  <a:pt x="62" y="248"/>
                </a:lnTo>
                <a:lnTo>
                  <a:pt x="52" y="243"/>
                </a:lnTo>
                <a:lnTo>
                  <a:pt x="21" y="248"/>
                </a:lnTo>
                <a:lnTo>
                  <a:pt x="10" y="233"/>
                </a:lnTo>
                <a:lnTo>
                  <a:pt x="10" y="217"/>
                </a:lnTo>
                <a:lnTo>
                  <a:pt x="0" y="197"/>
                </a:lnTo>
                <a:lnTo>
                  <a:pt x="135" y="155"/>
                </a:lnTo>
                <a:lnTo>
                  <a:pt x="145" y="150"/>
                </a:lnTo>
                <a:lnTo>
                  <a:pt x="161" y="182"/>
                </a:lnTo>
                <a:lnTo>
                  <a:pt x="186" y="176"/>
                </a:lnTo>
                <a:lnTo>
                  <a:pt x="202" y="182"/>
                </a:lnTo>
                <a:lnTo>
                  <a:pt x="202" y="217"/>
                </a:lnTo>
                <a:lnTo>
                  <a:pt x="197" y="243"/>
                </a:lnTo>
                <a:lnTo>
                  <a:pt x="202" y="258"/>
                </a:lnTo>
                <a:lnTo>
                  <a:pt x="218" y="285"/>
                </a:lnTo>
                <a:lnTo>
                  <a:pt x="229" y="300"/>
                </a:lnTo>
                <a:lnTo>
                  <a:pt x="239" y="285"/>
                </a:lnTo>
                <a:lnTo>
                  <a:pt x="239" y="258"/>
                </a:lnTo>
                <a:lnTo>
                  <a:pt x="243" y="258"/>
                </a:lnTo>
                <a:lnTo>
                  <a:pt x="254" y="248"/>
                </a:lnTo>
                <a:lnTo>
                  <a:pt x="264" y="217"/>
                </a:lnTo>
                <a:lnTo>
                  <a:pt x="270" y="192"/>
                </a:lnTo>
                <a:lnTo>
                  <a:pt x="254" y="182"/>
                </a:lnTo>
                <a:lnTo>
                  <a:pt x="239" y="150"/>
                </a:lnTo>
                <a:lnTo>
                  <a:pt x="218" y="135"/>
                </a:lnTo>
                <a:lnTo>
                  <a:pt x="202" y="135"/>
                </a:lnTo>
                <a:lnTo>
                  <a:pt x="202" y="72"/>
                </a:lnTo>
                <a:lnTo>
                  <a:pt x="213" y="4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4" name="Freeform 151">
            <a:extLst>
              <a:ext uri="{FF2B5EF4-FFF2-40B4-BE49-F238E27FC236}">
                <a16:creationId xmlns:a16="http://schemas.microsoft.com/office/drawing/2014/main" id="{A9D61D21-2A30-9740-8C91-D46712F0B97A}"/>
              </a:ext>
            </a:extLst>
          </p:cNvPr>
          <p:cNvSpPr>
            <a:spLocks noChangeArrowheads="1"/>
          </p:cNvSpPr>
          <p:nvPr/>
        </p:nvSpPr>
        <p:spPr bwMode="auto">
          <a:xfrm>
            <a:off x="4999747" y="5252600"/>
            <a:ext cx="362355" cy="361506"/>
          </a:xfrm>
          <a:custGeom>
            <a:avLst/>
            <a:gdLst>
              <a:gd name="T0" fmla="*/ 508 w 592"/>
              <a:gd name="T1" fmla="*/ 30 h 566"/>
              <a:gd name="T2" fmla="*/ 544 w 592"/>
              <a:gd name="T3" fmla="*/ 20 h 566"/>
              <a:gd name="T4" fmla="*/ 550 w 592"/>
              <a:gd name="T5" fmla="*/ 20 h 566"/>
              <a:gd name="T6" fmla="*/ 575 w 592"/>
              <a:gd name="T7" fmla="*/ 30 h 566"/>
              <a:gd name="T8" fmla="*/ 591 w 592"/>
              <a:gd name="T9" fmla="*/ 41 h 566"/>
              <a:gd name="T10" fmla="*/ 575 w 592"/>
              <a:gd name="T11" fmla="*/ 41 h 566"/>
              <a:gd name="T12" fmla="*/ 560 w 592"/>
              <a:gd name="T13" fmla="*/ 46 h 566"/>
              <a:gd name="T14" fmla="*/ 550 w 592"/>
              <a:gd name="T15" fmla="*/ 46 h 566"/>
              <a:gd name="T16" fmla="*/ 518 w 592"/>
              <a:gd name="T17" fmla="*/ 67 h 566"/>
              <a:gd name="T18" fmla="*/ 503 w 592"/>
              <a:gd name="T19" fmla="*/ 46 h 566"/>
              <a:gd name="T20" fmla="*/ 467 w 592"/>
              <a:gd name="T21" fmla="*/ 57 h 566"/>
              <a:gd name="T22" fmla="*/ 409 w 592"/>
              <a:gd name="T23" fmla="*/ 67 h 566"/>
              <a:gd name="T24" fmla="*/ 399 w 592"/>
              <a:gd name="T25" fmla="*/ 232 h 566"/>
              <a:gd name="T26" fmla="*/ 358 w 592"/>
              <a:gd name="T27" fmla="*/ 232 h 566"/>
              <a:gd name="T28" fmla="*/ 352 w 592"/>
              <a:gd name="T29" fmla="*/ 367 h 566"/>
              <a:gd name="T30" fmla="*/ 342 w 592"/>
              <a:gd name="T31" fmla="*/ 543 h 566"/>
              <a:gd name="T32" fmla="*/ 327 w 592"/>
              <a:gd name="T33" fmla="*/ 543 h 566"/>
              <a:gd name="T34" fmla="*/ 305 w 592"/>
              <a:gd name="T35" fmla="*/ 558 h 566"/>
              <a:gd name="T36" fmla="*/ 301 w 592"/>
              <a:gd name="T37" fmla="*/ 565 h 566"/>
              <a:gd name="T38" fmla="*/ 285 w 592"/>
              <a:gd name="T39" fmla="*/ 558 h 566"/>
              <a:gd name="T40" fmla="*/ 264 w 592"/>
              <a:gd name="T41" fmla="*/ 558 h 566"/>
              <a:gd name="T42" fmla="*/ 249 w 592"/>
              <a:gd name="T43" fmla="*/ 558 h 566"/>
              <a:gd name="T44" fmla="*/ 223 w 592"/>
              <a:gd name="T45" fmla="*/ 548 h 566"/>
              <a:gd name="T46" fmla="*/ 223 w 592"/>
              <a:gd name="T47" fmla="*/ 522 h 566"/>
              <a:gd name="T48" fmla="*/ 219 w 592"/>
              <a:gd name="T49" fmla="*/ 522 h 566"/>
              <a:gd name="T50" fmla="*/ 207 w 592"/>
              <a:gd name="T51" fmla="*/ 522 h 566"/>
              <a:gd name="T52" fmla="*/ 197 w 592"/>
              <a:gd name="T53" fmla="*/ 543 h 566"/>
              <a:gd name="T54" fmla="*/ 192 w 592"/>
              <a:gd name="T55" fmla="*/ 548 h 566"/>
              <a:gd name="T56" fmla="*/ 156 w 592"/>
              <a:gd name="T57" fmla="*/ 517 h 566"/>
              <a:gd name="T58" fmla="*/ 140 w 592"/>
              <a:gd name="T59" fmla="*/ 476 h 566"/>
              <a:gd name="T60" fmla="*/ 140 w 592"/>
              <a:gd name="T61" fmla="*/ 455 h 566"/>
              <a:gd name="T62" fmla="*/ 135 w 592"/>
              <a:gd name="T63" fmla="*/ 439 h 566"/>
              <a:gd name="T64" fmla="*/ 125 w 592"/>
              <a:gd name="T65" fmla="*/ 382 h 566"/>
              <a:gd name="T66" fmla="*/ 115 w 592"/>
              <a:gd name="T67" fmla="*/ 357 h 566"/>
              <a:gd name="T68" fmla="*/ 109 w 592"/>
              <a:gd name="T69" fmla="*/ 315 h 566"/>
              <a:gd name="T70" fmla="*/ 109 w 592"/>
              <a:gd name="T71" fmla="*/ 284 h 566"/>
              <a:gd name="T72" fmla="*/ 109 w 592"/>
              <a:gd name="T73" fmla="*/ 259 h 566"/>
              <a:gd name="T74" fmla="*/ 88 w 592"/>
              <a:gd name="T75" fmla="*/ 232 h 566"/>
              <a:gd name="T76" fmla="*/ 58 w 592"/>
              <a:gd name="T77" fmla="*/ 155 h 566"/>
              <a:gd name="T78" fmla="*/ 27 w 592"/>
              <a:gd name="T79" fmla="*/ 98 h 566"/>
              <a:gd name="T80" fmla="*/ 16 w 592"/>
              <a:gd name="T81" fmla="*/ 72 h 566"/>
              <a:gd name="T82" fmla="*/ 0 w 592"/>
              <a:gd name="T83" fmla="*/ 41 h 566"/>
              <a:gd name="T84" fmla="*/ 0 w 592"/>
              <a:gd name="T85" fmla="*/ 14 h 566"/>
              <a:gd name="T86" fmla="*/ 6 w 592"/>
              <a:gd name="T87" fmla="*/ 14 h 566"/>
              <a:gd name="T88" fmla="*/ 27 w 592"/>
              <a:gd name="T89" fmla="*/ 14 h 566"/>
              <a:gd name="T90" fmla="*/ 31 w 592"/>
              <a:gd name="T91" fmla="*/ 14 h 566"/>
              <a:gd name="T92" fmla="*/ 58 w 592"/>
              <a:gd name="T93" fmla="*/ 0 h 566"/>
              <a:gd name="T94" fmla="*/ 72 w 592"/>
              <a:gd name="T95" fmla="*/ 4 h 566"/>
              <a:gd name="T96" fmla="*/ 99 w 592"/>
              <a:gd name="T97" fmla="*/ 20 h 566"/>
              <a:gd name="T98" fmla="*/ 109 w 592"/>
              <a:gd name="T99" fmla="*/ 20 h 566"/>
              <a:gd name="T100" fmla="*/ 285 w 592"/>
              <a:gd name="T101" fmla="*/ 14 h 566"/>
              <a:gd name="T102" fmla="*/ 291 w 592"/>
              <a:gd name="T103" fmla="*/ 30 h 566"/>
              <a:gd name="T104" fmla="*/ 305 w 592"/>
              <a:gd name="T105" fmla="*/ 41 h 566"/>
              <a:gd name="T106" fmla="*/ 368 w 592"/>
              <a:gd name="T107" fmla="*/ 46 h 566"/>
              <a:gd name="T108" fmla="*/ 394 w 592"/>
              <a:gd name="T109" fmla="*/ 46 h 566"/>
              <a:gd name="T110" fmla="*/ 409 w 592"/>
              <a:gd name="T111" fmla="*/ 46 h 566"/>
              <a:gd name="T112" fmla="*/ 425 w 592"/>
              <a:gd name="T113" fmla="*/ 46 h 566"/>
              <a:gd name="T114" fmla="*/ 508 w 592"/>
              <a:gd name="T115" fmla="*/ 30 h 566"/>
              <a:gd name="T116" fmla="*/ 508 w 592"/>
              <a:gd name="T117" fmla="*/ 30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2"/>
              <a:gd name="T178" fmla="*/ 0 h 566"/>
              <a:gd name="T179" fmla="*/ 592 w 592"/>
              <a:gd name="T180" fmla="*/ 566 h 5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2" h="566">
                <a:moveTo>
                  <a:pt x="508" y="30"/>
                </a:moveTo>
                <a:lnTo>
                  <a:pt x="544" y="20"/>
                </a:lnTo>
                <a:lnTo>
                  <a:pt x="550" y="20"/>
                </a:lnTo>
                <a:lnTo>
                  <a:pt x="575" y="30"/>
                </a:lnTo>
                <a:lnTo>
                  <a:pt x="591" y="41"/>
                </a:lnTo>
                <a:lnTo>
                  <a:pt x="575" y="41"/>
                </a:lnTo>
                <a:lnTo>
                  <a:pt x="560" y="46"/>
                </a:lnTo>
                <a:lnTo>
                  <a:pt x="550" y="46"/>
                </a:lnTo>
                <a:lnTo>
                  <a:pt x="518" y="67"/>
                </a:lnTo>
                <a:lnTo>
                  <a:pt x="503" y="46"/>
                </a:lnTo>
                <a:lnTo>
                  <a:pt x="467" y="57"/>
                </a:lnTo>
                <a:lnTo>
                  <a:pt x="409" y="67"/>
                </a:lnTo>
                <a:lnTo>
                  <a:pt x="399" y="232"/>
                </a:lnTo>
                <a:lnTo>
                  <a:pt x="358" y="232"/>
                </a:lnTo>
                <a:lnTo>
                  <a:pt x="352" y="367"/>
                </a:lnTo>
                <a:lnTo>
                  <a:pt x="342" y="543"/>
                </a:lnTo>
                <a:lnTo>
                  <a:pt x="327" y="543"/>
                </a:lnTo>
                <a:lnTo>
                  <a:pt x="305" y="558"/>
                </a:lnTo>
                <a:lnTo>
                  <a:pt x="301" y="565"/>
                </a:lnTo>
                <a:lnTo>
                  <a:pt x="285" y="558"/>
                </a:lnTo>
                <a:lnTo>
                  <a:pt x="264" y="558"/>
                </a:lnTo>
                <a:lnTo>
                  <a:pt x="249" y="558"/>
                </a:lnTo>
                <a:lnTo>
                  <a:pt x="223" y="548"/>
                </a:lnTo>
                <a:lnTo>
                  <a:pt x="223" y="522"/>
                </a:lnTo>
                <a:lnTo>
                  <a:pt x="219" y="522"/>
                </a:lnTo>
                <a:lnTo>
                  <a:pt x="207" y="522"/>
                </a:lnTo>
                <a:lnTo>
                  <a:pt x="197" y="543"/>
                </a:lnTo>
                <a:lnTo>
                  <a:pt x="192" y="548"/>
                </a:lnTo>
                <a:lnTo>
                  <a:pt x="156" y="517"/>
                </a:lnTo>
                <a:lnTo>
                  <a:pt x="140" y="476"/>
                </a:lnTo>
                <a:lnTo>
                  <a:pt x="140" y="455"/>
                </a:lnTo>
                <a:lnTo>
                  <a:pt x="135" y="439"/>
                </a:lnTo>
                <a:lnTo>
                  <a:pt x="125" y="382"/>
                </a:lnTo>
                <a:lnTo>
                  <a:pt x="115" y="357"/>
                </a:lnTo>
                <a:lnTo>
                  <a:pt x="109" y="315"/>
                </a:lnTo>
                <a:lnTo>
                  <a:pt x="109" y="284"/>
                </a:lnTo>
                <a:lnTo>
                  <a:pt x="109" y="259"/>
                </a:lnTo>
                <a:lnTo>
                  <a:pt x="88" y="232"/>
                </a:lnTo>
                <a:lnTo>
                  <a:pt x="58" y="155"/>
                </a:lnTo>
                <a:lnTo>
                  <a:pt x="27" y="98"/>
                </a:lnTo>
                <a:lnTo>
                  <a:pt x="16" y="72"/>
                </a:lnTo>
                <a:lnTo>
                  <a:pt x="0" y="41"/>
                </a:lnTo>
                <a:lnTo>
                  <a:pt x="0" y="14"/>
                </a:lnTo>
                <a:lnTo>
                  <a:pt x="6" y="14"/>
                </a:lnTo>
                <a:lnTo>
                  <a:pt x="27" y="14"/>
                </a:lnTo>
                <a:lnTo>
                  <a:pt x="31" y="14"/>
                </a:lnTo>
                <a:lnTo>
                  <a:pt x="58" y="0"/>
                </a:lnTo>
                <a:lnTo>
                  <a:pt x="72" y="4"/>
                </a:lnTo>
                <a:lnTo>
                  <a:pt x="99" y="20"/>
                </a:lnTo>
                <a:lnTo>
                  <a:pt x="109" y="20"/>
                </a:lnTo>
                <a:lnTo>
                  <a:pt x="285" y="14"/>
                </a:lnTo>
                <a:lnTo>
                  <a:pt x="291" y="30"/>
                </a:lnTo>
                <a:lnTo>
                  <a:pt x="305" y="41"/>
                </a:lnTo>
                <a:lnTo>
                  <a:pt x="368" y="46"/>
                </a:lnTo>
                <a:lnTo>
                  <a:pt x="394" y="46"/>
                </a:lnTo>
                <a:lnTo>
                  <a:pt x="409" y="46"/>
                </a:lnTo>
                <a:lnTo>
                  <a:pt x="425" y="46"/>
                </a:lnTo>
                <a:lnTo>
                  <a:pt x="508" y="3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5" name="Freeform 152">
            <a:extLst>
              <a:ext uri="{FF2B5EF4-FFF2-40B4-BE49-F238E27FC236}">
                <a16:creationId xmlns:a16="http://schemas.microsoft.com/office/drawing/2014/main" id="{5AB9CDCC-50E4-204A-AE09-863CE3779513}"/>
              </a:ext>
            </a:extLst>
          </p:cNvPr>
          <p:cNvSpPr>
            <a:spLocks noChangeArrowheads="1"/>
          </p:cNvSpPr>
          <p:nvPr/>
        </p:nvSpPr>
        <p:spPr bwMode="auto">
          <a:xfrm>
            <a:off x="4684990" y="4080103"/>
            <a:ext cx="426842" cy="348709"/>
          </a:xfrm>
          <a:custGeom>
            <a:avLst/>
            <a:gdLst>
              <a:gd name="T0" fmla="*/ 586 w 696"/>
              <a:gd name="T1" fmla="*/ 16 h 545"/>
              <a:gd name="T2" fmla="*/ 654 w 696"/>
              <a:gd name="T3" fmla="*/ 26 h 545"/>
              <a:gd name="T4" fmla="*/ 664 w 696"/>
              <a:gd name="T5" fmla="*/ 94 h 545"/>
              <a:gd name="T6" fmla="*/ 679 w 696"/>
              <a:gd name="T7" fmla="*/ 125 h 545"/>
              <a:gd name="T8" fmla="*/ 689 w 696"/>
              <a:gd name="T9" fmla="*/ 155 h 545"/>
              <a:gd name="T10" fmla="*/ 612 w 696"/>
              <a:gd name="T11" fmla="*/ 383 h 545"/>
              <a:gd name="T12" fmla="*/ 597 w 696"/>
              <a:gd name="T13" fmla="*/ 419 h 545"/>
              <a:gd name="T14" fmla="*/ 586 w 696"/>
              <a:gd name="T15" fmla="*/ 460 h 545"/>
              <a:gd name="T16" fmla="*/ 555 w 696"/>
              <a:gd name="T17" fmla="*/ 476 h 545"/>
              <a:gd name="T18" fmla="*/ 462 w 696"/>
              <a:gd name="T19" fmla="*/ 466 h 545"/>
              <a:gd name="T20" fmla="*/ 431 w 696"/>
              <a:gd name="T21" fmla="*/ 481 h 545"/>
              <a:gd name="T22" fmla="*/ 352 w 696"/>
              <a:gd name="T23" fmla="*/ 466 h 545"/>
              <a:gd name="T24" fmla="*/ 286 w 696"/>
              <a:gd name="T25" fmla="*/ 460 h 545"/>
              <a:gd name="T26" fmla="*/ 234 w 696"/>
              <a:gd name="T27" fmla="*/ 440 h 545"/>
              <a:gd name="T28" fmla="*/ 203 w 696"/>
              <a:gd name="T29" fmla="*/ 450 h 545"/>
              <a:gd name="T30" fmla="*/ 176 w 696"/>
              <a:gd name="T31" fmla="*/ 481 h 545"/>
              <a:gd name="T32" fmla="*/ 151 w 696"/>
              <a:gd name="T33" fmla="*/ 544 h 545"/>
              <a:gd name="T34" fmla="*/ 119 w 696"/>
              <a:gd name="T35" fmla="*/ 507 h 545"/>
              <a:gd name="T36" fmla="*/ 99 w 696"/>
              <a:gd name="T37" fmla="*/ 528 h 545"/>
              <a:gd name="T38" fmla="*/ 94 w 696"/>
              <a:gd name="T39" fmla="*/ 503 h 545"/>
              <a:gd name="T40" fmla="*/ 68 w 696"/>
              <a:gd name="T41" fmla="*/ 492 h 545"/>
              <a:gd name="T42" fmla="*/ 37 w 696"/>
              <a:gd name="T43" fmla="*/ 466 h 545"/>
              <a:gd name="T44" fmla="*/ 52 w 696"/>
              <a:gd name="T45" fmla="*/ 460 h 545"/>
              <a:gd name="T46" fmla="*/ 16 w 696"/>
              <a:gd name="T47" fmla="*/ 440 h 545"/>
              <a:gd name="T48" fmla="*/ 0 w 696"/>
              <a:gd name="T49" fmla="*/ 409 h 545"/>
              <a:gd name="T50" fmla="*/ 42 w 696"/>
              <a:gd name="T51" fmla="*/ 383 h 545"/>
              <a:gd name="T52" fmla="*/ 135 w 696"/>
              <a:gd name="T53" fmla="*/ 368 h 545"/>
              <a:gd name="T54" fmla="*/ 166 w 696"/>
              <a:gd name="T55" fmla="*/ 342 h 545"/>
              <a:gd name="T56" fmla="*/ 187 w 696"/>
              <a:gd name="T57" fmla="*/ 290 h 545"/>
              <a:gd name="T58" fmla="*/ 260 w 696"/>
              <a:gd name="T59" fmla="*/ 176 h 545"/>
              <a:gd name="T60" fmla="*/ 487 w 696"/>
              <a:gd name="T61" fmla="*/ 26 h 545"/>
              <a:gd name="T62" fmla="*/ 529 w 696"/>
              <a:gd name="T63" fmla="*/ 0 h 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6"/>
              <a:gd name="T97" fmla="*/ 0 h 545"/>
              <a:gd name="T98" fmla="*/ 696 w 696"/>
              <a:gd name="T99" fmla="*/ 545 h 5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6" h="545">
                <a:moveTo>
                  <a:pt x="529" y="0"/>
                </a:moveTo>
                <a:lnTo>
                  <a:pt x="586" y="16"/>
                </a:lnTo>
                <a:lnTo>
                  <a:pt x="622" y="41"/>
                </a:lnTo>
                <a:lnTo>
                  <a:pt x="654" y="26"/>
                </a:lnTo>
                <a:lnTo>
                  <a:pt x="664" y="57"/>
                </a:lnTo>
                <a:lnTo>
                  <a:pt x="664" y="94"/>
                </a:lnTo>
                <a:lnTo>
                  <a:pt x="679" y="109"/>
                </a:lnTo>
                <a:lnTo>
                  <a:pt x="679" y="125"/>
                </a:lnTo>
                <a:lnTo>
                  <a:pt x="695" y="150"/>
                </a:lnTo>
                <a:lnTo>
                  <a:pt x="689" y="155"/>
                </a:lnTo>
                <a:lnTo>
                  <a:pt x="679" y="300"/>
                </a:lnTo>
                <a:lnTo>
                  <a:pt x="612" y="383"/>
                </a:lnTo>
                <a:lnTo>
                  <a:pt x="601" y="399"/>
                </a:lnTo>
                <a:lnTo>
                  <a:pt x="597" y="419"/>
                </a:lnTo>
                <a:lnTo>
                  <a:pt x="597" y="440"/>
                </a:lnTo>
                <a:lnTo>
                  <a:pt x="586" y="460"/>
                </a:lnTo>
                <a:lnTo>
                  <a:pt x="571" y="466"/>
                </a:lnTo>
                <a:lnTo>
                  <a:pt x="555" y="476"/>
                </a:lnTo>
                <a:lnTo>
                  <a:pt x="477" y="460"/>
                </a:lnTo>
                <a:lnTo>
                  <a:pt x="462" y="466"/>
                </a:lnTo>
                <a:lnTo>
                  <a:pt x="446" y="476"/>
                </a:lnTo>
                <a:lnTo>
                  <a:pt x="431" y="481"/>
                </a:lnTo>
                <a:lnTo>
                  <a:pt x="405" y="492"/>
                </a:lnTo>
                <a:lnTo>
                  <a:pt x="352" y="466"/>
                </a:lnTo>
                <a:lnTo>
                  <a:pt x="301" y="476"/>
                </a:lnTo>
                <a:lnTo>
                  <a:pt x="286" y="460"/>
                </a:lnTo>
                <a:lnTo>
                  <a:pt x="260" y="450"/>
                </a:lnTo>
                <a:lnTo>
                  <a:pt x="234" y="440"/>
                </a:lnTo>
                <a:lnTo>
                  <a:pt x="234" y="450"/>
                </a:lnTo>
                <a:lnTo>
                  <a:pt x="203" y="450"/>
                </a:lnTo>
                <a:lnTo>
                  <a:pt x="187" y="460"/>
                </a:lnTo>
                <a:lnTo>
                  <a:pt x="176" y="481"/>
                </a:lnTo>
                <a:lnTo>
                  <a:pt x="151" y="503"/>
                </a:lnTo>
                <a:lnTo>
                  <a:pt x="151" y="544"/>
                </a:lnTo>
                <a:lnTo>
                  <a:pt x="135" y="528"/>
                </a:lnTo>
                <a:lnTo>
                  <a:pt x="119" y="507"/>
                </a:lnTo>
                <a:lnTo>
                  <a:pt x="109" y="507"/>
                </a:lnTo>
                <a:lnTo>
                  <a:pt x="99" y="528"/>
                </a:lnTo>
                <a:lnTo>
                  <a:pt x="84" y="507"/>
                </a:lnTo>
                <a:lnTo>
                  <a:pt x="94" y="503"/>
                </a:lnTo>
                <a:lnTo>
                  <a:pt x="84" y="492"/>
                </a:lnTo>
                <a:lnTo>
                  <a:pt x="68" y="492"/>
                </a:lnTo>
                <a:lnTo>
                  <a:pt x="37" y="476"/>
                </a:lnTo>
                <a:lnTo>
                  <a:pt x="37" y="466"/>
                </a:lnTo>
                <a:lnTo>
                  <a:pt x="52" y="466"/>
                </a:lnTo>
                <a:lnTo>
                  <a:pt x="52" y="460"/>
                </a:lnTo>
                <a:lnTo>
                  <a:pt x="37" y="460"/>
                </a:lnTo>
                <a:lnTo>
                  <a:pt x="16" y="440"/>
                </a:lnTo>
                <a:lnTo>
                  <a:pt x="11" y="425"/>
                </a:lnTo>
                <a:lnTo>
                  <a:pt x="0" y="409"/>
                </a:lnTo>
                <a:lnTo>
                  <a:pt x="0" y="393"/>
                </a:lnTo>
                <a:lnTo>
                  <a:pt x="42" y="383"/>
                </a:lnTo>
                <a:lnTo>
                  <a:pt x="52" y="372"/>
                </a:lnTo>
                <a:lnTo>
                  <a:pt x="135" y="368"/>
                </a:lnTo>
                <a:lnTo>
                  <a:pt x="151" y="372"/>
                </a:lnTo>
                <a:lnTo>
                  <a:pt x="166" y="342"/>
                </a:lnTo>
                <a:lnTo>
                  <a:pt x="176" y="300"/>
                </a:lnTo>
                <a:lnTo>
                  <a:pt x="187" y="290"/>
                </a:lnTo>
                <a:lnTo>
                  <a:pt x="187" y="202"/>
                </a:lnTo>
                <a:lnTo>
                  <a:pt x="260" y="176"/>
                </a:lnTo>
                <a:lnTo>
                  <a:pt x="327" y="114"/>
                </a:lnTo>
                <a:lnTo>
                  <a:pt x="487" y="26"/>
                </a:lnTo>
                <a:lnTo>
                  <a:pt x="529"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6" name="Freeform 153">
            <a:extLst>
              <a:ext uri="{FF2B5EF4-FFF2-40B4-BE49-F238E27FC236}">
                <a16:creationId xmlns:a16="http://schemas.microsoft.com/office/drawing/2014/main" id="{1B937521-77A0-994A-8C30-7377297C4436}"/>
              </a:ext>
            </a:extLst>
          </p:cNvPr>
          <p:cNvSpPr>
            <a:spLocks noChangeArrowheads="1"/>
          </p:cNvSpPr>
          <p:nvPr/>
        </p:nvSpPr>
        <p:spPr bwMode="auto">
          <a:xfrm>
            <a:off x="4758689" y="4361630"/>
            <a:ext cx="323969" cy="278328"/>
          </a:xfrm>
          <a:custGeom>
            <a:avLst/>
            <a:gdLst>
              <a:gd name="T0" fmla="*/ 492 w 529"/>
              <a:gd name="T1" fmla="*/ 26 h 436"/>
              <a:gd name="T2" fmla="*/ 502 w 529"/>
              <a:gd name="T3" fmla="*/ 67 h 436"/>
              <a:gd name="T4" fmla="*/ 528 w 529"/>
              <a:gd name="T5" fmla="*/ 104 h 436"/>
              <a:gd name="T6" fmla="*/ 492 w 529"/>
              <a:gd name="T7" fmla="*/ 119 h 436"/>
              <a:gd name="T8" fmla="*/ 477 w 529"/>
              <a:gd name="T9" fmla="*/ 161 h 436"/>
              <a:gd name="T10" fmla="*/ 466 w 529"/>
              <a:gd name="T11" fmla="*/ 196 h 436"/>
              <a:gd name="T12" fmla="*/ 440 w 529"/>
              <a:gd name="T13" fmla="*/ 227 h 436"/>
              <a:gd name="T14" fmla="*/ 399 w 529"/>
              <a:gd name="T15" fmla="*/ 294 h 436"/>
              <a:gd name="T16" fmla="*/ 399 w 529"/>
              <a:gd name="T17" fmla="*/ 310 h 436"/>
              <a:gd name="T18" fmla="*/ 368 w 529"/>
              <a:gd name="T19" fmla="*/ 326 h 436"/>
              <a:gd name="T20" fmla="*/ 352 w 529"/>
              <a:gd name="T21" fmla="*/ 306 h 436"/>
              <a:gd name="T22" fmla="*/ 326 w 529"/>
              <a:gd name="T23" fmla="*/ 310 h 436"/>
              <a:gd name="T24" fmla="*/ 275 w 529"/>
              <a:gd name="T25" fmla="*/ 351 h 436"/>
              <a:gd name="T26" fmla="*/ 248 w 529"/>
              <a:gd name="T27" fmla="*/ 419 h 436"/>
              <a:gd name="T28" fmla="*/ 244 w 529"/>
              <a:gd name="T29" fmla="*/ 419 h 436"/>
              <a:gd name="T30" fmla="*/ 182 w 529"/>
              <a:gd name="T31" fmla="*/ 419 h 436"/>
              <a:gd name="T32" fmla="*/ 150 w 529"/>
              <a:gd name="T33" fmla="*/ 435 h 436"/>
              <a:gd name="T34" fmla="*/ 109 w 529"/>
              <a:gd name="T35" fmla="*/ 394 h 436"/>
              <a:gd name="T36" fmla="*/ 115 w 529"/>
              <a:gd name="T37" fmla="*/ 378 h 436"/>
              <a:gd name="T38" fmla="*/ 94 w 529"/>
              <a:gd name="T39" fmla="*/ 351 h 436"/>
              <a:gd name="T40" fmla="*/ 6 w 529"/>
              <a:gd name="T41" fmla="*/ 337 h 436"/>
              <a:gd name="T42" fmla="*/ 0 w 529"/>
              <a:gd name="T43" fmla="*/ 243 h 436"/>
              <a:gd name="T44" fmla="*/ 16 w 529"/>
              <a:gd name="T45" fmla="*/ 212 h 436"/>
              <a:gd name="T46" fmla="*/ 31 w 529"/>
              <a:gd name="T47" fmla="*/ 176 h 436"/>
              <a:gd name="T48" fmla="*/ 41 w 529"/>
              <a:gd name="T49" fmla="*/ 145 h 436"/>
              <a:gd name="T50" fmla="*/ 31 w 529"/>
              <a:gd name="T51" fmla="*/ 104 h 436"/>
              <a:gd name="T52" fmla="*/ 57 w 529"/>
              <a:gd name="T53" fmla="*/ 41 h 436"/>
              <a:gd name="T54" fmla="*/ 84 w 529"/>
              <a:gd name="T55" fmla="*/ 10 h 436"/>
              <a:gd name="T56" fmla="*/ 115 w 529"/>
              <a:gd name="T57" fmla="*/ 0 h 436"/>
              <a:gd name="T58" fmla="*/ 166 w 529"/>
              <a:gd name="T59" fmla="*/ 20 h 436"/>
              <a:gd name="T60" fmla="*/ 233 w 529"/>
              <a:gd name="T61" fmla="*/ 26 h 436"/>
              <a:gd name="T62" fmla="*/ 311 w 529"/>
              <a:gd name="T63" fmla="*/ 41 h 436"/>
              <a:gd name="T64" fmla="*/ 342 w 529"/>
              <a:gd name="T65" fmla="*/ 26 h 436"/>
              <a:gd name="T66" fmla="*/ 435 w 529"/>
              <a:gd name="T67" fmla="*/ 36 h 436"/>
              <a:gd name="T68" fmla="*/ 466 w 529"/>
              <a:gd name="T69" fmla="*/ 20 h 436"/>
              <a:gd name="T70" fmla="*/ 477 w 529"/>
              <a:gd name="T71" fmla="*/ 0 h 4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436"/>
              <a:gd name="T110" fmla="*/ 529 w 529"/>
              <a:gd name="T111" fmla="*/ 436 h 4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436">
                <a:moveTo>
                  <a:pt x="477" y="0"/>
                </a:moveTo>
                <a:lnTo>
                  <a:pt x="492" y="26"/>
                </a:lnTo>
                <a:lnTo>
                  <a:pt x="502" y="36"/>
                </a:lnTo>
                <a:lnTo>
                  <a:pt x="502" y="67"/>
                </a:lnTo>
                <a:lnTo>
                  <a:pt x="518" y="77"/>
                </a:lnTo>
                <a:lnTo>
                  <a:pt x="528" y="104"/>
                </a:lnTo>
                <a:lnTo>
                  <a:pt x="508" y="129"/>
                </a:lnTo>
                <a:lnTo>
                  <a:pt x="492" y="119"/>
                </a:lnTo>
                <a:lnTo>
                  <a:pt x="477" y="145"/>
                </a:lnTo>
                <a:lnTo>
                  <a:pt x="477" y="161"/>
                </a:lnTo>
                <a:lnTo>
                  <a:pt x="461" y="176"/>
                </a:lnTo>
                <a:lnTo>
                  <a:pt x="466" y="196"/>
                </a:lnTo>
                <a:lnTo>
                  <a:pt x="440" y="202"/>
                </a:lnTo>
                <a:lnTo>
                  <a:pt x="440" y="227"/>
                </a:lnTo>
                <a:lnTo>
                  <a:pt x="424" y="243"/>
                </a:lnTo>
                <a:lnTo>
                  <a:pt x="399" y="294"/>
                </a:lnTo>
                <a:lnTo>
                  <a:pt x="409" y="310"/>
                </a:lnTo>
                <a:lnTo>
                  <a:pt x="399" y="310"/>
                </a:lnTo>
                <a:lnTo>
                  <a:pt x="383" y="326"/>
                </a:lnTo>
                <a:lnTo>
                  <a:pt x="368" y="326"/>
                </a:lnTo>
                <a:lnTo>
                  <a:pt x="368" y="321"/>
                </a:lnTo>
                <a:lnTo>
                  <a:pt x="352" y="306"/>
                </a:lnTo>
                <a:lnTo>
                  <a:pt x="342" y="310"/>
                </a:lnTo>
                <a:lnTo>
                  <a:pt x="326" y="310"/>
                </a:lnTo>
                <a:lnTo>
                  <a:pt x="301" y="326"/>
                </a:lnTo>
                <a:lnTo>
                  <a:pt x="275" y="351"/>
                </a:lnTo>
                <a:lnTo>
                  <a:pt x="264" y="388"/>
                </a:lnTo>
                <a:lnTo>
                  <a:pt x="248" y="419"/>
                </a:lnTo>
                <a:lnTo>
                  <a:pt x="244" y="414"/>
                </a:lnTo>
                <a:lnTo>
                  <a:pt x="244" y="419"/>
                </a:lnTo>
                <a:lnTo>
                  <a:pt x="207" y="429"/>
                </a:lnTo>
                <a:lnTo>
                  <a:pt x="182" y="419"/>
                </a:lnTo>
                <a:lnTo>
                  <a:pt x="182" y="429"/>
                </a:lnTo>
                <a:lnTo>
                  <a:pt x="150" y="435"/>
                </a:lnTo>
                <a:lnTo>
                  <a:pt x="135" y="429"/>
                </a:lnTo>
                <a:lnTo>
                  <a:pt x="109" y="394"/>
                </a:lnTo>
                <a:lnTo>
                  <a:pt x="115" y="388"/>
                </a:lnTo>
                <a:lnTo>
                  <a:pt x="115" y="378"/>
                </a:lnTo>
                <a:lnTo>
                  <a:pt x="99" y="378"/>
                </a:lnTo>
                <a:lnTo>
                  <a:pt x="94" y="351"/>
                </a:lnTo>
                <a:lnTo>
                  <a:pt x="57" y="337"/>
                </a:lnTo>
                <a:lnTo>
                  <a:pt x="6" y="337"/>
                </a:lnTo>
                <a:lnTo>
                  <a:pt x="0" y="294"/>
                </a:lnTo>
                <a:lnTo>
                  <a:pt x="0" y="243"/>
                </a:lnTo>
                <a:lnTo>
                  <a:pt x="0" y="217"/>
                </a:lnTo>
                <a:lnTo>
                  <a:pt x="16" y="212"/>
                </a:lnTo>
                <a:lnTo>
                  <a:pt x="27" y="186"/>
                </a:lnTo>
                <a:lnTo>
                  <a:pt x="31" y="176"/>
                </a:lnTo>
                <a:lnTo>
                  <a:pt x="31" y="161"/>
                </a:lnTo>
                <a:lnTo>
                  <a:pt x="41" y="145"/>
                </a:lnTo>
                <a:lnTo>
                  <a:pt x="31" y="108"/>
                </a:lnTo>
                <a:lnTo>
                  <a:pt x="31" y="104"/>
                </a:lnTo>
                <a:lnTo>
                  <a:pt x="31" y="62"/>
                </a:lnTo>
                <a:lnTo>
                  <a:pt x="57" y="41"/>
                </a:lnTo>
                <a:lnTo>
                  <a:pt x="68" y="20"/>
                </a:lnTo>
                <a:lnTo>
                  <a:pt x="84" y="10"/>
                </a:lnTo>
                <a:lnTo>
                  <a:pt x="115" y="10"/>
                </a:lnTo>
                <a:lnTo>
                  <a:pt x="115" y="0"/>
                </a:lnTo>
                <a:lnTo>
                  <a:pt x="140" y="10"/>
                </a:lnTo>
                <a:lnTo>
                  <a:pt x="166" y="20"/>
                </a:lnTo>
                <a:lnTo>
                  <a:pt x="182" y="36"/>
                </a:lnTo>
                <a:lnTo>
                  <a:pt x="233" y="26"/>
                </a:lnTo>
                <a:lnTo>
                  <a:pt x="285" y="51"/>
                </a:lnTo>
                <a:lnTo>
                  <a:pt x="311" y="41"/>
                </a:lnTo>
                <a:lnTo>
                  <a:pt x="326" y="36"/>
                </a:lnTo>
                <a:lnTo>
                  <a:pt x="342" y="26"/>
                </a:lnTo>
                <a:lnTo>
                  <a:pt x="357" y="20"/>
                </a:lnTo>
                <a:lnTo>
                  <a:pt x="435" y="36"/>
                </a:lnTo>
                <a:lnTo>
                  <a:pt x="451" y="26"/>
                </a:lnTo>
                <a:lnTo>
                  <a:pt x="466" y="20"/>
                </a:lnTo>
                <a:lnTo>
                  <a:pt x="477"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7" name="Freeform 154">
            <a:extLst>
              <a:ext uri="{FF2B5EF4-FFF2-40B4-BE49-F238E27FC236}">
                <a16:creationId xmlns:a16="http://schemas.microsoft.com/office/drawing/2014/main" id="{34F79BAD-27BD-8F4D-9069-72777C9C4A2A}"/>
              </a:ext>
            </a:extLst>
          </p:cNvPr>
          <p:cNvSpPr>
            <a:spLocks noChangeArrowheads="1"/>
          </p:cNvSpPr>
          <p:nvPr/>
        </p:nvSpPr>
        <p:spPr bwMode="auto">
          <a:xfrm>
            <a:off x="5471115" y="4795117"/>
            <a:ext cx="53739" cy="51187"/>
          </a:xfrm>
          <a:custGeom>
            <a:avLst/>
            <a:gdLst>
              <a:gd name="T0" fmla="*/ 36 w 89"/>
              <a:gd name="T1" fmla="*/ 10 h 79"/>
              <a:gd name="T2" fmla="*/ 51 w 89"/>
              <a:gd name="T3" fmla="*/ 10 h 79"/>
              <a:gd name="T4" fmla="*/ 51 w 89"/>
              <a:gd name="T5" fmla="*/ 16 h 79"/>
              <a:gd name="T6" fmla="*/ 78 w 89"/>
              <a:gd name="T7" fmla="*/ 0 h 79"/>
              <a:gd name="T8" fmla="*/ 88 w 89"/>
              <a:gd name="T9" fmla="*/ 26 h 79"/>
              <a:gd name="T10" fmla="*/ 88 w 89"/>
              <a:gd name="T11" fmla="*/ 51 h 79"/>
              <a:gd name="T12" fmla="*/ 88 w 89"/>
              <a:gd name="T13" fmla="*/ 62 h 79"/>
              <a:gd name="T14" fmla="*/ 78 w 89"/>
              <a:gd name="T15" fmla="*/ 67 h 79"/>
              <a:gd name="T16" fmla="*/ 67 w 89"/>
              <a:gd name="T17" fmla="*/ 51 h 79"/>
              <a:gd name="T18" fmla="*/ 51 w 89"/>
              <a:gd name="T19" fmla="*/ 62 h 79"/>
              <a:gd name="T20" fmla="*/ 41 w 89"/>
              <a:gd name="T21" fmla="*/ 67 h 79"/>
              <a:gd name="T22" fmla="*/ 26 w 89"/>
              <a:gd name="T23" fmla="*/ 78 h 79"/>
              <a:gd name="T24" fmla="*/ 26 w 89"/>
              <a:gd name="T25" fmla="*/ 62 h 79"/>
              <a:gd name="T26" fmla="*/ 0 w 89"/>
              <a:gd name="T27" fmla="*/ 67 h 79"/>
              <a:gd name="T28" fmla="*/ 0 w 89"/>
              <a:gd name="T29" fmla="*/ 62 h 79"/>
              <a:gd name="T30" fmla="*/ 10 w 89"/>
              <a:gd name="T31" fmla="*/ 51 h 79"/>
              <a:gd name="T32" fmla="*/ 21 w 89"/>
              <a:gd name="T33" fmla="*/ 26 h 79"/>
              <a:gd name="T34" fmla="*/ 36 w 89"/>
              <a:gd name="T35" fmla="*/ 16 h 79"/>
              <a:gd name="T36" fmla="*/ 36 w 89"/>
              <a:gd name="T37" fmla="*/ 10 h 79"/>
              <a:gd name="T38" fmla="*/ 36 w 89"/>
              <a:gd name="T39" fmla="*/ 10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
              <a:gd name="T61" fmla="*/ 0 h 79"/>
              <a:gd name="T62" fmla="*/ 89 w 89"/>
              <a:gd name="T63" fmla="*/ 79 h 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 h="79">
                <a:moveTo>
                  <a:pt x="36" y="10"/>
                </a:moveTo>
                <a:lnTo>
                  <a:pt x="51" y="10"/>
                </a:lnTo>
                <a:lnTo>
                  <a:pt x="51" y="16"/>
                </a:lnTo>
                <a:lnTo>
                  <a:pt x="78" y="0"/>
                </a:lnTo>
                <a:lnTo>
                  <a:pt x="88" y="26"/>
                </a:lnTo>
                <a:lnTo>
                  <a:pt x="88" y="51"/>
                </a:lnTo>
                <a:lnTo>
                  <a:pt x="88" y="62"/>
                </a:lnTo>
                <a:lnTo>
                  <a:pt x="78" y="67"/>
                </a:lnTo>
                <a:lnTo>
                  <a:pt x="67" y="51"/>
                </a:lnTo>
                <a:lnTo>
                  <a:pt x="51" y="62"/>
                </a:lnTo>
                <a:lnTo>
                  <a:pt x="41" y="67"/>
                </a:lnTo>
                <a:lnTo>
                  <a:pt x="26" y="78"/>
                </a:lnTo>
                <a:lnTo>
                  <a:pt x="26" y="62"/>
                </a:lnTo>
                <a:lnTo>
                  <a:pt x="0" y="67"/>
                </a:lnTo>
                <a:lnTo>
                  <a:pt x="0" y="62"/>
                </a:lnTo>
                <a:lnTo>
                  <a:pt x="10" y="51"/>
                </a:lnTo>
                <a:lnTo>
                  <a:pt x="21" y="26"/>
                </a:lnTo>
                <a:lnTo>
                  <a:pt x="36" y="16"/>
                </a:lnTo>
                <a:lnTo>
                  <a:pt x="36"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8" name="Freeform 155">
            <a:extLst>
              <a:ext uri="{FF2B5EF4-FFF2-40B4-BE49-F238E27FC236}">
                <a16:creationId xmlns:a16="http://schemas.microsoft.com/office/drawing/2014/main" id="{E53C68DB-45B6-004B-A937-91FCE5886D4A}"/>
              </a:ext>
            </a:extLst>
          </p:cNvPr>
          <p:cNvSpPr>
            <a:spLocks noChangeArrowheads="1"/>
          </p:cNvSpPr>
          <p:nvPr/>
        </p:nvSpPr>
        <p:spPr bwMode="auto">
          <a:xfrm>
            <a:off x="5276119" y="5001464"/>
            <a:ext cx="323971" cy="287925"/>
          </a:xfrm>
          <a:custGeom>
            <a:avLst/>
            <a:gdLst>
              <a:gd name="T0" fmla="*/ 419 w 528"/>
              <a:gd name="T1" fmla="*/ 26 h 452"/>
              <a:gd name="T2" fmla="*/ 444 w 528"/>
              <a:gd name="T3" fmla="*/ 31 h 452"/>
              <a:gd name="T4" fmla="*/ 476 w 528"/>
              <a:gd name="T5" fmla="*/ 41 h 452"/>
              <a:gd name="T6" fmla="*/ 491 w 528"/>
              <a:gd name="T7" fmla="*/ 47 h 452"/>
              <a:gd name="T8" fmla="*/ 517 w 528"/>
              <a:gd name="T9" fmla="*/ 82 h 452"/>
              <a:gd name="T10" fmla="*/ 527 w 528"/>
              <a:gd name="T11" fmla="*/ 108 h 452"/>
              <a:gd name="T12" fmla="*/ 512 w 528"/>
              <a:gd name="T13" fmla="*/ 134 h 452"/>
              <a:gd name="T14" fmla="*/ 501 w 528"/>
              <a:gd name="T15" fmla="*/ 176 h 452"/>
              <a:gd name="T16" fmla="*/ 512 w 528"/>
              <a:gd name="T17" fmla="*/ 196 h 452"/>
              <a:gd name="T18" fmla="*/ 491 w 528"/>
              <a:gd name="T19" fmla="*/ 222 h 452"/>
              <a:gd name="T20" fmla="*/ 491 w 528"/>
              <a:gd name="T21" fmla="*/ 263 h 452"/>
              <a:gd name="T22" fmla="*/ 366 w 528"/>
              <a:gd name="T23" fmla="*/ 325 h 452"/>
              <a:gd name="T24" fmla="*/ 356 w 528"/>
              <a:gd name="T25" fmla="*/ 341 h 452"/>
              <a:gd name="T26" fmla="*/ 300 w 528"/>
              <a:gd name="T27" fmla="*/ 351 h 452"/>
              <a:gd name="T28" fmla="*/ 274 w 528"/>
              <a:gd name="T29" fmla="*/ 382 h 452"/>
              <a:gd name="T30" fmla="*/ 227 w 528"/>
              <a:gd name="T31" fmla="*/ 439 h 452"/>
              <a:gd name="T32" fmla="*/ 202 w 528"/>
              <a:gd name="T33" fmla="*/ 439 h 452"/>
              <a:gd name="T34" fmla="*/ 139 w 528"/>
              <a:gd name="T35" fmla="*/ 434 h 452"/>
              <a:gd name="T36" fmla="*/ 98 w 528"/>
              <a:gd name="T37" fmla="*/ 413 h 452"/>
              <a:gd name="T38" fmla="*/ 57 w 528"/>
              <a:gd name="T39" fmla="*/ 423 h 452"/>
              <a:gd name="T40" fmla="*/ 0 w 528"/>
              <a:gd name="T41" fmla="*/ 356 h 452"/>
              <a:gd name="T42" fmla="*/ 92 w 528"/>
              <a:gd name="T43" fmla="*/ 217 h 452"/>
              <a:gd name="T44" fmla="*/ 92 w 528"/>
              <a:gd name="T45" fmla="*/ 196 h 452"/>
              <a:gd name="T46" fmla="*/ 92 w 528"/>
              <a:gd name="T47" fmla="*/ 114 h 452"/>
              <a:gd name="T48" fmla="*/ 118 w 528"/>
              <a:gd name="T49" fmla="*/ 149 h 452"/>
              <a:gd name="T50" fmla="*/ 160 w 528"/>
              <a:gd name="T51" fmla="*/ 149 h 452"/>
              <a:gd name="T52" fmla="*/ 206 w 528"/>
              <a:gd name="T53" fmla="*/ 165 h 452"/>
              <a:gd name="T54" fmla="*/ 227 w 528"/>
              <a:gd name="T55" fmla="*/ 149 h 452"/>
              <a:gd name="T56" fmla="*/ 258 w 528"/>
              <a:gd name="T57" fmla="*/ 180 h 452"/>
              <a:gd name="T58" fmla="*/ 310 w 528"/>
              <a:gd name="T59" fmla="*/ 217 h 452"/>
              <a:gd name="T60" fmla="*/ 341 w 528"/>
              <a:gd name="T61" fmla="*/ 222 h 452"/>
              <a:gd name="T62" fmla="*/ 351 w 528"/>
              <a:gd name="T63" fmla="*/ 180 h 452"/>
              <a:gd name="T64" fmla="*/ 336 w 528"/>
              <a:gd name="T65" fmla="*/ 192 h 452"/>
              <a:gd name="T66" fmla="*/ 294 w 528"/>
              <a:gd name="T67" fmla="*/ 165 h 452"/>
              <a:gd name="T68" fmla="*/ 294 w 528"/>
              <a:gd name="T69" fmla="*/ 134 h 452"/>
              <a:gd name="T70" fmla="*/ 300 w 528"/>
              <a:gd name="T71" fmla="*/ 98 h 452"/>
              <a:gd name="T72" fmla="*/ 294 w 528"/>
              <a:gd name="T73" fmla="*/ 57 h 452"/>
              <a:gd name="T74" fmla="*/ 315 w 528"/>
              <a:gd name="T75" fmla="*/ 16 h 452"/>
              <a:gd name="T76" fmla="*/ 403 w 528"/>
              <a:gd name="T77" fmla="*/ 0 h 4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8"/>
              <a:gd name="T118" fmla="*/ 0 h 452"/>
              <a:gd name="T119" fmla="*/ 528 w 528"/>
              <a:gd name="T120" fmla="*/ 452 h 4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8" h="452">
                <a:moveTo>
                  <a:pt x="403" y="0"/>
                </a:moveTo>
                <a:lnTo>
                  <a:pt x="419" y="26"/>
                </a:lnTo>
                <a:lnTo>
                  <a:pt x="434" y="26"/>
                </a:lnTo>
                <a:lnTo>
                  <a:pt x="444" y="31"/>
                </a:lnTo>
                <a:lnTo>
                  <a:pt x="460" y="41"/>
                </a:lnTo>
                <a:lnTo>
                  <a:pt x="476" y="41"/>
                </a:lnTo>
                <a:lnTo>
                  <a:pt x="486" y="47"/>
                </a:lnTo>
                <a:lnTo>
                  <a:pt x="491" y="47"/>
                </a:lnTo>
                <a:lnTo>
                  <a:pt x="501" y="67"/>
                </a:lnTo>
                <a:lnTo>
                  <a:pt x="517" y="82"/>
                </a:lnTo>
                <a:lnTo>
                  <a:pt x="527" y="98"/>
                </a:lnTo>
                <a:lnTo>
                  <a:pt x="527" y="108"/>
                </a:lnTo>
                <a:lnTo>
                  <a:pt x="512" y="114"/>
                </a:lnTo>
                <a:lnTo>
                  <a:pt x="512" y="134"/>
                </a:lnTo>
                <a:lnTo>
                  <a:pt x="512" y="165"/>
                </a:lnTo>
                <a:lnTo>
                  <a:pt x="501" y="176"/>
                </a:lnTo>
                <a:lnTo>
                  <a:pt x="517" y="192"/>
                </a:lnTo>
                <a:lnTo>
                  <a:pt x="512" y="196"/>
                </a:lnTo>
                <a:lnTo>
                  <a:pt x="491" y="196"/>
                </a:lnTo>
                <a:lnTo>
                  <a:pt x="491" y="222"/>
                </a:lnTo>
                <a:lnTo>
                  <a:pt x="486" y="243"/>
                </a:lnTo>
                <a:lnTo>
                  <a:pt x="491" y="263"/>
                </a:lnTo>
                <a:lnTo>
                  <a:pt x="356" y="305"/>
                </a:lnTo>
                <a:lnTo>
                  <a:pt x="366" y="325"/>
                </a:lnTo>
                <a:lnTo>
                  <a:pt x="366" y="341"/>
                </a:lnTo>
                <a:lnTo>
                  <a:pt x="356" y="341"/>
                </a:lnTo>
                <a:lnTo>
                  <a:pt x="336" y="341"/>
                </a:lnTo>
                <a:lnTo>
                  <a:pt x="300" y="351"/>
                </a:lnTo>
                <a:lnTo>
                  <a:pt x="300" y="372"/>
                </a:lnTo>
                <a:lnTo>
                  <a:pt x="274" y="382"/>
                </a:lnTo>
                <a:lnTo>
                  <a:pt x="248" y="398"/>
                </a:lnTo>
                <a:lnTo>
                  <a:pt x="227" y="439"/>
                </a:lnTo>
                <a:lnTo>
                  <a:pt x="206" y="451"/>
                </a:lnTo>
                <a:lnTo>
                  <a:pt x="202" y="439"/>
                </a:lnTo>
                <a:lnTo>
                  <a:pt x="160" y="439"/>
                </a:lnTo>
                <a:lnTo>
                  <a:pt x="139" y="434"/>
                </a:lnTo>
                <a:lnTo>
                  <a:pt x="124" y="423"/>
                </a:lnTo>
                <a:lnTo>
                  <a:pt x="98" y="413"/>
                </a:lnTo>
                <a:lnTo>
                  <a:pt x="92" y="413"/>
                </a:lnTo>
                <a:lnTo>
                  <a:pt x="57" y="423"/>
                </a:lnTo>
                <a:lnTo>
                  <a:pt x="41" y="393"/>
                </a:lnTo>
                <a:lnTo>
                  <a:pt x="0" y="356"/>
                </a:lnTo>
                <a:lnTo>
                  <a:pt x="10" y="217"/>
                </a:lnTo>
                <a:lnTo>
                  <a:pt x="92" y="217"/>
                </a:lnTo>
                <a:lnTo>
                  <a:pt x="92" y="206"/>
                </a:lnTo>
                <a:lnTo>
                  <a:pt x="92" y="196"/>
                </a:lnTo>
                <a:lnTo>
                  <a:pt x="92" y="165"/>
                </a:lnTo>
                <a:lnTo>
                  <a:pt x="92" y="114"/>
                </a:lnTo>
                <a:lnTo>
                  <a:pt x="108" y="124"/>
                </a:lnTo>
                <a:lnTo>
                  <a:pt x="118" y="149"/>
                </a:lnTo>
                <a:lnTo>
                  <a:pt x="149" y="124"/>
                </a:lnTo>
                <a:lnTo>
                  <a:pt x="160" y="149"/>
                </a:lnTo>
                <a:lnTo>
                  <a:pt x="190" y="165"/>
                </a:lnTo>
                <a:lnTo>
                  <a:pt x="206" y="165"/>
                </a:lnTo>
                <a:lnTo>
                  <a:pt x="227" y="165"/>
                </a:lnTo>
                <a:lnTo>
                  <a:pt x="227" y="149"/>
                </a:lnTo>
                <a:lnTo>
                  <a:pt x="233" y="149"/>
                </a:lnTo>
                <a:lnTo>
                  <a:pt x="258" y="180"/>
                </a:lnTo>
                <a:lnTo>
                  <a:pt x="284" y="180"/>
                </a:lnTo>
                <a:lnTo>
                  <a:pt x="310" y="217"/>
                </a:lnTo>
                <a:lnTo>
                  <a:pt x="315" y="233"/>
                </a:lnTo>
                <a:lnTo>
                  <a:pt x="341" y="222"/>
                </a:lnTo>
                <a:lnTo>
                  <a:pt x="341" y="233"/>
                </a:lnTo>
                <a:lnTo>
                  <a:pt x="351" y="180"/>
                </a:lnTo>
                <a:lnTo>
                  <a:pt x="336" y="180"/>
                </a:lnTo>
                <a:lnTo>
                  <a:pt x="336" y="192"/>
                </a:lnTo>
                <a:lnTo>
                  <a:pt x="315" y="180"/>
                </a:lnTo>
                <a:lnTo>
                  <a:pt x="294" y="165"/>
                </a:lnTo>
                <a:lnTo>
                  <a:pt x="284" y="155"/>
                </a:lnTo>
                <a:lnTo>
                  <a:pt x="294" y="134"/>
                </a:lnTo>
                <a:lnTo>
                  <a:pt x="294" y="114"/>
                </a:lnTo>
                <a:lnTo>
                  <a:pt x="300" y="98"/>
                </a:lnTo>
                <a:lnTo>
                  <a:pt x="300" y="67"/>
                </a:lnTo>
                <a:lnTo>
                  <a:pt x="294" y="57"/>
                </a:lnTo>
                <a:lnTo>
                  <a:pt x="310" y="41"/>
                </a:lnTo>
                <a:lnTo>
                  <a:pt x="315" y="16"/>
                </a:lnTo>
                <a:lnTo>
                  <a:pt x="315" y="4"/>
                </a:lnTo>
                <a:lnTo>
                  <a:pt x="403"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9" name="Freeform 156">
            <a:extLst>
              <a:ext uri="{FF2B5EF4-FFF2-40B4-BE49-F238E27FC236}">
                <a16:creationId xmlns:a16="http://schemas.microsoft.com/office/drawing/2014/main" id="{2A1BA124-894F-7E47-94C4-BF910DA7DDFE}"/>
              </a:ext>
            </a:extLst>
          </p:cNvPr>
          <p:cNvSpPr>
            <a:spLocks noChangeArrowheads="1"/>
          </p:cNvSpPr>
          <p:nvPr/>
        </p:nvSpPr>
        <p:spPr bwMode="auto">
          <a:xfrm>
            <a:off x="4207479" y="4280051"/>
            <a:ext cx="165823" cy="124768"/>
          </a:xfrm>
          <a:custGeom>
            <a:avLst/>
            <a:gdLst>
              <a:gd name="T0" fmla="*/ 30 w 270"/>
              <a:gd name="T1" fmla="*/ 20 h 197"/>
              <a:gd name="T2" fmla="*/ 51 w 270"/>
              <a:gd name="T3" fmla="*/ 4 h 197"/>
              <a:gd name="T4" fmla="*/ 83 w 270"/>
              <a:gd name="T5" fmla="*/ 4 h 197"/>
              <a:gd name="T6" fmla="*/ 124 w 270"/>
              <a:gd name="T7" fmla="*/ 0 h 197"/>
              <a:gd name="T8" fmla="*/ 139 w 270"/>
              <a:gd name="T9" fmla="*/ 4 h 197"/>
              <a:gd name="T10" fmla="*/ 161 w 270"/>
              <a:gd name="T11" fmla="*/ 31 h 197"/>
              <a:gd name="T12" fmla="*/ 176 w 270"/>
              <a:gd name="T13" fmla="*/ 31 h 197"/>
              <a:gd name="T14" fmla="*/ 181 w 270"/>
              <a:gd name="T15" fmla="*/ 57 h 197"/>
              <a:gd name="T16" fmla="*/ 191 w 270"/>
              <a:gd name="T17" fmla="*/ 57 h 197"/>
              <a:gd name="T18" fmla="*/ 202 w 270"/>
              <a:gd name="T19" fmla="*/ 72 h 197"/>
              <a:gd name="T20" fmla="*/ 206 w 270"/>
              <a:gd name="T21" fmla="*/ 82 h 197"/>
              <a:gd name="T22" fmla="*/ 233 w 270"/>
              <a:gd name="T23" fmla="*/ 88 h 197"/>
              <a:gd name="T24" fmla="*/ 233 w 270"/>
              <a:gd name="T25" fmla="*/ 108 h 197"/>
              <a:gd name="T26" fmla="*/ 243 w 270"/>
              <a:gd name="T27" fmla="*/ 114 h 197"/>
              <a:gd name="T28" fmla="*/ 233 w 270"/>
              <a:gd name="T29" fmla="*/ 139 h 197"/>
              <a:gd name="T30" fmla="*/ 243 w 270"/>
              <a:gd name="T31" fmla="*/ 155 h 197"/>
              <a:gd name="T32" fmla="*/ 249 w 270"/>
              <a:gd name="T33" fmla="*/ 155 h 197"/>
              <a:gd name="T34" fmla="*/ 269 w 270"/>
              <a:gd name="T35" fmla="*/ 170 h 197"/>
              <a:gd name="T36" fmla="*/ 269 w 270"/>
              <a:gd name="T37" fmla="*/ 191 h 197"/>
              <a:gd name="T38" fmla="*/ 243 w 270"/>
              <a:gd name="T39" fmla="*/ 191 h 197"/>
              <a:gd name="T40" fmla="*/ 233 w 270"/>
              <a:gd name="T41" fmla="*/ 191 h 197"/>
              <a:gd name="T42" fmla="*/ 218 w 270"/>
              <a:gd name="T43" fmla="*/ 196 h 197"/>
              <a:gd name="T44" fmla="*/ 191 w 270"/>
              <a:gd name="T45" fmla="*/ 191 h 197"/>
              <a:gd name="T46" fmla="*/ 191 w 270"/>
              <a:gd name="T47" fmla="*/ 180 h 197"/>
              <a:gd name="T48" fmla="*/ 161 w 270"/>
              <a:gd name="T49" fmla="*/ 180 h 197"/>
              <a:gd name="T50" fmla="*/ 93 w 270"/>
              <a:gd name="T51" fmla="*/ 180 h 197"/>
              <a:gd name="T52" fmla="*/ 73 w 270"/>
              <a:gd name="T53" fmla="*/ 191 h 197"/>
              <a:gd name="T54" fmla="*/ 57 w 270"/>
              <a:gd name="T55" fmla="*/ 191 h 197"/>
              <a:gd name="T56" fmla="*/ 26 w 270"/>
              <a:gd name="T57" fmla="*/ 196 h 197"/>
              <a:gd name="T58" fmla="*/ 57 w 270"/>
              <a:gd name="T59" fmla="*/ 180 h 197"/>
              <a:gd name="T60" fmla="*/ 26 w 270"/>
              <a:gd name="T61" fmla="*/ 180 h 197"/>
              <a:gd name="T62" fmla="*/ 16 w 270"/>
              <a:gd name="T63" fmla="*/ 165 h 197"/>
              <a:gd name="T64" fmla="*/ 67 w 270"/>
              <a:gd name="T65" fmla="*/ 155 h 197"/>
              <a:gd name="T66" fmla="*/ 67 w 270"/>
              <a:gd name="T67" fmla="*/ 149 h 197"/>
              <a:gd name="T68" fmla="*/ 83 w 270"/>
              <a:gd name="T69" fmla="*/ 149 h 197"/>
              <a:gd name="T70" fmla="*/ 98 w 270"/>
              <a:gd name="T71" fmla="*/ 139 h 197"/>
              <a:gd name="T72" fmla="*/ 139 w 270"/>
              <a:gd name="T73" fmla="*/ 155 h 197"/>
              <a:gd name="T74" fmla="*/ 161 w 270"/>
              <a:gd name="T75" fmla="*/ 139 h 197"/>
              <a:gd name="T76" fmla="*/ 134 w 270"/>
              <a:gd name="T77" fmla="*/ 139 h 197"/>
              <a:gd name="T78" fmla="*/ 108 w 270"/>
              <a:gd name="T79" fmla="*/ 129 h 197"/>
              <a:gd name="T80" fmla="*/ 73 w 270"/>
              <a:gd name="T81" fmla="*/ 129 h 197"/>
              <a:gd name="T82" fmla="*/ 26 w 270"/>
              <a:gd name="T83" fmla="*/ 139 h 197"/>
              <a:gd name="T84" fmla="*/ 26 w 270"/>
              <a:gd name="T85" fmla="*/ 129 h 197"/>
              <a:gd name="T86" fmla="*/ 30 w 270"/>
              <a:gd name="T87" fmla="*/ 124 h 197"/>
              <a:gd name="T88" fmla="*/ 16 w 270"/>
              <a:gd name="T89" fmla="*/ 124 h 197"/>
              <a:gd name="T90" fmla="*/ 4 w 270"/>
              <a:gd name="T91" fmla="*/ 114 h 197"/>
              <a:gd name="T92" fmla="*/ 0 w 270"/>
              <a:gd name="T93" fmla="*/ 88 h 197"/>
              <a:gd name="T94" fmla="*/ 4 w 270"/>
              <a:gd name="T95" fmla="*/ 72 h 197"/>
              <a:gd name="T96" fmla="*/ 26 w 270"/>
              <a:gd name="T97" fmla="*/ 47 h 197"/>
              <a:gd name="T98" fmla="*/ 30 w 270"/>
              <a:gd name="T99" fmla="*/ 20 h 197"/>
              <a:gd name="T100" fmla="*/ 30 w 270"/>
              <a:gd name="T101" fmla="*/ 20 h 1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0"/>
              <a:gd name="T154" fmla="*/ 0 h 197"/>
              <a:gd name="T155" fmla="*/ 270 w 270"/>
              <a:gd name="T156" fmla="*/ 197 h 1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0" h="197">
                <a:moveTo>
                  <a:pt x="30" y="20"/>
                </a:moveTo>
                <a:lnTo>
                  <a:pt x="51" y="4"/>
                </a:lnTo>
                <a:lnTo>
                  <a:pt x="83" y="4"/>
                </a:lnTo>
                <a:lnTo>
                  <a:pt x="124" y="0"/>
                </a:lnTo>
                <a:lnTo>
                  <a:pt x="139" y="4"/>
                </a:lnTo>
                <a:lnTo>
                  <a:pt x="161" y="31"/>
                </a:lnTo>
                <a:lnTo>
                  <a:pt x="176" y="31"/>
                </a:lnTo>
                <a:lnTo>
                  <a:pt x="181" y="57"/>
                </a:lnTo>
                <a:lnTo>
                  <a:pt x="191" y="57"/>
                </a:lnTo>
                <a:lnTo>
                  <a:pt x="202" y="72"/>
                </a:lnTo>
                <a:lnTo>
                  <a:pt x="206" y="82"/>
                </a:lnTo>
                <a:lnTo>
                  <a:pt x="233" y="88"/>
                </a:lnTo>
                <a:lnTo>
                  <a:pt x="233" y="108"/>
                </a:lnTo>
                <a:lnTo>
                  <a:pt x="243" y="114"/>
                </a:lnTo>
                <a:lnTo>
                  <a:pt x="233" y="139"/>
                </a:lnTo>
                <a:lnTo>
                  <a:pt x="243" y="155"/>
                </a:lnTo>
                <a:lnTo>
                  <a:pt x="249" y="155"/>
                </a:lnTo>
                <a:lnTo>
                  <a:pt x="269" y="170"/>
                </a:lnTo>
                <a:lnTo>
                  <a:pt x="269" y="191"/>
                </a:lnTo>
                <a:lnTo>
                  <a:pt x="243" y="191"/>
                </a:lnTo>
                <a:lnTo>
                  <a:pt x="233" y="191"/>
                </a:lnTo>
                <a:lnTo>
                  <a:pt x="218" y="196"/>
                </a:lnTo>
                <a:lnTo>
                  <a:pt x="191" y="191"/>
                </a:lnTo>
                <a:lnTo>
                  <a:pt x="191" y="180"/>
                </a:lnTo>
                <a:lnTo>
                  <a:pt x="161" y="180"/>
                </a:lnTo>
                <a:lnTo>
                  <a:pt x="93" y="180"/>
                </a:lnTo>
                <a:lnTo>
                  <a:pt x="73" y="191"/>
                </a:lnTo>
                <a:lnTo>
                  <a:pt x="57" y="191"/>
                </a:lnTo>
                <a:lnTo>
                  <a:pt x="26" y="196"/>
                </a:lnTo>
                <a:lnTo>
                  <a:pt x="57" y="180"/>
                </a:lnTo>
                <a:lnTo>
                  <a:pt x="26" y="180"/>
                </a:lnTo>
                <a:lnTo>
                  <a:pt x="16" y="165"/>
                </a:lnTo>
                <a:lnTo>
                  <a:pt x="67" y="155"/>
                </a:lnTo>
                <a:lnTo>
                  <a:pt x="67" y="149"/>
                </a:lnTo>
                <a:lnTo>
                  <a:pt x="83" y="149"/>
                </a:lnTo>
                <a:lnTo>
                  <a:pt x="98" y="139"/>
                </a:lnTo>
                <a:lnTo>
                  <a:pt x="139" y="155"/>
                </a:lnTo>
                <a:lnTo>
                  <a:pt x="161" y="139"/>
                </a:lnTo>
                <a:lnTo>
                  <a:pt x="134" y="139"/>
                </a:lnTo>
                <a:lnTo>
                  <a:pt x="108" y="129"/>
                </a:lnTo>
                <a:lnTo>
                  <a:pt x="73" y="129"/>
                </a:lnTo>
                <a:lnTo>
                  <a:pt x="26" y="139"/>
                </a:lnTo>
                <a:lnTo>
                  <a:pt x="26" y="129"/>
                </a:lnTo>
                <a:lnTo>
                  <a:pt x="30" y="124"/>
                </a:lnTo>
                <a:lnTo>
                  <a:pt x="16" y="124"/>
                </a:lnTo>
                <a:lnTo>
                  <a:pt x="4" y="114"/>
                </a:lnTo>
                <a:lnTo>
                  <a:pt x="0" y="88"/>
                </a:lnTo>
                <a:lnTo>
                  <a:pt x="4" y="72"/>
                </a:lnTo>
                <a:lnTo>
                  <a:pt x="26" y="47"/>
                </a:lnTo>
                <a:lnTo>
                  <a:pt x="30" y="2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0" name="Freeform 157">
            <a:extLst>
              <a:ext uri="{FF2B5EF4-FFF2-40B4-BE49-F238E27FC236}">
                <a16:creationId xmlns:a16="http://schemas.microsoft.com/office/drawing/2014/main" id="{63C9E89D-EC04-7042-863D-05A71F471D89}"/>
              </a:ext>
            </a:extLst>
          </p:cNvPr>
          <p:cNvSpPr>
            <a:spLocks noChangeArrowheads="1"/>
          </p:cNvSpPr>
          <p:nvPr/>
        </p:nvSpPr>
        <p:spPr bwMode="auto">
          <a:xfrm>
            <a:off x="4316494" y="4472002"/>
            <a:ext cx="82911" cy="95975"/>
          </a:xfrm>
          <a:custGeom>
            <a:avLst/>
            <a:gdLst>
              <a:gd name="T0" fmla="*/ 0 w 135"/>
              <a:gd name="T1" fmla="*/ 47 h 152"/>
              <a:gd name="T2" fmla="*/ 15 w 135"/>
              <a:gd name="T3" fmla="*/ 31 h 152"/>
              <a:gd name="T4" fmla="*/ 26 w 135"/>
              <a:gd name="T5" fmla="*/ 31 h 152"/>
              <a:gd name="T6" fmla="*/ 41 w 135"/>
              <a:gd name="T7" fmla="*/ 6 h 152"/>
              <a:gd name="T8" fmla="*/ 46 w 135"/>
              <a:gd name="T9" fmla="*/ 6 h 152"/>
              <a:gd name="T10" fmla="*/ 93 w 135"/>
              <a:gd name="T11" fmla="*/ 0 h 152"/>
              <a:gd name="T12" fmla="*/ 108 w 135"/>
              <a:gd name="T13" fmla="*/ 26 h 152"/>
              <a:gd name="T14" fmla="*/ 108 w 135"/>
              <a:gd name="T15" fmla="*/ 41 h 152"/>
              <a:gd name="T16" fmla="*/ 114 w 135"/>
              <a:gd name="T17" fmla="*/ 47 h 152"/>
              <a:gd name="T18" fmla="*/ 114 w 135"/>
              <a:gd name="T19" fmla="*/ 73 h 152"/>
              <a:gd name="T20" fmla="*/ 134 w 135"/>
              <a:gd name="T21" fmla="*/ 73 h 152"/>
              <a:gd name="T22" fmla="*/ 134 w 135"/>
              <a:gd name="T23" fmla="*/ 88 h 152"/>
              <a:gd name="T24" fmla="*/ 124 w 135"/>
              <a:gd name="T25" fmla="*/ 88 h 152"/>
              <a:gd name="T26" fmla="*/ 124 w 135"/>
              <a:gd name="T27" fmla="*/ 108 h 152"/>
              <a:gd name="T28" fmla="*/ 108 w 135"/>
              <a:gd name="T29" fmla="*/ 124 h 152"/>
              <a:gd name="T30" fmla="*/ 93 w 135"/>
              <a:gd name="T31" fmla="*/ 151 h 152"/>
              <a:gd name="T32" fmla="*/ 57 w 135"/>
              <a:gd name="T33" fmla="*/ 135 h 152"/>
              <a:gd name="T34" fmla="*/ 15 w 135"/>
              <a:gd name="T35" fmla="*/ 114 h 152"/>
              <a:gd name="T36" fmla="*/ 15 w 135"/>
              <a:gd name="T37" fmla="*/ 98 h 152"/>
              <a:gd name="T38" fmla="*/ 0 w 135"/>
              <a:gd name="T39" fmla="*/ 73 h 152"/>
              <a:gd name="T40" fmla="*/ 0 w 135"/>
              <a:gd name="T41" fmla="*/ 57 h 152"/>
              <a:gd name="T42" fmla="*/ 0 w 135"/>
              <a:gd name="T43" fmla="*/ 47 h 152"/>
              <a:gd name="T44" fmla="*/ 0 w 135"/>
              <a:gd name="T45" fmla="*/ 47 h 1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152"/>
              <a:gd name="T71" fmla="*/ 135 w 135"/>
              <a:gd name="T72" fmla="*/ 152 h 1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152">
                <a:moveTo>
                  <a:pt x="0" y="47"/>
                </a:moveTo>
                <a:lnTo>
                  <a:pt x="15" y="31"/>
                </a:lnTo>
                <a:lnTo>
                  <a:pt x="26" y="31"/>
                </a:lnTo>
                <a:lnTo>
                  <a:pt x="41" y="6"/>
                </a:lnTo>
                <a:lnTo>
                  <a:pt x="46" y="6"/>
                </a:lnTo>
                <a:lnTo>
                  <a:pt x="93" y="0"/>
                </a:lnTo>
                <a:lnTo>
                  <a:pt x="108" y="26"/>
                </a:lnTo>
                <a:lnTo>
                  <a:pt x="108" y="41"/>
                </a:lnTo>
                <a:lnTo>
                  <a:pt x="114" y="47"/>
                </a:lnTo>
                <a:lnTo>
                  <a:pt x="114" y="73"/>
                </a:lnTo>
                <a:lnTo>
                  <a:pt x="134" y="73"/>
                </a:lnTo>
                <a:lnTo>
                  <a:pt x="134" y="88"/>
                </a:lnTo>
                <a:lnTo>
                  <a:pt x="124" y="88"/>
                </a:lnTo>
                <a:lnTo>
                  <a:pt x="124" y="108"/>
                </a:lnTo>
                <a:lnTo>
                  <a:pt x="108" y="124"/>
                </a:lnTo>
                <a:lnTo>
                  <a:pt x="93" y="151"/>
                </a:lnTo>
                <a:lnTo>
                  <a:pt x="57" y="135"/>
                </a:lnTo>
                <a:lnTo>
                  <a:pt x="15" y="114"/>
                </a:lnTo>
                <a:lnTo>
                  <a:pt x="15" y="98"/>
                </a:lnTo>
                <a:lnTo>
                  <a:pt x="0" y="73"/>
                </a:lnTo>
                <a:lnTo>
                  <a:pt x="0" y="57"/>
                </a:lnTo>
                <a:lnTo>
                  <a:pt x="0" y="4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1" name="Freeform 158">
            <a:extLst>
              <a:ext uri="{FF2B5EF4-FFF2-40B4-BE49-F238E27FC236}">
                <a16:creationId xmlns:a16="http://schemas.microsoft.com/office/drawing/2014/main" id="{CA806371-CE96-C343-81A5-725A2748DF9E}"/>
              </a:ext>
            </a:extLst>
          </p:cNvPr>
          <p:cNvSpPr>
            <a:spLocks noChangeArrowheads="1"/>
          </p:cNvSpPr>
          <p:nvPr/>
        </p:nvSpPr>
        <p:spPr bwMode="auto">
          <a:xfrm>
            <a:off x="5362101" y="5219007"/>
            <a:ext cx="214957" cy="199949"/>
          </a:xfrm>
          <a:custGeom>
            <a:avLst/>
            <a:gdLst>
              <a:gd name="T0" fmla="*/ 0 w 349"/>
              <a:gd name="T1" fmla="*/ 94 h 312"/>
              <a:gd name="T2" fmla="*/ 21 w 349"/>
              <a:gd name="T3" fmla="*/ 98 h 312"/>
              <a:gd name="T4" fmla="*/ 62 w 349"/>
              <a:gd name="T5" fmla="*/ 98 h 312"/>
              <a:gd name="T6" fmla="*/ 67 w 349"/>
              <a:gd name="T7" fmla="*/ 109 h 312"/>
              <a:gd name="T8" fmla="*/ 88 w 349"/>
              <a:gd name="T9" fmla="*/ 98 h 312"/>
              <a:gd name="T10" fmla="*/ 109 w 349"/>
              <a:gd name="T11" fmla="*/ 57 h 312"/>
              <a:gd name="T12" fmla="*/ 135 w 349"/>
              <a:gd name="T13" fmla="*/ 41 h 312"/>
              <a:gd name="T14" fmla="*/ 161 w 349"/>
              <a:gd name="T15" fmla="*/ 31 h 312"/>
              <a:gd name="T16" fmla="*/ 161 w 349"/>
              <a:gd name="T17" fmla="*/ 10 h 312"/>
              <a:gd name="T18" fmla="*/ 197 w 349"/>
              <a:gd name="T19" fmla="*/ 0 h 312"/>
              <a:gd name="T20" fmla="*/ 218 w 349"/>
              <a:gd name="T21" fmla="*/ 0 h 312"/>
              <a:gd name="T22" fmla="*/ 228 w 349"/>
              <a:gd name="T23" fmla="*/ 0 h 312"/>
              <a:gd name="T24" fmla="*/ 239 w 349"/>
              <a:gd name="T25" fmla="*/ 16 h 312"/>
              <a:gd name="T26" fmla="*/ 270 w 349"/>
              <a:gd name="T27" fmla="*/ 10 h 312"/>
              <a:gd name="T28" fmla="*/ 280 w 349"/>
              <a:gd name="T29" fmla="*/ 16 h 312"/>
              <a:gd name="T30" fmla="*/ 296 w 349"/>
              <a:gd name="T31" fmla="*/ 26 h 312"/>
              <a:gd name="T32" fmla="*/ 306 w 349"/>
              <a:gd name="T33" fmla="*/ 31 h 312"/>
              <a:gd name="T34" fmla="*/ 337 w 349"/>
              <a:gd name="T35" fmla="*/ 31 h 312"/>
              <a:gd name="T36" fmla="*/ 337 w 349"/>
              <a:gd name="T37" fmla="*/ 41 h 312"/>
              <a:gd name="T38" fmla="*/ 348 w 349"/>
              <a:gd name="T39" fmla="*/ 67 h 312"/>
              <a:gd name="T40" fmla="*/ 348 w 349"/>
              <a:gd name="T41" fmla="*/ 94 h 312"/>
              <a:gd name="T42" fmla="*/ 348 w 349"/>
              <a:gd name="T43" fmla="*/ 119 h 312"/>
              <a:gd name="T44" fmla="*/ 348 w 349"/>
              <a:gd name="T45" fmla="*/ 125 h 312"/>
              <a:gd name="T46" fmla="*/ 337 w 349"/>
              <a:gd name="T47" fmla="*/ 135 h 312"/>
              <a:gd name="T48" fmla="*/ 348 w 349"/>
              <a:gd name="T49" fmla="*/ 139 h 312"/>
              <a:gd name="T50" fmla="*/ 337 w 349"/>
              <a:gd name="T51" fmla="*/ 139 h 312"/>
              <a:gd name="T52" fmla="*/ 337 w 349"/>
              <a:gd name="T53" fmla="*/ 160 h 312"/>
              <a:gd name="T54" fmla="*/ 337 w 349"/>
              <a:gd name="T55" fmla="*/ 176 h 312"/>
              <a:gd name="T56" fmla="*/ 348 w 349"/>
              <a:gd name="T57" fmla="*/ 192 h 312"/>
              <a:gd name="T58" fmla="*/ 327 w 349"/>
              <a:gd name="T59" fmla="*/ 217 h 312"/>
              <a:gd name="T60" fmla="*/ 321 w 349"/>
              <a:gd name="T61" fmla="*/ 233 h 312"/>
              <a:gd name="T62" fmla="*/ 321 w 349"/>
              <a:gd name="T63" fmla="*/ 248 h 312"/>
              <a:gd name="T64" fmla="*/ 311 w 349"/>
              <a:gd name="T65" fmla="*/ 270 h 312"/>
              <a:gd name="T66" fmla="*/ 264 w 349"/>
              <a:gd name="T67" fmla="*/ 311 h 312"/>
              <a:gd name="T68" fmla="*/ 254 w 349"/>
              <a:gd name="T69" fmla="*/ 300 h 312"/>
              <a:gd name="T70" fmla="*/ 228 w 349"/>
              <a:gd name="T71" fmla="*/ 311 h 312"/>
              <a:gd name="T72" fmla="*/ 202 w 349"/>
              <a:gd name="T73" fmla="*/ 300 h 312"/>
              <a:gd name="T74" fmla="*/ 176 w 349"/>
              <a:gd name="T75" fmla="*/ 300 h 312"/>
              <a:gd name="T76" fmla="*/ 161 w 349"/>
              <a:gd name="T77" fmla="*/ 300 h 312"/>
              <a:gd name="T78" fmla="*/ 161 w 349"/>
              <a:gd name="T79" fmla="*/ 274 h 312"/>
              <a:gd name="T80" fmla="*/ 135 w 349"/>
              <a:gd name="T81" fmla="*/ 270 h 312"/>
              <a:gd name="T82" fmla="*/ 119 w 349"/>
              <a:gd name="T83" fmla="*/ 270 h 312"/>
              <a:gd name="T84" fmla="*/ 109 w 349"/>
              <a:gd name="T85" fmla="*/ 248 h 312"/>
              <a:gd name="T86" fmla="*/ 104 w 349"/>
              <a:gd name="T87" fmla="*/ 217 h 312"/>
              <a:gd name="T88" fmla="*/ 94 w 349"/>
              <a:gd name="T89" fmla="*/ 217 h 312"/>
              <a:gd name="T90" fmla="*/ 88 w 349"/>
              <a:gd name="T91" fmla="*/ 192 h 312"/>
              <a:gd name="T92" fmla="*/ 62 w 349"/>
              <a:gd name="T93" fmla="*/ 182 h 312"/>
              <a:gd name="T94" fmla="*/ 37 w 349"/>
              <a:gd name="T95" fmla="*/ 166 h 312"/>
              <a:gd name="T96" fmla="*/ 37 w 349"/>
              <a:gd name="T97" fmla="*/ 150 h 312"/>
              <a:gd name="T98" fmla="*/ 10 w 349"/>
              <a:gd name="T99" fmla="*/ 119 h 312"/>
              <a:gd name="T100" fmla="*/ 0 w 349"/>
              <a:gd name="T101" fmla="*/ 94 h 312"/>
              <a:gd name="T102" fmla="*/ 0 w 349"/>
              <a:gd name="T103" fmla="*/ 94 h 3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9"/>
              <a:gd name="T157" fmla="*/ 0 h 312"/>
              <a:gd name="T158" fmla="*/ 349 w 349"/>
              <a:gd name="T159" fmla="*/ 312 h 3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9" h="312">
                <a:moveTo>
                  <a:pt x="0" y="94"/>
                </a:moveTo>
                <a:lnTo>
                  <a:pt x="21" y="98"/>
                </a:lnTo>
                <a:lnTo>
                  <a:pt x="62" y="98"/>
                </a:lnTo>
                <a:lnTo>
                  <a:pt x="67" y="109"/>
                </a:lnTo>
                <a:lnTo>
                  <a:pt x="88" y="98"/>
                </a:lnTo>
                <a:lnTo>
                  <a:pt x="109" y="57"/>
                </a:lnTo>
                <a:lnTo>
                  <a:pt x="135" y="41"/>
                </a:lnTo>
                <a:lnTo>
                  <a:pt x="161" y="31"/>
                </a:lnTo>
                <a:lnTo>
                  <a:pt x="161" y="10"/>
                </a:lnTo>
                <a:lnTo>
                  <a:pt x="197" y="0"/>
                </a:lnTo>
                <a:lnTo>
                  <a:pt x="218" y="0"/>
                </a:lnTo>
                <a:lnTo>
                  <a:pt x="228" y="0"/>
                </a:lnTo>
                <a:lnTo>
                  <a:pt x="239" y="16"/>
                </a:lnTo>
                <a:lnTo>
                  <a:pt x="270" y="10"/>
                </a:lnTo>
                <a:lnTo>
                  <a:pt x="280" y="16"/>
                </a:lnTo>
                <a:lnTo>
                  <a:pt x="296" y="26"/>
                </a:lnTo>
                <a:lnTo>
                  <a:pt x="306" y="31"/>
                </a:lnTo>
                <a:lnTo>
                  <a:pt x="337" y="31"/>
                </a:lnTo>
                <a:lnTo>
                  <a:pt x="337" y="41"/>
                </a:lnTo>
                <a:lnTo>
                  <a:pt x="348" y="67"/>
                </a:lnTo>
                <a:lnTo>
                  <a:pt x="348" y="94"/>
                </a:lnTo>
                <a:lnTo>
                  <a:pt x="348" y="119"/>
                </a:lnTo>
                <a:lnTo>
                  <a:pt x="348" y="125"/>
                </a:lnTo>
                <a:lnTo>
                  <a:pt x="337" y="135"/>
                </a:lnTo>
                <a:lnTo>
                  <a:pt x="348" y="139"/>
                </a:lnTo>
                <a:lnTo>
                  <a:pt x="337" y="139"/>
                </a:lnTo>
                <a:lnTo>
                  <a:pt x="337" y="160"/>
                </a:lnTo>
                <a:lnTo>
                  <a:pt x="337" y="176"/>
                </a:lnTo>
                <a:lnTo>
                  <a:pt x="348" y="192"/>
                </a:lnTo>
                <a:lnTo>
                  <a:pt x="327" y="217"/>
                </a:lnTo>
                <a:lnTo>
                  <a:pt x="321" y="233"/>
                </a:lnTo>
                <a:lnTo>
                  <a:pt x="321" y="248"/>
                </a:lnTo>
                <a:lnTo>
                  <a:pt x="311" y="270"/>
                </a:lnTo>
                <a:lnTo>
                  <a:pt x="264" y="311"/>
                </a:lnTo>
                <a:lnTo>
                  <a:pt x="254" y="300"/>
                </a:lnTo>
                <a:lnTo>
                  <a:pt x="228" y="311"/>
                </a:lnTo>
                <a:lnTo>
                  <a:pt x="202" y="300"/>
                </a:lnTo>
                <a:lnTo>
                  <a:pt x="176" y="300"/>
                </a:lnTo>
                <a:lnTo>
                  <a:pt x="161" y="300"/>
                </a:lnTo>
                <a:lnTo>
                  <a:pt x="161" y="274"/>
                </a:lnTo>
                <a:lnTo>
                  <a:pt x="135" y="270"/>
                </a:lnTo>
                <a:lnTo>
                  <a:pt x="119" y="270"/>
                </a:lnTo>
                <a:lnTo>
                  <a:pt x="109" y="248"/>
                </a:lnTo>
                <a:lnTo>
                  <a:pt x="104" y="217"/>
                </a:lnTo>
                <a:lnTo>
                  <a:pt x="94" y="217"/>
                </a:lnTo>
                <a:lnTo>
                  <a:pt x="88" y="192"/>
                </a:lnTo>
                <a:lnTo>
                  <a:pt x="62" y="182"/>
                </a:lnTo>
                <a:lnTo>
                  <a:pt x="37" y="166"/>
                </a:lnTo>
                <a:lnTo>
                  <a:pt x="37" y="150"/>
                </a:lnTo>
                <a:lnTo>
                  <a:pt x="10" y="119"/>
                </a:lnTo>
                <a:lnTo>
                  <a:pt x="0" y="9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2" name="Freeform 159">
            <a:extLst>
              <a:ext uri="{FF2B5EF4-FFF2-40B4-BE49-F238E27FC236}">
                <a16:creationId xmlns:a16="http://schemas.microsoft.com/office/drawing/2014/main" id="{DF0E89A7-EAB2-044F-B9F1-6B94C6228408}"/>
              </a:ext>
            </a:extLst>
          </p:cNvPr>
          <p:cNvSpPr>
            <a:spLocks noChangeArrowheads="1"/>
          </p:cNvSpPr>
          <p:nvPr/>
        </p:nvSpPr>
        <p:spPr bwMode="auto">
          <a:xfrm>
            <a:off x="5804298" y="4420815"/>
            <a:ext cx="273301" cy="385500"/>
          </a:xfrm>
          <a:custGeom>
            <a:avLst/>
            <a:gdLst>
              <a:gd name="T0" fmla="*/ 77 w 446"/>
              <a:gd name="T1" fmla="*/ 52 h 603"/>
              <a:gd name="T2" fmla="*/ 88 w 446"/>
              <a:gd name="T3" fmla="*/ 37 h 603"/>
              <a:gd name="T4" fmla="*/ 93 w 446"/>
              <a:gd name="T5" fmla="*/ 27 h 603"/>
              <a:gd name="T6" fmla="*/ 129 w 446"/>
              <a:gd name="T7" fmla="*/ 68 h 603"/>
              <a:gd name="T8" fmla="*/ 155 w 446"/>
              <a:gd name="T9" fmla="*/ 78 h 603"/>
              <a:gd name="T10" fmla="*/ 202 w 446"/>
              <a:gd name="T11" fmla="*/ 52 h 603"/>
              <a:gd name="T12" fmla="*/ 237 w 446"/>
              <a:gd name="T13" fmla="*/ 57 h 603"/>
              <a:gd name="T14" fmla="*/ 280 w 446"/>
              <a:gd name="T15" fmla="*/ 42 h 603"/>
              <a:gd name="T16" fmla="*/ 295 w 446"/>
              <a:gd name="T17" fmla="*/ 42 h 603"/>
              <a:gd name="T18" fmla="*/ 337 w 446"/>
              <a:gd name="T19" fmla="*/ 37 h 603"/>
              <a:gd name="T20" fmla="*/ 362 w 446"/>
              <a:gd name="T21" fmla="*/ 37 h 603"/>
              <a:gd name="T22" fmla="*/ 394 w 446"/>
              <a:gd name="T23" fmla="*/ 27 h 603"/>
              <a:gd name="T24" fmla="*/ 414 w 446"/>
              <a:gd name="T25" fmla="*/ 16 h 603"/>
              <a:gd name="T26" fmla="*/ 419 w 446"/>
              <a:gd name="T27" fmla="*/ 0 h 603"/>
              <a:gd name="T28" fmla="*/ 445 w 446"/>
              <a:gd name="T29" fmla="*/ 11 h 603"/>
              <a:gd name="T30" fmla="*/ 435 w 446"/>
              <a:gd name="T31" fmla="*/ 37 h 603"/>
              <a:gd name="T32" fmla="*/ 435 w 446"/>
              <a:gd name="T33" fmla="*/ 42 h 603"/>
              <a:gd name="T34" fmla="*/ 435 w 446"/>
              <a:gd name="T35" fmla="*/ 78 h 603"/>
              <a:gd name="T36" fmla="*/ 429 w 446"/>
              <a:gd name="T37" fmla="*/ 119 h 603"/>
              <a:gd name="T38" fmla="*/ 394 w 446"/>
              <a:gd name="T39" fmla="*/ 166 h 603"/>
              <a:gd name="T40" fmla="*/ 388 w 446"/>
              <a:gd name="T41" fmla="*/ 186 h 603"/>
              <a:gd name="T42" fmla="*/ 388 w 446"/>
              <a:gd name="T43" fmla="*/ 202 h 603"/>
              <a:gd name="T44" fmla="*/ 352 w 446"/>
              <a:gd name="T45" fmla="*/ 254 h 603"/>
              <a:gd name="T46" fmla="*/ 352 w 446"/>
              <a:gd name="T47" fmla="*/ 270 h 603"/>
              <a:gd name="T48" fmla="*/ 306 w 446"/>
              <a:gd name="T49" fmla="*/ 342 h 603"/>
              <a:gd name="T50" fmla="*/ 227 w 446"/>
              <a:gd name="T51" fmla="*/ 419 h 603"/>
              <a:gd name="T52" fmla="*/ 176 w 446"/>
              <a:gd name="T53" fmla="*/ 462 h 603"/>
              <a:gd name="T54" fmla="*/ 93 w 446"/>
              <a:gd name="T55" fmla="*/ 528 h 603"/>
              <a:gd name="T56" fmla="*/ 26 w 446"/>
              <a:gd name="T57" fmla="*/ 602 h 603"/>
              <a:gd name="T58" fmla="*/ 0 w 446"/>
              <a:gd name="T59" fmla="*/ 570 h 603"/>
              <a:gd name="T60" fmla="*/ 0 w 446"/>
              <a:gd name="T61" fmla="*/ 409 h 603"/>
              <a:gd name="T62" fmla="*/ 41 w 446"/>
              <a:gd name="T63" fmla="*/ 362 h 603"/>
              <a:gd name="T64" fmla="*/ 62 w 446"/>
              <a:gd name="T65" fmla="*/ 352 h 603"/>
              <a:gd name="T66" fmla="*/ 88 w 446"/>
              <a:gd name="T67" fmla="*/ 352 h 603"/>
              <a:gd name="T68" fmla="*/ 104 w 446"/>
              <a:gd name="T69" fmla="*/ 327 h 603"/>
              <a:gd name="T70" fmla="*/ 161 w 446"/>
              <a:gd name="T71" fmla="*/ 311 h 603"/>
              <a:gd name="T72" fmla="*/ 176 w 446"/>
              <a:gd name="T73" fmla="*/ 311 h 603"/>
              <a:gd name="T74" fmla="*/ 306 w 446"/>
              <a:gd name="T75" fmla="*/ 176 h 603"/>
              <a:gd name="T76" fmla="*/ 264 w 446"/>
              <a:gd name="T77" fmla="*/ 176 h 603"/>
              <a:gd name="T78" fmla="*/ 129 w 446"/>
              <a:gd name="T79" fmla="*/ 125 h 603"/>
              <a:gd name="T80" fmla="*/ 104 w 446"/>
              <a:gd name="T81" fmla="*/ 109 h 603"/>
              <a:gd name="T82" fmla="*/ 67 w 446"/>
              <a:gd name="T83" fmla="*/ 68 h 603"/>
              <a:gd name="T84" fmla="*/ 77 w 446"/>
              <a:gd name="T85" fmla="*/ 52 h 603"/>
              <a:gd name="T86" fmla="*/ 77 w 446"/>
              <a:gd name="T87" fmla="*/ 52 h 6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6"/>
              <a:gd name="T133" fmla="*/ 0 h 603"/>
              <a:gd name="T134" fmla="*/ 446 w 446"/>
              <a:gd name="T135" fmla="*/ 603 h 6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6" h="603">
                <a:moveTo>
                  <a:pt x="77" y="52"/>
                </a:moveTo>
                <a:lnTo>
                  <a:pt x="88" y="37"/>
                </a:lnTo>
                <a:lnTo>
                  <a:pt x="93" y="27"/>
                </a:lnTo>
                <a:lnTo>
                  <a:pt x="129" y="68"/>
                </a:lnTo>
                <a:lnTo>
                  <a:pt x="155" y="78"/>
                </a:lnTo>
                <a:lnTo>
                  <a:pt x="202" y="52"/>
                </a:lnTo>
                <a:lnTo>
                  <a:pt x="237" y="57"/>
                </a:lnTo>
                <a:lnTo>
                  <a:pt x="280" y="42"/>
                </a:lnTo>
                <a:lnTo>
                  <a:pt x="295" y="42"/>
                </a:lnTo>
                <a:lnTo>
                  <a:pt x="337" y="37"/>
                </a:lnTo>
                <a:lnTo>
                  <a:pt x="362" y="37"/>
                </a:lnTo>
                <a:lnTo>
                  <a:pt x="394" y="27"/>
                </a:lnTo>
                <a:lnTo>
                  <a:pt x="414" y="16"/>
                </a:lnTo>
                <a:lnTo>
                  <a:pt x="419" y="0"/>
                </a:lnTo>
                <a:lnTo>
                  <a:pt x="445" y="11"/>
                </a:lnTo>
                <a:lnTo>
                  <a:pt x="435" y="37"/>
                </a:lnTo>
                <a:lnTo>
                  <a:pt x="435" y="42"/>
                </a:lnTo>
                <a:lnTo>
                  <a:pt x="435" y="78"/>
                </a:lnTo>
                <a:lnTo>
                  <a:pt x="429" y="119"/>
                </a:lnTo>
                <a:lnTo>
                  <a:pt x="394" y="166"/>
                </a:lnTo>
                <a:lnTo>
                  <a:pt x="388" y="186"/>
                </a:lnTo>
                <a:lnTo>
                  <a:pt x="388" y="202"/>
                </a:lnTo>
                <a:lnTo>
                  <a:pt x="352" y="254"/>
                </a:lnTo>
                <a:lnTo>
                  <a:pt x="352" y="270"/>
                </a:lnTo>
                <a:lnTo>
                  <a:pt x="306" y="342"/>
                </a:lnTo>
                <a:lnTo>
                  <a:pt x="227" y="419"/>
                </a:lnTo>
                <a:lnTo>
                  <a:pt x="176" y="462"/>
                </a:lnTo>
                <a:lnTo>
                  <a:pt x="93" y="528"/>
                </a:lnTo>
                <a:lnTo>
                  <a:pt x="26" y="602"/>
                </a:lnTo>
                <a:lnTo>
                  <a:pt x="0" y="570"/>
                </a:lnTo>
                <a:lnTo>
                  <a:pt x="0" y="409"/>
                </a:lnTo>
                <a:lnTo>
                  <a:pt x="41" y="362"/>
                </a:lnTo>
                <a:lnTo>
                  <a:pt x="62" y="352"/>
                </a:lnTo>
                <a:lnTo>
                  <a:pt x="88" y="352"/>
                </a:lnTo>
                <a:lnTo>
                  <a:pt x="104" y="327"/>
                </a:lnTo>
                <a:lnTo>
                  <a:pt x="161" y="311"/>
                </a:lnTo>
                <a:lnTo>
                  <a:pt x="176" y="311"/>
                </a:lnTo>
                <a:lnTo>
                  <a:pt x="306" y="176"/>
                </a:lnTo>
                <a:lnTo>
                  <a:pt x="264" y="176"/>
                </a:lnTo>
                <a:lnTo>
                  <a:pt x="129" y="125"/>
                </a:lnTo>
                <a:lnTo>
                  <a:pt x="104" y="109"/>
                </a:lnTo>
                <a:lnTo>
                  <a:pt x="67" y="68"/>
                </a:lnTo>
                <a:lnTo>
                  <a:pt x="77" y="5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3" name="Freeform 160">
            <a:extLst>
              <a:ext uri="{FF2B5EF4-FFF2-40B4-BE49-F238E27FC236}">
                <a16:creationId xmlns:a16="http://schemas.microsoft.com/office/drawing/2014/main" id="{AE8410EC-E9CC-1D47-AC8B-1E7870F9930C}"/>
              </a:ext>
            </a:extLst>
          </p:cNvPr>
          <p:cNvSpPr>
            <a:spLocks noChangeArrowheads="1"/>
          </p:cNvSpPr>
          <p:nvPr/>
        </p:nvSpPr>
        <p:spPr bwMode="auto">
          <a:xfrm>
            <a:off x="5117972" y="5410957"/>
            <a:ext cx="442196" cy="391899"/>
          </a:xfrm>
          <a:custGeom>
            <a:avLst/>
            <a:gdLst>
              <a:gd name="T0" fmla="*/ 544 w 721"/>
              <a:gd name="T1" fmla="*/ 16 h 612"/>
              <a:gd name="T2" fmla="*/ 503 w 721"/>
              <a:gd name="T3" fmla="*/ 42 h 612"/>
              <a:gd name="T4" fmla="*/ 487 w 721"/>
              <a:gd name="T5" fmla="*/ 52 h 612"/>
              <a:gd name="T6" fmla="*/ 461 w 721"/>
              <a:gd name="T7" fmla="*/ 78 h 612"/>
              <a:gd name="T8" fmla="*/ 446 w 721"/>
              <a:gd name="T9" fmla="*/ 109 h 612"/>
              <a:gd name="T10" fmla="*/ 399 w 721"/>
              <a:gd name="T11" fmla="*/ 161 h 612"/>
              <a:gd name="T12" fmla="*/ 352 w 721"/>
              <a:gd name="T13" fmla="*/ 161 h 612"/>
              <a:gd name="T14" fmla="*/ 301 w 721"/>
              <a:gd name="T15" fmla="*/ 145 h 612"/>
              <a:gd name="T16" fmla="*/ 275 w 721"/>
              <a:gd name="T17" fmla="*/ 176 h 612"/>
              <a:gd name="T18" fmla="*/ 233 w 721"/>
              <a:gd name="T19" fmla="*/ 202 h 612"/>
              <a:gd name="T20" fmla="*/ 207 w 721"/>
              <a:gd name="T21" fmla="*/ 207 h 612"/>
              <a:gd name="T22" fmla="*/ 182 w 721"/>
              <a:gd name="T23" fmla="*/ 192 h 612"/>
              <a:gd name="T24" fmla="*/ 182 w 721"/>
              <a:gd name="T25" fmla="*/ 161 h 612"/>
              <a:gd name="T26" fmla="*/ 160 w 721"/>
              <a:gd name="T27" fmla="*/ 119 h 612"/>
              <a:gd name="T28" fmla="*/ 135 w 721"/>
              <a:gd name="T29" fmla="*/ 295 h 612"/>
              <a:gd name="T30" fmla="*/ 109 w 721"/>
              <a:gd name="T31" fmla="*/ 317 h 612"/>
              <a:gd name="T32" fmla="*/ 72 w 721"/>
              <a:gd name="T33" fmla="*/ 311 h 612"/>
              <a:gd name="T34" fmla="*/ 31 w 721"/>
              <a:gd name="T35" fmla="*/ 301 h 612"/>
              <a:gd name="T36" fmla="*/ 27 w 721"/>
              <a:gd name="T37" fmla="*/ 274 h 612"/>
              <a:gd name="T38" fmla="*/ 5 w 721"/>
              <a:gd name="T39" fmla="*/ 295 h 612"/>
              <a:gd name="T40" fmla="*/ 5 w 721"/>
              <a:gd name="T41" fmla="*/ 327 h 612"/>
              <a:gd name="T42" fmla="*/ 68 w 721"/>
              <a:gd name="T43" fmla="*/ 450 h 612"/>
              <a:gd name="T44" fmla="*/ 68 w 721"/>
              <a:gd name="T45" fmla="*/ 503 h 612"/>
              <a:gd name="T46" fmla="*/ 52 w 721"/>
              <a:gd name="T47" fmla="*/ 513 h 612"/>
              <a:gd name="T48" fmla="*/ 68 w 721"/>
              <a:gd name="T49" fmla="*/ 580 h 612"/>
              <a:gd name="T50" fmla="*/ 72 w 721"/>
              <a:gd name="T51" fmla="*/ 570 h 612"/>
              <a:gd name="T52" fmla="*/ 94 w 721"/>
              <a:gd name="T53" fmla="*/ 585 h 612"/>
              <a:gd name="T54" fmla="*/ 114 w 721"/>
              <a:gd name="T55" fmla="*/ 601 h 612"/>
              <a:gd name="T56" fmla="*/ 150 w 721"/>
              <a:gd name="T57" fmla="*/ 595 h 612"/>
              <a:gd name="T58" fmla="*/ 202 w 721"/>
              <a:gd name="T59" fmla="*/ 585 h 612"/>
              <a:gd name="T60" fmla="*/ 233 w 721"/>
              <a:gd name="T61" fmla="*/ 570 h 612"/>
              <a:gd name="T62" fmla="*/ 301 w 721"/>
              <a:gd name="T63" fmla="*/ 570 h 612"/>
              <a:gd name="T64" fmla="*/ 358 w 721"/>
              <a:gd name="T65" fmla="*/ 570 h 612"/>
              <a:gd name="T66" fmla="*/ 393 w 721"/>
              <a:gd name="T67" fmla="*/ 560 h 612"/>
              <a:gd name="T68" fmla="*/ 508 w 721"/>
              <a:gd name="T69" fmla="*/ 503 h 612"/>
              <a:gd name="T70" fmla="*/ 596 w 721"/>
              <a:gd name="T71" fmla="*/ 425 h 612"/>
              <a:gd name="T72" fmla="*/ 626 w 721"/>
              <a:gd name="T73" fmla="*/ 378 h 612"/>
              <a:gd name="T74" fmla="*/ 684 w 721"/>
              <a:gd name="T75" fmla="*/ 311 h 612"/>
              <a:gd name="T76" fmla="*/ 720 w 721"/>
              <a:gd name="T77" fmla="*/ 229 h 612"/>
              <a:gd name="T78" fmla="*/ 684 w 721"/>
              <a:gd name="T79" fmla="*/ 217 h 612"/>
              <a:gd name="T80" fmla="*/ 653 w 721"/>
              <a:gd name="T81" fmla="*/ 233 h 612"/>
              <a:gd name="T82" fmla="*/ 653 w 721"/>
              <a:gd name="T83" fmla="*/ 176 h 612"/>
              <a:gd name="T84" fmla="*/ 684 w 721"/>
              <a:gd name="T85" fmla="*/ 166 h 612"/>
              <a:gd name="T86" fmla="*/ 684 w 721"/>
              <a:gd name="T87" fmla="*/ 99 h 612"/>
              <a:gd name="T88" fmla="*/ 679 w 721"/>
              <a:gd name="T89" fmla="*/ 42 h 612"/>
              <a:gd name="T90" fmla="*/ 663 w 721"/>
              <a:gd name="T91" fmla="*/ 11 h 612"/>
              <a:gd name="T92" fmla="*/ 626 w 721"/>
              <a:gd name="T93" fmla="*/ 11 h 612"/>
              <a:gd name="T94" fmla="*/ 575 w 721"/>
              <a:gd name="T95" fmla="*/ 0 h 612"/>
              <a:gd name="T96" fmla="*/ 559 w 721"/>
              <a:gd name="T97" fmla="*/ 0 h 6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1"/>
              <a:gd name="T148" fmla="*/ 0 h 612"/>
              <a:gd name="T149" fmla="*/ 721 w 721"/>
              <a:gd name="T150" fmla="*/ 612 h 6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1" h="612">
                <a:moveTo>
                  <a:pt x="559" y="0"/>
                </a:moveTo>
                <a:lnTo>
                  <a:pt x="544" y="16"/>
                </a:lnTo>
                <a:lnTo>
                  <a:pt x="528" y="16"/>
                </a:lnTo>
                <a:lnTo>
                  <a:pt x="503" y="42"/>
                </a:lnTo>
                <a:lnTo>
                  <a:pt x="493" y="42"/>
                </a:lnTo>
                <a:lnTo>
                  <a:pt x="487" y="52"/>
                </a:lnTo>
                <a:lnTo>
                  <a:pt x="477" y="57"/>
                </a:lnTo>
                <a:lnTo>
                  <a:pt x="461" y="78"/>
                </a:lnTo>
                <a:lnTo>
                  <a:pt x="461" y="99"/>
                </a:lnTo>
                <a:lnTo>
                  <a:pt x="446" y="109"/>
                </a:lnTo>
                <a:lnTo>
                  <a:pt x="420" y="119"/>
                </a:lnTo>
                <a:lnTo>
                  <a:pt x="399" y="161"/>
                </a:lnTo>
                <a:lnTo>
                  <a:pt x="378" y="161"/>
                </a:lnTo>
                <a:lnTo>
                  <a:pt x="352" y="161"/>
                </a:lnTo>
                <a:lnTo>
                  <a:pt x="327" y="161"/>
                </a:lnTo>
                <a:lnTo>
                  <a:pt x="301" y="145"/>
                </a:lnTo>
                <a:lnTo>
                  <a:pt x="275" y="145"/>
                </a:lnTo>
                <a:lnTo>
                  <a:pt x="275" y="176"/>
                </a:lnTo>
                <a:lnTo>
                  <a:pt x="249" y="202"/>
                </a:lnTo>
                <a:lnTo>
                  <a:pt x="233" y="202"/>
                </a:lnTo>
                <a:lnTo>
                  <a:pt x="233" y="207"/>
                </a:lnTo>
                <a:lnTo>
                  <a:pt x="207" y="207"/>
                </a:lnTo>
                <a:lnTo>
                  <a:pt x="182" y="217"/>
                </a:lnTo>
                <a:lnTo>
                  <a:pt x="182" y="192"/>
                </a:lnTo>
                <a:lnTo>
                  <a:pt x="192" y="176"/>
                </a:lnTo>
                <a:lnTo>
                  <a:pt x="182" y="161"/>
                </a:lnTo>
                <a:lnTo>
                  <a:pt x="176" y="135"/>
                </a:lnTo>
                <a:lnTo>
                  <a:pt x="160" y="119"/>
                </a:lnTo>
                <a:lnTo>
                  <a:pt x="150" y="295"/>
                </a:lnTo>
                <a:lnTo>
                  <a:pt x="135" y="295"/>
                </a:lnTo>
                <a:lnTo>
                  <a:pt x="114" y="311"/>
                </a:lnTo>
                <a:lnTo>
                  <a:pt x="109" y="317"/>
                </a:lnTo>
                <a:lnTo>
                  <a:pt x="94" y="311"/>
                </a:lnTo>
                <a:lnTo>
                  <a:pt x="72" y="311"/>
                </a:lnTo>
                <a:lnTo>
                  <a:pt x="57" y="311"/>
                </a:lnTo>
                <a:lnTo>
                  <a:pt x="31" y="301"/>
                </a:lnTo>
                <a:lnTo>
                  <a:pt x="31" y="274"/>
                </a:lnTo>
                <a:lnTo>
                  <a:pt x="27" y="274"/>
                </a:lnTo>
                <a:lnTo>
                  <a:pt x="16" y="274"/>
                </a:lnTo>
                <a:lnTo>
                  <a:pt x="5" y="295"/>
                </a:lnTo>
                <a:lnTo>
                  <a:pt x="0" y="301"/>
                </a:lnTo>
                <a:lnTo>
                  <a:pt x="5" y="327"/>
                </a:lnTo>
                <a:lnTo>
                  <a:pt x="31" y="383"/>
                </a:lnTo>
                <a:lnTo>
                  <a:pt x="68" y="450"/>
                </a:lnTo>
                <a:lnTo>
                  <a:pt x="72" y="476"/>
                </a:lnTo>
                <a:lnTo>
                  <a:pt x="68" y="503"/>
                </a:lnTo>
                <a:lnTo>
                  <a:pt x="52" y="503"/>
                </a:lnTo>
                <a:lnTo>
                  <a:pt x="52" y="513"/>
                </a:lnTo>
                <a:lnTo>
                  <a:pt x="72" y="554"/>
                </a:lnTo>
                <a:lnTo>
                  <a:pt x="68" y="580"/>
                </a:lnTo>
                <a:lnTo>
                  <a:pt x="72" y="580"/>
                </a:lnTo>
                <a:lnTo>
                  <a:pt x="72" y="570"/>
                </a:lnTo>
                <a:lnTo>
                  <a:pt x="94" y="570"/>
                </a:lnTo>
                <a:lnTo>
                  <a:pt x="94" y="585"/>
                </a:lnTo>
                <a:lnTo>
                  <a:pt x="99" y="585"/>
                </a:lnTo>
                <a:lnTo>
                  <a:pt x="114" y="601"/>
                </a:lnTo>
                <a:lnTo>
                  <a:pt x="140" y="611"/>
                </a:lnTo>
                <a:lnTo>
                  <a:pt x="150" y="595"/>
                </a:lnTo>
                <a:lnTo>
                  <a:pt x="160" y="585"/>
                </a:lnTo>
                <a:lnTo>
                  <a:pt x="202" y="585"/>
                </a:lnTo>
                <a:lnTo>
                  <a:pt x="233" y="580"/>
                </a:lnTo>
                <a:lnTo>
                  <a:pt x="233" y="570"/>
                </a:lnTo>
                <a:lnTo>
                  <a:pt x="275" y="570"/>
                </a:lnTo>
                <a:lnTo>
                  <a:pt x="301" y="570"/>
                </a:lnTo>
                <a:lnTo>
                  <a:pt x="352" y="580"/>
                </a:lnTo>
                <a:lnTo>
                  <a:pt x="358" y="570"/>
                </a:lnTo>
                <a:lnTo>
                  <a:pt x="383" y="570"/>
                </a:lnTo>
                <a:lnTo>
                  <a:pt x="393" y="560"/>
                </a:lnTo>
                <a:lnTo>
                  <a:pt x="425" y="560"/>
                </a:lnTo>
                <a:lnTo>
                  <a:pt x="508" y="503"/>
                </a:lnTo>
                <a:lnTo>
                  <a:pt x="554" y="462"/>
                </a:lnTo>
                <a:lnTo>
                  <a:pt x="596" y="425"/>
                </a:lnTo>
                <a:lnTo>
                  <a:pt x="596" y="409"/>
                </a:lnTo>
                <a:lnTo>
                  <a:pt x="626" y="378"/>
                </a:lnTo>
                <a:lnTo>
                  <a:pt x="626" y="362"/>
                </a:lnTo>
                <a:lnTo>
                  <a:pt x="684" y="311"/>
                </a:lnTo>
                <a:lnTo>
                  <a:pt x="704" y="270"/>
                </a:lnTo>
                <a:lnTo>
                  <a:pt x="720" y="229"/>
                </a:lnTo>
                <a:lnTo>
                  <a:pt x="704" y="229"/>
                </a:lnTo>
                <a:lnTo>
                  <a:pt x="684" y="217"/>
                </a:lnTo>
                <a:lnTo>
                  <a:pt x="684" y="233"/>
                </a:lnTo>
                <a:lnTo>
                  <a:pt x="653" y="233"/>
                </a:lnTo>
                <a:lnTo>
                  <a:pt x="626" y="202"/>
                </a:lnTo>
                <a:lnTo>
                  <a:pt x="653" y="176"/>
                </a:lnTo>
                <a:lnTo>
                  <a:pt x="684" y="176"/>
                </a:lnTo>
                <a:lnTo>
                  <a:pt x="684" y="166"/>
                </a:lnTo>
                <a:lnTo>
                  <a:pt x="684" y="135"/>
                </a:lnTo>
                <a:lnTo>
                  <a:pt x="684" y="99"/>
                </a:lnTo>
                <a:lnTo>
                  <a:pt x="669" y="57"/>
                </a:lnTo>
                <a:lnTo>
                  <a:pt x="679" y="42"/>
                </a:lnTo>
                <a:lnTo>
                  <a:pt x="669" y="37"/>
                </a:lnTo>
                <a:lnTo>
                  <a:pt x="663" y="11"/>
                </a:lnTo>
                <a:lnTo>
                  <a:pt x="653" y="0"/>
                </a:lnTo>
                <a:lnTo>
                  <a:pt x="626" y="11"/>
                </a:lnTo>
                <a:lnTo>
                  <a:pt x="601" y="0"/>
                </a:lnTo>
                <a:lnTo>
                  <a:pt x="575" y="0"/>
                </a:lnTo>
                <a:lnTo>
                  <a:pt x="559"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4" name="Freeform 161">
            <a:extLst>
              <a:ext uri="{FF2B5EF4-FFF2-40B4-BE49-F238E27FC236}">
                <a16:creationId xmlns:a16="http://schemas.microsoft.com/office/drawing/2014/main" id="{F639630A-E6D4-6F45-95F2-BFFA0433A95F}"/>
              </a:ext>
            </a:extLst>
          </p:cNvPr>
          <p:cNvSpPr>
            <a:spLocks noChangeArrowheads="1"/>
          </p:cNvSpPr>
          <p:nvPr/>
        </p:nvSpPr>
        <p:spPr bwMode="auto">
          <a:xfrm>
            <a:off x="5400487" y="5604509"/>
            <a:ext cx="59880" cy="65583"/>
          </a:xfrm>
          <a:custGeom>
            <a:avLst/>
            <a:gdLst>
              <a:gd name="T0" fmla="*/ 92 w 99"/>
              <a:gd name="T1" fmla="*/ 67 h 104"/>
              <a:gd name="T2" fmla="*/ 47 w 99"/>
              <a:gd name="T3" fmla="*/ 77 h 104"/>
              <a:gd name="T4" fmla="*/ 41 w 99"/>
              <a:gd name="T5" fmla="*/ 103 h 104"/>
              <a:gd name="T6" fmla="*/ 16 w 99"/>
              <a:gd name="T7" fmla="*/ 93 h 104"/>
              <a:gd name="T8" fmla="*/ 4 w 99"/>
              <a:gd name="T9" fmla="*/ 62 h 104"/>
              <a:gd name="T10" fmla="*/ 0 w 99"/>
              <a:gd name="T11" fmla="*/ 51 h 104"/>
              <a:gd name="T12" fmla="*/ 4 w 99"/>
              <a:gd name="T13" fmla="*/ 41 h 104"/>
              <a:gd name="T14" fmla="*/ 26 w 99"/>
              <a:gd name="T15" fmla="*/ 16 h 104"/>
              <a:gd name="T16" fmla="*/ 67 w 99"/>
              <a:gd name="T17" fmla="*/ 0 h 104"/>
              <a:gd name="T18" fmla="*/ 82 w 99"/>
              <a:gd name="T19" fmla="*/ 10 h 104"/>
              <a:gd name="T20" fmla="*/ 98 w 99"/>
              <a:gd name="T21" fmla="*/ 36 h 104"/>
              <a:gd name="T22" fmla="*/ 92 w 99"/>
              <a:gd name="T23" fmla="*/ 51 h 104"/>
              <a:gd name="T24" fmla="*/ 92 w 99"/>
              <a:gd name="T25" fmla="*/ 67 h 104"/>
              <a:gd name="T26" fmla="*/ 92 w 99"/>
              <a:gd name="T27" fmla="*/ 6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
              <a:gd name="T43" fmla="*/ 0 h 104"/>
              <a:gd name="T44" fmla="*/ 99 w 99"/>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 h="104">
                <a:moveTo>
                  <a:pt x="92" y="67"/>
                </a:moveTo>
                <a:lnTo>
                  <a:pt x="47" y="77"/>
                </a:lnTo>
                <a:lnTo>
                  <a:pt x="41" y="103"/>
                </a:lnTo>
                <a:lnTo>
                  <a:pt x="16" y="93"/>
                </a:lnTo>
                <a:lnTo>
                  <a:pt x="4" y="62"/>
                </a:lnTo>
                <a:lnTo>
                  <a:pt x="0" y="51"/>
                </a:lnTo>
                <a:lnTo>
                  <a:pt x="4" y="41"/>
                </a:lnTo>
                <a:lnTo>
                  <a:pt x="26" y="16"/>
                </a:lnTo>
                <a:lnTo>
                  <a:pt x="67" y="0"/>
                </a:lnTo>
                <a:lnTo>
                  <a:pt x="82" y="10"/>
                </a:lnTo>
                <a:lnTo>
                  <a:pt x="98" y="36"/>
                </a:lnTo>
                <a:lnTo>
                  <a:pt x="92" y="51"/>
                </a:lnTo>
                <a:lnTo>
                  <a:pt x="92" y="6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5" name="Freeform 162">
            <a:extLst>
              <a:ext uri="{FF2B5EF4-FFF2-40B4-BE49-F238E27FC236}">
                <a16:creationId xmlns:a16="http://schemas.microsoft.com/office/drawing/2014/main" id="{BD9E7119-FEA3-9D45-9C1A-31007A92F183}"/>
              </a:ext>
            </a:extLst>
          </p:cNvPr>
          <p:cNvSpPr>
            <a:spLocks noChangeArrowheads="1"/>
          </p:cNvSpPr>
          <p:nvPr/>
        </p:nvSpPr>
        <p:spPr bwMode="auto">
          <a:xfrm>
            <a:off x="5283798" y="4123292"/>
            <a:ext cx="445266" cy="540660"/>
          </a:xfrm>
          <a:custGeom>
            <a:avLst/>
            <a:gdLst>
              <a:gd name="T0" fmla="*/ 632 w 726"/>
              <a:gd name="T1" fmla="*/ 4 h 844"/>
              <a:gd name="T2" fmla="*/ 658 w 726"/>
              <a:gd name="T3" fmla="*/ 46 h 844"/>
              <a:gd name="T4" fmla="*/ 674 w 726"/>
              <a:gd name="T5" fmla="*/ 149 h 844"/>
              <a:gd name="T6" fmla="*/ 721 w 726"/>
              <a:gd name="T7" fmla="*/ 181 h 844"/>
              <a:gd name="T8" fmla="*/ 721 w 726"/>
              <a:gd name="T9" fmla="*/ 217 h 844"/>
              <a:gd name="T10" fmla="*/ 684 w 726"/>
              <a:gd name="T11" fmla="*/ 222 h 844"/>
              <a:gd name="T12" fmla="*/ 668 w 726"/>
              <a:gd name="T13" fmla="*/ 232 h 844"/>
              <a:gd name="T14" fmla="*/ 658 w 726"/>
              <a:gd name="T15" fmla="*/ 284 h 844"/>
              <a:gd name="T16" fmla="*/ 632 w 726"/>
              <a:gd name="T17" fmla="*/ 398 h 844"/>
              <a:gd name="T18" fmla="*/ 611 w 726"/>
              <a:gd name="T19" fmla="*/ 435 h 844"/>
              <a:gd name="T20" fmla="*/ 585 w 726"/>
              <a:gd name="T21" fmla="*/ 507 h 844"/>
              <a:gd name="T22" fmla="*/ 560 w 726"/>
              <a:gd name="T23" fmla="*/ 517 h 844"/>
              <a:gd name="T24" fmla="*/ 549 w 726"/>
              <a:gd name="T25" fmla="*/ 549 h 844"/>
              <a:gd name="T26" fmla="*/ 544 w 726"/>
              <a:gd name="T27" fmla="*/ 615 h 844"/>
              <a:gd name="T28" fmla="*/ 492 w 726"/>
              <a:gd name="T29" fmla="*/ 625 h 844"/>
              <a:gd name="T30" fmla="*/ 523 w 726"/>
              <a:gd name="T31" fmla="*/ 667 h 844"/>
              <a:gd name="T32" fmla="*/ 585 w 726"/>
              <a:gd name="T33" fmla="*/ 719 h 844"/>
              <a:gd name="T34" fmla="*/ 601 w 726"/>
              <a:gd name="T35" fmla="*/ 760 h 844"/>
              <a:gd name="T36" fmla="*/ 617 w 726"/>
              <a:gd name="T37" fmla="*/ 792 h 844"/>
              <a:gd name="T38" fmla="*/ 601 w 726"/>
              <a:gd name="T39" fmla="*/ 776 h 844"/>
              <a:gd name="T40" fmla="*/ 549 w 726"/>
              <a:gd name="T41" fmla="*/ 802 h 844"/>
              <a:gd name="T42" fmla="*/ 517 w 726"/>
              <a:gd name="T43" fmla="*/ 833 h 844"/>
              <a:gd name="T44" fmla="*/ 456 w 726"/>
              <a:gd name="T45" fmla="*/ 833 h 844"/>
              <a:gd name="T46" fmla="*/ 435 w 726"/>
              <a:gd name="T47" fmla="*/ 833 h 844"/>
              <a:gd name="T48" fmla="*/ 394 w 726"/>
              <a:gd name="T49" fmla="*/ 833 h 844"/>
              <a:gd name="T50" fmla="*/ 341 w 726"/>
              <a:gd name="T51" fmla="*/ 792 h 844"/>
              <a:gd name="T52" fmla="*/ 331 w 726"/>
              <a:gd name="T53" fmla="*/ 802 h 844"/>
              <a:gd name="T54" fmla="*/ 306 w 726"/>
              <a:gd name="T55" fmla="*/ 792 h 844"/>
              <a:gd name="T56" fmla="*/ 290 w 726"/>
              <a:gd name="T57" fmla="*/ 807 h 844"/>
              <a:gd name="T58" fmla="*/ 259 w 726"/>
              <a:gd name="T59" fmla="*/ 792 h 844"/>
              <a:gd name="T60" fmla="*/ 239 w 726"/>
              <a:gd name="T61" fmla="*/ 766 h 844"/>
              <a:gd name="T62" fmla="*/ 207 w 726"/>
              <a:gd name="T63" fmla="*/ 724 h 844"/>
              <a:gd name="T64" fmla="*/ 192 w 726"/>
              <a:gd name="T65" fmla="*/ 693 h 844"/>
              <a:gd name="T66" fmla="*/ 176 w 726"/>
              <a:gd name="T67" fmla="*/ 678 h 844"/>
              <a:gd name="T68" fmla="*/ 139 w 726"/>
              <a:gd name="T69" fmla="*/ 641 h 844"/>
              <a:gd name="T70" fmla="*/ 98 w 726"/>
              <a:gd name="T71" fmla="*/ 625 h 844"/>
              <a:gd name="T72" fmla="*/ 72 w 726"/>
              <a:gd name="T73" fmla="*/ 610 h 844"/>
              <a:gd name="T74" fmla="*/ 67 w 726"/>
              <a:gd name="T75" fmla="*/ 590 h 844"/>
              <a:gd name="T76" fmla="*/ 72 w 726"/>
              <a:gd name="T77" fmla="*/ 574 h 844"/>
              <a:gd name="T78" fmla="*/ 41 w 726"/>
              <a:gd name="T79" fmla="*/ 517 h 844"/>
              <a:gd name="T80" fmla="*/ 41 w 726"/>
              <a:gd name="T81" fmla="*/ 492 h 844"/>
              <a:gd name="T82" fmla="*/ 20 w 726"/>
              <a:gd name="T83" fmla="*/ 460 h 844"/>
              <a:gd name="T84" fmla="*/ 16 w 726"/>
              <a:gd name="T85" fmla="*/ 435 h 844"/>
              <a:gd name="T86" fmla="*/ 0 w 726"/>
              <a:gd name="T87" fmla="*/ 435 h 844"/>
              <a:gd name="T88" fmla="*/ 16 w 726"/>
              <a:gd name="T89" fmla="*/ 398 h 844"/>
              <a:gd name="T90" fmla="*/ 20 w 726"/>
              <a:gd name="T91" fmla="*/ 357 h 844"/>
              <a:gd name="T92" fmla="*/ 20 w 726"/>
              <a:gd name="T93" fmla="*/ 331 h 844"/>
              <a:gd name="T94" fmla="*/ 31 w 726"/>
              <a:gd name="T95" fmla="*/ 300 h 844"/>
              <a:gd name="T96" fmla="*/ 83 w 726"/>
              <a:gd name="T97" fmla="*/ 284 h 844"/>
              <a:gd name="T98" fmla="*/ 83 w 726"/>
              <a:gd name="T99" fmla="*/ 98 h 844"/>
              <a:gd name="T100" fmla="*/ 124 w 726"/>
              <a:gd name="T101" fmla="*/ 0 h 8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6"/>
              <a:gd name="T154" fmla="*/ 0 h 844"/>
              <a:gd name="T155" fmla="*/ 726 w 726"/>
              <a:gd name="T156" fmla="*/ 844 h 8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6" h="844">
                <a:moveTo>
                  <a:pt x="124" y="0"/>
                </a:moveTo>
                <a:lnTo>
                  <a:pt x="632" y="4"/>
                </a:lnTo>
                <a:lnTo>
                  <a:pt x="642" y="30"/>
                </a:lnTo>
                <a:lnTo>
                  <a:pt x="658" y="46"/>
                </a:lnTo>
                <a:lnTo>
                  <a:pt x="652" y="46"/>
                </a:lnTo>
                <a:lnTo>
                  <a:pt x="674" y="149"/>
                </a:lnTo>
                <a:lnTo>
                  <a:pt x="694" y="165"/>
                </a:lnTo>
                <a:lnTo>
                  <a:pt x="721" y="181"/>
                </a:lnTo>
                <a:lnTo>
                  <a:pt x="725" y="191"/>
                </a:lnTo>
                <a:lnTo>
                  <a:pt x="721" y="217"/>
                </a:lnTo>
                <a:lnTo>
                  <a:pt x="699" y="206"/>
                </a:lnTo>
                <a:lnTo>
                  <a:pt x="684" y="222"/>
                </a:lnTo>
                <a:lnTo>
                  <a:pt x="684" y="232"/>
                </a:lnTo>
                <a:lnTo>
                  <a:pt x="668" y="232"/>
                </a:lnTo>
                <a:lnTo>
                  <a:pt x="658" y="259"/>
                </a:lnTo>
                <a:lnTo>
                  <a:pt x="658" y="284"/>
                </a:lnTo>
                <a:lnTo>
                  <a:pt x="642" y="341"/>
                </a:lnTo>
                <a:lnTo>
                  <a:pt x="632" y="398"/>
                </a:lnTo>
                <a:lnTo>
                  <a:pt x="627" y="424"/>
                </a:lnTo>
                <a:lnTo>
                  <a:pt x="611" y="435"/>
                </a:lnTo>
                <a:lnTo>
                  <a:pt x="590" y="465"/>
                </a:lnTo>
                <a:lnTo>
                  <a:pt x="585" y="507"/>
                </a:lnTo>
                <a:lnTo>
                  <a:pt x="575" y="517"/>
                </a:lnTo>
                <a:lnTo>
                  <a:pt x="560" y="517"/>
                </a:lnTo>
                <a:lnTo>
                  <a:pt x="549" y="533"/>
                </a:lnTo>
                <a:lnTo>
                  <a:pt x="549" y="549"/>
                </a:lnTo>
                <a:lnTo>
                  <a:pt x="544" y="569"/>
                </a:lnTo>
                <a:lnTo>
                  <a:pt x="544" y="615"/>
                </a:lnTo>
                <a:lnTo>
                  <a:pt x="523" y="625"/>
                </a:lnTo>
                <a:lnTo>
                  <a:pt x="492" y="625"/>
                </a:lnTo>
                <a:lnTo>
                  <a:pt x="492" y="651"/>
                </a:lnTo>
                <a:lnTo>
                  <a:pt x="523" y="667"/>
                </a:lnTo>
                <a:lnTo>
                  <a:pt x="549" y="693"/>
                </a:lnTo>
                <a:lnTo>
                  <a:pt x="585" y="719"/>
                </a:lnTo>
                <a:lnTo>
                  <a:pt x="590" y="739"/>
                </a:lnTo>
                <a:lnTo>
                  <a:pt x="601" y="760"/>
                </a:lnTo>
                <a:lnTo>
                  <a:pt x="617" y="760"/>
                </a:lnTo>
                <a:lnTo>
                  <a:pt x="617" y="792"/>
                </a:lnTo>
                <a:lnTo>
                  <a:pt x="611" y="792"/>
                </a:lnTo>
                <a:lnTo>
                  <a:pt x="601" y="776"/>
                </a:lnTo>
                <a:lnTo>
                  <a:pt x="575" y="792"/>
                </a:lnTo>
                <a:lnTo>
                  <a:pt x="549" y="802"/>
                </a:lnTo>
                <a:lnTo>
                  <a:pt x="544" y="817"/>
                </a:lnTo>
                <a:lnTo>
                  <a:pt x="517" y="833"/>
                </a:lnTo>
                <a:lnTo>
                  <a:pt x="482" y="833"/>
                </a:lnTo>
                <a:lnTo>
                  <a:pt x="456" y="833"/>
                </a:lnTo>
                <a:lnTo>
                  <a:pt x="451" y="843"/>
                </a:lnTo>
                <a:lnTo>
                  <a:pt x="435" y="833"/>
                </a:lnTo>
                <a:lnTo>
                  <a:pt x="399" y="827"/>
                </a:lnTo>
                <a:lnTo>
                  <a:pt x="394" y="833"/>
                </a:lnTo>
                <a:lnTo>
                  <a:pt x="357" y="807"/>
                </a:lnTo>
                <a:lnTo>
                  <a:pt x="341" y="792"/>
                </a:lnTo>
                <a:lnTo>
                  <a:pt x="331" y="792"/>
                </a:lnTo>
                <a:lnTo>
                  <a:pt x="331" y="802"/>
                </a:lnTo>
                <a:lnTo>
                  <a:pt x="306" y="802"/>
                </a:lnTo>
                <a:lnTo>
                  <a:pt x="306" y="792"/>
                </a:lnTo>
                <a:lnTo>
                  <a:pt x="300" y="802"/>
                </a:lnTo>
                <a:lnTo>
                  <a:pt x="290" y="807"/>
                </a:lnTo>
                <a:lnTo>
                  <a:pt x="274" y="802"/>
                </a:lnTo>
                <a:lnTo>
                  <a:pt x="259" y="792"/>
                </a:lnTo>
                <a:lnTo>
                  <a:pt x="259" y="776"/>
                </a:lnTo>
                <a:lnTo>
                  <a:pt x="239" y="766"/>
                </a:lnTo>
                <a:lnTo>
                  <a:pt x="233" y="739"/>
                </a:lnTo>
                <a:lnTo>
                  <a:pt x="207" y="724"/>
                </a:lnTo>
                <a:lnTo>
                  <a:pt x="196" y="698"/>
                </a:lnTo>
                <a:lnTo>
                  <a:pt x="192" y="693"/>
                </a:lnTo>
                <a:lnTo>
                  <a:pt x="181" y="693"/>
                </a:lnTo>
                <a:lnTo>
                  <a:pt x="176" y="678"/>
                </a:lnTo>
                <a:lnTo>
                  <a:pt x="151" y="678"/>
                </a:lnTo>
                <a:lnTo>
                  <a:pt x="139" y="641"/>
                </a:lnTo>
                <a:lnTo>
                  <a:pt x="124" y="625"/>
                </a:lnTo>
                <a:lnTo>
                  <a:pt x="98" y="625"/>
                </a:lnTo>
                <a:lnTo>
                  <a:pt x="98" y="610"/>
                </a:lnTo>
                <a:lnTo>
                  <a:pt x="72" y="610"/>
                </a:lnTo>
                <a:lnTo>
                  <a:pt x="67" y="600"/>
                </a:lnTo>
                <a:lnTo>
                  <a:pt x="67" y="590"/>
                </a:lnTo>
                <a:lnTo>
                  <a:pt x="57" y="584"/>
                </a:lnTo>
                <a:lnTo>
                  <a:pt x="72" y="574"/>
                </a:lnTo>
                <a:lnTo>
                  <a:pt x="67" y="549"/>
                </a:lnTo>
                <a:lnTo>
                  <a:pt x="41" y="517"/>
                </a:lnTo>
                <a:lnTo>
                  <a:pt x="31" y="507"/>
                </a:lnTo>
                <a:lnTo>
                  <a:pt x="41" y="492"/>
                </a:lnTo>
                <a:lnTo>
                  <a:pt x="20" y="481"/>
                </a:lnTo>
                <a:lnTo>
                  <a:pt x="20" y="460"/>
                </a:lnTo>
                <a:lnTo>
                  <a:pt x="16" y="439"/>
                </a:lnTo>
                <a:lnTo>
                  <a:pt x="16" y="435"/>
                </a:lnTo>
                <a:lnTo>
                  <a:pt x="5" y="424"/>
                </a:lnTo>
                <a:lnTo>
                  <a:pt x="0" y="435"/>
                </a:lnTo>
                <a:lnTo>
                  <a:pt x="0" y="414"/>
                </a:lnTo>
                <a:lnTo>
                  <a:pt x="16" y="398"/>
                </a:lnTo>
                <a:lnTo>
                  <a:pt x="5" y="372"/>
                </a:lnTo>
                <a:lnTo>
                  <a:pt x="20" y="357"/>
                </a:lnTo>
                <a:lnTo>
                  <a:pt x="16" y="341"/>
                </a:lnTo>
                <a:lnTo>
                  <a:pt x="20" y="331"/>
                </a:lnTo>
                <a:lnTo>
                  <a:pt x="41" y="304"/>
                </a:lnTo>
                <a:lnTo>
                  <a:pt x="31" y="300"/>
                </a:lnTo>
                <a:lnTo>
                  <a:pt x="47" y="290"/>
                </a:lnTo>
                <a:lnTo>
                  <a:pt x="83" y="284"/>
                </a:lnTo>
                <a:lnTo>
                  <a:pt x="83" y="114"/>
                </a:lnTo>
                <a:lnTo>
                  <a:pt x="83" y="98"/>
                </a:lnTo>
                <a:lnTo>
                  <a:pt x="124" y="98"/>
                </a:lnTo>
                <a:lnTo>
                  <a:pt x="124"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6" name="Freeform 163">
            <a:extLst>
              <a:ext uri="{FF2B5EF4-FFF2-40B4-BE49-F238E27FC236}">
                <a16:creationId xmlns:a16="http://schemas.microsoft.com/office/drawing/2014/main" id="{ACB2D737-B01E-D743-A2F0-C0DE7A948019}"/>
              </a:ext>
            </a:extLst>
          </p:cNvPr>
          <p:cNvSpPr>
            <a:spLocks noChangeArrowheads="1"/>
          </p:cNvSpPr>
          <p:nvPr/>
        </p:nvSpPr>
        <p:spPr bwMode="auto">
          <a:xfrm>
            <a:off x="5501823" y="5524529"/>
            <a:ext cx="41455" cy="35191"/>
          </a:xfrm>
          <a:custGeom>
            <a:avLst/>
            <a:gdLst>
              <a:gd name="T0" fmla="*/ 58 w 69"/>
              <a:gd name="T1" fmla="*/ 0 h 58"/>
              <a:gd name="T2" fmla="*/ 68 w 69"/>
              <a:gd name="T3" fmla="*/ 16 h 58"/>
              <a:gd name="T4" fmla="*/ 58 w 69"/>
              <a:gd name="T5" fmla="*/ 41 h 58"/>
              <a:gd name="T6" fmla="*/ 58 w 69"/>
              <a:gd name="T7" fmla="*/ 57 h 58"/>
              <a:gd name="T8" fmla="*/ 27 w 69"/>
              <a:gd name="T9" fmla="*/ 57 h 58"/>
              <a:gd name="T10" fmla="*/ 0 w 69"/>
              <a:gd name="T11" fmla="*/ 26 h 58"/>
              <a:gd name="T12" fmla="*/ 27 w 69"/>
              <a:gd name="T13" fmla="*/ 0 h 58"/>
              <a:gd name="T14" fmla="*/ 58 w 69"/>
              <a:gd name="T15" fmla="*/ 0 h 58"/>
              <a:gd name="T16" fmla="*/ 58 w 69"/>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58"/>
              <a:gd name="T29" fmla="*/ 69 w 69"/>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58">
                <a:moveTo>
                  <a:pt x="58" y="0"/>
                </a:moveTo>
                <a:lnTo>
                  <a:pt x="68" y="16"/>
                </a:lnTo>
                <a:lnTo>
                  <a:pt x="58" y="41"/>
                </a:lnTo>
                <a:lnTo>
                  <a:pt x="58" y="57"/>
                </a:lnTo>
                <a:lnTo>
                  <a:pt x="27" y="57"/>
                </a:lnTo>
                <a:lnTo>
                  <a:pt x="0" y="26"/>
                </a:lnTo>
                <a:lnTo>
                  <a:pt x="27" y="0"/>
                </a:lnTo>
                <a:lnTo>
                  <a:pt x="58"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7" name="Freeform 164">
            <a:extLst>
              <a:ext uri="{FF2B5EF4-FFF2-40B4-BE49-F238E27FC236}">
                <a16:creationId xmlns:a16="http://schemas.microsoft.com/office/drawing/2014/main" id="{3CFAE6E2-292B-8349-A553-F96F51C04667}"/>
              </a:ext>
            </a:extLst>
          </p:cNvPr>
          <p:cNvSpPr>
            <a:spLocks noChangeArrowheads="1"/>
          </p:cNvSpPr>
          <p:nvPr/>
        </p:nvSpPr>
        <p:spPr bwMode="auto">
          <a:xfrm>
            <a:off x="5486469" y="4791919"/>
            <a:ext cx="293262" cy="308719"/>
          </a:xfrm>
          <a:custGeom>
            <a:avLst/>
            <a:gdLst>
              <a:gd name="T0" fmla="*/ 68 w 478"/>
              <a:gd name="T1" fmla="*/ 0 h 484"/>
              <a:gd name="T2" fmla="*/ 202 w 478"/>
              <a:gd name="T3" fmla="*/ 0 h 484"/>
              <a:gd name="T4" fmla="*/ 378 w 478"/>
              <a:gd name="T5" fmla="*/ 98 h 484"/>
              <a:gd name="T6" fmla="*/ 435 w 478"/>
              <a:gd name="T7" fmla="*/ 176 h 484"/>
              <a:gd name="T8" fmla="*/ 420 w 478"/>
              <a:gd name="T9" fmla="*/ 239 h 484"/>
              <a:gd name="T10" fmla="*/ 435 w 478"/>
              <a:gd name="T11" fmla="*/ 264 h 484"/>
              <a:gd name="T12" fmla="*/ 446 w 478"/>
              <a:gd name="T13" fmla="*/ 286 h 484"/>
              <a:gd name="T14" fmla="*/ 446 w 478"/>
              <a:gd name="T15" fmla="*/ 316 h 484"/>
              <a:gd name="T16" fmla="*/ 446 w 478"/>
              <a:gd name="T17" fmla="*/ 374 h 484"/>
              <a:gd name="T18" fmla="*/ 471 w 478"/>
              <a:gd name="T19" fmla="*/ 415 h 484"/>
              <a:gd name="T20" fmla="*/ 477 w 478"/>
              <a:gd name="T21" fmla="*/ 435 h 484"/>
              <a:gd name="T22" fmla="*/ 430 w 478"/>
              <a:gd name="T23" fmla="*/ 461 h 484"/>
              <a:gd name="T24" fmla="*/ 393 w 478"/>
              <a:gd name="T25" fmla="*/ 476 h 484"/>
              <a:gd name="T26" fmla="*/ 378 w 478"/>
              <a:gd name="T27" fmla="*/ 466 h 484"/>
              <a:gd name="T28" fmla="*/ 352 w 478"/>
              <a:gd name="T29" fmla="*/ 483 h 484"/>
              <a:gd name="T30" fmla="*/ 321 w 478"/>
              <a:gd name="T31" fmla="*/ 483 h 484"/>
              <a:gd name="T32" fmla="*/ 285 w 478"/>
              <a:gd name="T33" fmla="*/ 476 h 484"/>
              <a:gd name="T34" fmla="*/ 258 w 478"/>
              <a:gd name="T35" fmla="*/ 476 h 484"/>
              <a:gd name="T36" fmla="*/ 217 w 478"/>
              <a:gd name="T37" fmla="*/ 476 h 484"/>
              <a:gd name="T38" fmla="*/ 192 w 478"/>
              <a:gd name="T39" fmla="*/ 394 h 484"/>
              <a:gd name="T40" fmla="*/ 150 w 478"/>
              <a:gd name="T41" fmla="*/ 374 h 484"/>
              <a:gd name="T42" fmla="*/ 135 w 478"/>
              <a:gd name="T43" fmla="*/ 368 h 484"/>
              <a:gd name="T44" fmla="*/ 104 w 478"/>
              <a:gd name="T45" fmla="*/ 358 h 484"/>
              <a:gd name="T46" fmla="*/ 78 w 478"/>
              <a:gd name="T47" fmla="*/ 352 h 484"/>
              <a:gd name="T48" fmla="*/ 41 w 478"/>
              <a:gd name="T49" fmla="*/ 286 h 484"/>
              <a:gd name="T50" fmla="*/ 0 w 478"/>
              <a:gd name="T51" fmla="*/ 233 h 484"/>
              <a:gd name="T52" fmla="*/ 0 w 478"/>
              <a:gd name="T53" fmla="*/ 176 h 484"/>
              <a:gd name="T54" fmla="*/ 26 w 478"/>
              <a:gd name="T55" fmla="*/ 151 h 484"/>
              <a:gd name="T56" fmla="*/ 68 w 478"/>
              <a:gd name="T57" fmla="*/ 109 h 484"/>
              <a:gd name="T58" fmla="*/ 52 w 478"/>
              <a:gd name="T59" fmla="*/ 84 h 484"/>
              <a:gd name="T60" fmla="*/ 62 w 478"/>
              <a:gd name="T61" fmla="*/ 68 h 484"/>
              <a:gd name="T62" fmla="*/ 62 w 478"/>
              <a:gd name="T63" fmla="*/ 31 h 484"/>
              <a:gd name="T64" fmla="*/ 52 w 478"/>
              <a:gd name="T65" fmla="*/ 6 h 4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8"/>
              <a:gd name="T100" fmla="*/ 0 h 484"/>
              <a:gd name="T101" fmla="*/ 478 w 478"/>
              <a:gd name="T102" fmla="*/ 484 h 4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8" h="484">
                <a:moveTo>
                  <a:pt x="52" y="6"/>
                </a:moveTo>
                <a:lnTo>
                  <a:pt x="68" y="0"/>
                </a:lnTo>
                <a:lnTo>
                  <a:pt x="135" y="0"/>
                </a:lnTo>
                <a:lnTo>
                  <a:pt x="202" y="0"/>
                </a:lnTo>
                <a:lnTo>
                  <a:pt x="217" y="0"/>
                </a:lnTo>
                <a:lnTo>
                  <a:pt x="378" y="98"/>
                </a:lnTo>
                <a:lnTo>
                  <a:pt x="378" y="125"/>
                </a:lnTo>
                <a:lnTo>
                  <a:pt x="435" y="176"/>
                </a:lnTo>
                <a:lnTo>
                  <a:pt x="420" y="207"/>
                </a:lnTo>
                <a:lnTo>
                  <a:pt x="420" y="239"/>
                </a:lnTo>
                <a:lnTo>
                  <a:pt x="430" y="259"/>
                </a:lnTo>
                <a:lnTo>
                  <a:pt x="435" y="264"/>
                </a:lnTo>
                <a:lnTo>
                  <a:pt x="446" y="274"/>
                </a:lnTo>
                <a:lnTo>
                  <a:pt x="446" y="286"/>
                </a:lnTo>
                <a:lnTo>
                  <a:pt x="435" y="290"/>
                </a:lnTo>
                <a:lnTo>
                  <a:pt x="446" y="316"/>
                </a:lnTo>
                <a:lnTo>
                  <a:pt x="435" y="342"/>
                </a:lnTo>
                <a:lnTo>
                  <a:pt x="446" y="374"/>
                </a:lnTo>
                <a:lnTo>
                  <a:pt x="450" y="409"/>
                </a:lnTo>
                <a:lnTo>
                  <a:pt x="471" y="415"/>
                </a:lnTo>
                <a:lnTo>
                  <a:pt x="477" y="425"/>
                </a:lnTo>
                <a:lnTo>
                  <a:pt x="477" y="435"/>
                </a:lnTo>
                <a:lnTo>
                  <a:pt x="461" y="451"/>
                </a:lnTo>
                <a:lnTo>
                  <a:pt x="430" y="461"/>
                </a:lnTo>
                <a:lnTo>
                  <a:pt x="409" y="466"/>
                </a:lnTo>
                <a:lnTo>
                  <a:pt x="393" y="476"/>
                </a:lnTo>
                <a:lnTo>
                  <a:pt x="393" y="466"/>
                </a:lnTo>
                <a:lnTo>
                  <a:pt x="378" y="466"/>
                </a:lnTo>
                <a:lnTo>
                  <a:pt x="368" y="476"/>
                </a:lnTo>
                <a:lnTo>
                  <a:pt x="352" y="483"/>
                </a:lnTo>
                <a:lnTo>
                  <a:pt x="326" y="483"/>
                </a:lnTo>
                <a:lnTo>
                  <a:pt x="321" y="483"/>
                </a:lnTo>
                <a:lnTo>
                  <a:pt x="301" y="483"/>
                </a:lnTo>
                <a:lnTo>
                  <a:pt x="285" y="476"/>
                </a:lnTo>
                <a:lnTo>
                  <a:pt x="270" y="483"/>
                </a:lnTo>
                <a:lnTo>
                  <a:pt x="258" y="476"/>
                </a:lnTo>
                <a:lnTo>
                  <a:pt x="228" y="483"/>
                </a:lnTo>
                <a:lnTo>
                  <a:pt x="217" y="476"/>
                </a:lnTo>
                <a:lnTo>
                  <a:pt x="217" y="451"/>
                </a:lnTo>
                <a:lnTo>
                  <a:pt x="192" y="394"/>
                </a:lnTo>
                <a:lnTo>
                  <a:pt x="176" y="384"/>
                </a:lnTo>
                <a:lnTo>
                  <a:pt x="150" y="374"/>
                </a:lnTo>
                <a:lnTo>
                  <a:pt x="145" y="374"/>
                </a:lnTo>
                <a:lnTo>
                  <a:pt x="135" y="368"/>
                </a:lnTo>
                <a:lnTo>
                  <a:pt x="119" y="368"/>
                </a:lnTo>
                <a:lnTo>
                  <a:pt x="104" y="358"/>
                </a:lnTo>
                <a:lnTo>
                  <a:pt x="94" y="352"/>
                </a:lnTo>
                <a:lnTo>
                  <a:pt x="78" y="352"/>
                </a:lnTo>
                <a:lnTo>
                  <a:pt x="62" y="327"/>
                </a:lnTo>
                <a:lnTo>
                  <a:pt x="41" y="286"/>
                </a:lnTo>
                <a:lnTo>
                  <a:pt x="16" y="259"/>
                </a:lnTo>
                <a:lnTo>
                  <a:pt x="0" y="233"/>
                </a:lnTo>
                <a:lnTo>
                  <a:pt x="0" y="197"/>
                </a:lnTo>
                <a:lnTo>
                  <a:pt x="0" y="176"/>
                </a:lnTo>
                <a:lnTo>
                  <a:pt x="0" y="156"/>
                </a:lnTo>
                <a:lnTo>
                  <a:pt x="26" y="151"/>
                </a:lnTo>
                <a:lnTo>
                  <a:pt x="52" y="125"/>
                </a:lnTo>
                <a:lnTo>
                  <a:pt x="68" y="109"/>
                </a:lnTo>
                <a:lnTo>
                  <a:pt x="68" y="88"/>
                </a:lnTo>
                <a:lnTo>
                  <a:pt x="52" y="84"/>
                </a:lnTo>
                <a:lnTo>
                  <a:pt x="52" y="73"/>
                </a:lnTo>
                <a:lnTo>
                  <a:pt x="62" y="68"/>
                </a:lnTo>
                <a:lnTo>
                  <a:pt x="62" y="57"/>
                </a:lnTo>
                <a:lnTo>
                  <a:pt x="62" y="31"/>
                </a:lnTo>
                <a:lnTo>
                  <a:pt x="52" y="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8" name="Freeform 165">
            <a:extLst>
              <a:ext uri="{FF2B5EF4-FFF2-40B4-BE49-F238E27FC236}">
                <a16:creationId xmlns:a16="http://schemas.microsoft.com/office/drawing/2014/main" id="{EB64641D-3D07-9E4F-AD4D-7CA6247246C4}"/>
              </a:ext>
            </a:extLst>
          </p:cNvPr>
          <p:cNvSpPr>
            <a:spLocks noChangeArrowheads="1"/>
          </p:cNvSpPr>
          <p:nvPr/>
        </p:nvSpPr>
        <p:spPr bwMode="auto">
          <a:xfrm>
            <a:off x="4678847" y="4448008"/>
            <a:ext cx="47597" cy="139164"/>
          </a:xfrm>
          <a:custGeom>
            <a:avLst/>
            <a:gdLst>
              <a:gd name="T0" fmla="*/ 10 w 79"/>
              <a:gd name="T1" fmla="*/ 0 h 217"/>
              <a:gd name="T2" fmla="*/ 21 w 79"/>
              <a:gd name="T3" fmla="*/ 0 h 217"/>
              <a:gd name="T4" fmla="*/ 37 w 79"/>
              <a:gd name="T5" fmla="*/ 0 h 217"/>
              <a:gd name="T6" fmla="*/ 47 w 79"/>
              <a:gd name="T7" fmla="*/ 26 h 217"/>
              <a:gd name="T8" fmla="*/ 62 w 79"/>
              <a:gd name="T9" fmla="*/ 41 h 217"/>
              <a:gd name="T10" fmla="*/ 68 w 79"/>
              <a:gd name="T11" fmla="*/ 61 h 217"/>
              <a:gd name="T12" fmla="*/ 78 w 79"/>
              <a:gd name="T13" fmla="*/ 77 h 217"/>
              <a:gd name="T14" fmla="*/ 78 w 79"/>
              <a:gd name="T15" fmla="*/ 186 h 217"/>
              <a:gd name="T16" fmla="*/ 78 w 79"/>
              <a:gd name="T17" fmla="*/ 190 h 217"/>
              <a:gd name="T18" fmla="*/ 78 w 79"/>
              <a:gd name="T19" fmla="*/ 211 h 217"/>
              <a:gd name="T20" fmla="*/ 68 w 79"/>
              <a:gd name="T21" fmla="*/ 211 h 217"/>
              <a:gd name="T22" fmla="*/ 52 w 79"/>
              <a:gd name="T23" fmla="*/ 216 h 217"/>
              <a:gd name="T24" fmla="*/ 37 w 79"/>
              <a:gd name="T25" fmla="*/ 201 h 217"/>
              <a:gd name="T26" fmla="*/ 26 w 79"/>
              <a:gd name="T27" fmla="*/ 170 h 217"/>
              <a:gd name="T28" fmla="*/ 26 w 79"/>
              <a:gd name="T29" fmla="*/ 144 h 217"/>
              <a:gd name="T30" fmla="*/ 26 w 79"/>
              <a:gd name="T31" fmla="*/ 124 h 217"/>
              <a:gd name="T32" fmla="*/ 37 w 79"/>
              <a:gd name="T33" fmla="*/ 108 h 217"/>
              <a:gd name="T34" fmla="*/ 26 w 79"/>
              <a:gd name="T35" fmla="*/ 92 h 217"/>
              <a:gd name="T36" fmla="*/ 26 w 79"/>
              <a:gd name="T37" fmla="*/ 82 h 217"/>
              <a:gd name="T38" fmla="*/ 26 w 79"/>
              <a:gd name="T39" fmla="*/ 67 h 217"/>
              <a:gd name="T40" fmla="*/ 10 w 79"/>
              <a:gd name="T41" fmla="*/ 61 h 217"/>
              <a:gd name="T42" fmla="*/ 21 w 79"/>
              <a:gd name="T43" fmla="*/ 41 h 217"/>
              <a:gd name="T44" fmla="*/ 21 w 79"/>
              <a:gd name="T45" fmla="*/ 26 h 217"/>
              <a:gd name="T46" fmla="*/ 0 w 79"/>
              <a:gd name="T47" fmla="*/ 10 h 217"/>
              <a:gd name="T48" fmla="*/ 10 w 79"/>
              <a:gd name="T49" fmla="*/ 0 h 217"/>
              <a:gd name="T50" fmla="*/ 10 w 79"/>
              <a:gd name="T51" fmla="*/ 0 h 2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217"/>
              <a:gd name="T80" fmla="*/ 79 w 79"/>
              <a:gd name="T81" fmla="*/ 217 h 2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217">
                <a:moveTo>
                  <a:pt x="10" y="0"/>
                </a:moveTo>
                <a:lnTo>
                  <a:pt x="21" y="0"/>
                </a:lnTo>
                <a:lnTo>
                  <a:pt x="37" y="0"/>
                </a:lnTo>
                <a:lnTo>
                  <a:pt x="47" y="26"/>
                </a:lnTo>
                <a:lnTo>
                  <a:pt x="62" y="41"/>
                </a:lnTo>
                <a:lnTo>
                  <a:pt x="68" y="61"/>
                </a:lnTo>
                <a:lnTo>
                  <a:pt x="78" y="77"/>
                </a:lnTo>
                <a:lnTo>
                  <a:pt x="78" y="186"/>
                </a:lnTo>
                <a:lnTo>
                  <a:pt x="78" y="190"/>
                </a:lnTo>
                <a:lnTo>
                  <a:pt x="78" y="211"/>
                </a:lnTo>
                <a:lnTo>
                  <a:pt x="68" y="211"/>
                </a:lnTo>
                <a:lnTo>
                  <a:pt x="52" y="216"/>
                </a:lnTo>
                <a:lnTo>
                  <a:pt x="37" y="201"/>
                </a:lnTo>
                <a:lnTo>
                  <a:pt x="26" y="170"/>
                </a:lnTo>
                <a:lnTo>
                  <a:pt x="26" y="144"/>
                </a:lnTo>
                <a:lnTo>
                  <a:pt x="26" y="124"/>
                </a:lnTo>
                <a:lnTo>
                  <a:pt x="37" y="108"/>
                </a:lnTo>
                <a:lnTo>
                  <a:pt x="26" y="92"/>
                </a:lnTo>
                <a:lnTo>
                  <a:pt x="26" y="82"/>
                </a:lnTo>
                <a:lnTo>
                  <a:pt x="26" y="67"/>
                </a:lnTo>
                <a:lnTo>
                  <a:pt x="10" y="61"/>
                </a:lnTo>
                <a:lnTo>
                  <a:pt x="21" y="41"/>
                </a:lnTo>
                <a:lnTo>
                  <a:pt x="21" y="26"/>
                </a:lnTo>
                <a:lnTo>
                  <a:pt x="0" y="10"/>
                </a:lnTo>
                <a:lnTo>
                  <a:pt x="10"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9" name="Freeform 166">
            <a:extLst>
              <a:ext uri="{FF2B5EF4-FFF2-40B4-BE49-F238E27FC236}">
                <a16:creationId xmlns:a16="http://schemas.microsoft.com/office/drawing/2014/main" id="{79FCF26E-7DC2-DF41-9A07-12307AEEDEDC}"/>
              </a:ext>
            </a:extLst>
          </p:cNvPr>
          <p:cNvSpPr>
            <a:spLocks noChangeArrowheads="1"/>
          </p:cNvSpPr>
          <p:nvPr/>
        </p:nvSpPr>
        <p:spPr bwMode="auto">
          <a:xfrm>
            <a:off x="5051949" y="4084901"/>
            <a:ext cx="282514" cy="467079"/>
          </a:xfrm>
          <a:custGeom>
            <a:avLst/>
            <a:gdLst>
              <a:gd name="T0" fmla="*/ 108 w 462"/>
              <a:gd name="T1" fmla="*/ 0 h 731"/>
              <a:gd name="T2" fmla="*/ 461 w 462"/>
              <a:gd name="T3" fmla="*/ 347 h 731"/>
              <a:gd name="T4" fmla="*/ 409 w 462"/>
              <a:gd name="T5" fmla="*/ 362 h 731"/>
              <a:gd name="T6" fmla="*/ 398 w 462"/>
              <a:gd name="T7" fmla="*/ 393 h 731"/>
              <a:gd name="T8" fmla="*/ 398 w 462"/>
              <a:gd name="T9" fmla="*/ 419 h 731"/>
              <a:gd name="T10" fmla="*/ 393 w 462"/>
              <a:gd name="T11" fmla="*/ 460 h 731"/>
              <a:gd name="T12" fmla="*/ 377 w 462"/>
              <a:gd name="T13" fmla="*/ 497 h 731"/>
              <a:gd name="T14" fmla="*/ 393 w 462"/>
              <a:gd name="T15" fmla="*/ 497 h 731"/>
              <a:gd name="T16" fmla="*/ 398 w 462"/>
              <a:gd name="T17" fmla="*/ 523 h 731"/>
              <a:gd name="T18" fmla="*/ 419 w 462"/>
              <a:gd name="T19" fmla="*/ 554 h 731"/>
              <a:gd name="T20" fmla="*/ 393 w 462"/>
              <a:gd name="T21" fmla="*/ 570 h 731"/>
              <a:gd name="T22" fmla="*/ 356 w 462"/>
              <a:gd name="T23" fmla="*/ 605 h 731"/>
              <a:gd name="T24" fmla="*/ 325 w 462"/>
              <a:gd name="T25" fmla="*/ 631 h 731"/>
              <a:gd name="T26" fmla="*/ 300 w 462"/>
              <a:gd name="T27" fmla="*/ 646 h 731"/>
              <a:gd name="T28" fmla="*/ 243 w 462"/>
              <a:gd name="T29" fmla="*/ 662 h 731"/>
              <a:gd name="T30" fmla="*/ 243 w 462"/>
              <a:gd name="T31" fmla="*/ 688 h 731"/>
              <a:gd name="T32" fmla="*/ 207 w 462"/>
              <a:gd name="T33" fmla="*/ 693 h 731"/>
              <a:gd name="T34" fmla="*/ 180 w 462"/>
              <a:gd name="T35" fmla="*/ 693 h 731"/>
              <a:gd name="T36" fmla="*/ 139 w 462"/>
              <a:gd name="T37" fmla="*/ 713 h 731"/>
              <a:gd name="T38" fmla="*/ 108 w 462"/>
              <a:gd name="T39" fmla="*/ 719 h 731"/>
              <a:gd name="T40" fmla="*/ 92 w 462"/>
              <a:gd name="T41" fmla="*/ 713 h 731"/>
              <a:gd name="T42" fmla="*/ 72 w 462"/>
              <a:gd name="T43" fmla="*/ 672 h 731"/>
              <a:gd name="T44" fmla="*/ 26 w 462"/>
              <a:gd name="T45" fmla="*/ 631 h 731"/>
              <a:gd name="T46" fmla="*/ 51 w 462"/>
              <a:gd name="T47" fmla="*/ 611 h 731"/>
              <a:gd name="T48" fmla="*/ 72 w 462"/>
              <a:gd name="T49" fmla="*/ 595 h 731"/>
              <a:gd name="T50" fmla="*/ 67 w 462"/>
              <a:gd name="T51" fmla="*/ 543 h 731"/>
              <a:gd name="T52" fmla="*/ 57 w 462"/>
              <a:gd name="T53" fmla="*/ 497 h 731"/>
              <a:gd name="T54" fmla="*/ 41 w 462"/>
              <a:gd name="T55" fmla="*/ 470 h 731"/>
              <a:gd name="T56" fmla="*/ 16 w 462"/>
              <a:gd name="T57" fmla="*/ 460 h 731"/>
              <a:gd name="T58" fmla="*/ 0 w 462"/>
              <a:gd name="T59" fmla="*/ 413 h 731"/>
              <a:gd name="T60" fmla="*/ 16 w 462"/>
              <a:gd name="T61" fmla="*/ 378 h 731"/>
              <a:gd name="T62" fmla="*/ 92 w 462"/>
              <a:gd name="T63" fmla="*/ 149 h 731"/>
              <a:gd name="T64" fmla="*/ 82 w 462"/>
              <a:gd name="T65" fmla="*/ 119 h 731"/>
              <a:gd name="T66" fmla="*/ 67 w 462"/>
              <a:gd name="T67" fmla="*/ 88 h 731"/>
              <a:gd name="T68" fmla="*/ 57 w 462"/>
              <a:gd name="T69" fmla="*/ 20 h 7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2"/>
              <a:gd name="T106" fmla="*/ 0 h 731"/>
              <a:gd name="T107" fmla="*/ 462 w 462"/>
              <a:gd name="T108" fmla="*/ 731 h 7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2" h="731">
                <a:moveTo>
                  <a:pt x="57" y="20"/>
                </a:moveTo>
                <a:lnTo>
                  <a:pt x="108" y="0"/>
                </a:lnTo>
                <a:lnTo>
                  <a:pt x="461" y="176"/>
                </a:lnTo>
                <a:lnTo>
                  <a:pt x="461" y="347"/>
                </a:lnTo>
                <a:lnTo>
                  <a:pt x="424" y="352"/>
                </a:lnTo>
                <a:lnTo>
                  <a:pt x="409" y="362"/>
                </a:lnTo>
                <a:lnTo>
                  <a:pt x="419" y="367"/>
                </a:lnTo>
                <a:lnTo>
                  <a:pt x="398" y="393"/>
                </a:lnTo>
                <a:lnTo>
                  <a:pt x="393" y="403"/>
                </a:lnTo>
                <a:lnTo>
                  <a:pt x="398" y="419"/>
                </a:lnTo>
                <a:lnTo>
                  <a:pt x="383" y="435"/>
                </a:lnTo>
                <a:lnTo>
                  <a:pt x="393" y="460"/>
                </a:lnTo>
                <a:lnTo>
                  <a:pt x="377" y="476"/>
                </a:lnTo>
                <a:lnTo>
                  <a:pt x="377" y="497"/>
                </a:lnTo>
                <a:lnTo>
                  <a:pt x="383" y="486"/>
                </a:lnTo>
                <a:lnTo>
                  <a:pt x="393" y="497"/>
                </a:lnTo>
                <a:lnTo>
                  <a:pt x="393" y="502"/>
                </a:lnTo>
                <a:lnTo>
                  <a:pt x="398" y="523"/>
                </a:lnTo>
                <a:lnTo>
                  <a:pt x="398" y="543"/>
                </a:lnTo>
                <a:lnTo>
                  <a:pt x="419" y="554"/>
                </a:lnTo>
                <a:lnTo>
                  <a:pt x="409" y="570"/>
                </a:lnTo>
                <a:lnTo>
                  <a:pt x="393" y="570"/>
                </a:lnTo>
                <a:lnTo>
                  <a:pt x="367" y="580"/>
                </a:lnTo>
                <a:lnTo>
                  <a:pt x="356" y="605"/>
                </a:lnTo>
                <a:lnTo>
                  <a:pt x="341" y="611"/>
                </a:lnTo>
                <a:lnTo>
                  <a:pt x="325" y="631"/>
                </a:lnTo>
                <a:lnTo>
                  <a:pt x="315" y="636"/>
                </a:lnTo>
                <a:lnTo>
                  <a:pt x="300" y="646"/>
                </a:lnTo>
                <a:lnTo>
                  <a:pt x="258" y="652"/>
                </a:lnTo>
                <a:lnTo>
                  <a:pt x="243" y="662"/>
                </a:lnTo>
                <a:lnTo>
                  <a:pt x="248" y="672"/>
                </a:lnTo>
                <a:lnTo>
                  <a:pt x="243" y="688"/>
                </a:lnTo>
                <a:lnTo>
                  <a:pt x="217" y="693"/>
                </a:lnTo>
                <a:lnTo>
                  <a:pt x="207" y="693"/>
                </a:lnTo>
                <a:lnTo>
                  <a:pt x="192" y="703"/>
                </a:lnTo>
                <a:lnTo>
                  <a:pt x="180" y="693"/>
                </a:lnTo>
                <a:lnTo>
                  <a:pt x="160" y="703"/>
                </a:lnTo>
                <a:lnTo>
                  <a:pt x="139" y="713"/>
                </a:lnTo>
                <a:lnTo>
                  <a:pt x="135" y="703"/>
                </a:lnTo>
                <a:lnTo>
                  <a:pt x="108" y="719"/>
                </a:lnTo>
                <a:lnTo>
                  <a:pt x="92" y="730"/>
                </a:lnTo>
                <a:lnTo>
                  <a:pt x="92" y="713"/>
                </a:lnTo>
                <a:lnTo>
                  <a:pt x="82" y="703"/>
                </a:lnTo>
                <a:lnTo>
                  <a:pt x="72" y="672"/>
                </a:lnTo>
                <a:lnTo>
                  <a:pt x="57" y="662"/>
                </a:lnTo>
                <a:lnTo>
                  <a:pt x="26" y="631"/>
                </a:lnTo>
                <a:lnTo>
                  <a:pt x="31" y="611"/>
                </a:lnTo>
                <a:lnTo>
                  <a:pt x="51" y="611"/>
                </a:lnTo>
                <a:lnTo>
                  <a:pt x="92" y="611"/>
                </a:lnTo>
                <a:lnTo>
                  <a:pt x="72" y="595"/>
                </a:lnTo>
                <a:lnTo>
                  <a:pt x="67" y="570"/>
                </a:lnTo>
                <a:lnTo>
                  <a:pt x="67" y="543"/>
                </a:lnTo>
                <a:lnTo>
                  <a:pt x="67" y="523"/>
                </a:lnTo>
                <a:lnTo>
                  <a:pt x="57" y="497"/>
                </a:lnTo>
                <a:lnTo>
                  <a:pt x="41" y="486"/>
                </a:lnTo>
                <a:lnTo>
                  <a:pt x="41" y="470"/>
                </a:lnTo>
                <a:lnTo>
                  <a:pt x="26" y="470"/>
                </a:lnTo>
                <a:lnTo>
                  <a:pt x="16" y="460"/>
                </a:lnTo>
                <a:lnTo>
                  <a:pt x="0" y="435"/>
                </a:lnTo>
                <a:lnTo>
                  <a:pt x="0" y="413"/>
                </a:lnTo>
                <a:lnTo>
                  <a:pt x="4" y="393"/>
                </a:lnTo>
                <a:lnTo>
                  <a:pt x="16" y="378"/>
                </a:lnTo>
                <a:lnTo>
                  <a:pt x="82" y="294"/>
                </a:lnTo>
                <a:lnTo>
                  <a:pt x="92" y="149"/>
                </a:lnTo>
                <a:lnTo>
                  <a:pt x="98" y="145"/>
                </a:lnTo>
                <a:lnTo>
                  <a:pt x="82" y="119"/>
                </a:lnTo>
                <a:lnTo>
                  <a:pt x="82" y="104"/>
                </a:lnTo>
                <a:lnTo>
                  <a:pt x="67" y="88"/>
                </a:lnTo>
                <a:lnTo>
                  <a:pt x="67" y="51"/>
                </a:lnTo>
                <a:lnTo>
                  <a:pt x="57" y="2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0" name="Freeform 167">
            <a:extLst>
              <a:ext uri="{FF2B5EF4-FFF2-40B4-BE49-F238E27FC236}">
                <a16:creationId xmlns:a16="http://schemas.microsoft.com/office/drawing/2014/main" id="{5A931A40-E2D6-234E-932F-60133DCC9F90}"/>
              </a:ext>
            </a:extLst>
          </p:cNvPr>
          <p:cNvSpPr>
            <a:spLocks noChangeArrowheads="1"/>
          </p:cNvSpPr>
          <p:nvPr/>
        </p:nvSpPr>
        <p:spPr bwMode="auto">
          <a:xfrm>
            <a:off x="4883056" y="3646616"/>
            <a:ext cx="110549" cy="225541"/>
          </a:xfrm>
          <a:custGeom>
            <a:avLst/>
            <a:gdLst>
              <a:gd name="T0" fmla="*/ 46 w 182"/>
              <a:gd name="T1" fmla="*/ 26 h 353"/>
              <a:gd name="T2" fmla="*/ 61 w 182"/>
              <a:gd name="T3" fmla="*/ 6 h 353"/>
              <a:gd name="T4" fmla="*/ 87 w 182"/>
              <a:gd name="T5" fmla="*/ 0 h 353"/>
              <a:gd name="T6" fmla="*/ 108 w 182"/>
              <a:gd name="T7" fmla="*/ 6 h 353"/>
              <a:gd name="T8" fmla="*/ 114 w 182"/>
              <a:gd name="T9" fmla="*/ 31 h 353"/>
              <a:gd name="T10" fmla="*/ 140 w 182"/>
              <a:gd name="T11" fmla="*/ 16 h 353"/>
              <a:gd name="T12" fmla="*/ 150 w 182"/>
              <a:gd name="T13" fmla="*/ 26 h 353"/>
              <a:gd name="T14" fmla="*/ 130 w 182"/>
              <a:gd name="T15" fmla="*/ 41 h 353"/>
              <a:gd name="T16" fmla="*/ 124 w 182"/>
              <a:gd name="T17" fmla="*/ 67 h 353"/>
              <a:gd name="T18" fmla="*/ 140 w 182"/>
              <a:gd name="T19" fmla="*/ 82 h 353"/>
              <a:gd name="T20" fmla="*/ 150 w 182"/>
              <a:gd name="T21" fmla="*/ 109 h 353"/>
              <a:gd name="T22" fmla="*/ 130 w 182"/>
              <a:gd name="T23" fmla="*/ 135 h 353"/>
              <a:gd name="T24" fmla="*/ 108 w 182"/>
              <a:gd name="T25" fmla="*/ 160 h 353"/>
              <a:gd name="T26" fmla="*/ 114 w 182"/>
              <a:gd name="T27" fmla="*/ 182 h 353"/>
              <a:gd name="T28" fmla="*/ 130 w 182"/>
              <a:gd name="T29" fmla="*/ 182 h 353"/>
              <a:gd name="T30" fmla="*/ 130 w 182"/>
              <a:gd name="T31" fmla="*/ 192 h 353"/>
              <a:gd name="T32" fmla="*/ 150 w 182"/>
              <a:gd name="T33" fmla="*/ 192 h 353"/>
              <a:gd name="T34" fmla="*/ 155 w 182"/>
              <a:gd name="T35" fmla="*/ 202 h 353"/>
              <a:gd name="T36" fmla="*/ 171 w 182"/>
              <a:gd name="T37" fmla="*/ 217 h 353"/>
              <a:gd name="T38" fmla="*/ 171 w 182"/>
              <a:gd name="T39" fmla="*/ 233 h 353"/>
              <a:gd name="T40" fmla="*/ 181 w 182"/>
              <a:gd name="T41" fmla="*/ 248 h 353"/>
              <a:gd name="T42" fmla="*/ 150 w 182"/>
              <a:gd name="T43" fmla="*/ 258 h 353"/>
              <a:gd name="T44" fmla="*/ 114 w 182"/>
              <a:gd name="T45" fmla="*/ 290 h 353"/>
              <a:gd name="T46" fmla="*/ 124 w 182"/>
              <a:gd name="T47" fmla="*/ 326 h 353"/>
              <a:gd name="T48" fmla="*/ 98 w 182"/>
              <a:gd name="T49" fmla="*/ 352 h 353"/>
              <a:gd name="T50" fmla="*/ 87 w 182"/>
              <a:gd name="T51" fmla="*/ 352 h 353"/>
              <a:gd name="T52" fmla="*/ 73 w 182"/>
              <a:gd name="T53" fmla="*/ 258 h 353"/>
              <a:gd name="T54" fmla="*/ 41 w 182"/>
              <a:gd name="T55" fmla="*/ 243 h 353"/>
              <a:gd name="T56" fmla="*/ 30 w 182"/>
              <a:gd name="T57" fmla="*/ 207 h 353"/>
              <a:gd name="T58" fmla="*/ 15 w 182"/>
              <a:gd name="T59" fmla="*/ 202 h 353"/>
              <a:gd name="T60" fmla="*/ 0 w 182"/>
              <a:gd name="T61" fmla="*/ 166 h 353"/>
              <a:gd name="T62" fmla="*/ 30 w 182"/>
              <a:gd name="T63" fmla="*/ 125 h 353"/>
              <a:gd name="T64" fmla="*/ 30 w 182"/>
              <a:gd name="T65" fmla="*/ 82 h 353"/>
              <a:gd name="T66" fmla="*/ 30 w 182"/>
              <a:gd name="T67" fmla="*/ 52 h 353"/>
              <a:gd name="T68" fmla="*/ 30 w 182"/>
              <a:gd name="T69" fmla="*/ 41 h 353"/>
              <a:gd name="T70" fmla="*/ 46 w 182"/>
              <a:gd name="T71" fmla="*/ 31 h 353"/>
              <a:gd name="T72" fmla="*/ 46 w 182"/>
              <a:gd name="T73" fmla="*/ 26 h 353"/>
              <a:gd name="T74" fmla="*/ 46 w 182"/>
              <a:gd name="T75" fmla="*/ 26 h 3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
              <a:gd name="T115" fmla="*/ 0 h 353"/>
              <a:gd name="T116" fmla="*/ 182 w 182"/>
              <a:gd name="T117" fmla="*/ 353 h 3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 h="353">
                <a:moveTo>
                  <a:pt x="46" y="26"/>
                </a:moveTo>
                <a:lnTo>
                  <a:pt x="61" y="6"/>
                </a:lnTo>
                <a:lnTo>
                  <a:pt x="87" y="0"/>
                </a:lnTo>
                <a:lnTo>
                  <a:pt x="108" y="6"/>
                </a:lnTo>
                <a:lnTo>
                  <a:pt x="114" y="31"/>
                </a:lnTo>
                <a:lnTo>
                  <a:pt x="140" y="16"/>
                </a:lnTo>
                <a:lnTo>
                  <a:pt x="150" y="26"/>
                </a:lnTo>
                <a:lnTo>
                  <a:pt x="130" y="41"/>
                </a:lnTo>
                <a:lnTo>
                  <a:pt x="124" y="67"/>
                </a:lnTo>
                <a:lnTo>
                  <a:pt x="140" y="82"/>
                </a:lnTo>
                <a:lnTo>
                  <a:pt x="150" y="109"/>
                </a:lnTo>
                <a:lnTo>
                  <a:pt x="130" y="135"/>
                </a:lnTo>
                <a:lnTo>
                  <a:pt x="108" y="160"/>
                </a:lnTo>
                <a:lnTo>
                  <a:pt x="114" y="182"/>
                </a:lnTo>
                <a:lnTo>
                  <a:pt x="130" y="182"/>
                </a:lnTo>
                <a:lnTo>
                  <a:pt x="130" y="192"/>
                </a:lnTo>
                <a:lnTo>
                  <a:pt x="150" y="192"/>
                </a:lnTo>
                <a:lnTo>
                  <a:pt x="155" y="202"/>
                </a:lnTo>
                <a:lnTo>
                  <a:pt x="171" y="217"/>
                </a:lnTo>
                <a:lnTo>
                  <a:pt x="171" y="233"/>
                </a:lnTo>
                <a:lnTo>
                  <a:pt x="181" y="248"/>
                </a:lnTo>
                <a:lnTo>
                  <a:pt x="150" y="258"/>
                </a:lnTo>
                <a:lnTo>
                  <a:pt x="114" y="290"/>
                </a:lnTo>
                <a:lnTo>
                  <a:pt x="124" y="326"/>
                </a:lnTo>
                <a:lnTo>
                  <a:pt x="98" y="352"/>
                </a:lnTo>
                <a:lnTo>
                  <a:pt x="87" y="352"/>
                </a:lnTo>
                <a:lnTo>
                  <a:pt x="73" y="258"/>
                </a:lnTo>
                <a:lnTo>
                  <a:pt x="41" y="243"/>
                </a:lnTo>
                <a:lnTo>
                  <a:pt x="30" y="207"/>
                </a:lnTo>
                <a:lnTo>
                  <a:pt x="15" y="202"/>
                </a:lnTo>
                <a:lnTo>
                  <a:pt x="0" y="166"/>
                </a:lnTo>
                <a:lnTo>
                  <a:pt x="30" y="125"/>
                </a:lnTo>
                <a:lnTo>
                  <a:pt x="30" y="82"/>
                </a:lnTo>
                <a:lnTo>
                  <a:pt x="30" y="52"/>
                </a:lnTo>
                <a:lnTo>
                  <a:pt x="30" y="41"/>
                </a:lnTo>
                <a:lnTo>
                  <a:pt x="46" y="31"/>
                </a:lnTo>
                <a:lnTo>
                  <a:pt x="46"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1" name="Freeform 168">
            <a:extLst>
              <a:ext uri="{FF2B5EF4-FFF2-40B4-BE49-F238E27FC236}">
                <a16:creationId xmlns:a16="http://schemas.microsoft.com/office/drawing/2014/main" id="{926B8D4F-7D48-AB42-A3F4-E3AC68A8EADF}"/>
              </a:ext>
            </a:extLst>
          </p:cNvPr>
          <p:cNvSpPr>
            <a:spLocks noChangeArrowheads="1"/>
          </p:cNvSpPr>
          <p:nvPr/>
        </p:nvSpPr>
        <p:spPr bwMode="auto">
          <a:xfrm>
            <a:off x="5492612" y="4646355"/>
            <a:ext cx="150469" cy="159959"/>
          </a:xfrm>
          <a:custGeom>
            <a:avLst/>
            <a:gdLst>
              <a:gd name="T0" fmla="*/ 52 w 245"/>
              <a:gd name="T1" fmla="*/ 16 h 250"/>
              <a:gd name="T2" fmla="*/ 58 w 245"/>
              <a:gd name="T3" fmla="*/ 10 h 250"/>
              <a:gd name="T4" fmla="*/ 94 w 245"/>
              <a:gd name="T5" fmla="*/ 16 h 250"/>
              <a:gd name="T6" fmla="*/ 109 w 245"/>
              <a:gd name="T7" fmla="*/ 26 h 250"/>
              <a:gd name="T8" fmla="*/ 115 w 245"/>
              <a:gd name="T9" fmla="*/ 16 h 250"/>
              <a:gd name="T10" fmla="*/ 140 w 245"/>
              <a:gd name="T11" fmla="*/ 16 h 250"/>
              <a:gd name="T12" fmla="*/ 176 w 245"/>
              <a:gd name="T13" fmla="*/ 16 h 250"/>
              <a:gd name="T14" fmla="*/ 203 w 245"/>
              <a:gd name="T15" fmla="*/ 0 h 250"/>
              <a:gd name="T16" fmla="*/ 203 w 245"/>
              <a:gd name="T17" fmla="*/ 10 h 250"/>
              <a:gd name="T18" fmla="*/ 218 w 245"/>
              <a:gd name="T19" fmla="*/ 16 h 250"/>
              <a:gd name="T20" fmla="*/ 218 w 245"/>
              <a:gd name="T21" fmla="*/ 31 h 250"/>
              <a:gd name="T22" fmla="*/ 223 w 245"/>
              <a:gd name="T23" fmla="*/ 57 h 250"/>
              <a:gd name="T24" fmla="*/ 244 w 245"/>
              <a:gd name="T25" fmla="*/ 98 h 250"/>
              <a:gd name="T26" fmla="*/ 223 w 245"/>
              <a:gd name="T27" fmla="*/ 124 h 250"/>
              <a:gd name="T28" fmla="*/ 192 w 245"/>
              <a:gd name="T29" fmla="*/ 176 h 250"/>
              <a:gd name="T30" fmla="*/ 192 w 245"/>
              <a:gd name="T31" fmla="*/ 228 h 250"/>
              <a:gd name="T32" fmla="*/ 125 w 245"/>
              <a:gd name="T33" fmla="*/ 228 h 250"/>
              <a:gd name="T34" fmla="*/ 58 w 245"/>
              <a:gd name="T35" fmla="*/ 228 h 250"/>
              <a:gd name="T36" fmla="*/ 42 w 245"/>
              <a:gd name="T37" fmla="*/ 233 h 250"/>
              <a:gd name="T38" fmla="*/ 16 w 245"/>
              <a:gd name="T39" fmla="*/ 249 h 250"/>
              <a:gd name="T40" fmla="*/ 16 w 245"/>
              <a:gd name="T41" fmla="*/ 243 h 250"/>
              <a:gd name="T42" fmla="*/ 0 w 245"/>
              <a:gd name="T43" fmla="*/ 243 h 250"/>
              <a:gd name="T44" fmla="*/ 6 w 245"/>
              <a:gd name="T45" fmla="*/ 186 h 250"/>
              <a:gd name="T46" fmla="*/ 16 w 245"/>
              <a:gd name="T47" fmla="*/ 161 h 250"/>
              <a:gd name="T48" fmla="*/ 31 w 245"/>
              <a:gd name="T49" fmla="*/ 135 h 250"/>
              <a:gd name="T50" fmla="*/ 58 w 245"/>
              <a:gd name="T51" fmla="*/ 109 h 250"/>
              <a:gd name="T52" fmla="*/ 74 w 245"/>
              <a:gd name="T53" fmla="*/ 94 h 250"/>
              <a:gd name="T54" fmla="*/ 58 w 245"/>
              <a:gd name="T55" fmla="*/ 67 h 250"/>
              <a:gd name="T56" fmla="*/ 58 w 245"/>
              <a:gd name="T57" fmla="*/ 51 h 250"/>
              <a:gd name="T58" fmla="*/ 58 w 245"/>
              <a:gd name="T59" fmla="*/ 31 h 250"/>
              <a:gd name="T60" fmla="*/ 52 w 245"/>
              <a:gd name="T61" fmla="*/ 16 h 250"/>
              <a:gd name="T62" fmla="*/ 52 w 245"/>
              <a:gd name="T63" fmla="*/ 16 h 2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5"/>
              <a:gd name="T97" fmla="*/ 0 h 250"/>
              <a:gd name="T98" fmla="*/ 245 w 245"/>
              <a:gd name="T99" fmla="*/ 250 h 2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5" h="250">
                <a:moveTo>
                  <a:pt x="52" y="16"/>
                </a:moveTo>
                <a:lnTo>
                  <a:pt x="58" y="10"/>
                </a:lnTo>
                <a:lnTo>
                  <a:pt x="94" y="16"/>
                </a:lnTo>
                <a:lnTo>
                  <a:pt x="109" y="26"/>
                </a:lnTo>
                <a:lnTo>
                  <a:pt x="115" y="16"/>
                </a:lnTo>
                <a:lnTo>
                  <a:pt x="140" y="16"/>
                </a:lnTo>
                <a:lnTo>
                  <a:pt x="176" y="16"/>
                </a:lnTo>
                <a:lnTo>
                  <a:pt x="203" y="0"/>
                </a:lnTo>
                <a:lnTo>
                  <a:pt x="203" y="10"/>
                </a:lnTo>
                <a:lnTo>
                  <a:pt x="218" y="16"/>
                </a:lnTo>
                <a:lnTo>
                  <a:pt x="218" y="31"/>
                </a:lnTo>
                <a:lnTo>
                  <a:pt x="223" y="57"/>
                </a:lnTo>
                <a:lnTo>
                  <a:pt x="244" y="98"/>
                </a:lnTo>
                <a:lnTo>
                  <a:pt x="223" y="124"/>
                </a:lnTo>
                <a:lnTo>
                  <a:pt x="192" y="176"/>
                </a:lnTo>
                <a:lnTo>
                  <a:pt x="192" y="228"/>
                </a:lnTo>
                <a:lnTo>
                  <a:pt x="125" y="228"/>
                </a:lnTo>
                <a:lnTo>
                  <a:pt x="58" y="228"/>
                </a:lnTo>
                <a:lnTo>
                  <a:pt x="42" y="233"/>
                </a:lnTo>
                <a:lnTo>
                  <a:pt x="16" y="249"/>
                </a:lnTo>
                <a:lnTo>
                  <a:pt x="16" y="243"/>
                </a:lnTo>
                <a:lnTo>
                  <a:pt x="0" y="243"/>
                </a:lnTo>
                <a:lnTo>
                  <a:pt x="6" y="186"/>
                </a:lnTo>
                <a:lnTo>
                  <a:pt x="16" y="161"/>
                </a:lnTo>
                <a:lnTo>
                  <a:pt x="31" y="135"/>
                </a:lnTo>
                <a:lnTo>
                  <a:pt x="58" y="109"/>
                </a:lnTo>
                <a:lnTo>
                  <a:pt x="74" y="94"/>
                </a:lnTo>
                <a:lnTo>
                  <a:pt x="58" y="67"/>
                </a:lnTo>
                <a:lnTo>
                  <a:pt x="58" y="51"/>
                </a:lnTo>
                <a:lnTo>
                  <a:pt x="58" y="31"/>
                </a:lnTo>
                <a:lnTo>
                  <a:pt x="52"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2" name="Freeform 169">
            <a:extLst>
              <a:ext uri="{FF2B5EF4-FFF2-40B4-BE49-F238E27FC236}">
                <a16:creationId xmlns:a16="http://schemas.microsoft.com/office/drawing/2014/main" id="{0E81C8C8-2F62-944D-8533-920624D6EA49}"/>
              </a:ext>
            </a:extLst>
          </p:cNvPr>
          <p:cNvSpPr>
            <a:spLocks noChangeArrowheads="1"/>
          </p:cNvSpPr>
          <p:nvPr/>
        </p:nvSpPr>
        <p:spPr bwMode="auto">
          <a:xfrm>
            <a:off x="5016636" y="4609566"/>
            <a:ext cx="520501" cy="540660"/>
          </a:xfrm>
          <a:custGeom>
            <a:avLst/>
            <a:gdLst>
              <a:gd name="T0" fmla="*/ 279 w 850"/>
              <a:gd name="T1" fmla="*/ 41 h 845"/>
              <a:gd name="T2" fmla="*/ 356 w 850"/>
              <a:gd name="T3" fmla="*/ 31 h 845"/>
              <a:gd name="T4" fmla="*/ 434 w 850"/>
              <a:gd name="T5" fmla="*/ 47 h 845"/>
              <a:gd name="T6" fmla="*/ 476 w 850"/>
              <a:gd name="T7" fmla="*/ 31 h 845"/>
              <a:gd name="T8" fmla="*/ 543 w 850"/>
              <a:gd name="T9" fmla="*/ 16 h 845"/>
              <a:gd name="T10" fmla="*/ 585 w 850"/>
              <a:gd name="T11" fmla="*/ 6 h 845"/>
              <a:gd name="T12" fmla="*/ 626 w 850"/>
              <a:gd name="T13" fmla="*/ 6 h 845"/>
              <a:gd name="T14" fmla="*/ 657 w 850"/>
              <a:gd name="T15" fmla="*/ 6 h 845"/>
              <a:gd name="T16" fmla="*/ 693 w 850"/>
              <a:gd name="T17" fmla="*/ 31 h 845"/>
              <a:gd name="T18" fmla="*/ 734 w 850"/>
              <a:gd name="T19" fmla="*/ 41 h 845"/>
              <a:gd name="T20" fmla="*/ 765 w 850"/>
              <a:gd name="T21" fmla="*/ 41 h 845"/>
              <a:gd name="T22" fmla="*/ 791 w 850"/>
              <a:gd name="T23" fmla="*/ 47 h 845"/>
              <a:gd name="T24" fmla="*/ 833 w 850"/>
              <a:gd name="T25" fmla="*/ 108 h 845"/>
              <a:gd name="T26" fmla="*/ 833 w 850"/>
              <a:gd name="T27" fmla="*/ 166 h 845"/>
              <a:gd name="T28" fmla="*/ 781 w 850"/>
              <a:gd name="T29" fmla="*/ 243 h 845"/>
              <a:gd name="T30" fmla="*/ 761 w 850"/>
              <a:gd name="T31" fmla="*/ 315 h 845"/>
              <a:gd name="T32" fmla="*/ 740 w 850"/>
              <a:gd name="T33" fmla="*/ 357 h 845"/>
              <a:gd name="T34" fmla="*/ 761 w 850"/>
              <a:gd name="T35" fmla="*/ 394 h 845"/>
              <a:gd name="T36" fmla="*/ 765 w 850"/>
              <a:gd name="T37" fmla="*/ 440 h 845"/>
              <a:gd name="T38" fmla="*/ 765 w 850"/>
              <a:gd name="T39" fmla="*/ 517 h 845"/>
              <a:gd name="T40" fmla="*/ 828 w 850"/>
              <a:gd name="T41" fmla="*/ 611 h 845"/>
              <a:gd name="T42" fmla="*/ 734 w 850"/>
              <a:gd name="T43" fmla="*/ 652 h 845"/>
              <a:gd name="T44" fmla="*/ 724 w 850"/>
              <a:gd name="T45" fmla="*/ 709 h 845"/>
              <a:gd name="T46" fmla="*/ 709 w 850"/>
              <a:gd name="T47" fmla="*/ 766 h 845"/>
              <a:gd name="T48" fmla="*/ 761 w 850"/>
              <a:gd name="T49" fmla="*/ 803 h 845"/>
              <a:gd name="T50" fmla="*/ 765 w 850"/>
              <a:gd name="T51" fmla="*/ 844 h 845"/>
              <a:gd name="T52" fmla="*/ 734 w 850"/>
              <a:gd name="T53" fmla="*/ 828 h 845"/>
              <a:gd name="T54" fmla="*/ 657 w 850"/>
              <a:gd name="T55" fmla="*/ 760 h 845"/>
              <a:gd name="T56" fmla="*/ 631 w 850"/>
              <a:gd name="T57" fmla="*/ 776 h 845"/>
              <a:gd name="T58" fmla="*/ 574 w 850"/>
              <a:gd name="T59" fmla="*/ 735 h 845"/>
              <a:gd name="T60" fmla="*/ 517 w 850"/>
              <a:gd name="T61" fmla="*/ 725 h 845"/>
              <a:gd name="T62" fmla="*/ 476 w 850"/>
              <a:gd name="T63" fmla="*/ 735 h 845"/>
              <a:gd name="T64" fmla="*/ 440 w 850"/>
              <a:gd name="T65" fmla="*/ 735 h 845"/>
              <a:gd name="T66" fmla="*/ 434 w 850"/>
              <a:gd name="T67" fmla="*/ 678 h 845"/>
              <a:gd name="T68" fmla="*/ 424 w 850"/>
              <a:gd name="T69" fmla="*/ 600 h 845"/>
              <a:gd name="T70" fmla="*/ 372 w 850"/>
              <a:gd name="T71" fmla="*/ 543 h 845"/>
              <a:gd name="T72" fmla="*/ 325 w 850"/>
              <a:gd name="T73" fmla="*/ 574 h 845"/>
              <a:gd name="T74" fmla="*/ 279 w 850"/>
              <a:gd name="T75" fmla="*/ 590 h 845"/>
              <a:gd name="T76" fmla="*/ 206 w 850"/>
              <a:gd name="T77" fmla="*/ 559 h 845"/>
              <a:gd name="T78" fmla="*/ 196 w 850"/>
              <a:gd name="T79" fmla="*/ 523 h 845"/>
              <a:gd name="T80" fmla="*/ 82 w 850"/>
              <a:gd name="T81" fmla="*/ 502 h 845"/>
              <a:gd name="T82" fmla="*/ 31 w 850"/>
              <a:gd name="T83" fmla="*/ 502 h 845"/>
              <a:gd name="T84" fmla="*/ 15 w 850"/>
              <a:gd name="T85" fmla="*/ 492 h 845"/>
              <a:gd name="T86" fmla="*/ 31 w 850"/>
              <a:gd name="T87" fmla="*/ 440 h 845"/>
              <a:gd name="T88" fmla="*/ 61 w 850"/>
              <a:gd name="T89" fmla="*/ 450 h 845"/>
              <a:gd name="T90" fmla="*/ 98 w 850"/>
              <a:gd name="T91" fmla="*/ 440 h 845"/>
              <a:gd name="T92" fmla="*/ 129 w 850"/>
              <a:gd name="T93" fmla="*/ 435 h 845"/>
              <a:gd name="T94" fmla="*/ 170 w 850"/>
              <a:gd name="T95" fmla="*/ 382 h 845"/>
              <a:gd name="T96" fmla="*/ 192 w 850"/>
              <a:gd name="T97" fmla="*/ 315 h 845"/>
              <a:gd name="T98" fmla="*/ 222 w 850"/>
              <a:gd name="T99" fmla="*/ 284 h 845"/>
              <a:gd name="T100" fmla="*/ 248 w 850"/>
              <a:gd name="T101" fmla="*/ 223 h 845"/>
              <a:gd name="T102" fmla="*/ 258 w 850"/>
              <a:gd name="T103" fmla="*/ 150 h 845"/>
              <a:gd name="T104" fmla="*/ 279 w 850"/>
              <a:gd name="T105" fmla="*/ 72 h 8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0"/>
              <a:gd name="T160" fmla="*/ 0 h 845"/>
              <a:gd name="T161" fmla="*/ 850 w 850"/>
              <a:gd name="T162" fmla="*/ 845 h 8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0" h="845">
                <a:moveTo>
                  <a:pt x="279" y="72"/>
                </a:moveTo>
                <a:lnTo>
                  <a:pt x="279" y="47"/>
                </a:lnTo>
                <a:lnTo>
                  <a:pt x="279" y="41"/>
                </a:lnTo>
                <a:lnTo>
                  <a:pt x="300" y="26"/>
                </a:lnTo>
                <a:lnTo>
                  <a:pt x="325" y="6"/>
                </a:lnTo>
                <a:lnTo>
                  <a:pt x="356" y="31"/>
                </a:lnTo>
                <a:lnTo>
                  <a:pt x="382" y="41"/>
                </a:lnTo>
                <a:lnTo>
                  <a:pt x="409" y="47"/>
                </a:lnTo>
                <a:lnTo>
                  <a:pt x="434" y="47"/>
                </a:lnTo>
                <a:lnTo>
                  <a:pt x="450" y="57"/>
                </a:lnTo>
                <a:lnTo>
                  <a:pt x="466" y="31"/>
                </a:lnTo>
                <a:lnTo>
                  <a:pt x="476" y="31"/>
                </a:lnTo>
                <a:lnTo>
                  <a:pt x="501" y="31"/>
                </a:lnTo>
                <a:lnTo>
                  <a:pt x="517" y="26"/>
                </a:lnTo>
                <a:lnTo>
                  <a:pt x="543" y="16"/>
                </a:lnTo>
                <a:lnTo>
                  <a:pt x="558" y="16"/>
                </a:lnTo>
                <a:lnTo>
                  <a:pt x="574" y="16"/>
                </a:lnTo>
                <a:lnTo>
                  <a:pt x="585" y="6"/>
                </a:lnTo>
                <a:lnTo>
                  <a:pt x="589" y="0"/>
                </a:lnTo>
                <a:lnTo>
                  <a:pt x="610" y="6"/>
                </a:lnTo>
                <a:lnTo>
                  <a:pt x="626" y="6"/>
                </a:lnTo>
                <a:lnTo>
                  <a:pt x="631" y="16"/>
                </a:lnTo>
                <a:lnTo>
                  <a:pt x="652" y="16"/>
                </a:lnTo>
                <a:lnTo>
                  <a:pt x="657" y="6"/>
                </a:lnTo>
                <a:lnTo>
                  <a:pt x="673" y="6"/>
                </a:lnTo>
                <a:lnTo>
                  <a:pt x="693" y="16"/>
                </a:lnTo>
                <a:lnTo>
                  <a:pt x="693" y="31"/>
                </a:lnTo>
                <a:lnTo>
                  <a:pt x="709" y="41"/>
                </a:lnTo>
                <a:lnTo>
                  <a:pt x="724" y="47"/>
                </a:lnTo>
                <a:lnTo>
                  <a:pt x="734" y="41"/>
                </a:lnTo>
                <a:lnTo>
                  <a:pt x="740" y="31"/>
                </a:lnTo>
                <a:lnTo>
                  <a:pt x="740" y="41"/>
                </a:lnTo>
                <a:lnTo>
                  <a:pt x="765" y="41"/>
                </a:lnTo>
                <a:lnTo>
                  <a:pt x="765" y="31"/>
                </a:lnTo>
                <a:lnTo>
                  <a:pt x="775" y="31"/>
                </a:lnTo>
                <a:lnTo>
                  <a:pt x="791" y="47"/>
                </a:lnTo>
                <a:lnTo>
                  <a:pt x="828" y="72"/>
                </a:lnTo>
                <a:lnTo>
                  <a:pt x="833" y="88"/>
                </a:lnTo>
                <a:lnTo>
                  <a:pt x="833" y="108"/>
                </a:lnTo>
                <a:lnTo>
                  <a:pt x="833" y="124"/>
                </a:lnTo>
                <a:lnTo>
                  <a:pt x="849" y="150"/>
                </a:lnTo>
                <a:lnTo>
                  <a:pt x="833" y="166"/>
                </a:lnTo>
                <a:lnTo>
                  <a:pt x="807" y="192"/>
                </a:lnTo>
                <a:lnTo>
                  <a:pt x="791" y="217"/>
                </a:lnTo>
                <a:lnTo>
                  <a:pt x="781" y="243"/>
                </a:lnTo>
                <a:lnTo>
                  <a:pt x="775" y="300"/>
                </a:lnTo>
                <a:lnTo>
                  <a:pt x="775" y="305"/>
                </a:lnTo>
                <a:lnTo>
                  <a:pt x="761" y="315"/>
                </a:lnTo>
                <a:lnTo>
                  <a:pt x="750" y="341"/>
                </a:lnTo>
                <a:lnTo>
                  <a:pt x="740" y="352"/>
                </a:lnTo>
                <a:lnTo>
                  <a:pt x="740" y="357"/>
                </a:lnTo>
                <a:lnTo>
                  <a:pt x="750" y="372"/>
                </a:lnTo>
                <a:lnTo>
                  <a:pt x="761" y="382"/>
                </a:lnTo>
                <a:lnTo>
                  <a:pt x="761" y="394"/>
                </a:lnTo>
                <a:lnTo>
                  <a:pt x="761" y="409"/>
                </a:lnTo>
                <a:lnTo>
                  <a:pt x="765" y="435"/>
                </a:lnTo>
                <a:lnTo>
                  <a:pt x="765" y="440"/>
                </a:lnTo>
                <a:lnTo>
                  <a:pt x="765" y="460"/>
                </a:lnTo>
                <a:lnTo>
                  <a:pt x="765" y="482"/>
                </a:lnTo>
                <a:lnTo>
                  <a:pt x="765" y="517"/>
                </a:lnTo>
                <a:lnTo>
                  <a:pt x="781" y="543"/>
                </a:lnTo>
                <a:lnTo>
                  <a:pt x="807" y="570"/>
                </a:lnTo>
                <a:lnTo>
                  <a:pt x="828" y="611"/>
                </a:lnTo>
                <a:lnTo>
                  <a:pt x="740" y="615"/>
                </a:lnTo>
                <a:lnTo>
                  <a:pt x="740" y="627"/>
                </a:lnTo>
                <a:lnTo>
                  <a:pt x="734" y="652"/>
                </a:lnTo>
                <a:lnTo>
                  <a:pt x="719" y="668"/>
                </a:lnTo>
                <a:lnTo>
                  <a:pt x="724" y="678"/>
                </a:lnTo>
                <a:lnTo>
                  <a:pt x="724" y="709"/>
                </a:lnTo>
                <a:lnTo>
                  <a:pt x="719" y="725"/>
                </a:lnTo>
                <a:lnTo>
                  <a:pt x="719" y="745"/>
                </a:lnTo>
                <a:lnTo>
                  <a:pt x="709" y="766"/>
                </a:lnTo>
                <a:lnTo>
                  <a:pt x="719" y="776"/>
                </a:lnTo>
                <a:lnTo>
                  <a:pt x="740" y="791"/>
                </a:lnTo>
                <a:lnTo>
                  <a:pt x="761" y="803"/>
                </a:lnTo>
                <a:lnTo>
                  <a:pt x="761" y="791"/>
                </a:lnTo>
                <a:lnTo>
                  <a:pt x="775" y="791"/>
                </a:lnTo>
                <a:lnTo>
                  <a:pt x="765" y="844"/>
                </a:lnTo>
                <a:lnTo>
                  <a:pt x="765" y="833"/>
                </a:lnTo>
                <a:lnTo>
                  <a:pt x="740" y="844"/>
                </a:lnTo>
                <a:lnTo>
                  <a:pt x="734" y="828"/>
                </a:lnTo>
                <a:lnTo>
                  <a:pt x="709" y="791"/>
                </a:lnTo>
                <a:lnTo>
                  <a:pt x="683" y="791"/>
                </a:lnTo>
                <a:lnTo>
                  <a:pt x="657" y="760"/>
                </a:lnTo>
                <a:lnTo>
                  <a:pt x="652" y="760"/>
                </a:lnTo>
                <a:lnTo>
                  <a:pt x="652" y="776"/>
                </a:lnTo>
                <a:lnTo>
                  <a:pt x="631" y="776"/>
                </a:lnTo>
                <a:lnTo>
                  <a:pt x="615" y="776"/>
                </a:lnTo>
                <a:lnTo>
                  <a:pt x="585" y="760"/>
                </a:lnTo>
                <a:lnTo>
                  <a:pt x="574" y="735"/>
                </a:lnTo>
                <a:lnTo>
                  <a:pt x="543" y="760"/>
                </a:lnTo>
                <a:lnTo>
                  <a:pt x="533" y="735"/>
                </a:lnTo>
                <a:lnTo>
                  <a:pt x="517" y="725"/>
                </a:lnTo>
                <a:lnTo>
                  <a:pt x="517" y="735"/>
                </a:lnTo>
                <a:lnTo>
                  <a:pt x="501" y="725"/>
                </a:lnTo>
                <a:lnTo>
                  <a:pt x="476" y="735"/>
                </a:lnTo>
                <a:lnTo>
                  <a:pt x="455" y="735"/>
                </a:lnTo>
                <a:lnTo>
                  <a:pt x="450" y="745"/>
                </a:lnTo>
                <a:lnTo>
                  <a:pt x="440" y="735"/>
                </a:lnTo>
                <a:lnTo>
                  <a:pt x="440" y="719"/>
                </a:lnTo>
                <a:lnTo>
                  <a:pt x="440" y="683"/>
                </a:lnTo>
                <a:lnTo>
                  <a:pt x="434" y="678"/>
                </a:lnTo>
                <a:lnTo>
                  <a:pt x="413" y="658"/>
                </a:lnTo>
                <a:lnTo>
                  <a:pt x="434" y="627"/>
                </a:lnTo>
                <a:lnTo>
                  <a:pt x="424" y="600"/>
                </a:lnTo>
                <a:lnTo>
                  <a:pt x="413" y="570"/>
                </a:lnTo>
                <a:lnTo>
                  <a:pt x="372" y="570"/>
                </a:lnTo>
                <a:lnTo>
                  <a:pt x="372" y="543"/>
                </a:lnTo>
                <a:lnTo>
                  <a:pt x="346" y="548"/>
                </a:lnTo>
                <a:lnTo>
                  <a:pt x="325" y="559"/>
                </a:lnTo>
                <a:lnTo>
                  <a:pt x="325" y="574"/>
                </a:lnTo>
                <a:lnTo>
                  <a:pt x="315" y="574"/>
                </a:lnTo>
                <a:lnTo>
                  <a:pt x="315" y="590"/>
                </a:lnTo>
                <a:lnTo>
                  <a:pt x="279" y="590"/>
                </a:lnTo>
                <a:lnTo>
                  <a:pt x="274" y="600"/>
                </a:lnTo>
                <a:lnTo>
                  <a:pt x="233" y="600"/>
                </a:lnTo>
                <a:lnTo>
                  <a:pt x="206" y="559"/>
                </a:lnTo>
                <a:lnTo>
                  <a:pt x="206" y="548"/>
                </a:lnTo>
                <a:lnTo>
                  <a:pt x="196" y="533"/>
                </a:lnTo>
                <a:lnTo>
                  <a:pt x="196" y="523"/>
                </a:lnTo>
                <a:lnTo>
                  <a:pt x="192" y="502"/>
                </a:lnTo>
                <a:lnTo>
                  <a:pt x="165" y="502"/>
                </a:lnTo>
                <a:lnTo>
                  <a:pt x="82" y="502"/>
                </a:lnTo>
                <a:lnTo>
                  <a:pt x="61" y="507"/>
                </a:lnTo>
                <a:lnTo>
                  <a:pt x="46" y="502"/>
                </a:lnTo>
                <a:lnTo>
                  <a:pt x="31" y="502"/>
                </a:lnTo>
                <a:lnTo>
                  <a:pt x="3" y="502"/>
                </a:lnTo>
                <a:lnTo>
                  <a:pt x="0" y="492"/>
                </a:lnTo>
                <a:lnTo>
                  <a:pt x="15" y="492"/>
                </a:lnTo>
                <a:lnTo>
                  <a:pt x="15" y="466"/>
                </a:lnTo>
                <a:lnTo>
                  <a:pt x="31" y="450"/>
                </a:lnTo>
                <a:lnTo>
                  <a:pt x="31" y="440"/>
                </a:lnTo>
                <a:lnTo>
                  <a:pt x="41" y="440"/>
                </a:lnTo>
                <a:lnTo>
                  <a:pt x="46" y="450"/>
                </a:lnTo>
                <a:lnTo>
                  <a:pt x="61" y="450"/>
                </a:lnTo>
                <a:lnTo>
                  <a:pt x="72" y="435"/>
                </a:lnTo>
                <a:lnTo>
                  <a:pt x="88" y="435"/>
                </a:lnTo>
                <a:lnTo>
                  <a:pt x="98" y="440"/>
                </a:lnTo>
                <a:lnTo>
                  <a:pt x="108" y="460"/>
                </a:lnTo>
                <a:lnTo>
                  <a:pt x="124" y="440"/>
                </a:lnTo>
                <a:lnTo>
                  <a:pt x="129" y="435"/>
                </a:lnTo>
                <a:lnTo>
                  <a:pt x="149" y="425"/>
                </a:lnTo>
                <a:lnTo>
                  <a:pt x="165" y="409"/>
                </a:lnTo>
                <a:lnTo>
                  <a:pt x="170" y="382"/>
                </a:lnTo>
                <a:lnTo>
                  <a:pt x="170" y="357"/>
                </a:lnTo>
                <a:lnTo>
                  <a:pt x="170" y="331"/>
                </a:lnTo>
                <a:lnTo>
                  <a:pt x="192" y="315"/>
                </a:lnTo>
                <a:lnTo>
                  <a:pt x="196" y="305"/>
                </a:lnTo>
                <a:lnTo>
                  <a:pt x="206" y="284"/>
                </a:lnTo>
                <a:lnTo>
                  <a:pt x="222" y="284"/>
                </a:lnTo>
                <a:lnTo>
                  <a:pt x="248" y="259"/>
                </a:lnTo>
                <a:lnTo>
                  <a:pt x="248" y="243"/>
                </a:lnTo>
                <a:lnTo>
                  <a:pt x="248" y="223"/>
                </a:lnTo>
                <a:lnTo>
                  <a:pt x="248" y="196"/>
                </a:lnTo>
                <a:lnTo>
                  <a:pt x="258" y="176"/>
                </a:lnTo>
                <a:lnTo>
                  <a:pt x="258" y="150"/>
                </a:lnTo>
                <a:lnTo>
                  <a:pt x="274" y="114"/>
                </a:lnTo>
                <a:lnTo>
                  <a:pt x="279" y="98"/>
                </a:lnTo>
                <a:lnTo>
                  <a:pt x="279" y="7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3" name="Freeform 170">
            <a:extLst>
              <a:ext uri="{FF2B5EF4-FFF2-40B4-BE49-F238E27FC236}">
                <a16:creationId xmlns:a16="http://schemas.microsoft.com/office/drawing/2014/main" id="{E19ECB64-3C07-6549-BA80-E6DF60578E16}"/>
              </a:ext>
            </a:extLst>
          </p:cNvPr>
          <p:cNvSpPr>
            <a:spLocks noChangeArrowheads="1"/>
          </p:cNvSpPr>
          <p:nvPr/>
        </p:nvSpPr>
        <p:spPr bwMode="auto">
          <a:xfrm>
            <a:off x="5082659" y="4448007"/>
            <a:ext cx="347001" cy="249535"/>
          </a:xfrm>
          <a:custGeom>
            <a:avLst/>
            <a:gdLst>
              <a:gd name="T0" fmla="*/ 57 w 567"/>
              <a:gd name="T1" fmla="*/ 149 h 390"/>
              <a:gd name="T2" fmla="*/ 88 w 567"/>
              <a:gd name="T3" fmla="*/ 144 h 390"/>
              <a:gd name="T4" fmla="*/ 129 w 567"/>
              <a:gd name="T5" fmla="*/ 124 h 390"/>
              <a:gd name="T6" fmla="*/ 156 w 567"/>
              <a:gd name="T7" fmla="*/ 124 h 390"/>
              <a:gd name="T8" fmla="*/ 192 w 567"/>
              <a:gd name="T9" fmla="*/ 118 h 390"/>
              <a:gd name="T10" fmla="*/ 192 w 567"/>
              <a:gd name="T11" fmla="*/ 93 h 390"/>
              <a:gd name="T12" fmla="*/ 248 w 567"/>
              <a:gd name="T13" fmla="*/ 77 h 390"/>
              <a:gd name="T14" fmla="*/ 274 w 567"/>
              <a:gd name="T15" fmla="*/ 61 h 390"/>
              <a:gd name="T16" fmla="*/ 305 w 567"/>
              <a:gd name="T17" fmla="*/ 36 h 390"/>
              <a:gd name="T18" fmla="*/ 342 w 567"/>
              <a:gd name="T19" fmla="*/ 0 h 390"/>
              <a:gd name="T20" fmla="*/ 368 w 567"/>
              <a:gd name="T21" fmla="*/ 10 h 390"/>
              <a:gd name="T22" fmla="*/ 399 w 567"/>
              <a:gd name="T23" fmla="*/ 67 h 390"/>
              <a:gd name="T24" fmla="*/ 393 w 567"/>
              <a:gd name="T25" fmla="*/ 82 h 390"/>
              <a:gd name="T26" fmla="*/ 399 w 567"/>
              <a:gd name="T27" fmla="*/ 103 h 390"/>
              <a:gd name="T28" fmla="*/ 425 w 567"/>
              <a:gd name="T29" fmla="*/ 118 h 390"/>
              <a:gd name="T30" fmla="*/ 466 w 567"/>
              <a:gd name="T31" fmla="*/ 134 h 390"/>
              <a:gd name="T32" fmla="*/ 502 w 567"/>
              <a:gd name="T33" fmla="*/ 171 h 390"/>
              <a:gd name="T34" fmla="*/ 518 w 567"/>
              <a:gd name="T35" fmla="*/ 186 h 390"/>
              <a:gd name="T36" fmla="*/ 534 w 567"/>
              <a:gd name="T37" fmla="*/ 216 h 390"/>
              <a:gd name="T38" fmla="*/ 566 w 567"/>
              <a:gd name="T39" fmla="*/ 259 h 390"/>
              <a:gd name="T40" fmla="*/ 544 w 567"/>
              <a:gd name="T41" fmla="*/ 269 h 390"/>
              <a:gd name="T42" fmla="*/ 518 w 567"/>
              <a:gd name="T43" fmla="*/ 259 h 390"/>
              <a:gd name="T44" fmla="*/ 481 w 567"/>
              <a:gd name="T45" fmla="*/ 253 h 390"/>
              <a:gd name="T46" fmla="*/ 466 w 567"/>
              <a:gd name="T47" fmla="*/ 269 h 390"/>
              <a:gd name="T48" fmla="*/ 435 w 567"/>
              <a:gd name="T49" fmla="*/ 269 h 390"/>
              <a:gd name="T50" fmla="*/ 393 w 567"/>
              <a:gd name="T51" fmla="*/ 284 h 390"/>
              <a:gd name="T52" fmla="*/ 358 w 567"/>
              <a:gd name="T53" fmla="*/ 284 h 390"/>
              <a:gd name="T54" fmla="*/ 326 w 567"/>
              <a:gd name="T55" fmla="*/ 300 h 390"/>
              <a:gd name="T56" fmla="*/ 274 w 567"/>
              <a:gd name="T57" fmla="*/ 294 h 390"/>
              <a:gd name="T58" fmla="*/ 217 w 567"/>
              <a:gd name="T59" fmla="*/ 259 h 390"/>
              <a:gd name="T60" fmla="*/ 170 w 567"/>
              <a:gd name="T61" fmla="*/ 294 h 390"/>
              <a:gd name="T62" fmla="*/ 170 w 567"/>
              <a:gd name="T63" fmla="*/ 325 h 390"/>
              <a:gd name="T64" fmla="*/ 125 w 567"/>
              <a:gd name="T65" fmla="*/ 325 h 390"/>
              <a:gd name="T66" fmla="*/ 84 w 567"/>
              <a:gd name="T67" fmla="*/ 361 h 390"/>
              <a:gd name="T68" fmla="*/ 57 w 567"/>
              <a:gd name="T69" fmla="*/ 377 h 390"/>
              <a:gd name="T70" fmla="*/ 57 w 567"/>
              <a:gd name="T71" fmla="*/ 351 h 390"/>
              <a:gd name="T72" fmla="*/ 21 w 567"/>
              <a:gd name="T73" fmla="*/ 294 h 390"/>
              <a:gd name="T74" fmla="*/ 6 w 567"/>
              <a:gd name="T75" fmla="*/ 259 h 390"/>
              <a:gd name="T76" fmla="*/ 0 w 567"/>
              <a:gd name="T77" fmla="*/ 216 h 390"/>
              <a:gd name="T78" fmla="*/ 21 w 567"/>
              <a:gd name="T79" fmla="*/ 171 h 390"/>
              <a:gd name="T80" fmla="*/ 41 w 567"/>
              <a:gd name="T81" fmla="*/ 159 h 3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7"/>
              <a:gd name="T124" fmla="*/ 0 h 390"/>
              <a:gd name="T125" fmla="*/ 567 w 567"/>
              <a:gd name="T126" fmla="*/ 390 h 3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7" h="390">
                <a:moveTo>
                  <a:pt x="41" y="159"/>
                </a:moveTo>
                <a:lnTo>
                  <a:pt x="57" y="149"/>
                </a:lnTo>
                <a:lnTo>
                  <a:pt x="84" y="134"/>
                </a:lnTo>
                <a:lnTo>
                  <a:pt x="88" y="144"/>
                </a:lnTo>
                <a:lnTo>
                  <a:pt x="109" y="134"/>
                </a:lnTo>
                <a:lnTo>
                  <a:pt x="129" y="124"/>
                </a:lnTo>
                <a:lnTo>
                  <a:pt x="140" y="134"/>
                </a:lnTo>
                <a:lnTo>
                  <a:pt x="156" y="124"/>
                </a:lnTo>
                <a:lnTo>
                  <a:pt x="166" y="124"/>
                </a:lnTo>
                <a:lnTo>
                  <a:pt x="192" y="118"/>
                </a:lnTo>
                <a:lnTo>
                  <a:pt x="197" y="103"/>
                </a:lnTo>
                <a:lnTo>
                  <a:pt x="192" y="93"/>
                </a:lnTo>
                <a:lnTo>
                  <a:pt x="207" y="82"/>
                </a:lnTo>
                <a:lnTo>
                  <a:pt x="248" y="77"/>
                </a:lnTo>
                <a:lnTo>
                  <a:pt x="264" y="67"/>
                </a:lnTo>
                <a:lnTo>
                  <a:pt x="274" y="61"/>
                </a:lnTo>
                <a:lnTo>
                  <a:pt x="290" y="41"/>
                </a:lnTo>
                <a:lnTo>
                  <a:pt x="305" y="36"/>
                </a:lnTo>
                <a:lnTo>
                  <a:pt x="316" y="10"/>
                </a:lnTo>
                <a:lnTo>
                  <a:pt x="342" y="0"/>
                </a:lnTo>
                <a:lnTo>
                  <a:pt x="358" y="0"/>
                </a:lnTo>
                <a:lnTo>
                  <a:pt x="368" y="10"/>
                </a:lnTo>
                <a:lnTo>
                  <a:pt x="393" y="41"/>
                </a:lnTo>
                <a:lnTo>
                  <a:pt x="399" y="67"/>
                </a:lnTo>
                <a:lnTo>
                  <a:pt x="383" y="77"/>
                </a:lnTo>
                <a:lnTo>
                  <a:pt x="393" y="82"/>
                </a:lnTo>
                <a:lnTo>
                  <a:pt x="393" y="93"/>
                </a:lnTo>
                <a:lnTo>
                  <a:pt x="399" y="103"/>
                </a:lnTo>
                <a:lnTo>
                  <a:pt x="425" y="103"/>
                </a:lnTo>
                <a:lnTo>
                  <a:pt x="425" y="118"/>
                </a:lnTo>
                <a:lnTo>
                  <a:pt x="450" y="118"/>
                </a:lnTo>
                <a:lnTo>
                  <a:pt x="466" y="134"/>
                </a:lnTo>
                <a:lnTo>
                  <a:pt x="477" y="171"/>
                </a:lnTo>
                <a:lnTo>
                  <a:pt x="502" y="171"/>
                </a:lnTo>
                <a:lnTo>
                  <a:pt x="507" y="186"/>
                </a:lnTo>
                <a:lnTo>
                  <a:pt x="518" y="186"/>
                </a:lnTo>
                <a:lnTo>
                  <a:pt x="523" y="191"/>
                </a:lnTo>
                <a:lnTo>
                  <a:pt x="534" y="216"/>
                </a:lnTo>
                <a:lnTo>
                  <a:pt x="559" y="232"/>
                </a:lnTo>
                <a:lnTo>
                  <a:pt x="566" y="259"/>
                </a:lnTo>
                <a:lnTo>
                  <a:pt x="549" y="259"/>
                </a:lnTo>
                <a:lnTo>
                  <a:pt x="544" y="269"/>
                </a:lnTo>
                <a:lnTo>
                  <a:pt x="523" y="269"/>
                </a:lnTo>
                <a:lnTo>
                  <a:pt x="518" y="259"/>
                </a:lnTo>
                <a:lnTo>
                  <a:pt x="502" y="259"/>
                </a:lnTo>
                <a:lnTo>
                  <a:pt x="481" y="253"/>
                </a:lnTo>
                <a:lnTo>
                  <a:pt x="477" y="259"/>
                </a:lnTo>
                <a:lnTo>
                  <a:pt x="466" y="269"/>
                </a:lnTo>
                <a:lnTo>
                  <a:pt x="450" y="269"/>
                </a:lnTo>
                <a:lnTo>
                  <a:pt x="435" y="269"/>
                </a:lnTo>
                <a:lnTo>
                  <a:pt x="409" y="279"/>
                </a:lnTo>
                <a:lnTo>
                  <a:pt x="393" y="284"/>
                </a:lnTo>
                <a:lnTo>
                  <a:pt x="368" y="284"/>
                </a:lnTo>
                <a:lnTo>
                  <a:pt x="358" y="284"/>
                </a:lnTo>
                <a:lnTo>
                  <a:pt x="342" y="310"/>
                </a:lnTo>
                <a:lnTo>
                  <a:pt x="326" y="300"/>
                </a:lnTo>
                <a:lnTo>
                  <a:pt x="301" y="300"/>
                </a:lnTo>
                <a:lnTo>
                  <a:pt x="274" y="294"/>
                </a:lnTo>
                <a:lnTo>
                  <a:pt x="248" y="284"/>
                </a:lnTo>
                <a:lnTo>
                  <a:pt x="217" y="259"/>
                </a:lnTo>
                <a:lnTo>
                  <a:pt x="192" y="279"/>
                </a:lnTo>
                <a:lnTo>
                  <a:pt x="170" y="294"/>
                </a:lnTo>
                <a:lnTo>
                  <a:pt x="170" y="300"/>
                </a:lnTo>
                <a:lnTo>
                  <a:pt x="170" y="325"/>
                </a:lnTo>
                <a:lnTo>
                  <a:pt x="150" y="325"/>
                </a:lnTo>
                <a:lnTo>
                  <a:pt x="125" y="325"/>
                </a:lnTo>
                <a:lnTo>
                  <a:pt x="88" y="325"/>
                </a:lnTo>
                <a:lnTo>
                  <a:pt x="84" y="361"/>
                </a:lnTo>
                <a:lnTo>
                  <a:pt x="62" y="389"/>
                </a:lnTo>
                <a:lnTo>
                  <a:pt x="57" y="377"/>
                </a:lnTo>
                <a:lnTo>
                  <a:pt x="62" y="351"/>
                </a:lnTo>
                <a:lnTo>
                  <a:pt x="57" y="351"/>
                </a:lnTo>
                <a:lnTo>
                  <a:pt x="21" y="320"/>
                </a:lnTo>
                <a:lnTo>
                  <a:pt x="21" y="294"/>
                </a:lnTo>
                <a:lnTo>
                  <a:pt x="6" y="284"/>
                </a:lnTo>
                <a:lnTo>
                  <a:pt x="6" y="259"/>
                </a:lnTo>
                <a:lnTo>
                  <a:pt x="0" y="253"/>
                </a:lnTo>
                <a:lnTo>
                  <a:pt x="0" y="216"/>
                </a:lnTo>
                <a:lnTo>
                  <a:pt x="6" y="212"/>
                </a:lnTo>
                <a:lnTo>
                  <a:pt x="21" y="171"/>
                </a:lnTo>
                <a:lnTo>
                  <a:pt x="41" y="15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4" name="Freeform 171">
            <a:extLst>
              <a:ext uri="{FF2B5EF4-FFF2-40B4-BE49-F238E27FC236}">
                <a16:creationId xmlns:a16="http://schemas.microsoft.com/office/drawing/2014/main" id="{38710838-BB86-3944-9A0C-C6FDCCF983B7}"/>
              </a:ext>
            </a:extLst>
          </p:cNvPr>
          <p:cNvSpPr>
            <a:spLocks noChangeArrowheads="1"/>
          </p:cNvSpPr>
          <p:nvPr/>
        </p:nvSpPr>
        <p:spPr bwMode="auto">
          <a:xfrm>
            <a:off x="5400487" y="5604509"/>
            <a:ext cx="59880" cy="65583"/>
          </a:xfrm>
          <a:custGeom>
            <a:avLst/>
            <a:gdLst>
              <a:gd name="T0" fmla="*/ 26 w 99"/>
              <a:gd name="T1" fmla="*/ 16 h 104"/>
              <a:gd name="T2" fmla="*/ 67 w 99"/>
              <a:gd name="T3" fmla="*/ 0 h 104"/>
              <a:gd name="T4" fmla="*/ 82 w 99"/>
              <a:gd name="T5" fmla="*/ 10 h 104"/>
              <a:gd name="T6" fmla="*/ 98 w 99"/>
              <a:gd name="T7" fmla="*/ 36 h 104"/>
              <a:gd name="T8" fmla="*/ 92 w 99"/>
              <a:gd name="T9" fmla="*/ 51 h 104"/>
              <a:gd name="T10" fmla="*/ 92 w 99"/>
              <a:gd name="T11" fmla="*/ 67 h 104"/>
              <a:gd name="T12" fmla="*/ 47 w 99"/>
              <a:gd name="T13" fmla="*/ 77 h 104"/>
              <a:gd name="T14" fmla="*/ 41 w 99"/>
              <a:gd name="T15" fmla="*/ 103 h 104"/>
              <a:gd name="T16" fmla="*/ 16 w 99"/>
              <a:gd name="T17" fmla="*/ 93 h 104"/>
              <a:gd name="T18" fmla="*/ 4 w 99"/>
              <a:gd name="T19" fmla="*/ 62 h 104"/>
              <a:gd name="T20" fmla="*/ 0 w 99"/>
              <a:gd name="T21" fmla="*/ 51 h 104"/>
              <a:gd name="T22" fmla="*/ 4 w 99"/>
              <a:gd name="T23" fmla="*/ 41 h 104"/>
              <a:gd name="T24" fmla="*/ 26 w 99"/>
              <a:gd name="T25" fmla="*/ 16 h 104"/>
              <a:gd name="T26" fmla="*/ 26 w 99"/>
              <a:gd name="T27" fmla="*/ 16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
              <a:gd name="T43" fmla="*/ 0 h 104"/>
              <a:gd name="T44" fmla="*/ 99 w 99"/>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 h="104">
                <a:moveTo>
                  <a:pt x="26" y="16"/>
                </a:moveTo>
                <a:lnTo>
                  <a:pt x="67" y="0"/>
                </a:lnTo>
                <a:lnTo>
                  <a:pt x="82" y="10"/>
                </a:lnTo>
                <a:lnTo>
                  <a:pt x="98" y="36"/>
                </a:lnTo>
                <a:lnTo>
                  <a:pt x="92" y="51"/>
                </a:lnTo>
                <a:lnTo>
                  <a:pt x="92" y="67"/>
                </a:lnTo>
                <a:lnTo>
                  <a:pt x="47" y="77"/>
                </a:lnTo>
                <a:lnTo>
                  <a:pt x="41" y="103"/>
                </a:lnTo>
                <a:lnTo>
                  <a:pt x="16" y="93"/>
                </a:lnTo>
                <a:lnTo>
                  <a:pt x="4" y="62"/>
                </a:lnTo>
                <a:lnTo>
                  <a:pt x="0" y="51"/>
                </a:lnTo>
                <a:lnTo>
                  <a:pt x="4" y="41"/>
                </a:lnTo>
                <a:lnTo>
                  <a:pt x="26"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5" name="Freeform 172">
            <a:extLst>
              <a:ext uri="{FF2B5EF4-FFF2-40B4-BE49-F238E27FC236}">
                <a16:creationId xmlns:a16="http://schemas.microsoft.com/office/drawing/2014/main" id="{268DBB58-3D30-774D-94D0-01521D47A348}"/>
              </a:ext>
            </a:extLst>
          </p:cNvPr>
          <p:cNvSpPr>
            <a:spLocks noChangeArrowheads="1"/>
          </p:cNvSpPr>
          <p:nvPr/>
        </p:nvSpPr>
        <p:spPr bwMode="auto">
          <a:xfrm>
            <a:off x="2808729" y="5391763"/>
            <a:ext cx="432983" cy="1070123"/>
          </a:xfrm>
          <a:custGeom>
            <a:avLst/>
            <a:gdLst>
              <a:gd name="T0" fmla="*/ 135 w 707"/>
              <a:gd name="T1" fmla="*/ 4 h 1672"/>
              <a:gd name="T2" fmla="*/ 203 w 707"/>
              <a:gd name="T3" fmla="*/ 13 h 1672"/>
              <a:gd name="T4" fmla="*/ 286 w 707"/>
              <a:gd name="T5" fmla="*/ 4 h 1672"/>
              <a:gd name="T6" fmla="*/ 431 w 707"/>
              <a:gd name="T7" fmla="*/ 108 h 1672"/>
              <a:gd name="T8" fmla="*/ 540 w 707"/>
              <a:gd name="T9" fmla="*/ 155 h 1672"/>
              <a:gd name="T10" fmla="*/ 497 w 707"/>
              <a:gd name="T11" fmla="*/ 259 h 1672"/>
              <a:gd name="T12" fmla="*/ 628 w 707"/>
              <a:gd name="T13" fmla="*/ 263 h 1672"/>
              <a:gd name="T14" fmla="*/ 664 w 707"/>
              <a:gd name="T15" fmla="*/ 149 h 1672"/>
              <a:gd name="T16" fmla="*/ 706 w 707"/>
              <a:gd name="T17" fmla="*/ 216 h 1672"/>
              <a:gd name="T18" fmla="*/ 628 w 707"/>
              <a:gd name="T19" fmla="*/ 315 h 1672"/>
              <a:gd name="T20" fmla="*/ 565 w 707"/>
              <a:gd name="T21" fmla="*/ 408 h 1672"/>
              <a:gd name="T22" fmla="*/ 540 w 707"/>
              <a:gd name="T23" fmla="*/ 492 h 1672"/>
              <a:gd name="T24" fmla="*/ 540 w 707"/>
              <a:gd name="T25" fmla="*/ 564 h 1672"/>
              <a:gd name="T26" fmla="*/ 544 w 707"/>
              <a:gd name="T27" fmla="*/ 651 h 1672"/>
              <a:gd name="T28" fmla="*/ 597 w 707"/>
              <a:gd name="T29" fmla="*/ 693 h 1672"/>
              <a:gd name="T30" fmla="*/ 628 w 707"/>
              <a:gd name="T31" fmla="*/ 750 h 1672"/>
              <a:gd name="T32" fmla="*/ 529 w 707"/>
              <a:gd name="T33" fmla="*/ 858 h 1672"/>
              <a:gd name="T34" fmla="*/ 420 w 707"/>
              <a:gd name="T35" fmla="*/ 890 h 1672"/>
              <a:gd name="T36" fmla="*/ 420 w 707"/>
              <a:gd name="T37" fmla="*/ 968 h 1672"/>
              <a:gd name="T38" fmla="*/ 301 w 707"/>
              <a:gd name="T39" fmla="*/ 978 h 1672"/>
              <a:gd name="T40" fmla="*/ 327 w 707"/>
              <a:gd name="T41" fmla="*/ 1050 h 1672"/>
              <a:gd name="T42" fmla="*/ 379 w 707"/>
              <a:gd name="T43" fmla="*/ 1086 h 1672"/>
              <a:gd name="T44" fmla="*/ 327 w 707"/>
              <a:gd name="T45" fmla="*/ 1076 h 1672"/>
              <a:gd name="T46" fmla="*/ 322 w 707"/>
              <a:gd name="T47" fmla="*/ 1128 h 1672"/>
              <a:gd name="T48" fmla="*/ 296 w 707"/>
              <a:gd name="T49" fmla="*/ 1221 h 1672"/>
              <a:gd name="T50" fmla="*/ 301 w 707"/>
              <a:gd name="T51" fmla="*/ 1344 h 1672"/>
              <a:gd name="T52" fmla="*/ 286 w 707"/>
              <a:gd name="T53" fmla="*/ 1454 h 1672"/>
              <a:gd name="T54" fmla="*/ 244 w 707"/>
              <a:gd name="T55" fmla="*/ 1577 h 1672"/>
              <a:gd name="T56" fmla="*/ 244 w 707"/>
              <a:gd name="T57" fmla="*/ 1656 h 1672"/>
              <a:gd name="T58" fmla="*/ 109 w 707"/>
              <a:gd name="T59" fmla="*/ 1620 h 1672"/>
              <a:gd name="T60" fmla="*/ 52 w 707"/>
              <a:gd name="T61" fmla="*/ 1536 h 1672"/>
              <a:gd name="T62" fmla="*/ 78 w 707"/>
              <a:gd name="T63" fmla="*/ 1417 h 1672"/>
              <a:gd name="T64" fmla="*/ 78 w 707"/>
              <a:gd name="T65" fmla="*/ 1319 h 1672"/>
              <a:gd name="T66" fmla="*/ 68 w 707"/>
              <a:gd name="T67" fmla="*/ 1221 h 1672"/>
              <a:gd name="T68" fmla="*/ 78 w 707"/>
              <a:gd name="T69" fmla="*/ 1185 h 1672"/>
              <a:gd name="T70" fmla="*/ 42 w 707"/>
              <a:gd name="T71" fmla="*/ 1128 h 1672"/>
              <a:gd name="T72" fmla="*/ 37 w 707"/>
              <a:gd name="T73" fmla="*/ 1060 h 1672"/>
              <a:gd name="T74" fmla="*/ 16 w 707"/>
              <a:gd name="T75" fmla="*/ 874 h 1672"/>
              <a:gd name="T76" fmla="*/ 11 w 707"/>
              <a:gd name="T77" fmla="*/ 739 h 1672"/>
              <a:gd name="T78" fmla="*/ 42 w 707"/>
              <a:gd name="T79" fmla="*/ 615 h 1672"/>
              <a:gd name="T80" fmla="*/ 0 w 707"/>
              <a:gd name="T81" fmla="*/ 465 h 1672"/>
              <a:gd name="T82" fmla="*/ 37 w 707"/>
              <a:gd name="T83" fmla="*/ 300 h 1672"/>
              <a:gd name="T84" fmla="*/ 52 w 707"/>
              <a:gd name="T85" fmla="*/ 222 h 1672"/>
              <a:gd name="T86" fmla="*/ 52 w 707"/>
              <a:gd name="T87" fmla="*/ 139 h 1672"/>
              <a:gd name="T88" fmla="*/ 109 w 707"/>
              <a:gd name="T89" fmla="*/ 46 h 16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7"/>
              <a:gd name="T136" fmla="*/ 0 h 1672"/>
              <a:gd name="T137" fmla="*/ 707 w 707"/>
              <a:gd name="T138" fmla="*/ 1672 h 16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7" h="1672">
                <a:moveTo>
                  <a:pt x="109" y="46"/>
                </a:moveTo>
                <a:lnTo>
                  <a:pt x="119" y="13"/>
                </a:lnTo>
                <a:lnTo>
                  <a:pt x="135" y="4"/>
                </a:lnTo>
                <a:lnTo>
                  <a:pt x="135" y="0"/>
                </a:lnTo>
                <a:lnTo>
                  <a:pt x="161" y="13"/>
                </a:lnTo>
                <a:lnTo>
                  <a:pt x="203" y="13"/>
                </a:lnTo>
                <a:lnTo>
                  <a:pt x="229" y="40"/>
                </a:lnTo>
                <a:lnTo>
                  <a:pt x="244" y="4"/>
                </a:lnTo>
                <a:lnTo>
                  <a:pt x="286" y="4"/>
                </a:lnTo>
                <a:lnTo>
                  <a:pt x="337" y="57"/>
                </a:lnTo>
                <a:lnTo>
                  <a:pt x="379" y="98"/>
                </a:lnTo>
                <a:lnTo>
                  <a:pt x="431" y="108"/>
                </a:lnTo>
                <a:lnTo>
                  <a:pt x="472" y="129"/>
                </a:lnTo>
                <a:lnTo>
                  <a:pt x="519" y="139"/>
                </a:lnTo>
                <a:lnTo>
                  <a:pt x="540" y="155"/>
                </a:lnTo>
                <a:lnTo>
                  <a:pt x="529" y="191"/>
                </a:lnTo>
                <a:lnTo>
                  <a:pt x="513" y="216"/>
                </a:lnTo>
                <a:lnTo>
                  <a:pt x="497" y="259"/>
                </a:lnTo>
                <a:lnTo>
                  <a:pt x="544" y="263"/>
                </a:lnTo>
                <a:lnTo>
                  <a:pt x="586" y="284"/>
                </a:lnTo>
                <a:lnTo>
                  <a:pt x="628" y="263"/>
                </a:lnTo>
                <a:lnTo>
                  <a:pt x="664" y="232"/>
                </a:lnTo>
                <a:lnTo>
                  <a:pt x="674" y="191"/>
                </a:lnTo>
                <a:lnTo>
                  <a:pt x="664" y="149"/>
                </a:lnTo>
                <a:lnTo>
                  <a:pt x="674" y="108"/>
                </a:lnTo>
                <a:lnTo>
                  <a:pt x="679" y="175"/>
                </a:lnTo>
                <a:lnTo>
                  <a:pt x="706" y="216"/>
                </a:lnTo>
                <a:lnTo>
                  <a:pt x="695" y="259"/>
                </a:lnTo>
                <a:lnTo>
                  <a:pt x="664" y="284"/>
                </a:lnTo>
                <a:lnTo>
                  <a:pt x="628" y="315"/>
                </a:lnTo>
                <a:lnTo>
                  <a:pt x="607" y="347"/>
                </a:lnTo>
                <a:lnTo>
                  <a:pt x="581" y="382"/>
                </a:lnTo>
                <a:lnTo>
                  <a:pt x="565" y="408"/>
                </a:lnTo>
                <a:lnTo>
                  <a:pt x="544" y="414"/>
                </a:lnTo>
                <a:lnTo>
                  <a:pt x="544" y="449"/>
                </a:lnTo>
                <a:lnTo>
                  <a:pt x="540" y="492"/>
                </a:lnTo>
                <a:lnTo>
                  <a:pt x="540" y="533"/>
                </a:lnTo>
                <a:lnTo>
                  <a:pt x="540" y="558"/>
                </a:lnTo>
                <a:lnTo>
                  <a:pt x="540" y="564"/>
                </a:lnTo>
                <a:lnTo>
                  <a:pt x="540" y="610"/>
                </a:lnTo>
                <a:lnTo>
                  <a:pt x="540" y="625"/>
                </a:lnTo>
                <a:lnTo>
                  <a:pt x="544" y="651"/>
                </a:lnTo>
                <a:lnTo>
                  <a:pt x="571" y="657"/>
                </a:lnTo>
                <a:lnTo>
                  <a:pt x="597" y="682"/>
                </a:lnTo>
                <a:lnTo>
                  <a:pt x="597" y="693"/>
                </a:lnTo>
                <a:lnTo>
                  <a:pt x="597" y="719"/>
                </a:lnTo>
                <a:lnTo>
                  <a:pt x="628" y="735"/>
                </a:lnTo>
                <a:lnTo>
                  <a:pt x="628" y="750"/>
                </a:lnTo>
                <a:lnTo>
                  <a:pt x="612" y="791"/>
                </a:lnTo>
                <a:lnTo>
                  <a:pt x="597" y="833"/>
                </a:lnTo>
                <a:lnTo>
                  <a:pt x="529" y="858"/>
                </a:lnTo>
                <a:lnTo>
                  <a:pt x="462" y="868"/>
                </a:lnTo>
                <a:lnTo>
                  <a:pt x="395" y="868"/>
                </a:lnTo>
                <a:lnTo>
                  <a:pt x="420" y="890"/>
                </a:lnTo>
                <a:lnTo>
                  <a:pt x="420" y="915"/>
                </a:lnTo>
                <a:lnTo>
                  <a:pt x="409" y="952"/>
                </a:lnTo>
                <a:lnTo>
                  <a:pt x="420" y="968"/>
                </a:lnTo>
                <a:lnTo>
                  <a:pt x="405" y="993"/>
                </a:lnTo>
                <a:lnTo>
                  <a:pt x="348" y="993"/>
                </a:lnTo>
                <a:lnTo>
                  <a:pt x="301" y="978"/>
                </a:lnTo>
                <a:lnTo>
                  <a:pt x="301" y="1003"/>
                </a:lnTo>
                <a:lnTo>
                  <a:pt x="311" y="1024"/>
                </a:lnTo>
                <a:lnTo>
                  <a:pt x="327" y="1050"/>
                </a:lnTo>
                <a:lnTo>
                  <a:pt x="368" y="1050"/>
                </a:lnTo>
                <a:lnTo>
                  <a:pt x="379" y="1060"/>
                </a:lnTo>
                <a:lnTo>
                  <a:pt x="379" y="1086"/>
                </a:lnTo>
                <a:lnTo>
                  <a:pt x="364" y="1091"/>
                </a:lnTo>
                <a:lnTo>
                  <a:pt x="352" y="1076"/>
                </a:lnTo>
                <a:lnTo>
                  <a:pt x="327" y="1076"/>
                </a:lnTo>
                <a:lnTo>
                  <a:pt x="327" y="1091"/>
                </a:lnTo>
                <a:lnTo>
                  <a:pt x="348" y="1112"/>
                </a:lnTo>
                <a:lnTo>
                  <a:pt x="322" y="1128"/>
                </a:lnTo>
                <a:lnTo>
                  <a:pt x="327" y="1169"/>
                </a:lnTo>
                <a:lnTo>
                  <a:pt x="327" y="1221"/>
                </a:lnTo>
                <a:lnTo>
                  <a:pt x="296" y="1221"/>
                </a:lnTo>
                <a:lnTo>
                  <a:pt x="260" y="1262"/>
                </a:lnTo>
                <a:lnTo>
                  <a:pt x="254" y="1303"/>
                </a:lnTo>
                <a:lnTo>
                  <a:pt x="301" y="1344"/>
                </a:lnTo>
                <a:lnTo>
                  <a:pt x="348" y="1350"/>
                </a:lnTo>
                <a:lnTo>
                  <a:pt x="327" y="1412"/>
                </a:lnTo>
                <a:lnTo>
                  <a:pt x="286" y="1454"/>
                </a:lnTo>
                <a:lnTo>
                  <a:pt x="286" y="1495"/>
                </a:lnTo>
                <a:lnTo>
                  <a:pt x="254" y="1536"/>
                </a:lnTo>
                <a:lnTo>
                  <a:pt x="244" y="1577"/>
                </a:lnTo>
                <a:lnTo>
                  <a:pt x="260" y="1620"/>
                </a:lnTo>
                <a:lnTo>
                  <a:pt x="286" y="1671"/>
                </a:lnTo>
                <a:lnTo>
                  <a:pt x="244" y="1656"/>
                </a:lnTo>
                <a:lnTo>
                  <a:pt x="192" y="1656"/>
                </a:lnTo>
                <a:lnTo>
                  <a:pt x="151" y="1656"/>
                </a:lnTo>
                <a:lnTo>
                  <a:pt x="109" y="1620"/>
                </a:lnTo>
                <a:lnTo>
                  <a:pt x="109" y="1567"/>
                </a:lnTo>
                <a:lnTo>
                  <a:pt x="78" y="1567"/>
                </a:lnTo>
                <a:lnTo>
                  <a:pt x="52" y="1536"/>
                </a:lnTo>
                <a:lnTo>
                  <a:pt x="42" y="1485"/>
                </a:lnTo>
                <a:lnTo>
                  <a:pt x="68" y="1459"/>
                </a:lnTo>
                <a:lnTo>
                  <a:pt x="78" y="1417"/>
                </a:lnTo>
                <a:lnTo>
                  <a:pt x="68" y="1391"/>
                </a:lnTo>
                <a:lnTo>
                  <a:pt x="78" y="1360"/>
                </a:lnTo>
                <a:lnTo>
                  <a:pt x="78" y="1319"/>
                </a:lnTo>
                <a:lnTo>
                  <a:pt x="78" y="1283"/>
                </a:lnTo>
                <a:lnTo>
                  <a:pt x="78" y="1252"/>
                </a:lnTo>
                <a:lnTo>
                  <a:pt x="68" y="1221"/>
                </a:lnTo>
                <a:lnTo>
                  <a:pt x="52" y="1211"/>
                </a:lnTo>
                <a:lnTo>
                  <a:pt x="78" y="1211"/>
                </a:lnTo>
                <a:lnTo>
                  <a:pt x="78" y="1185"/>
                </a:lnTo>
                <a:lnTo>
                  <a:pt x="52" y="1185"/>
                </a:lnTo>
                <a:lnTo>
                  <a:pt x="52" y="1143"/>
                </a:lnTo>
                <a:lnTo>
                  <a:pt x="42" y="1128"/>
                </a:lnTo>
                <a:lnTo>
                  <a:pt x="16" y="1112"/>
                </a:lnTo>
                <a:lnTo>
                  <a:pt x="16" y="1050"/>
                </a:lnTo>
                <a:lnTo>
                  <a:pt x="37" y="1060"/>
                </a:lnTo>
                <a:lnTo>
                  <a:pt x="11" y="1003"/>
                </a:lnTo>
                <a:lnTo>
                  <a:pt x="11" y="941"/>
                </a:lnTo>
                <a:lnTo>
                  <a:pt x="16" y="874"/>
                </a:lnTo>
                <a:lnTo>
                  <a:pt x="37" y="868"/>
                </a:lnTo>
                <a:lnTo>
                  <a:pt x="11" y="807"/>
                </a:lnTo>
                <a:lnTo>
                  <a:pt x="11" y="739"/>
                </a:lnTo>
                <a:lnTo>
                  <a:pt x="37" y="723"/>
                </a:lnTo>
                <a:lnTo>
                  <a:pt x="27" y="672"/>
                </a:lnTo>
                <a:lnTo>
                  <a:pt x="42" y="615"/>
                </a:lnTo>
                <a:lnTo>
                  <a:pt x="27" y="558"/>
                </a:lnTo>
                <a:lnTo>
                  <a:pt x="16" y="506"/>
                </a:lnTo>
                <a:lnTo>
                  <a:pt x="0" y="465"/>
                </a:lnTo>
                <a:lnTo>
                  <a:pt x="11" y="414"/>
                </a:lnTo>
                <a:lnTo>
                  <a:pt x="11" y="341"/>
                </a:lnTo>
                <a:lnTo>
                  <a:pt x="37" y="300"/>
                </a:lnTo>
                <a:lnTo>
                  <a:pt x="52" y="263"/>
                </a:lnTo>
                <a:lnTo>
                  <a:pt x="68" y="247"/>
                </a:lnTo>
                <a:lnTo>
                  <a:pt x="52" y="222"/>
                </a:lnTo>
                <a:lnTo>
                  <a:pt x="62" y="206"/>
                </a:lnTo>
                <a:lnTo>
                  <a:pt x="52" y="165"/>
                </a:lnTo>
                <a:lnTo>
                  <a:pt x="52" y="139"/>
                </a:lnTo>
                <a:lnTo>
                  <a:pt x="62" y="124"/>
                </a:lnTo>
                <a:lnTo>
                  <a:pt x="104" y="108"/>
                </a:lnTo>
                <a:lnTo>
                  <a:pt x="109" y="4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6" name="Freeform 173">
            <a:extLst>
              <a:ext uri="{FF2B5EF4-FFF2-40B4-BE49-F238E27FC236}">
                <a16:creationId xmlns:a16="http://schemas.microsoft.com/office/drawing/2014/main" id="{A58B7FE6-3707-6E45-B348-7DDB0DA07D06}"/>
              </a:ext>
            </a:extLst>
          </p:cNvPr>
          <p:cNvSpPr>
            <a:spLocks noChangeArrowheads="1"/>
          </p:cNvSpPr>
          <p:nvPr/>
        </p:nvSpPr>
        <p:spPr bwMode="auto">
          <a:xfrm>
            <a:off x="2983765" y="6477881"/>
            <a:ext cx="107478" cy="95975"/>
          </a:xfrm>
          <a:custGeom>
            <a:avLst/>
            <a:gdLst>
              <a:gd name="T0" fmla="*/ 37 w 177"/>
              <a:gd name="T1" fmla="*/ 140 h 152"/>
              <a:gd name="T2" fmla="*/ 16 w 177"/>
              <a:gd name="T3" fmla="*/ 73 h 152"/>
              <a:gd name="T4" fmla="*/ 0 w 177"/>
              <a:gd name="T5" fmla="*/ 0 h 152"/>
              <a:gd name="T6" fmla="*/ 26 w 177"/>
              <a:gd name="T7" fmla="*/ 21 h 152"/>
              <a:gd name="T8" fmla="*/ 37 w 177"/>
              <a:gd name="T9" fmla="*/ 47 h 152"/>
              <a:gd name="T10" fmla="*/ 94 w 177"/>
              <a:gd name="T11" fmla="*/ 83 h 152"/>
              <a:gd name="T12" fmla="*/ 135 w 177"/>
              <a:gd name="T13" fmla="*/ 114 h 152"/>
              <a:gd name="T14" fmla="*/ 176 w 177"/>
              <a:gd name="T15" fmla="*/ 125 h 152"/>
              <a:gd name="T16" fmla="*/ 124 w 177"/>
              <a:gd name="T17" fmla="*/ 151 h 152"/>
              <a:gd name="T18" fmla="*/ 78 w 177"/>
              <a:gd name="T19" fmla="*/ 140 h 152"/>
              <a:gd name="T20" fmla="*/ 37 w 177"/>
              <a:gd name="T21" fmla="*/ 140 h 152"/>
              <a:gd name="T22" fmla="*/ 37 w 177"/>
              <a:gd name="T23" fmla="*/ 140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
              <a:gd name="T37" fmla="*/ 0 h 152"/>
              <a:gd name="T38" fmla="*/ 177 w 177"/>
              <a:gd name="T39" fmla="*/ 152 h 1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 h="152">
                <a:moveTo>
                  <a:pt x="37" y="140"/>
                </a:moveTo>
                <a:lnTo>
                  <a:pt x="16" y="73"/>
                </a:lnTo>
                <a:lnTo>
                  <a:pt x="0" y="0"/>
                </a:lnTo>
                <a:lnTo>
                  <a:pt x="26" y="21"/>
                </a:lnTo>
                <a:lnTo>
                  <a:pt x="37" y="47"/>
                </a:lnTo>
                <a:lnTo>
                  <a:pt x="94" y="83"/>
                </a:lnTo>
                <a:lnTo>
                  <a:pt x="135" y="114"/>
                </a:lnTo>
                <a:lnTo>
                  <a:pt x="176" y="125"/>
                </a:lnTo>
                <a:lnTo>
                  <a:pt x="124" y="151"/>
                </a:lnTo>
                <a:lnTo>
                  <a:pt x="78" y="140"/>
                </a:lnTo>
                <a:lnTo>
                  <a:pt x="37" y="14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7" name="Freeform 174">
            <a:extLst>
              <a:ext uri="{FF2B5EF4-FFF2-40B4-BE49-F238E27FC236}">
                <a16:creationId xmlns:a16="http://schemas.microsoft.com/office/drawing/2014/main" id="{AA22A2AD-CA19-A346-A5B0-D617A965C240}"/>
              </a:ext>
            </a:extLst>
          </p:cNvPr>
          <p:cNvSpPr>
            <a:spLocks noChangeArrowheads="1"/>
          </p:cNvSpPr>
          <p:nvPr/>
        </p:nvSpPr>
        <p:spPr bwMode="auto">
          <a:xfrm>
            <a:off x="2598377" y="3936141"/>
            <a:ext cx="19960" cy="41589"/>
          </a:xfrm>
          <a:custGeom>
            <a:avLst/>
            <a:gdLst>
              <a:gd name="T0" fmla="*/ 25 w 32"/>
              <a:gd name="T1" fmla="*/ 67 h 68"/>
              <a:gd name="T2" fmla="*/ 15 w 32"/>
              <a:gd name="T3" fmla="*/ 51 h 68"/>
              <a:gd name="T4" fmla="*/ 15 w 32"/>
              <a:gd name="T5" fmla="*/ 41 h 68"/>
              <a:gd name="T6" fmla="*/ 15 w 32"/>
              <a:gd name="T7" fmla="*/ 16 h 68"/>
              <a:gd name="T8" fmla="*/ 0 w 32"/>
              <a:gd name="T9" fmla="*/ 10 h 68"/>
              <a:gd name="T10" fmla="*/ 0 w 32"/>
              <a:gd name="T11" fmla="*/ 0 h 68"/>
              <a:gd name="T12" fmla="*/ 15 w 32"/>
              <a:gd name="T13" fmla="*/ 10 h 68"/>
              <a:gd name="T14" fmla="*/ 31 w 32"/>
              <a:gd name="T15" fmla="*/ 41 h 68"/>
              <a:gd name="T16" fmla="*/ 25 w 32"/>
              <a:gd name="T17" fmla="*/ 67 h 68"/>
              <a:gd name="T18" fmla="*/ 25 w 32"/>
              <a:gd name="T19" fmla="*/ 67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68"/>
              <a:gd name="T32" fmla="*/ 32 w 32"/>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68">
                <a:moveTo>
                  <a:pt x="25" y="67"/>
                </a:moveTo>
                <a:lnTo>
                  <a:pt x="15" y="51"/>
                </a:lnTo>
                <a:lnTo>
                  <a:pt x="15" y="41"/>
                </a:lnTo>
                <a:lnTo>
                  <a:pt x="15" y="16"/>
                </a:lnTo>
                <a:lnTo>
                  <a:pt x="0" y="10"/>
                </a:lnTo>
                <a:lnTo>
                  <a:pt x="0" y="0"/>
                </a:lnTo>
                <a:lnTo>
                  <a:pt x="15" y="10"/>
                </a:lnTo>
                <a:lnTo>
                  <a:pt x="31" y="41"/>
                </a:lnTo>
                <a:lnTo>
                  <a:pt x="25" y="6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8" name="Freeform 175">
            <a:extLst>
              <a:ext uri="{FF2B5EF4-FFF2-40B4-BE49-F238E27FC236}">
                <a16:creationId xmlns:a16="http://schemas.microsoft.com/office/drawing/2014/main" id="{ACFFAA72-E0C0-EA48-AC9C-EC8EDF1F3930}"/>
              </a:ext>
            </a:extLst>
          </p:cNvPr>
          <p:cNvSpPr>
            <a:spLocks noChangeArrowheads="1"/>
          </p:cNvSpPr>
          <p:nvPr/>
        </p:nvSpPr>
        <p:spPr bwMode="auto">
          <a:xfrm>
            <a:off x="2579952" y="4001723"/>
            <a:ext cx="12283" cy="19195"/>
          </a:xfrm>
          <a:custGeom>
            <a:avLst/>
            <a:gdLst>
              <a:gd name="T0" fmla="*/ 6 w 22"/>
              <a:gd name="T1" fmla="*/ 31 h 32"/>
              <a:gd name="T2" fmla="*/ 0 w 22"/>
              <a:gd name="T3" fmla="*/ 20 h 32"/>
              <a:gd name="T4" fmla="*/ 6 w 22"/>
              <a:gd name="T5" fmla="*/ 15 h 32"/>
              <a:gd name="T6" fmla="*/ 6 w 22"/>
              <a:gd name="T7" fmla="*/ 0 h 32"/>
              <a:gd name="T8" fmla="*/ 21 w 22"/>
              <a:gd name="T9" fmla="*/ 0 h 32"/>
              <a:gd name="T10" fmla="*/ 21 w 22"/>
              <a:gd name="T11" fmla="*/ 20 h 32"/>
              <a:gd name="T12" fmla="*/ 6 w 22"/>
              <a:gd name="T13" fmla="*/ 31 h 32"/>
              <a:gd name="T14" fmla="*/ 6 w 22"/>
              <a:gd name="T15" fmla="*/ 31 h 32"/>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32"/>
              <a:gd name="T26" fmla="*/ 22 w 2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32">
                <a:moveTo>
                  <a:pt x="6" y="31"/>
                </a:moveTo>
                <a:lnTo>
                  <a:pt x="0" y="20"/>
                </a:lnTo>
                <a:lnTo>
                  <a:pt x="6" y="15"/>
                </a:lnTo>
                <a:lnTo>
                  <a:pt x="6" y="0"/>
                </a:lnTo>
                <a:lnTo>
                  <a:pt x="21" y="0"/>
                </a:lnTo>
                <a:lnTo>
                  <a:pt x="21" y="20"/>
                </a:lnTo>
                <a:lnTo>
                  <a:pt x="6"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9" name="Freeform 176">
            <a:extLst>
              <a:ext uri="{FF2B5EF4-FFF2-40B4-BE49-F238E27FC236}">
                <a16:creationId xmlns:a16="http://schemas.microsoft.com/office/drawing/2014/main" id="{704E41E9-CABF-654D-AA8E-516B884EF20D}"/>
              </a:ext>
            </a:extLst>
          </p:cNvPr>
          <p:cNvSpPr>
            <a:spLocks noChangeArrowheads="1"/>
          </p:cNvSpPr>
          <p:nvPr/>
        </p:nvSpPr>
        <p:spPr bwMode="auto">
          <a:xfrm>
            <a:off x="2618338" y="3985728"/>
            <a:ext cx="21496" cy="28792"/>
          </a:xfrm>
          <a:custGeom>
            <a:avLst/>
            <a:gdLst>
              <a:gd name="T0" fmla="*/ 36 w 37"/>
              <a:gd name="T1" fmla="*/ 46 h 47"/>
              <a:gd name="T2" fmla="*/ 20 w 37"/>
              <a:gd name="T3" fmla="*/ 41 h 47"/>
              <a:gd name="T4" fmla="*/ 26 w 37"/>
              <a:gd name="T5" fmla="*/ 26 h 47"/>
              <a:gd name="T6" fmla="*/ 0 w 37"/>
              <a:gd name="T7" fmla="*/ 4 h 47"/>
              <a:gd name="T8" fmla="*/ 10 w 37"/>
              <a:gd name="T9" fmla="*/ 0 h 47"/>
              <a:gd name="T10" fmla="*/ 36 w 37"/>
              <a:gd name="T11" fmla="*/ 26 h 47"/>
              <a:gd name="T12" fmla="*/ 36 w 37"/>
              <a:gd name="T13" fmla="*/ 46 h 47"/>
              <a:gd name="T14" fmla="*/ 36 w 37"/>
              <a:gd name="T15" fmla="*/ 46 h 47"/>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47"/>
              <a:gd name="T26" fmla="*/ 37 w 37"/>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47">
                <a:moveTo>
                  <a:pt x="36" y="46"/>
                </a:moveTo>
                <a:lnTo>
                  <a:pt x="20" y="41"/>
                </a:lnTo>
                <a:lnTo>
                  <a:pt x="26" y="26"/>
                </a:lnTo>
                <a:lnTo>
                  <a:pt x="0" y="4"/>
                </a:lnTo>
                <a:lnTo>
                  <a:pt x="10" y="0"/>
                </a:lnTo>
                <a:lnTo>
                  <a:pt x="36" y="26"/>
                </a:lnTo>
                <a:lnTo>
                  <a:pt x="36" y="4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0" name="Freeform 177">
            <a:extLst>
              <a:ext uri="{FF2B5EF4-FFF2-40B4-BE49-F238E27FC236}">
                <a16:creationId xmlns:a16="http://schemas.microsoft.com/office/drawing/2014/main" id="{2D56B220-9372-0A4D-8192-143AB5020D53}"/>
              </a:ext>
            </a:extLst>
          </p:cNvPr>
          <p:cNvSpPr>
            <a:spLocks noChangeArrowheads="1"/>
          </p:cNvSpPr>
          <p:nvPr/>
        </p:nvSpPr>
        <p:spPr bwMode="auto">
          <a:xfrm>
            <a:off x="2566134" y="3945737"/>
            <a:ext cx="32243" cy="12797"/>
          </a:xfrm>
          <a:custGeom>
            <a:avLst/>
            <a:gdLst>
              <a:gd name="T0" fmla="*/ 11 w 54"/>
              <a:gd name="T1" fmla="*/ 20 h 21"/>
              <a:gd name="T2" fmla="*/ 0 w 54"/>
              <a:gd name="T3" fmla="*/ 0 h 21"/>
              <a:gd name="T4" fmla="*/ 21 w 54"/>
              <a:gd name="T5" fmla="*/ 0 h 21"/>
              <a:gd name="T6" fmla="*/ 43 w 54"/>
              <a:gd name="T7" fmla="*/ 0 h 21"/>
              <a:gd name="T8" fmla="*/ 53 w 54"/>
              <a:gd name="T9" fmla="*/ 0 h 21"/>
              <a:gd name="T10" fmla="*/ 11 w 54"/>
              <a:gd name="T11" fmla="*/ 20 h 21"/>
              <a:gd name="T12" fmla="*/ 11 w 54"/>
              <a:gd name="T13" fmla="*/ 20 h 21"/>
              <a:gd name="T14" fmla="*/ 0 60000 65536"/>
              <a:gd name="T15" fmla="*/ 0 60000 65536"/>
              <a:gd name="T16" fmla="*/ 0 60000 65536"/>
              <a:gd name="T17" fmla="*/ 0 60000 65536"/>
              <a:gd name="T18" fmla="*/ 0 60000 65536"/>
              <a:gd name="T19" fmla="*/ 0 60000 65536"/>
              <a:gd name="T20" fmla="*/ 0 60000 65536"/>
              <a:gd name="T21" fmla="*/ 0 w 54"/>
              <a:gd name="T22" fmla="*/ 0 h 21"/>
              <a:gd name="T23" fmla="*/ 54 w 54"/>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21">
                <a:moveTo>
                  <a:pt x="11" y="20"/>
                </a:moveTo>
                <a:lnTo>
                  <a:pt x="0" y="0"/>
                </a:lnTo>
                <a:lnTo>
                  <a:pt x="21" y="0"/>
                </a:lnTo>
                <a:lnTo>
                  <a:pt x="43" y="0"/>
                </a:lnTo>
                <a:lnTo>
                  <a:pt x="53" y="0"/>
                </a:lnTo>
                <a:lnTo>
                  <a:pt x="11" y="2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1" name="Freeform 178">
            <a:extLst>
              <a:ext uri="{FF2B5EF4-FFF2-40B4-BE49-F238E27FC236}">
                <a16:creationId xmlns:a16="http://schemas.microsoft.com/office/drawing/2014/main" id="{B7A40A0A-DD23-144B-9506-2E397FE6D885}"/>
              </a:ext>
            </a:extLst>
          </p:cNvPr>
          <p:cNvSpPr>
            <a:spLocks noChangeArrowheads="1"/>
          </p:cNvSpPr>
          <p:nvPr/>
        </p:nvSpPr>
        <p:spPr bwMode="auto">
          <a:xfrm>
            <a:off x="2690502" y="4123291"/>
            <a:ext cx="23031" cy="11197"/>
          </a:xfrm>
          <a:custGeom>
            <a:avLst/>
            <a:gdLst>
              <a:gd name="T0" fmla="*/ 10 w 37"/>
              <a:gd name="T1" fmla="*/ 16 h 17"/>
              <a:gd name="T2" fmla="*/ 0 w 37"/>
              <a:gd name="T3" fmla="*/ 5 h 17"/>
              <a:gd name="T4" fmla="*/ 16 w 37"/>
              <a:gd name="T5" fmla="*/ 0 h 17"/>
              <a:gd name="T6" fmla="*/ 36 w 37"/>
              <a:gd name="T7" fmla="*/ 0 h 17"/>
              <a:gd name="T8" fmla="*/ 26 w 37"/>
              <a:gd name="T9" fmla="*/ 16 h 17"/>
              <a:gd name="T10" fmla="*/ 10 w 37"/>
              <a:gd name="T11" fmla="*/ 16 h 17"/>
              <a:gd name="T12" fmla="*/ 10 w 37"/>
              <a:gd name="T13" fmla="*/ 16 h 17"/>
              <a:gd name="T14" fmla="*/ 0 60000 65536"/>
              <a:gd name="T15" fmla="*/ 0 60000 65536"/>
              <a:gd name="T16" fmla="*/ 0 60000 65536"/>
              <a:gd name="T17" fmla="*/ 0 60000 65536"/>
              <a:gd name="T18" fmla="*/ 0 60000 65536"/>
              <a:gd name="T19" fmla="*/ 0 60000 65536"/>
              <a:gd name="T20" fmla="*/ 0 60000 65536"/>
              <a:gd name="T21" fmla="*/ 0 w 37"/>
              <a:gd name="T22" fmla="*/ 0 h 17"/>
              <a:gd name="T23" fmla="*/ 37 w 3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7">
                <a:moveTo>
                  <a:pt x="10" y="16"/>
                </a:moveTo>
                <a:lnTo>
                  <a:pt x="0" y="5"/>
                </a:lnTo>
                <a:lnTo>
                  <a:pt x="16" y="0"/>
                </a:lnTo>
                <a:lnTo>
                  <a:pt x="36" y="0"/>
                </a:lnTo>
                <a:lnTo>
                  <a:pt x="26" y="16"/>
                </a:lnTo>
                <a:lnTo>
                  <a:pt x="1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2" name="Freeform 179">
            <a:extLst>
              <a:ext uri="{FF2B5EF4-FFF2-40B4-BE49-F238E27FC236}">
                <a16:creationId xmlns:a16="http://schemas.microsoft.com/office/drawing/2014/main" id="{944912B6-CD0E-CA48-B933-F2D9E0BD7558}"/>
              </a:ext>
            </a:extLst>
          </p:cNvPr>
          <p:cNvSpPr>
            <a:spLocks noChangeArrowheads="1"/>
          </p:cNvSpPr>
          <p:nvPr/>
        </p:nvSpPr>
        <p:spPr bwMode="auto">
          <a:xfrm>
            <a:off x="2647510" y="4011320"/>
            <a:ext cx="12283" cy="19195"/>
          </a:xfrm>
          <a:custGeom>
            <a:avLst/>
            <a:gdLst>
              <a:gd name="T0" fmla="*/ 4 w 21"/>
              <a:gd name="T1" fmla="*/ 31 h 32"/>
              <a:gd name="T2" fmla="*/ 4 w 21"/>
              <a:gd name="T3" fmla="*/ 25 h 32"/>
              <a:gd name="T4" fmla="*/ 0 w 21"/>
              <a:gd name="T5" fmla="*/ 4 h 32"/>
              <a:gd name="T6" fmla="*/ 4 w 21"/>
              <a:gd name="T7" fmla="*/ 0 h 32"/>
              <a:gd name="T8" fmla="*/ 20 w 21"/>
              <a:gd name="T9" fmla="*/ 31 h 32"/>
              <a:gd name="T10" fmla="*/ 4 w 21"/>
              <a:gd name="T11" fmla="*/ 31 h 32"/>
              <a:gd name="T12" fmla="*/ 4 w 21"/>
              <a:gd name="T13" fmla="*/ 31 h 32"/>
              <a:gd name="T14" fmla="*/ 0 60000 65536"/>
              <a:gd name="T15" fmla="*/ 0 60000 65536"/>
              <a:gd name="T16" fmla="*/ 0 60000 65536"/>
              <a:gd name="T17" fmla="*/ 0 60000 65536"/>
              <a:gd name="T18" fmla="*/ 0 60000 65536"/>
              <a:gd name="T19" fmla="*/ 0 60000 65536"/>
              <a:gd name="T20" fmla="*/ 0 60000 65536"/>
              <a:gd name="T21" fmla="*/ 0 w 21"/>
              <a:gd name="T22" fmla="*/ 0 h 32"/>
              <a:gd name="T23" fmla="*/ 21 w 2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2">
                <a:moveTo>
                  <a:pt x="4" y="31"/>
                </a:moveTo>
                <a:lnTo>
                  <a:pt x="4" y="25"/>
                </a:lnTo>
                <a:lnTo>
                  <a:pt x="0" y="4"/>
                </a:lnTo>
                <a:lnTo>
                  <a:pt x="4" y="0"/>
                </a:lnTo>
                <a:lnTo>
                  <a:pt x="20" y="31"/>
                </a:lnTo>
                <a:lnTo>
                  <a:pt x="4"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3" name="Freeform 180">
            <a:extLst>
              <a:ext uri="{FF2B5EF4-FFF2-40B4-BE49-F238E27FC236}">
                <a16:creationId xmlns:a16="http://schemas.microsoft.com/office/drawing/2014/main" id="{454C1157-D081-7B49-A541-4AEE08698A2D}"/>
              </a:ext>
            </a:extLst>
          </p:cNvPr>
          <p:cNvSpPr>
            <a:spLocks noChangeArrowheads="1"/>
          </p:cNvSpPr>
          <p:nvPr/>
        </p:nvSpPr>
        <p:spPr bwMode="auto">
          <a:xfrm>
            <a:off x="2655188" y="4048111"/>
            <a:ext cx="10747" cy="25593"/>
          </a:xfrm>
          <a:custGeom>
            <a:avLst/>
            <a:gdLst>
              <a:gd name="T0" fmla="*/ 16 w 17"/>
              <a:gd name="T1" fmla="*/ 41 h 42"/>
              <a:gd name="T2" fmla="*/ 0 w 17"/>
              <a:gd name="T3" fmla="*/ 0 h 42"/>
              <a:gd name="T4" fmla="*/ 16 w 17"/>
              <a:gd name="T5" fmla="*/ 35 h 42"/>
              <a:gd name="T6" fmla="*/ 16 w 17"/>
              <a:gd name="T7" fmla="*/ 41 h 42"/>
              <a:gd name="T8" fmla="*/ 16 w 17"/>
              <a:gd name="T9" fmla="*/ 41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16" y="41"/>
                </a:moveTo>
                <a:lnTo>
                  <a:pt x="0" y="0"/>
                </a:lnTo>
                <a:lnTo>
                  <a:pt x="16" y="35"/>
                </a:lnTo>
                <a:lnTo>
                  <a:pt x="16"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4" name="Freeform 181">
            <a:extLst>
              <a:ext uri="{FF2B5EF4-FFF2-40B4-BE49-F238E27FC236}">
                <a16:creationId xmlns:a16="http://schemas.microsoft.com/office/drawing/2014/main" id="{3993C1CC-1F84-7C4A-AD6E-06595AFB8B45}"/>
              </a:ext>
            </a:extLst>
          </p:cNvPr>
          <p:cNvSpPr>
            <a:spLocks noChangeArrowheads="1"/>
          </p:cNvSpPr>
          <p:nvPr/>
        </p:nvSpPr>
        <p:spPr bwMode="auto">
          <a:xfrm>
            <a:off x="2592235" y="4030516"/>
            <a:ext cx="6142" cy="11197"/>
          </a:xfrm>
          <a:custGeom>
            <a:avLst/>
            <a:gdLst>
              <a:gd name="T0" fmla="*/ 0 w 11"/>
              <a:gd name="T1" fmla="*/ 16 h 17"/>
              <a:gd name="T2" fmla="*/ 0 w 11"/>
              <a:gd name="T3" fmla="*/ 10 h 17"/>
              <a:gd name="T4" fmla="*/ 10 w 11"/>
              <a:gd name="T5" fmla="*/ 0 h 17"/>
              <a:gd name="T6" fmla="*/ 10 w 11"/>
              <a:gd name="T7" fmla="*/ 16 h 17"/>
              <a:gd name="T8" fmla="*/ 0 w 11"/>
              <a:gd name="T9" fmla="*/ 16 h 17"/>
              <a:gd name="T10" fmla="*/ 0 w 11"/>
              <a:gd name="T11" fmla="*/ 16 h 17"/>
              <a:gd name="T12" fmla="*/ 0 60000 65536"/>
              <a:gd name="T13" fmla="*/ 0 60000 65536"/>
              <a:gd name="T14" fmla="*/ 0 60000 65536"/>
              <a:gd name="T15" fmla="*/ 0 60000 65536"/>
              <a:gd name="T16" fmla="*/ 0 60000 65536"/>
              <a:gd name="T17" fmla="*/ 0 60000 65536"/>
              <a:gd name="T18" fmla="*/ 0 w 11"/>
              <a:gd name="T19" fmla="*/ 0 h 17"/>
              <a:gd name="T20" fmla="*/ 11 w 1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1" h="17">
                <a:moveTo>
                  <a:pt x="0" y="16"/>
                </a:moveTo>
                <a:lnTo>
                  <a:pt x="0" y="10"/>
                </a:lnTo>
                <a:lnTo>
                  <a:pt x="10" y="0"/>
                </a:lnTo>
                <a:lnTo>
                  <a:pt x="10" y="16"/>
                </a:lnTo>
                <a:lnTo>
                  <a:pt x="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5" name="Freeform 182">
            <a:extLst>
              <a:ext uri="{FF2B5EF4-FFF2-40B4-BE49-F238E27FC236}">
                <a16:creationId xmlns:a16="http://schemas.microsoft.com/office/drawing/2014/main" id="{C2A54633-D021-5242-BFC1-AAD8D9636194}"/>
              </a:ext>
            </a:extLst>
          </p:cNvPr>
          <p:cNvSpPr>
            <a:spLocks noChangeArrowheads="1"/>
          </p:cNvSpPr>
          <p:nvPr/>
        </p:nvSpPr>
        <p:spPr bwMode="auto">
          <a:xfrm>
            <a:off x="2713533" y="4084901"/>
            <a:ext cx="9212" cy="6398"/>
          </a:xfrm>
          <a:custGeom>
            <a:avLst/>
            <a:gdLst>
              <a:gd name="T0" fmla="*/ 16 w 17"/>
              <a:gd name="T1" fmla="*/ 10 h 11"/>
              <a:gd name="T2" fmla="*/ 0 w 17"/>
              <a:gd name="T3" fmla="*/ 10 h 11"/>
              <a:gd name="T4" fmla="*/ 0 w 17"/>
              <a:gd name="T5" fmla="*/ 0 h 11"/>
              <a:gd name="T6" fmla="*/ 16 w 17"/>
              <a:gd name="T7" fmla="*/ 10 h 11"/>
              <a:gd name="T8" fmla="*/ 16 w 17"/>
              <a:gd name="T9" fmla="*/ 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16" y="10"/>
                </a:moveTo>
                <a:lnTo>
                  <a:pt x="0" y="10"/>
                </a:lnTo>
                <a:lnTo>
                  <a:pt x="0" y="0"/>
                </a:lnTo>
                <a:lnTo>
                  <a:pt x="16"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6" name="Freeform 183">
            <a:extLst>
              <a:ext uri="{FF2B5EF4-FFF2-40B4-BE49-F238E27FC236}">
                <a16:creationId xmlns:a16="http://schemas.microsoft.com/office/drawing/2014/main" id="{6DC408F0-E6A7-EF4E-A146-3F038A72C2BD}"/>
              </a:ext>
            </a:extLst>
          </p:cNvPr>
          <p:cNvSpPr>
            <a:spLocks noChangeArrowheads="1"/>
          </p:cNvSpPr>
          <p:nvPr/>
        </p:nvSpPr>
        <p:spPr bwMode="auto">
          <a:xfrm>
            <a:off x="3057464" y="4368028"/>
            <a:ext cx="9212" cy="17596"/>
          </a:xfrm>
          <a:custGeom>
            <a:avLst/>
            <a:gdLst>
              <a:gd name="T0" fmla="*/ 5 w 17"/>
              <a:gd name="T1" fmla="*/ 26 h 27"/>
              <a:gd name="T2" fmla="*/ 0 w 17"/>
              <a:gd name="T3" fmla="*/ 0 h 27"/>
              <a:gd name="T4" fmla="*/ 5 w 17"/>
              <a:gd name="T5" fmla="*/ 0 h 27"/>
              <a:gd name="T6" fmla="*/ 16 w 17"/>
              <a:gd name="T7" fmla="*/ 16 h 27"/>
              <a:gd name="T8" fmla="*/ 5 w 17"/>
              <a:gd name="T9" fmla="*/ 26 h 27"/>
              <a:gd name="T10" fmla="*/ 5 w 17"/>
              <a:gd name="T11" fmla="*/ 26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5" y="26"/>
                </a:moveTo>
                <a:lnTo>
                  <a:pt x="0" y="0"/>
                </a:lnTo>
                <a:lnTo>
                  <a:pt x="5" y="0"/>
                </a:lnTo>
                <a:lnTo>
                  <a:pt x="16" y="16"/>
                </a:lnTo>
                <a:lnTo>
                  <a:pt x="5"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7" name="Freeform 184">
            <a:extLst>
              <a:ext uri="{FF2B5EF4-FFF2-40B4-BE49-F238E27FC236}">
                <a16:creationId xmlns:a16="http://schemas.microsoft.com/office/drawing/2014/main" id="{F60A61D6-C0E0-7D49-9C4D-3055B1626FAD}"/>
              </a:ext>
            </a:extLst>
          </p:cNvPr>
          <p:cNvSpPr>
            <a:spLocks noChangeArrowheads="1"/>
          </p:cNvSpPr>
          <p:nvPr/>
        </p:nvSpPr>
        <p:spPr bwMode="auto">
          <a:xfrm>
            <a:off x="2259054" y="4203271"/>
            <a:ext cx="38384" cy="76780"/>
          </a:xfrm>
          <a:custGeom>
            <a:avLst/>
            <a:gdLst>
              <a:gd name="T0" fmla="*/ 10 w 64"/>
              <a:gd name="T1" fmla="*/ 26 h 120"/>
              <a:gd name="T2" fmla="*/ 36 w 64"/>
              <a:gd name="T3" fmla="*/ 0 h 120"/>
              <a:gd name="T4" fmla="*/ 52 w 64"/>
              <a:gd name="T5" fmla="*/ 0 h 120"/>
              <a:gd name="T6" fmla="*/ 63 w 64"/>
              <a:gd name="T7" fmla="*/ 10 h 120"/>
              <a:gd name="T8" fmla="*/ 52 w 64"/>
              <a:gd name="T9" fmla="*/ 51 h 120"/>
              <a:gd name="T10" fmla="*/ 42 w 64"/>
              <a:gd name="T11" fmla="*/ 82 h 120"/>
              <a:gd name="T12" fmla="*/ 26 w 64"/>
              <a:gd name="T13" fmla="*/ 98 h 120"/>
              <a:gd name="T14" fmla="*/ 10 w 64"/>
              <a:gd name="T15" fmla="*/ 119 h 120"/>
              <a:gd name="T16" fmla="*/ 0 w 64"/>
              <a:gd name="T17" fmla="*/ 108 h 120"/>
              <a:gd name="T18" fmla="*/ 10 w 64"/>
              <a:gd name="T19" fmla="*/ 26 h 120"/>
              <a:gd name="T20" fmla="*/ 10 w 64"/>
              <a:gd name="T21" fmla="*/ 26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20"/>
              <a:gd name="T35" fmla="*/ 64 w 64"/>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20">
                <a:moveTo>
                  <a:pt x="10" y="26"/>
                </a:moveTo>
                <a:lnTo>
                  <a:pt x="36" y="0"/>
                </a:lnTo>
                <a:lnTo>
                  <a:pt x="52" y="0"/>
                </a:lnTo>
                <a:lnTo>
                  <a:pt x="63" y="10"/>
                </a:lnTo>
                <a:lnTo>
                  <a:pt x="52" y="51"/>
                </a:lnTo>
                <a:lnTo>
                  <a:pt x="42" y="82"/>
                </a:lnTo>
                <a:lnTo>
                  <a:pt x="26" y="98"/>
                </a:lnTo>
                <a:lnTo>
                  <a:pt x="10" y="119"/>
                </a:lnTo>
                <a:lnTo>
                  <a:pt x="0" y="108"/>
                </a:lnTo>
                <a:lnTo>
                  <a:pt x="10"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8" name="Freeform 185">
            <a:extLst>
              <a:ext uri="{FF2B5EF4-FFF2-40B4-BE49-F238E27FC236}">
                <a16:creationId xmlns:a16="http://schemas.microsoft.com/office/drawing/2014/main" id="{771859B2-DB12-714D-A072-CECC8588DC1C}"/>
              </a:ext>
            </a:extLst>
          </p:cNvPr>
          <p:cNvSpPr>
            <a:spLocks noChangeArrowheads="1"/>
          </p:cNvSpPr>
          <p:nvPr/>
        </p:nvSpPr>
        <p:spPr bwMode="auto">
          <a:xfrm>
            <a:off x="2782626" y="5031856"/>
            <a:ext cx="334718" cy="390298"/>
          </a:xfrm>
          <a:custGeom>
            <a:avLst/>
            <a:gdLst>
              <a:gd name="T0" fmla="*/ 16 w 545"/>
              <a:gd name="T1" fmla="*/ 259 h 611"/>
              <a:gd name="T2" fmla="*/ 27 w 545"/>
              <a:gd name="T3" fmla="*/ 212 h 611"/>
              <a:gd name="T4" fmla="*/ 27 w 545"/>
              <a:gd name="T5" fmla="*/ 175 h 611"/>
              <a:gd name="T6" fmla="*/ 41 w 545"/>
              <a:gd name="T7" fmla="*/ 118 h 611"/>
              <a:gd name="T8" fmla="*/ 0 w 545"/>
              <a:gd name="T9" fmla="*/ 51 h 611"/>
              <a:gd name="T10" fmla="*/ 52 w 545"/>
              <a:gd name="T11" fmla="*/ 61 h 611"/>
              <a:gd name="T12" fmla="*/ 78 w 545"/>
              <a:gd name="T13" fmla="*/ 41 h 611"/>
              <a:gd name="T14" fmla="*/ 135 w 545"/>
              <a:gd name="T15" fmla="*/ 0 h 611"/>
              <a:gd name="T16" fmla="*/ 187 w 545"/>
              <a:gd name="T17" fmla="*/ 0 h 611"/>
              <a:gd name="T18" fmla="*/ 192 w 545"/>
              <a:gd name="T19" fmla="*/ 61 h 611"/>
              <a:gd name="T20" fmla="*/ 213 w 545"/>
              <a:gd name="T21" fmla="*/ 103 h 611"/>
              <a:gd name="T22" fmla="*/ 254 w 545"/>
              <a:gd name="T23" fmla="*/ 129 h 611"/>
              <a:gd name="T24" fmla="*/ 327 w 545"/>
              <a:gd name="T25" fmla="*/ 149 h 611"/>
              <a:gd name="T26" fmla="*/ 409 w 545"/>
              <a:gd name="T27" fmla="*/ 186 h 611"/>
              <a:gd name="T28" fmla="*/ 420 w 545"/>
              <a:gd name="T29" fmla="*/ 243 h 611"/>
              <a:gd name="T30" fmla="*/ 420 w 545"/>
              <a:gd name="T31" fmla="*/ 294 h 611"/>
              <a:gd name="T32" fmla="*/ 513 w 545"/>
              <a:gd name="T33" fmla="*/ 304 h 611"/>
              <a:gd name="T34" fmla="*/ 544 w 545"/>
              <a:gd name="T35" fmla="*/ 367 h 611"/>
              <a:gd name="T36" fmla="*/ 544 w 545"/>
              <a:gd name="T37" fmla="*/ 429 h 611"/>
              <a:gd name="T38" fmla="*/ 528 w 545"/>
              <a:gd name="T39" fmla="*/ 486 h 611"/>
              <a:gd name="T40" fmla="*/ 497 w 545"/>
              <a:gd name="T41" fmla="*/ 455 h 611"/>
              <a:gd name="T42" fmla="*/ 368 w 545"/>
              <a:gd name="T43" fmla="*/ 455 h 611"/>
              <a:gd name="T44" fmla="*/ 368 w 545"/>
              <a:gd name="T45" fmla="*/ 471 h 611"/>
              <a:gd name="T46" fmla="*/ 342 w 545"/>
              <a:gd name="T47" fmla="*/ 496 h 611"/>
              <a:gd name="T48" fmla="*/ 352 w 545"/>
              <a:gd name="T49" fmla="*/ 527 h 611"/>
              <a:gd name="T50" fmla="*/ 327 w 545"/>
              <a:gd name="T51" fmla="*/ 569 h 611"/>
              <a:gd name="T52" fmla="*/ 285 w 545"/>
              <a:gd name="T53" fmla="*/ 569 h 611"/>
              <a:gd name="T54" fmla="*/ 270 w 545"/>
              <a:gd name="T55" fmla="*/ 606 h 611"/>
              <a:gd name="T56" fmla="*/ 244 w 545"/>
              <a:gd name="T57" fmla="*/ 579 h 611"/>
              <a:gd name="T58" fmla="*/ 202 w 545"/>
              <a:gd name="T59" fmla="*/ 579 h 611"/>
              <a:gd name="T60" fmla="*/ 176 w 545"/>
              <a:gd name="T61" fmla="*/ 564 h 611"/>
              <a:gd name="T62" fmla="*/ 176 w 545"/>
              <a:gd name="T63" fmla="*/ 569 h 611"/>
              <a:gd name="T64" fmla="*/ 160 w 545"/>
              <a:gd name="T65" fmla="*/ 579 h 611"/>
              <a:gd name="T66" fmla="*/ 150 w 545"/>
              <a:gd name="T67" fmla="*/ 610 h 611"/>
              <a:gd name="T68" fmla="*/ 119 w 545"/>
              <a:gd name="T69" fmla="*/ 610 h 611"/>
              <a:gd name="T70" fmla="*/ 104 w 545"/>
              <a:gd name="T71" fmla="*/ 564 h 611"/>
              <a:gd name="T72" fmla="*/ 84 w 545"/>
              <a:gd name="T73" fmla="*/ 512 h 611"/>
              <a:gd name="T74" fmla="*/ 68 w 545"/>
              <a:gd name="T75" fmla="*/ 445 h 611"/>
              <a:gd name="T76" fmla="*/ 41 w 545"/>
              <a:gd name="T77" fmla="*/ 392 h 611"/>
              <a:gd name="T78" fmla="*/ 16 w 545"/>
              <a:gd name="T79" fmla="*/ 361 h 611"/>
              <a:gd name="T80" fmla="*/ 27 w 545"/>
              <a:gd name="T81" fmla="*/ 326 h 611"/>
              <a:gd name="T82" fmla="*/ 37 w 545"/>
              <a:gd name="T83" fmla="*/ 304 h 611"/>
              <a:gd name="T84" fmla="*/ 41 w 545"/>
              <a:gd name="T85" fmla="*/ 310 h 611"/>
              <a:gd name="T86" fmla="*/ 57 w 545"/>
              <a:gd name="T87" fmla="*/ 294 h 611"/>
              <a:gd name="T88" fmla="*/ 16 w 545"/>
              <a:gd name="T89" fmla="*/ 259 h 611"/>
              <a:gd name="T90" fmla="*/ 16 w 545"/>
              <a:gd name="T91" fmla="*/ 259 h 6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5"/>
              <a:gd name="T139" fmla="*/ 0 h 611"/>
              <a:gd name="T140" fmla="*/ 545 w 545"/>
              <a:gd name="T141" fmla="*/ 611 h 6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5" h="611">
                <a:moveTo>
                  <a:pt x="16" y="259"/>
                </a:moveTo>
                <a:lnTo>
                  <a:pt x="27" y="212"/>
                </a:lnTo>
                <a:lnTo>
                  <a:pt x="27" y="175"/>
                </a:lnTo>
                <a:lnTo>
                  <a:pt x="41" y="118"/>
                </a:lnTo>
                <a:lnTo>
                  <a:pt x="0" y="51"/>
                </a:lnTo>
                <a:lnTo>
                  <a:pt x="52" y="61"/>
                </a:lnTo>
                <a:lnTo>
                  <a:pt x="78" y="41"/>
                </a:lnTo>
                <a:lnTo>
                  <a:pt x="135" y="0"/>
                </a:lnTo>
                <a:lnTo>
                  <a:pt x="187" y="0"/>
                </a:lnTo>
                <a:lnTo>
                  <a:pt x="192" y="61"/>
                </a:lnTo>
                <a:lnTo>
                  <a:pt x="213" y="103"/>
                </a:lnTo>
                <a:lnTo>
                  <a:pt x="254" y="129"/>
                </a:lnTo>
                <a:lnTo>
                  <a:pt x="327" y="149"/>
                </a:lnTo>
                <a:lnTo>
                  <a:pt x="409" y="186"/>
                </a:lnTo>
                <a:lnTo>
                  <a:pt x="420" y="243"/>
                </a:lnTo>
                <a:lnTo>
                  <a:pt x="420" y="294"/>
                </a:lnTo>
                <a:lnTo>
                  <a:pt x="513" y="304"/>
                </a:lnTo>
                <a:lnTo>
                  <a:pt x="544" y="367"/>
                </a:lnTo>
                <a:lnTo>
                  <a:pt x="544" y="429"/>
                </a:lnTo>
                <a:lnTo>
                  <a:pt x="528" y="486"/>
                </a:lnTo>
                <a:lnTo>
                  <a:pt x="497" y="455"/>
                </a:lnTo>
                <a:lnTo>
                  <a:pt x="368" y="455"/>
                </a:lnTo>
                <a:lnTo>
                  <a:pt x="368" y="471"/>
                </a:lnTo>
                <a:lnTo>
                  <a:pt x="342" y="496"/>
                </a:lnTo>
                <a:lnTo>
                  <a:pt x="352" y="527"/>
                </a:lnTo>
                <a:lnTo>
                  <a:pt x="327" y="569"/>
                </a:lnTo>
                <a:lnTo>
                  <a:pt x="285" y="569"/>
                </a:lnTo>
                <a:lnTo>
                  <a:pt x="270" y="606"/>
                </a:lnTo>
                <a:lnTo>
                  <a:pt x="244" y="579"/>
                </a:lnTo>
                <a:lnTo>
                  <a:pt x="202" y="579"/>
                </a:lnTo>
                <a:lnTo>
                  <a:pt x="176" y="564"/>
                </a:lnTo>
                <a:lnTo>
                  <a:pt x="176" y="569"/>
                </a:lnTo>
                <a:lnTo>
                  <a:pt x="160" y="579"/>
                </a:lnTo>
                <a:lnTo>
                  <a:pt x="150" y="610"/>
                </a:lnTo>
                <a:lnTo>
                  <a:pt x="119" y="610"/>
                </a:lnTo>
                <a:lnTo>
                  <a:pt x="104" y="564"/>
                </a:lnTo>
                <a:lnTo>
                  <a:pt x="84" y="512"/>
                </a:lnTo>
                <a:lnTo>
                  <a:pt x="68" y="445"/>
                </a:lnTo>
                <a:lnTo>
                  <a:pt x="41" y="392"/>
                </a:lnTo>
                <a:lnTo>
                  <a:pt x="16" y="361"/>
                </a:lnTo>
                <a:lnTo>
                  <a:pt x="27" y="326"/>
                </a:lnTo>
                <a:lnTo>
                  <a:pt x="37" y="304"/>
                </a:lnTo>
                <a:lnTo>
                  <a:pt x="41" y="310"/>
                </a:lnTo>
                <a:lnTo>
                  <a:pt x="57" y="294"/>
                </a:lnTo>
                <a:lnTo>
                  <a:pt x="16" y="25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9" name="Freeform 186">
            <a:extLst>
              <a:ext uri="{FF2B5EF4-FFF2-40B4-BE49-F238E27FC236}">
                <a16:creationId xmlns:a16="http://schemas.microsoft.com/office/drawing/2014/main" id="{3BA2441A-A616-6740-A597-CB9573B578ED}"/>
              </a:ext>
            </a:extLst>
          </p:cNvPr>
          <p:cNvSpPr>
            <a:spLocks noChangeArrowheads="1"/>
          </p:cNvSpPr>
          <p:nvPr/>
        </p:nvSpPr>
        <p:spPr bwMode="auto">
          <a:xfrm>
            <a:off x="2665936" y="4596769"/>
            <a:ext cx="1065569" cy="1169296"/>
          </a:xfrm>
          <a:custGeom>
            <a:avLst/>
            <a:gdLst>
              <a:gd name="T0" fmla="*/ 938 w 1737"/>
              <a:gd name="T1" fmla="*/ 145 h 1828"/>
              <a:gd name="T2" fmla="*/ 990 w 1737"/>
              <a:gd name="T3" fmla="*/ 52 h 1828"/>
              <a:gd name="T4" fmla="*/ 1062 w 1737"/>
              <a:gd name="T5" fmla="*/ 161 h 1828"/>
              <a:gd name="T6" fmla="*/ 979 w 1737"/>
              <a:gd name="T7" fmla="*/ 270 h 1828"/>
              <a:gd name="T8" fmla="*/ 1037 w 1737"/>
              <a:gd name="T9" fmla="*/ 254 h 1828"/>
              <a:gd name="T10" fmla="*/ 1031 w 1737"/>
              <a:gd name="T11" fmla="*/ 327 h 1828"/>
              <a:gd name="T12" fmla="*/ 1207 w 1737"/>
              <a:gd name="T13" fmla="*/ 285 h 1828"/>
              <a:gd name="T14" fmla="*/ 1296 w 1737"/>
              <a:gd name="T15" fmla="*/ 373 h 1828"/>
              <a:gd name="T16" fmla="*/ 1492 w 1737"/>
              <a:gd name="T17" fmla="*/ 373 h 1828"/>
              <a:gd name="T18" fmla="*/ 1689 w 1737"/>
              <a:gd name="T19" fmla="*/ 471 h 1828"/>
              <a:gd name="T20" fmla="*/ 1716 w 1737"/>
              <a:gd name="T21" fmla="*/ 648 h 1828"/>
              <a:gd name="T22" fmla="*/ 1617 w 1737"/>
              <a:gd name="T23" fmla="*/ 797 h 1828"/>
              <a:gd name="T24" fmla="*/ 1560 w 1737"/>
              <a:gd name="T25" fmla="*/ 906 h 1828"/>
              <a:gd name="T26" fmla="*/ 1539 w 1737"/>
              <a:gd name="T27" fmla="*/ 1071 h 1828"/>
              <a:gd name="T28" fmla="*/ 1482 w 1737"/>
              <a:gd name="T29" fmla="*/ 1247 h 1828"/>
              <a:gd name="T30" fmla="*/ 1342 w 1737"/>
              <a:gd name="T31" fmla="*/ 1310 h 1828"/>
              <a:gd name="T32" fmla="*/ 1171 w 1737"/>
              <a:gd name="T33" fmla="*/ 1418 h 1828"/>
              <a:gd name="T34" fmla="*/ 1145 w 1737"/>
              <a:gd name="T35" fmla="*/ 1574 h 1828"/>
              <a:gd name="T36" fmla="*/ 1073 w 1737"/>
              <a:gd name="T37" fmla="*/ 1708 h 1828"/>
              <a:gd name="T38" fmla="*/ 990 w 1737"/>
              <a:gd name="T39" fmla="*/ 1827 h 1828"/>
              <a:gd name="T40" fmla="*/ 938 w 1737"/>
              <a:gd name="T41" fmla="*/ 1723 h 1828"/>
              <a:gd name="T42" fmla="*/ 814 w 1737"/>
              <a:gd name="T43" fmla="*/ 1651 h 1828"/>
              <a:gd name="T44" fmla="*/ 840 w 1737"/>
              <a:gd name="T45" fmla="*/ 1589 h 1828"/>
              <a:gd name="T46" fmla="*/ 928 w 1737"/>
              <a:gd name="T47" fmla="*/ 1501 h 1828"/>
              <a:gd name="T48" fmla="*/ 906 w 1737"/>
              <a:gd name="T49" fmla="*/ 1351 h 1828"/>
              <a:gd name="T50" fmla="*/ 840 w 1737"/>
              <a:gd name="T51" fmla="*/ 1263 h 1828"/>
              <a:gd name="T52" fmla="*/ 736 w 1737"/>
              <a:gd name="T53" fmla="*/ 1108 h 1828"/>
              <a:gd name="T54" fmla="*/ 612 w 1737"/>
              <a:gd name="T55" fmla="*/ 973 h 1828"/>
              <a:gd name="T56" fmla="*/ 518 w 1737"/>
              <a:gd name="T57" fmla="*/ 828 h 1828"/>
              <a:gd name="T58" fmla="*/ 384 w 1737"/>
              <a:gd name="T59" fmla="*/ 740 h 1828"/>
              <a:gd name="T60" fmla="*/ 270 w 1737"/>
              <a:gd name="T61" fmla="*/ 720 h 1828"/>
              <a:gd name="T62" fmla="*/ 166 w 1737"/>
              <a:gd name="T63" fmla="*/ 730 h 1828"/>
              <a:gd name="T64" fmla="*/ 125 w 1737"/>
              <a:gd name="T65" fmla="*/ 679 h 1828"/>
              <a:gd name="T66" fmla="*/ 27 w 1737"/>
              <a:gd name="T67" fmla="*/ 636 h 1828"/>
              <a:gd name="T68" fmla="*/ 27 w 1737"/>
              <a:gd name="T69" fmla="*/ 528 h 1828"/>
              <a:gd name="T70" fmla="*/ 125 w 1737"/>
              <a:gd name="T71" fmla="*/ 419 h 1828"/>
              <a:gd name="T72" fmla="*/ 192 w 1737"/>
              <a:gd name="T73" fmla="*/ 285 h 1828"/>
              <a:gd name="T74" fmla="*/ 166 w 1737"/>
              <a:gd name="T75" fmla="*/ 213 h 1828"/>
              <a:gd name="T76" fmla="*/ 166 w 1737"/>
              <a:gd name="T77" fmla="*/ 187 h 1828"/>
              <a:gd name="T78" fmla="*/ 244 w 1737"/>
              <a:gd name="T79" fmla="*/ 161 h 1828"/>
              <a:gd name="T80" fmla="*/ 295 w 1737"/>
              <a:gd name="T81" fmla="*/ 176 h 1828"/>
              <a:gd name="T82" fmla="*/ 358 w 1737"/>
              <a:gd name="T83" fmla="*/ 197 h 1828"/>
              <a:gd name="T84" fmla="*/ 462 w 1737"/>
              <a:gd name="T85" fmla="*/ 129 h 1828"/>
              <a:gd name="T86" fmla="*/ 394 w 1737"/>
              <a:gd name="T87" fmla="*/ 52 h 1828"/>
              <a:gd name="T88" fmla="*/ 503 w 1737"/>
              <a:gd name="T89" fmla="*/ 52 h 1828"/>
              <a:gd name="T90" fmla="*/ 601 w 1737"/>
              <a:gd name="T91" fmla="*/ 0 h 1828"/>
              <a:gd name="T92" fmla="*/ 612 w 1737"/>
              <a:gd name="T93" fmla="*/ 119 h 1828"/>
              <a:gd name="T94" fmla="*/ 730 w 1737"/>
              <a:gd name="T95" fmla="*/ 161 h 1828"/>
              <a:gd name="T96" fmla="*/ 798 w 1737"/>
              <a:gd name="T97" fmla="*/ 129 h 1828"/>
              <a:gd name="T98" fmla="*/ 855 w 1737"/>
              <a:gd name="T99" fmla="*/ 135 h 18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7"/>
              <a:gd name="T151" fmla="*/ 0 h 1828"/>
              <a:gd name="T152" fmla="*/ 1737 w 1737"/>
              <a:gd name="T153" fmla="*/ 1828 h 18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7" h="1828">
                <a:moveTo>
                  <a:pt x="855" y="135"/>
                </a:moveTo>
                <a:lnTo>
                  <a:pt x="886" y="156"/>
                </a:lnTo>
                <a:lnTo>
                  <a:pt x="938" y="145"/>
                </a:lnTo>
                <a:lnTo>
                  <a:pt x="964" y="104"/>
                </a:lnTo>
                <a:lnTo>
                  <a:pt x="979" y="62"/>
                </a:lnTo>
                <a:lnTo>
                  <a:pt x="990" y="52"/>
                </a:lnTo>
                <a:lnTo>
                  <a:pt x="1006" y="68"/>
                </a:lnTo>
                <a:lnTo>
                  <a:pt x="1031" y="156"/>
                </a:lnTo>
                <a:lnTo>
                  <a:pt x="1062" y="161"/>
                </a:lnTo>
                <a:lnTo>
                  <a:pt x="1057" y="197"/>
                </a:lnTo>
                <a:lnTo>
                  <a:pt x="1006" y="239"/>
                </a:lnTo>
                <a:lnTo>
                  <a:pt x="979" y="270"/>
                </a:lnTo>
                <a:lnTo>
                  <a:pt x="949" y="311"/>
                </a:lnTo>
                <a:lnTo>
                  <a:pt x="1006" y="295"/>
                </a:lnTo>
                <a:lnTo>
                  <a:pt x="1037" y="254"/>
                </a:lnTo>
                <a:lnTo>
                  <a:pt x="1129" y="264"/>
                </a:lnTo>
                <a:lnTo>
                  <a:pt x="1104" y="311"/>
                </a:lnTo>
                <a:lnTo>
                  <a:pt x="1031" y="327"/>
                </a:lnTo>
                <a:lnTo>
                  <a:pt x="1088" y="337"/>
                </a:lnTo>
                <a:lnTo>
                  <a:pt x="1155" y="270"/>
                </a:lnTo>
                <a:lnTo>
                  <a:pt x="1207" y="285"/>
                </a:lnTo>
                <a:lnTo>
                  <a:pt x="1264" y="305"/>
                </a:lnTo>
                <a:lnTo>
                  <a:pt x="1306" y="337"/>
                </a:lnTo>
                <a:lnTo>
                  <a:pt x="1296" y="373"/>
                </a:lnTo>
                <a:lnTo>
                  <a:pt x="1358" y="352"/>
                </a:lnTo>
                <a:lnTo>
                  <a:pt x="1425" y="373"/>
                </a:lnTo>
                <a:lnTo>
                  <a:pt x="1492" y="373"/>
                </a:lnTo>
                <a:lnTo>
                  <a:pt x="1564" y="415"/>
                </a:lnTo>
                <a:lnTo>
                  <a:pt x="1627" y="461"/>
                </a:lnTo>
                <a:lnTo>
                  <a:pt x="1689" y="471"/>
                </a:lnTo>
                <a:lnTo>
                  <a:pt x="1716" y="513"/>
                </a:lnTo>
                <a:lnTo>
                  <a:pt x="1736" y="564"/>
                </a:lnTo>
                <a:lnTo>
                  <a:pt x="1716" y="648"/>
                </a:lnTo>
                <a:lnTo>
                  <a:pt x="1683" y="689"/>
                </a:lnTo>
                <a:lnTo>
                  <a:pt x="1648" y="740"/>
                </a:lnTo>
                <a:lnTo>
                  <a:pt x="1617" y="797"/>
                </a:lnTo>
                <a:lnTo>
                  <a:pt x="1580" y="813"/>
                </a:lnTo>
                <a:lnTo>
                  <a:pt x="1560" y="849"/>
                </a:lnTo>
                <a:lnTo>
                  <a:pt x="1560" y="906"/>
                </a:lnTo>
                <a:lnTo>
                  <a:pt x="1564" y="957"/>
                </a:lnTo>
                <a:lnTo>
                  <a:pt x="1560" y="1040"/>
                </a:lnTo>
                <a:lnTo>
                  <a:pt x="1539" y="1071"/>
                </a:lnTo>
                <a:lnTo>
                  <a:pt x="1534" y="1124"/>
                </a:lnTo>
                <a:lnTo>
                  <a:pt x="1492" y="1206"/>
                </a:lnTo>
                <a:lnTo>
                  <a:pt x="1482" y="1247"/>
                </a:lnTo>
                <a:lnTo>
                  <a:pt x="1450" y="1289"/>
                </a:lnTo>
                <a:lnTo>
                  <a:pt x="1404" y="1289"/>
                </a:lnTo>
                <a:lnTo>
                  <a:pt x="1342" y="1310"/>
                </a:lnTo>
                <a:lnTo>
                  <a:pt x="1274" y="1341"/>
                </a:lnTo>
                <a:lnTo>
                  <a:pt x="1213" y="1372"/>
                </a:lnTo>
                <a:lnTo>
                  <a:pt x="1171" y="1418"/>
                </a:lnTo>
                <a:lnTo>
                  <a:pt x="1166" y="1480"/>
                </a:lnTo>
                <a:lnTo>
                  <a:pt x="1166" y="1543"/>
                </a:lnTo>
                <a:lnTo>
                  <a:pt x="1145" y="1574"/>
                </a:lnTo>
                <a:lnTo>
                  <a:pt x="1114" y="1625"/>
                </a:lnTo>
                <a:lnTo>
                  <a:pt x="1098" y="1666"/>
                </a:lnTo>
                <a:lnTo>
                  <a:pt x="1073" y="1708"/>
                </a:lnTo>
                <a:lnTo>
                  <a:pt x="1037" y="1744"/>
                </a:lnTo>
                <a:lnTo>
                  <a:pt x="1021" y="1786"/>
                </a:lnTo>
                <a:lnTo>
                  <a:pt x="990" y="1827"/>
                </a:lnTo>
                <a:lnTo>
                  <a:pt x="979" y="1791"/>
                </a:lnTo>
                <a:lnTo>
                  <a:pt x="990" y="1764"/>
                </a:lnTo>
                <a:lnTo>
                  <a:pt x="938" y="1723"/>
                </a:lnTo>
                <a:lnTo>
                  <a:pt x="896" y="1692"/>
                </a:lnTo>
                <a:lnTo>
                  <a:pt x="871" y="1692"/>
                </a:lnTo>
                <a:lnTo>
                  <a:pt x="814" y="1651"/>
                </a:lnTo>
                <a:lnTo>
                  <a:pt x="798" y="1651"/>
                </a:lnTo>
                <a:lnTo>
                  <a:pt x="814" y="1625"/>
                </a:lnTo>
                <a:lnTo>
                  <a:pt x="840" y="1589"/>
                </a:lnTo>
                <a:lnTo>
                  <a:pt x="861" y="1558"/>
                </a:lnTo>
                <a:lnTo>
                  <a:pt x="896" y="1527"/>
                </a:lnTo>
                <a:lnTo>
                  <a:pt x="928" y="1501"/>
                </a:lnTo>
                <a:lnTo>
                  <a:pt x="938" y="1459"/>
                </a:lnTo>
                <a:lnTo>
                  <a:pt x="912" y="1418"/>
                </a:lnTo>
                <a:lnTo>
                  <a:pt x="906" y="1351"/>
                </a:lnTo>
                <a:lnTo>
                  <a:pt x="886" y="1330"/>
                </a:lnTo>
                <a:lnTo>
                  <a:pt x="871" y="1341"/>
                </a:lnTo>
                <a:lnTo>
                  <a:pt x="840" y="1263"/>
                </a:lnTo>
                <a:lnTo>
                  <a:pt x="746" y="1257"/>
                </a:lnTo>
                <a:lnTo>
                  <a:pt x="720" y="1165"/>
                </a:lnTo>
                <a:lnTo>
                  <a:pt x="736" y="1108"/>
                </a:lnTo>
                <a:lnTo>
                  <a:pt x="736" y="1046"/>
                </a:lnTo>
                <a:lnTo>
                  <a:pt x="705" y="983"/>
                </a:lnTo>
                <a:lnTo>
                  <a:pt x="612" y="973"/>
                </a:lnTo>
                <a:lnTo>
                  <a:pt x="612" y="922"/>
                </a:lnTo>
                <a:lnTo>
                  <a:pt x="601" y="865"/>
                </a:lnTo>
                <a:lnTo>
                  <a:pt x="518" y="828"/>
                </a:lnTo>
                <a:lnTo>
                  <a:pt x="446" y="808"/>
                </a:lnTo>
                <a:lnTo>
                  <a:pt x="405" y="781"/>
                </a:lnTo>
                <a:lnTo>
                  <a:pt x="384" y="740"/>
                </a:lnTo>
                <a:lnTo>
                  <a:pt x="379" y="679"/>
                </a:lnTo>
                <a:lnTo>
                  <a:pt x="327" y="679"/>
                </a:lnTo>
                <a:lnTo>
                  <a:pt x="270" y="720"/>
                </a:lnTo>
                <a:lnTo>
                  <a:pt x="244" y="740"/>
                </a:lnTo>
                <a:lnTo>
                  <a:pt x="192" y="730"/>
                </a:lnTo>
                <a:lnTo>
                  <a:pt x="166" y="730"/>
                </a:lnTo>
                <a:lnTo>
                  <a:pt x="151" y="730"/>
                </a:lnTo>
                <a:lnTo>
                  <a:pt x="151" y="663"/>
                </a:lnTo>
                <a:lnTo>
                  <a:pt x="125" y="679"/>
                </a:lnTo>
                <a:lnTo>
                  <a:pt x="84" y="679"/>
                </a:lnTo>
                <a:lnTo>
                  <a:pt x="52" y="663"/>
                </a:lnTo>
                <a:lnTo>
                  <a:pt x="27" y="636"/>
                </a:lnTo>
                <a:lnTo>
                  <a:pt x="0" y="595"/>
                </a:lnTo>
                <a:lnTo>
                  <a:pt x="0" y="544"/>
                </a:lnTo>
                <a:lnTo>
                  <a:pt x="27" y="528"/>
                </a:lnTo>
                <a:lnTo>
                  <a:pt x="31" y="487"/>
                </a:lnTo>
                <a:lnTo>
                  <a:pt x="52" y="456"/>
                </a:lnTo>
                <a:lnTo>
                  <a:pt x="125" y="419"/>
                </a:lnTo>
                <a:lnTo>
                  <a:pt x="161" y="419"/>
                </a:lnTo>
                <a:lnTo>
                  <a:pt x="166" y="419"/>
                </a:lnTo>
                <a:lnTo>
                  <a:pt x="192" y="285"/>
                </a:lnTo>
                <a:lnTo>
                  <a:pt x="187" y="254"/>
                </a:lnTo>
                <a:lnTo>
                  <a:pt x="161" y="239"/>
                </a:lnTo>
                <a:lnTo>
                  <a:pt x="166" y="213"/>
                </a:lnTo>
                <a:lnTo>
                  <a:pt x="192" y="213"/>
                </a:lnTo>
                <a:lnTo>
                  <a:pt x="192" y="197"/>
                </a:lnTo>
                <a:lnTo>
                  <a:pt x="166" y="187"/>
                </a:lnTo>
                <a:lnTo>
                  <a:pt x="166" y="161"/>
                </a:lnTo>
                <a:lnTo>
                  <a:pt x="187" y="156"/>
                </a:lnTo>
                <a:lnTo>
                  <a:pt x="244" y="161"/>
                </a:lnTo>
                <a:lnTo>
                  <a:pt x="244" y="145"/>
                </a:lnTo>
                <a:lnTo>
                  <a:pt x="275" y="145"/>
                </a:lnTo>
                <a:lnTo>
                  <a:pt x="295" y="176"/>
                </a:lnTo>
                <a:lnTo>
                  <a:pt x="301" y="187"/>
                </a:lnTo>
                <a:lnTo>
                  <a:pt x="327" y="202"/>
                </a:lnTo>
                <a:lnTo>
                  <a:pt x="358" y="197"/>
                </a:lnTo>
                <a:lnTo>
                  <a:pt x="425" y="172"/>
                </a:lnTo>
                <a:lnTo>
                  <a:pt x="467" y="145"/>
                </a:lnTo>
                <a:lnTo>
                  <a:pt x="462" y="129"/>
                </a:lnTo>
                <a:lnTo>
                  <a:pt x="420" y="119"/>
                </a:lnTo>
                <a:lnTo>
                  <a:pt x="425" y="78"/>
                </a:lnTo>
                <a:lnTo>
                  <a:pt x="394" y="52"/>
                </a:lnTo>
                <a:lnTo>
                  <a:pt x="436" y="52"/>
                </a:lnTo>
                <a:lnTo>
                  <a:pt x="487" y="68"/>
                </a:lnTo>
                <a:lnTo>
                  <a:pt x="503" y="52"/>
                </a:lnTo>
                <a:lnTo>
                  <a:pt x="555" y="37"/>
                </a:lnTo>
                <a:lnTo>
                  <a:pt x="585" y="10"/>
                </a:lnTo>
                <a:lnTo>
                  <a:pt x="601" y="0"/>
                </a:lnTo>
                <a:lnTo>
                  <a:pt x="612" y="37"/>
                </a:lnTo>
                <a:lnTo>
                  <a:pt x="628" y="62"/>
                </a:lnTo>
                <a:lnTo>
                  <a:pt x="612" y="119"/>
                </a:lnTo>
                <a:lnTo>
                  <a:pt x="628" y="161"/>
                </a:lnTo>
                <a:lnTo>
                  <a:pt x="679" y="176"/>
                </a:lnTo>
                <a:lnTo>
                  <a:pt x="730" y="161"/>
                </a:lnTo>
                <a:lnTo>
                  <a:pt x="761" y="156"/>
                </a:lnTo>
                <a:lnTo>
                  <a:pt x="788" y="161"/>
                </a:lnTo>
                <a:lnTo>
                  <a:pt x="798" y="129"/>
                </a:lnTo>
                <a:lnTo>
                  <a:pt x="840" y="119"/>
                </a:lnTo>
                <a:lnTo>
                  <a:pt x="855" y="13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0" name="Freeform 187">
            <a:extLst>
              <a:ext uri="{FF2B5EF4-FFF2-40B4-BE49-F238E27FC236}">
                <a16:creationId xmlns:a16="http://schemas.microsoft.com/office/drawing/2014/main" id="{16B8B9EA-5FD2-694C-9997-02517114251B}"/>
              </a:ext>
            </a:extLst>
          </p:cNvPr>
          <p:cNvSpPr>
            <a:spLocks noChangeArrowheads="1"/>
          </p:cNvSpPr>
          <p:nvPr/>
        </p:nvSpPr>
        <p:spPr bwMode="auto">
          <a:xfrm>
            <a:off x="2751918" y="5262196"/>
            <a:ext cx="231846" cy="1273270"/>
          </a:xfrm>
          <a:custGeom>
            <a:avLst/>
            <a:gdLst>
              <a:gd name="T0" fmla="*/ 67 w 379"/>
              <a:gd name="T1" fmla="*/ 0 h 1990"/>
              <a:gd name="T2" fmla="*/ 135 w 379"/>
              <a:gd name="T3" fmla="*/ 151 h 1990"/>
              <a:gd name="T4" fmla="*/ 202 w 379"/>
              <a:gd name="T5" fmla="*/ 249 h 1990"/>
              <a:gd name="T6" fmla="*/ 145 w 379"/>
              <a:gd name="T7" fmla="*/ 342 h 1990"/>
              <a:gd name="T8" fmla="*/ 145 w 379"/>
              <a:gd name="T9" fmla="*/ 425 h 1990"/>
              <a:gd name="T10" fmla="*/ 129 w 379"/>
              <a:gd name="T11" fmla="*/ 503 h 1990"/>
              <a:gd name="T12" fmla="*/ 93 w 379"/>
              <a:gd name="T13" fmla="*/ 668 h 1990"/>
              <a:gd name="T14" fmla="*/ 135 w 379"/>
              <a:gd name="T15" fmla="*/ 818 h 1990"/>
              <a:gd name="T16" fmla="*/ 104 w 379"/>
              <a:gd name="T17" fmla="*/ 942 h 1990"/>
              <a:gd name="T18" fmla="*/ 108 w 379"/>
              <a:gd name="T19" fmla="*/ 1077 h 1990"/>
              <a:gd name="T20" fmla="*/ 129 w 379"/>
              <a:gd name="T21" fmla="*/ 1263 h 1990"/>
              <a:gd name="T22" fmla="*/ 135 w 379"/>
              <a:gd name="T23" fmla="*/ 1331 h 1990"/>
              <a:gd name="T24" fmla="*/ 171 w 379"/>
              <a:gd name="T25" fmla="*/ 1388 h 1990"/>
              <a:gd name="T26" fmla="*/ 161 w 379"/>
              <a:gd name="T27" fmla="*/ 1424 h 1990"/>
              <a:gd name="T28" fmla="*/ 171 w 379"/>
              <a:gd name="T29" fmla="*/ 1522 h 1990"/>
              <a:gd name="T30" fmla="*/ 171 w 379"/>
              <a:gd name="T31" fmla="*/ 1620 h 1990"/>
              <a:gd name="T32" fmla="*/ 145 w 379"/>
              <a:gd name="T33" fmla="*/ 1739 h 1990"/>
              <a:gd name="T34" fmla="*/ 202 w 379"/>
              <a:gd name="T35" fmla="*/ 1823 h 1990"/>
              <a:gd name="T36" fmla="*/ 337 w 379"/>
              <a:gd name="T37" fmla="*/ 1859 h 1990"/>
              <a:gd name="T38" fmla="*/ 311 w 379"/>
              <a:gd name="T39" fmla="*/ 1905 h 1990"/>
              <a:gd name="T40" fmla="*/ 284 w 379"/>
              <a:gd name="T41" fmla="*/ 1989 h 1990"/>
              <a:gd name="T42" fmla="*/ 264 w 379"/>
              <a:gd name="T43" fmla="*/ 1941 h 1990"/>
              <a:gd name="T44" fmla="*/ 217 w 379"/>
              <a:gd name="T45" fmla="*/ 1905 h 1990"/>
              <a:gd name="T46" fmla="*/ 239 w 379"/>
              <a:gd name="T47" fmla="*/ 1957 h 1990"/>
              <a:gd name="T48" fmla="*/ 186 w 379"/>
              <a:gd name="T49" fmla="*/ 1921 h 1990"/>
              <a:gd name="T50" fmla="*/ 176 w 379"/>
              <a:gd name="T51" fmla="*/ 1880 h 1990"/>
              <a:gd name="T52" fmla="*/ 186 w 379"/>
              <a:gd name="T53" fmla="*/ 1849 h 1990"/>
              <a:gd name="T54" fmla="*/ 135 w 379"/>
              <a:gd name="T55" fmla="*/ 1796 h 1990"/>
              <a:gd name="T56" fmla="*/ 119 w 379"/>
              <a:gd name="T57" fmla="*/ 1750 h 1990"/>
              <a:gd name="T58" fmla="*/ 104 w 379"/>
              <a:gd name="T59" fmla="*/ 1704 h 1990"/>
              <a:gd name="T60" fmla="*/ 129 w 379"/>
              <a:gd name="T61" fmla="*/ 1631 h 1990"/>
              <a:gd name="T62" fmla="*/ 88 w 379"/>
              <a:gd name="T63" fmla="*/ 1563 h 1990"/>
              <a:gd name="T64" fmla="*/ 26 w 379"/>
              <a:gd name="T65" fmla="*/ 1496 h 1990"/>
              <a:gd name="T66" fmla="*/ 104 w 379"/>
              <a:gd name="T67" fmla="*/ 1496 h 1990"/>
              <a:gd name="T68" fmla="*/ 108 w 379"/>
              <a:gd name="T69" fmla="*/ 1398 h 1990"/>
              <a:gd name="T70" fmla="*/ 88 w 379"/>
              <a:gd name="T71" fmla="*/ 1294 h 1990"/>
              <a:gd name="T72" fmla="*/ 36 w 379"/>
              <a:gd name="T73" fmla="*/ 1228 h 1990"/>
              <a:gd name="T74" fmla="*/ 20 w 379"/>
              <a:gd name="T75" fmla="*/ 1077 h 1990"/>
              <a:gd name="T76" fmla="*/ 36 w 379"/>
              <a:gd name="T77" fmla="*/ 901 h 1990"/>
              <a:gd name="T78" fmla="*/ 51 w 379"/>
              <a:gd name="T79" fmla="*/ 746 h 1990"/>
              <a:gd name="T80" fmla="*/ 36 w 379"/>
              <a:gd name="T81" fmla="*/ 560 h 1990"/>
              <a:gd name="T82" fmla="*/ 51 w 379"/>
              <a:gd name="T83" fmla="*/ 352 h 1990"/>
              <a:gd name="T84" fmla="*/ 51 w 379"/>
              <a:gd name="T85" fmla="*/ 207 h 1990"/>
              <a:gd name="T86" fmla="*/ 36 w 379"/>
              <a:gd name="T87" fmla="*/ 41 h 19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9"/>
              <a:gd name="T133" fmla="*/ 0 h 1990"/>
              <a:gd name="T134" fmla="*/ 379 w 379"/>
              <a:gd name="T135" fmla="*/ 1990 h 19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9" h="1990">
                <a:moveTo>
                  <a:pt x="36" y="41"/>
                </a:moveTo>
                <a:lnTo>
                  <a:pt x="51" y="26"/>
                </a:lnTo>
                <a:lnTo>
                  <a:pt x="67" y="0"/>
                </a:lnTo>
                <a:lnTo>
                  <a:pt x="93" y="31"/>
                </a:lnTo>
                <a:lnTo>
                  <a:pt x="119" y="84"/>
                </a:lnTo>
                <a:lnTo>
                  <a:pt x="135" y="151"/>
                </a:lnTo>
                <a:lnTo>
                  <a:pt x="155" y="203"/>
                </a:lnTo>
                <a:lnTo>
                  <a:pt x="171" y="249"/>
                </a:lnTo>
                <a:lnTo>
                  <a:pt x="202" y="249"/>
                </a:lnTo>
                <a:lnTo>
                  <a:pt x="196" y="311"/>
                </a:lnTo>
                <a:lnTo>
                  <a:pt x="155" y="327"/>
                </a:lnTo>
                <a:lnTo>
                  <a:pt x="145" y="342"/>
                </a:lnTo>
                <a:lnTo>
                  <a:pt x="145" y="368"/>
                </a:lnTo>
                <a:lnTo>
                  <a:pt x="155" y="409"/>
                </a:lnTo>
                <a:lnTo>
                  <a:pt x="145" y="425"/>
                </a:lnTo>
                <a:lnTo>
                  <a:pt x="161" y="450"/>
                </a:lnTo>
                <a:lnTo>
                  <a:pt x="145" y="466"/>
                </a:lnTo>
                <a:lnTo>
                  <a:pt x="129" y="503"/>
                </a:lnTo>
                <a:lnTo>
                  <a:pt x="104" y="544"/>
                </a:lnTo>
                <a:lnTo>
                  <a:pt x="104" y="617"/>
                </a:lnTo>
                <a:lnTo>
                  <a:pt x="93" y="668"/>
                </a:lnTo>
                <a:lnTo>
                  <a:pt x="108" y="709"/>
                </a:lnTo>
                <a:lnTo>
                  <a:pt x="119" y="761"/>
                </a:lnTo>
                <a:lnTo>
                  <a:pt x="135" y="818"/>
                </a:lnTo>
                <a:lnTo>
                  <a:pt x="119" y="875"/>
                </a:lnTo>
                <a:lnTo>
                  <a:pt x="129" y="926"/>
                </a:lnTo>
                <a:lnTo>
                  <a:pt x="104" y="942"/>
                </a:lnTo>
                <a:lnTo>
                  <a:pt x="104" y="1010"/>
                </a:lnTo>
                <a:lnTo>
                  <a:pt x="129" y="1071"/>
                </a:lnTo>
                <a:lnTo>
                  <a:pt x="108" y="1077"/>
                </a:lnTo>
                <a:lnTo>
                  <a:pt x="104" y="1144"/>
                </a:lnTo>
                <a:lnTo>
                  <a:pt x="104" y="1206"/>
                </a:lnTo>
                <a:lnTo>
                  <a:pt x="129" y="1263"/>
                </a:lnTo>
                <a:lnTo>
                  <a:pt x="108" y="1253"/>
                </a:lnTo>
                <a:lnTo>
                  <a:pt x="108" y="1316"/>
                </a:lnTo>
                <a:lnTo>
                  <a:pt x="135" y="1331"/>
                </a:lnTo>
                <a:lnTo>
                  <a:pt x="145" y="1346"/>
                </a:lnTo>
                <a:lnTo>
                  <a:pt x="145" y="1388"/>
                </a:lnTo>
                <a:lnTo>
                  <a:pt x="171" y="1388"/>
                </a:lnTo>
                <a:lnTo>
                  <a:pt x="171" y="1414"/>
                </a:lnTo>
                <a:lnTo>
                  <a:pt x="145" y="1414"/>
                </a:lnTo>
                <a:lnTo>
                  <a:pt x="161" y="1424"/>
                </a:lnTo>
                <a:lnTo>
                  <a:pt x="171" y="1455"/>
                </a:lnTo>
                <a:lnTo>
                  <a:pt x="171" y="1486"/>
                </a:lnTo>
                <a:lnTo>
                  <a:pt x="171" y="1522"/>
                </a:lnTo>
                <a:lnTo>
                  <a:pt x="171" y="1563"/>
                </a:lnTo>
                <a:lnTo>
                  <a:pt x="161" y="1594"/>
                </a:lnTo>
                <a:lnTo>
                  <a:pt x="171" y="1620"/>
                </a:lnTo>
                <a:lnTo>
                  <a:pt x="161" y="1662"/>
                </a:lnTo>
                <a:lnTo>
                  <a:pt x="135" y="1688"/>
                </a:lnTo>
                <a:lnTo>
                  <a:pt x="145" y="1739"/>
                </a:lnTo>
                <a:lnTo>
                  <a:pt x="171" y="1770"/>
                </a:lnTo>
                <a:lnTo>
                  <a:pt x="202" y="1770"/>
                </a:lnTo>
                <a:lnTo>
                  <a:pt x="202" y="1823"/>
                </a:lnTo>
                <a:lnTo>
                  <a:pt x="243" y="1859"/>
                </a:lnTo>
                <a:lnTo>
                  <a:pt x="284" y="1859"/>
                </a:lnTo>
                <a:lnTo>
                  <a:pt x="337" y="1859"/>
                </a:lnTo>
                <a:lnTo>
                  <a:pt x="378" y="1874"/>
                </a:lnTo>
                <a:lnTo>
                  <a:pt x="347" y="1880"/>
                </a:lnTo>
                <a:lnTo>
                  <a:pt x="311" y="1905"/>
                </a:lnTo>
                <a:lnTo>
                  <a:pt x="305" y="1931"/>
                </a:lnTo>
                <a:lnTo>
                  <a:pt x="305" y="1972"/>
                </a:lnTo>
                <a:lnTo>
                  <a:pt x="284" y="1989"/>
                </a:lnTo>
                <a:lnTo>
                  <a:pt x="264" y="1983"/>
                </a:lnTo>
                <a:lnTo>
                  <a:pt x="243" y="1957"/>
                </a:lnTo>
                <a:lnTo>
                  <a:pt x="264" y="1941"/>
                </a:lnTo>
                <a:lnTo>
                  <a:pt x="284" y="1931"/>
                </a:lnTo>
                <a:lnTo>
                  <a:pt x="264" y="1900"/>
                </a:lnTo>
                <a:lnTo>
                  <a:pt x="217" y="1905"/>
                </a:lnTo>
                <a:lnTo>
                  <a:pt x="253" y="1931"/>
                </a:lnTo>
                <a:lnTo>
                  <a:pt x="239" y="1948"/>
                </a:lnTo>
                <a:lnTo>
                  <a:pt x="239" y="1957"/>
                </a:lnTo>
                <a:lnTo>
                  <a:pt x="212" y="1948"/>
                </a:lnTo>
                <a:lnTo>
                  <a:pt x="217" y="1931"/>
                </a:lnTo>
                <a:lnTo>
                  <a:pt x="186" y="1921"/>
                </a:lnTo>
                <a:lnTo>
                  <a:pt x="196" y="1900"/>
                </a:lnTo>
                <a:lnTo>
                  <a:pt x="176" y="1915"/>
                </a:lnTo>
                <a:lnTo>
                  <a:pt x="176" y="1880"/>
                </a:lnTo>
                <a:lnTo>
                  <a:pt x="212" y="1880"/>
                </a:lnTo>
                <a:lnTo>
                  <a:pt x="212" y="1859"/>
                </a:lnTo>
                <a:lnTo>
                  <a:pt x="186" y="1849"/>
                </a:lnTo>
                <a:lnTo>
                  <a:pt x="176" y="1864"/>
                </a:lnTo>
                <a:lnTo>
                  <a:pt x="155" y="1837"/>
                </a:lnTo>
                <a:lnTo>
                  <a:pt x="135" y="1796"/>
                </a:lnTo>
                <a:lnTo>
                  <a:pt x="135" y="1792"/>
                </a:lnTo>
                <a:lnTo>
                  <a:pt x="104" y="1755"/>
                </a:lnTo>
                <a:lnTo>
                  <a:pt x="119" y="1750"/>
                </a:lnTo>
                <a:lnTo>
                  <a:pt x="108" y="1724"/>
                </a:lnTo>
                <a:lnTo>
                  <a:pt x="129" y="1724"/>
                </a:lnTo>
                <a:lnTo>
                  <a:pt x="104" y="1704"/>
                </a:lnTo>
                <a:lnTo>
                  <a:pt x="93" y="1657"/>
                </a:lnTo>
                <a:lnTo>
                  <a:pt x="93" y="1631"/>
                </a:lnTo>
                <a:lnTo>
                  <a:pt x="129" y="1631"/>
                </a:lnTo>
                <a:lnTo>
                  <a:pt x="104" y="1594"/>
                </a:lnTo>
                <a:lnTo>
                  <a:pt x="67" y="1594"/>
                </a:lnTo>
                <a:lnTo>
                  <a:pt x="88" y="1563"/>
                </a:lnTo>
                <a:lnTo>
                  <a:pt x="36" y="1537"/>
                </a:lnTo>
                <a:lnTo>
                  <a:pt x="20" y="1547"/>
                </a:lnTo>
                <a:lnTo>
                  <a:pt x="26" y="1496"/>
                </a:lnTo>
                <a:lnTo>
                  <a:pt x="67" y="1496"/>
                </a:lnTo>
                <a:lnTo>
                  <a:pt x="88" y="1537"/>
                </a:lnTo>
                <a:lnTo>
                  <a:pt x="104" y="1496"/>
                </a:lnTo>
                <a:lnTo>
                  <a:pt x="88" y="1439"/>
                </a:lnTo>
                <a:lnTo>
                  <a:pt x="93" y="1429"/>
                </a:lnTo>
                <a:lnTo>
                  <a:pt x="108" y="1398"/>
                </a:lnTo>
                <a:lnTo>
                  <a:pt x="88" y="1388"/>
                </a:lnTo>
                <a:lnTo>
                  <a:pt x="88" y="1357"/>
                </a:lnTo>
                <a:lnTo>
                  <a:pt x="88" y="1294"/>
                </a:lnTo>
                <a:lnTo>
                  <a:pt x="88" y="1238"/>
                </a:lnTo>
                <a:lnTo>
                  <a:pt x="51" y="1238"/>
                </a:lnTo>
                <a:lnTo>
                  <a:pt x="36" y="1228"/>
                </a:lnTo>
                <a:lnTo>
                  <a:pt x="26" y="1186"/>
                </a:lnTo>
                <a:lnTo>
                  <a:pt x="36" y="1139"/>
                </a:lnTo>
                <a:lnTo>
                  <a:pt x="20" y="1077"/>
                </a:lnTo>
                <a:lnTo>
                  <a:pt x="0" y="1005"/>
                </a:lnTo>
                <a:lnTo>
                  <a:pt x="20" y="969"/>
                </a:lnTo>
                <a:lnTo>
                  <a:pt x="36" y="901"/>
                </a:lnTo>
                <a:lnTo>
                  <a:pt x="51" y="828"/>
                </a:lnTo>
                <a:lnTo>
                  <a:pt x="51" y="767"/>
                </a:lnTo>
                <a:lnTo>
                  <a:pt x="51" y="746"/>
                </a:lnTo>
                <a:lnTo>
                  <a:pt x="36" y="679"/>
                </a:lnTo>
                <a:lnTo>
                  <a:pt x="36" y="627"/>
                </a:lnTo>
                <a:lnTo>
                  <a:pt x="36" y="560"/>
                </a:lnTo>
                <a:lnTo>
                  <a:pt x="47" y="487"/>
                </a:lnTo>
                <a:lnTo>
                  <a:pt x="51" y="419"/>
                </a:lnTo>
                <a:lnTo>
                  <a:pt x="51" y="352"/>
                </a:lnTo>
                <a:lnTo>
                  <a:pt x="47" y="285"/>
                </a:lnTo>
                <a:lnTo>
                  <a:pt x="51" y="260"/>
                </a:lnTo>
                <a:lnTo>
                  <a:pt x="51" y="207"/>
                </a:lnTo>
                <a:lnTo>
                  <a:pt x="51" y="115"/>
                </a:lnTo>
                <a:lnTo>
                  <a:pt x="36"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1" name="Freeform 188">
            <a:extLst>
              <a:ext uri="{FF2B5EF4-FFF2-40B4-BE49-F238E27FC236}">
                <a16:creationId xmlns:a16="http://schemas.microsoft.com/office/drawing/2014/main" id="{140B7F24-C990-D742-96CB-74D1AEBD53DE}"/>
              </a:ext>
            </a:extLst>
          </p:cNvPr>
          <p:cNvSpPr>
            <a:spLocks noChangeArrowheads="1"/>
          </p:cNvSpPr>
          <p:nvPr/>
        </p:nvSpPr>
        <p:spPr bwMode="auto">
          <a:xfrm>
            <a:off x="2926953" y="6477881"/>
            <a:ext cx="79841" cy="95975"/>
          </a:xfrm>
          <a:custGeom>
            <a:avLst/>
            <a:gdLst>
              <a:gd name="T0" fmla="*/ 94 w 132"/>
              <a:gd name="T1" fmla="*/ 0 h 152"/>
              <a:gd name="T2" fmla="*/ 110 w 132"/>
              <a:gd name="T3" fmla="*/ 73 h 152"/>
              <a:gd name="T4" fmla="*/ 131 w 132"/>
              <a:gd name="T5" fmla="*/ 140 h 152"/>
              <a:gd name="T6" fmla="*/ 78 w 132"/>
              <a:gd name="T7" fmla="*/ 151 h 152"/>
              <a:gd name="T8" fmla="*/ 0 w 132"/>
              <a:gd name="T9" fmla="*/ 125 h 152"/>
              <a:gd name="T10" fmla="*/ 104 w 132"/>
              <a:gd name="T11" fmla="*/ 114 h 152"/>
              <a:gd name="T12" fmla="*/ 63 w 132"/>
              <a:gd name="T13" fmla="*/ 73 h 152"/>
              <a:gd name="T14" fmla="*/ 78 w 132"/>
              <a:gd name="T15" fmla="*/ 47 h 152"/>
              <a:gd name="T16" fmla="*/ 43 w 132"/>
              <a:gd name="T17" fmla="*/ 57 h 152"/>
              <a:gd name="T18" fmla="*/ 43 w 132"/>
              <a:gd name="T19" fmla="*/ 16 h 152"/>
              <a:gd name="T20" fmla="*/ 63 w 132"/>
              <a:gd name="T21" fmla="*/ 0 h 152"/>
              <a:gd name="T22" fmla="*/ 94 w 132"/>
              <a:gd name="T23" fmla="*/ 0 h 152"/>
              <a:gd name="T24" fmla="*/ 94 w 13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152"/>
              <a:gd name="T41" fmla="*/ 132 w 13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152">
                <a:moveTo>
                  <a:pt x="94" y="0"/>
                </a:moveTo>
                <a:lnTo>
                  <a:pt x="110" y="73"/>
                </a:lnTo>
                <a:lnTo>
                  <a:pt x="131" y="140"/>
                </a:lnTo>
                <a:lnTo>
                  <a:pt x="78" y="151"/>
                </a:lnTo>
                <a:lnTo>
                  <a:pt x="0" y="125"/>
                </a:lnTo>
                <a:lnTo>
                  <a:pt x="104" y="114"/>
                </a:lnTo>
                <a:lnTo>
                  <a:pt x="63" y="73"/>
                </a:lnTo>
                <a:lnTo>
                  <a:pt x="78" y="47"/>
                </a:lnTo>
                <a:lnTo>
                  <a:pt x="43" y="57"/>
                </a:lnTo>
                <a:lnTo>
                  <a:pt x="43" y="16"/>
                </a:lnTo>
                <a:lnTo>
                  <a:pt x="63" y="0"/>
                </a:lnTo>
                <a:lnTo>
                  <a:pt x="94"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2" name="Freeform 189">
            <a:extLst>
              <a:ext uri="{FF2B5EF4-FFF2-40B4-BE49-F238E27FC236}">
                <a16:creationId xmlns:a16="http://schemas.microsoft.com/office/drawing/2014/main" id="{B8C6BC63-A884-C044-BADD-02E716324A5C}"/>
              </a:ext>
            </a:extLst>
          </p:cNvPr>
          <p:cNvSpPr>
            <a:spLocks noChangeArrowheads="1"/>
          </p:cNvSpPr>
          <p:nvPr/>
        </p:nvSpPr>
        <p:spPr bwMode="auto">
          <a:xfrm>
            <a:off x="2337360" y="4420815"/>
            <a:ext cx="95195" cy="97574"/>
          </a:xfrm>
          <a:custGeom>
            <a:avLst/>
            <a:gdLst>
              <a:gd name="T0" fmla="*/ 6 w 156"/>
              <a:gd name="T1" fmla="*/ 0 h 152"/>
              <a:gd name="T2" fmla="*/ 20 w 156"/>
              <a:gd name="T3" fmla="*/ 0 h 152"/>
              <a:gd name="T4" fmla="*/ 41 w 156"/>
              <a:gd name="T5" fmla="*/ 0 h 152"/>
              <a:gd name="T6" fmla="*/ 57 w 156"/>
              <a:gd name="T7" fmla="*/ 0 h 152"/>
              <a:gd name="T8" fmla="*/ 82 w 156"/>
              <a:gd name="T9" fmla="*/ 16 h 152"/>
              <a:gd name="T10" fmla="*/ 108 w 156"/>
              <a:gd name="T11" fmla="*/ 16 h 152"/>
              <a:gd name="T12" fmla="*/ 124 w 156"/>
              <a:gd name="T13" fmla="*/ 42 h 152"/>
              <a:gd name="T14" fmla="*/ 129 w 156"/>
              <a:gd name="T15" fmla="*/ 57 h 152"/>
              <a:gd name="T16" fmla="*/ 150 w 156"/>
              <a:gd name="T17" fmla="*/ 68 h 152"/>
              <a:gd name="T18" fmla="*/ 155 w 156"/>
              <a:gd name="T19" fmla="*/ 78 h 152"/>
              <a:gd name="T20" fmla="*/ 139 w 156"/>
              <a:gd name="T21" fmla="*/ 78 h 152"/>
              <a:gd name="T22" fmla="*/ 129 w 156"/>
              <a:gd name="T23" fmla="*/ 110 h 152"/>
              <a:gd name="T24" fmla="*/ 129 w 156"/>
              <a:gd name="T25" fmla="*/ 120 h 152"/>
              <a:gd name="T26" fmla="*/ 139 w 156"/>
              <a:gd name="T27" fmla="*/ 135 h 152"/>
              <a:gd name="T28" fmla="*/ 129 w 156"/>
              <a:gd name="T29" fmla="*/ 151 h 152"/>
              <a:gd name="T30" fmla="*/ 124 w 156"/>
              <a:gd name="T31" fmla="*/ 145 h 152"/>
              <a:gd name="T32" fmla="*/ 114 w 156"/>
              <a:gd name="T33" fmla="*/ 120 h 152"/>
              <a:gd name="T34" fmla="*/ 108 w 156"/>
              <a:gd name="T35" fmla="*/ 125 h 152"/>
              <a:gd name="T36" fmla="*/ 98 w 156"/>
              <a:gd name="T37" fmla="*/ 120 h 152"/>
              <a:gd name="T38" fmla="*/ 98 w 156"/>
              <a:gd name="T39" fmla="*/ 94 h 152"/>
              <a:gd name="T40" fmla="*/ 62 w 156"/>
              <a:gd name="T41" fmla="*/ 78 h 152"/>
              <a:gd name="T42" fmla="*/ 31 w 156"/>
              <a:gd name="T43" fmla="*/ 42 h 152"/>
              <a:gd name="T44" fmla="*/ 41 w 156"/>
              <a:gd name="T45" fmla="*/ 68 h 152"/>
              <a:gd name="T46" fmla="*/ 0 w 156"/>
              <a:gd name="T47" fmla="*/ 42 h 152"/>
              <a:gd name="T48" fmla="*/ 6 w 156"/>
              <a:gd name="T49" fmla="*/ 27 h 152"/>
              <a:gd name="T50" fmla="*/ 6 w 156"/>
              <a:gd name="T51" fmla="*/ 0 h 152"/>
              <a:gd name="T52" fmla="*/ 6 w 156"/>
              <a:gd name="T53" fmla="*/ 0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
              <a:gd name="T82" fmla="*/ 0 h 152"/>
              <a:gd name="T83" fmla="*/ 156 w 15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 h="152">
                <a:moveTo>
                  <a:pt x="6" y="0"/>
                </a:moveTo>
                <a:lnTo>
                  <a:pt x="20" y="0"/>
                </a:lnTo>
                <a:lnTo>
                  <a:pt x="41" y="0"/>
                </a:lnTo>
                <a:lnTo>
                  <a:pt x="57" y="0"/>
                </a:lnTo>
                <a:lnTo>
                  <a:pt x="82" y="16"/>
                </a:lnTo>
                <a:lnTo>
                  <a:pt x="108" y="16"/>
                </a:lnTo>
                <a:lnTo>
                  <a:pt x="124" y="42"/>
                </a:lnTo>
                <a:lnTo>
                  <a:pt x="129" y="57"/>
                </a:lnTo>
                <a:lnTo>
                  <a:pt x="150" y="68"/>
                </a:lnTo>
                <a:lnTo>
                  <a:pt x="155" y="78"/>
                </a:lnTo>
                <a:lnTo>
                  <a:pt x="139" y="78"/>
                </a:lnTo>
                <a:lnTo>
                  <a:pt x="129" y="110"/>
                </a:lnTo>
                <a:lnTo>
                  <a:pt x="129" y="120"/>
                </a:lnTo>
                <a:lnTo>
                  <a:pt x="139" y="135"/>
                </a:lnTo>
                <a:lnTo>
                  <a:pt x="129" y="151"/>
                </a:lnTo>
                <a:lnTo>
                  <a:pt x="124" y="145"/>
                </a:lnTo>
                <a:lnTo>
                  <a:pt x="114" y="120"/>
                </a:lnTo>
                <a:lnTo>
                  <a:pt x="108" y="125"/>
                </a:lnTo>
                <a:lnTo>
                  <a:pt x="98" y="120"/>
                </a:lnTo>
                <a:lnTo>
                  <a:pt x="98" y="94"/>
                </a:lnTo>
                <a:lnTo>
                  <a:pt x="62" y="78"/>
                </a:lnTo>
                <a:lnTo>
                  <a:pt x="31" y="42"/>
                </a:lnTo>
                <a:lnTo>
                  <a:pt x="41" y="68"/>
                </a:lnTo>
                <a:lnTo>
                  <a:pt x="0" y="42"/>
                </a:lnTo>
                <a:lnTo>
                  <a:pt x="6" y="27"/>
                </a:lnTo>
                <a:lnTo>
                  <a:pt x="6"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3" name="Freeform 190">
            <a:extLst>
              <a:ext uri="{FF2B5EF4-FFF2-40B4-BE49-F238E27FC236}">
                <a16:creationId xmlns:a16="http://schemas.microsoft.com/office/drawing/2014/main" id="{B1A2EB7E-A190-D546-AD98-676082CAA939}"/>
              </a:ext>
            </a:extLst>
          </p:cNvPr>
          <p:cNvSpPr>
            <a:spLocks noChangeArrowheads="1"/>
          </p:cNvSpPr>
          <p:nvPr/>
        </p:nvSpPr>
        <p:spPr bwMode="auto">
          <a:xfrm>
            <a:off x="2738099" y="4171280"/>
            <a:ext cx="96730" cy="65583"/>
          </a:xfrm>
          <a:custGeom>
            <a:avLst/>
            <a:gdLst>
              <a:gd name="T0" fmla="*/ 0 w 157"/>
              <a:gd name="T1" fmla="*/ 77 h 104"/>
              <a:gd name="T2" fmla="*/ 0 w 157"/>
              <a:gd name="T3" fmla="*/ 41 h 104"/>
              <a:gd name="T4" fmla="*/ 0 w 157"/>
              <a:gd name="T5" fmla="*/ 0 h 104"/>
              <a:gd name="T6" fmla="*/ 6 w 157"/>
              <a:gd name="T7" fmla="*/ 0 h 104"/>
              <a:gd name="T8" fmla="*/ 41 w 157"/>
              <a:gd name="T9" fmla="*/ 0 h 104"/>
              <a:gd name="T10" fmla="*/ 84 w 157"/>
              <a:gd name="T11" fmla="*/ 10 h 104"/>
              <a:gd name="T12" fmla="*/ 99 w 157"/>
              <a:gd name="T13" fmla="*/ 26 h 104"/>
              <a:gd name="T14" fmla="*/ 156 w 157"/>
              <a:gd name="T15" fmla="*/ 41 h 104"/>
              <a:gd name="T16" fmla="*/ 140 w 157"/>
              <a:gd name="T17" fmla="*/ 67 h 104"/>
              <a:gd name="T18" fmla="*/ 72 w 157"/>
              <a:gd name="T19" fmla="*/ 67 h 104"/>
              <a:gd name="T20" fmla="*/ 47 w 157"/>
              <a:gd name="T21" fmla="*/ 67 h 104"/>
              <a:gd name="T22" fmla="*/ 16 w 157"/>
              <a:gd name="T23" fmla="*/ 103 h 104"/>
              <a:gd name="T24" fmla="*/ 0 w 157"/>
              <a:gd name="T25" fmla="*/ 77 h 104"/>
              <a:gd name="T26" fmla="*/ 0 w 157"/>
              <a:gd name="T27" fmla="*/ 7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04"/>
              <a:gd name="T44" fmla="*/ 157 w 157"/>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04">
                <a:moveTo>
                  <a:pt x="0" y="77"/>
                </a:moveTo>
                <a:lnTo>
                  <a:pt x="0" y="41"/>
                </a:lnTo>
                <a:lnTo>
                  <a:pt x="0" y="0"/>
                </a:lnTo>
                <a:lnTo>
                  <a:pt x="6" y="0"/>
                </a:lnTo>
                <a:lnTo>
                  <a:pt x="41" y="0"/>
                </a:lnTo>
                <a:lnTo>
                  <a:pt x="84" y="10"/>
                </a:lnTo>
                <a:lnTo>
                  <a:pt x="99" y="26"/>
                </a:lnTo>
                <a:lnTo>
                  <a:pt x="156" y="41"/>
                </a:lnTo>
                <a:lnTo>
                  <a:pt x="140" y="67"/>
                </a:lnTo>
                <a:lnTo>
                  <a:pt x="72" y="67"/>
                </a:lnTo>
                <a:lnTo>
                  <a:pt x="47" y="67"/>
                </a:lnTo>
                <a:lnTo>
                  <a:pt x="16" y="103"/>
                </a:lnTo>
                <a:lnTo>
                  <a:pt x="0" y="7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4" name="Freeform 191">
            <a:extLst>
              <a:ext uri="{FF2B5EF4-FFF2-40B4-BE49-F238E27FC236}">
                <a16:creationId xmlns:a16="http://schemas.microsoft.com/office/drawing/2014/main" id="{46C221DE-E989-A347-AFDF-3A3C291470D6}"/>
              </a:ext>
            </a:extLst>
          </p:cNvPr>
          <p:cNvSpPr>
            <a:spLocks noChangeArrowheads="1"/>
          </p:cNvSpPr>
          <p:nvPr/>
        </p:nvSpPr>
        <p:spPr bwMode="auto">
          <a:xfrm>
            <a:off x="2466333" y="4707140"/>
            <a:ext cx="158147" cy="180753"/>
          </a:xfrm>
          <a:custGeom>
            <a:avLst/>
            <a:gdLst>
              <a:gd name="T0" fmla="*/ 98 w 260"/>
              <a:gd name="T1" fmla="*/ 0 h 285"/>
              <a:gd name="T2" fmla="*/ 150 w 260"/>
              <a:gd name="T3" fmla="*/ 26 h 285"/>
              <a:gd name="T4" fmla="*/ 176 w 260"/>
              <a:gd name="T5" fmla="*/ 46 h 285"/>
              <a:gd name="T6" fmla="*/ 208 w 260"/>
              <a:gd name="T7" fmla="*/ 46 h 285"/>
              <a:gd name="T8" fmla="*/ 233 w 260"/>
              <a:gd name="T9" fmla="*/ 57 h 285"/>
              <a:gd name="T10" fmla="*/ 259 w 260"/>
              <a:gd name="T11" fmla="*/ 98 h 285"/>
              <a:gd name="T12" fmla="*/ 233 w 260"/>
              <a:gd name="T13" fmla="*/ 134 h 285"/>
              <a:gd name="T14" fmla="*/ 192 w 260"/>
              <a:gd name="T15" fmla="*/ 180 h 285"/>
              <a:gd name="T16" fmla="*/ 139 w 260"/>
              <a:gd name="T17" fmla="*/ 202 h 285"/>
              <a:gd name="T18" fmla="*/ 108 w 260"/>
              <a:gd name="T19" fmla="*/ 243 h 285"/>
              <a:gd name="T20" fmla="*/ 93 w 260"/>
              <a:gd name="T21" fmla="*/ 284 h 285"/>
              <a:gd name="T22" fmla="*/ 57 w 260"/>
              <a:gd name="T23" fmla="*/ 263 h 285"/>
              <a:gd name="T24" fmla="*/ 31 w 260"/>
              <a:gd name="T25" fmla="*/ 258 h 285"/>
              <a:gd name="T26" fmla="*/ 41 w 260"/>
              <a:gd name="T27" fmla="*/ 217 h 285"/>
              <a:gd name="T28" fmla="*/ 51 w 260"/>
              <a:gd name="T29" fmla="*/ 217 h 285"/>
              <a:gd name="T30" fmla="*/ 57 w 260"/>
              <a:gd name="T31" fmla="*/ 180 h 285"/>
              <a:gd name="T32" fmla="*/ 51 w 260"/>
              <a:gd name="T33" fmla="*/ 165 h 285"/>
              <a:gd name="T34" fmla="*/ 31 w 260"/>
              <a:gd name="T35" fmla="*/ 180 h 285"/>
              <a:gd name="T36" fmla="*/ 0 w 260"/>
              <a:gd name="T37" fmla="*/ 165 h 285"/>
              <a:gd name="T38" fmla="*/ 16 w 260"/>
              <a:gd name="T39" fmla="*/ 149 h 285"/>
              <a:gd name="T40" fmla="*/ 10 w 260"/>
              <a:gd name="T41" fmla="*/ 108 h 285"/>
              <a:gd name="T42" fmla="*/ 26 w 260"/>
              <a:gd name="T43" fmla="*/ 98 h 285"/>
              <a:gd name="T44" fmla="*/ 26 w 260"/>
              <a:gd name="T45" fmla="*/ 82 h 285"/>
              <a:gd name="T46" fmla="*/ 41 w 260"/>
              <a:gd name="T47" fmla="*/ 57 h 285"/>
              <a:gd name="T48" fmla="*/ 41 w 260"/>
              <a:gd name="T49" fmla="*/ 30 h 285"/>
              <a:gd name="T50" fmla="*/ 57 w 260"/>
              <a:gd name="T51" fmla="*/ 26 h 285"/>
              <a:gd name="T52" fmla="*/ 98 w 260"/>
              <a:gd name="T53" fmla="*/ 0 h 285"/>
              <a:gd name="T54" fmla="*/ 98 w 260"/>
              <a:gd name="T55" fmla="*/ 0 h 2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0"/>
              <a:gd name="T85" fmla="*/ 0 h 285"/>
              <a:gd name="T86" fmla="*/ 260 w 260"/>
              <a:gd name="T87" fmla="*/ 285 h 2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0" h="285">
                <a:moveTo>
                  <a:pt x="98" y="0"/>
                </a:moveTo>
                <a:lnTo>
                  <a:pt x="150" y="26"/>
                </a:lnTo>
                <a:lnTo>
                  <a:pt x="176" y="46"/>
                </a:lnTo>
                <a:lnTo>
                  <a:pt x="208" y="46"/>
                </a:lnTo>
                <a:lnTo>
                  <a:pt x="233" y="57"/>
                </a:lnTo>
                <a:lnTo>
                  <a:pt x="259" y="98"/>
                </a:lnTo>
                <a:lnTo>
                  <a:pt x="233" y="134"/>
                </a:lnTo>
                <a:lnTo>
                  <a:pt x="192" y="180"/>
                </a:lnTo>
                <a:lnTo>
                  <a:pt x="139" y="202"/>
                </a:lnTo>
                <a:lnTo>
                  <a:pt x="108" y="243"/>
                </a:lnTo>
                <a:lnTo>
                  <a:pt x="93" y="284"/>
                </a:lnTo>
                <a:lnTo>
                  <a:pt x="57" y="263"/>
                </a:lnTo>
                <a:lnTo>
                  <a:pt x="31" y="258"/>
                </a:lnTo>
                <a:lnTo>
                  <a:pt x="41" y="217"/>
                </a:lnTo>
                <a:lnTo>
                  <a:pt x="51" y="217"/>
                </a:lnTo>
                <a:lnTo>
                  <a:pt x="57" y="180"/>
                </a:lnTo>
                <a:lnTo>
                  <a:pt x="51" y="165"/>
                </a:lnTo>
                <a:lnTo>
                  <a:pt x="31" y="180"/>
                </a:lnTo>
                <a:lnTo>
                  <a:pt x="0" y="165"/>
                </a:lnTo>
                <a:lnTo>
                  <a:pt x="16" y="149"/>
                </a:lnTo>
                <a:lnTo>
                  <a:pt x="10" y="108"/>
                </a:lnTo>
                <a:lnTo>
                  <a:pt x="26" y="98"/>
                </a:lnTo>
                <a:lnTo>
                  <a:pt x="26" y="82"/>
                </a:lnTo>
                <a:lnTo>
                  <a:pt x="41" y="57"/>
                </a:lnTo>
                <a:lnTo>
                  <a:pt x="41" y="30"/>
                </a:lnTo>
                <a:lnTo>
                  <a:pt x="57" y="26"/>
                </a:lnTo>
                <a:lnTo>
                  <a:pt x="98"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5" name="Freeform 192">
            <a:extLst>
              <a:ext uri="{FF2B5EF4-FFF2-40B4-BE49-F238E27FC236}">
                <a16:creationId xmlns:a16="http://schemas.microsoft.com/office/drawing/2014/main" id="{DC837BDF-CAD7-0945-8BB3-0CD438C99C20}"/>
              </a:ext>
            </a:extLst>
          </p:cNvPr>
          <p:cNvSpPr>
            <a:spLocks noChangeArrowheads="1"/>
          </p:cNvSpPr>
          <p:nvPr/>
        </p:nvSpPr>
        <p:spPr bwMode="auto">
          <a:xfrm>
            <a:off x="2171536" y="4219268"/>
            <a:ext cx="102872" cy="123168"/>
          </a:xfrm>
          <a:custGeom>
            <a:avLst/>
            <a:gdLst>
              <a:gd name="T0" fmla="*/ 150 w 167"/>
              <a:gd name="T1" fmla="*/ 0 h 193"/>
              <a:gd name="T2" fmla="*/ 140 w 167"/>
              <a:gd name="T3" fmla="*/ 83 h 193"/>
              <a:gd name="T4" fmla="*/ 150 w 167"/>
              <a:gd name="T5" fmla="*/ 94 h 193"/>
              <a:gd name="T6" fmla="*/ 160 w 167"/>
              <a:gd name="T7" fmla="*/ 98 h 193"/>
              <a:gd name="T8" fmla="*/ 166 w 167"/>
              <a:gd name="T9" fmla="*/ 98 h 193"/>
              <a:gd name="T10" fmla="*/ 166 w 167"/>
              <a:gd name="T11" fmla="*/ 114 h 193"/>
              <a:gd name="T12" fmla="*/ 140 w 167"/>
              <a:gd name="T13" fmla="*/ 125 h 193"/>
              <a:gd name="T14" fmla="*/ 140 w 167"/>
              <a:gd name="T15" fmla="*/ 141 h 193"/>
              <a:gd name="T16" fmla="*/ 135 w 167"/>
              <a:gd name="T17" fmla="*/ 155 h 193"/>
              <a:gd name="T18" fmla="*/ 125 w 167"/>
              <a:gd name="T19" fmla="*/ 155 h 193"/>
              <a:gd name="T20" fmla="*/ 115 w 167"/>
              <a:gd name="T21" fmla="*/ 176 h 193"/>
              <a:gd name="T22" fmla="*/ 99 w 167"/>
              <a:gd name="T23" fmla="*/ 192 h 193"/>
              <a:gd name="T24" fmla="*/ 41 w 167"/>
              <a:gd name="T25" fmla="*/ 182 h 193"/>
              <a:gd name="T26" fmla="*/ 0 w 167"/>
              <a:gd name="T27" fmla="*/ 151 h 193"/>
              <a:gd name="T28" fmla="*/ 16 w 167"/>
              <a:gd name="T29" fmla="*/ 135 h 193"/>
              <a:gd name="T30" fmla="*/ 6 w 167"/>
              <a:gd name="T31" fmla="*/ 114 h 193"/>
              <a:gd name="T32" fmla="*/ 31 w 167"/>
              <a:gd name="T33" fmla="*/ 83 h 193"/>
              <a:gd name="T34" fmla="*/ 84 w 167"/>
              <a:gd name="T35" fmla="*/ 83 h 193"/>
              <a:gd name="T36" fmla="*/ 94 w 167"/>
              <a:gd name="T37" fmla="*/ 68 h 193"/>
              <a:gd name="T38" fmla="*/ 57 w 167"/>
              <a:gd name="T39" fmla="*/ 31 h 193"/>
              <a:gd name="T40" fmla="*/ 72 w 167"/>
              <a:gd name="T41" fmla="*/ 0 h 193"/>
              <a:gd name="T42" fmla="*/ 150 w 167"/>
              <a:gd name="T43" fmla="*/ 0 h 193"/>
              <a:gd name="T44" fmla="*/ 150 w 167"/>
              <a:gd name="T45" fmla="*/ 0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7"/>
              <a:gd name="T70" fmla="*/ 0 h 193"/>
              <a:gd name="T71" fmla="*/ 167 w 167"/>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7" h="193">
                <a:moveTo>
                  <a:pt x="150" y="0"/>
                </a:moveTo>
                <a:lnTo>
                  <a:pt x="140" y="83"/>
                </a:lnTo>
                <a:lnTo>
                  <a:pt x="150" y="94"/>
                </a:lnTo>
                <a:lnTo>
                  <a:pt x="160" y="98"/>
                </a:lnTo>
                <a:lnTo>
                  <a:pt x="166" y="98"/>
                </a:lnTo>
                <a:lnTo>
                  <a:pt x="166" y="114"/>
                </a:lnTo>
                <a:lnTo>
                  <a:pt x="140" y="125"/>
                </a:lnTo>
                <a:lnTo>
                  <a:pt x="140" y="141"/>
                </a:lnTo>
                <a:lnTo>
                  <a:pt x="135" y="155"/>
                </a:lnTo>
                <a:lnTo>
                  <a:pt x="125" y="155"/>
                </a:lnTo>
                <a:lnTo>
                  <a:pt x="115" y="176"/>
                </a:lnTo>
                <a:lnTo>
                  <a:pt x="99" y="192"/>
                </a:lnTo>
                <a:lnTo>
                  <a:pt x="41" y="182"/>
                </a:lnTo>
                <a:lnTo>
                  <a:pt x="0" y="151"/>
                </a:lnTo>
                <a:lnTo>
                  <a:pt x="16" y="135"/>
                </a:lnTo>
                <a:lnTo>
                  <a:pt x="6" y="114"/>
                </a:lnTo>
                <a:lnTo>
                  <a:pt x="31" y="83"/>
                </a:lnTo>
                <a:lnTo>
                  <a:pt x="84" y="83"/>
                </a:lnTo>
                <a:lnTo>
                  <a:pt x="94" y="68"/>
                </a:lnTo>
                <a:lnTo>
                  <a:pt x="57" y="31"/>
                </a:lnTo>
                <a:lnTo>
                  <a:pt x="72" y="0"/>
                </a:lnTo>
                <a:lnTo>
                  <a:pt x="150"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6" name="Freeform 193" descr="Diagonales larges vers le bas">
            <a:extLst>
              <a:ext uri="{FF2B5EF4-FFF2-40B4-BE49-F238E27FC236}">
                <a16:creationId xmlns:a16="http://schemas.microsoft.com/office/drawing/2014/main" id="{37492C5C-50D9-8149-AB99-24C9E859D57C}"/>
              </a:ext>
            </a:extLst>
          </p:cNvPr>
          <p:cNvSpPr>
            <a:spLocks noChangeArrowheads="1"/>
          </p:cNvSpPr>
          <p:nvPr/>
        </p:nvSpPr>
        <p:spPr bwMode="auto">
          <a:xfrm>
            <a:off x="3006795" y="4513591"/>
            <a:ext cx="125903" cy="196748"/>
          </a:xfrm>
          <a:custGeom>
            <a:avLst/>
            <a:gdLst>
              <a:gd name="T0" fmla="*/ 72 w 207"/>
              <a:gd name="T1" fmla="*/ 0 h 307"/>
              <a:gd name="T2" fmla="*/ 134 w 207"/>
              <a:gd name="T3" fmla="*/ 41 h 307"/>
              <a:gd name="T4" fmla="*/ 114 w 207"/>
              <a:gd name="T5" fmla="*/ 84 h 307"/>
              <a:gd name="T6" fmla="*/ 139 w 207"/>
              <a:gd name="T7" fmla="*/ 68 h 307"/>
              <a:gd name="T8" fmla="*/ 190 w 207"/>
              <a:gd name="T9" fmla="*/ 99 h 307"/>
              <a:gd name="T10" fmla="*/ 180 w 207"/>
              <a:gd name="T11" fmla="*/ 141 h 307"/>
              <a:gd name="T12" fmla="*/ 149 w 207"/>
              <a:gd name="T13" fmla="*/ 156 h 307"/>
              <a:gd name="T14" fmla="*/ 139 w 207"/>
              <a:gd name="T15" fmla="*/ 192 h 307"/>
              <a:gd name="T16" fmla="*/ 180 w 207"/>
              <a:gd name="T17" fmla="*/ 218 h 307"/>
              <a:gd name="T18" fmla="*/ 206 w 207"/>
              <a:gd name="T19" fmla="*/ 286 h 307"/>
              <a:gd name="T20" fmla="*/ 175 w 207"/>
              <a:gd name="T21" fmla="*/ 290 h 307"/>
              <a:gd name="T22" fmla="*/ 124 w 207"/>
              <a:gd name="T23" fmla="*/ 306 h 307"/>
              <a:gd name="T24" fmla="*/ 72 w 207"/>
              <a:gd name="T25" fmla="*/ 290 h 307"/>
              <a:gd name="T26" fmla="*/ 57 w 207"/>
              <a:gd name="T27" fmla="*/ 249 h 307"/>
              <a:gd name="T28" fmla="*/ 72 w 207"/>
              <a:gd name="T29" fmla="*/ 192 h 307"/>
              <a:gd name="T30" fmla="*/ 57 w 207"/>
              <a:gd name="T31" fmla="*/ 166 h 307"/>
              <a:gd name="T32" fmla="*/ 46 w 207"/>
              <a:gd name="T33" fmla="*/ 129 h 307"/>
              <a:gd name="T34" fmla="*/ 30 w 207"/>
              <a:gd name="T35" fmla="*/ 141 h 307"/>
              <a:gd name="T36" fmla="*/ 0 w 207"/>
              <a:gd name="T37" fmla="*/ 109 h 307"/>
              <a:gd name="T38" fmla="*/ 14 w 207"/>
              <a:gd name="T39" fmla="*/ 84 h 307"/>
              <a:gd name="T40" fmla="*/ 14 w 207"/>
              <a:gd name="T41" fmla="*/ 68 h 307"/>
              <a:gd name="T42" fmla="*/ 46 w 207"/>
              <a:gd name="T43" fmla="*/ 57 h 307"/>
              <a:gd name="T44" fmla="*/ 30 w 207"/>
              <a:gd name="T45" fmla="*/ 31 h 307"/>
              <a:gd name="T46" fmla="*/ 72 w 207"/>
              <a:gd name="T47" fmla="*/ 0 h 307"/>
              <a:gd name="T48" fmla="*/ 72 w 207"/>
              <a:gd name="T49" fmla="*/ 0 h 3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7"/>
              <a:gd name="T76" fmla="*/ 0 h 307"/>
              <a:gd name="T77" fmla="*/ 207 w 207"/>
              <a:gd name="T78" fmla="*/ 307 h 3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7" h="307">
                <a:moveTo>
                  <a:pt x="72" y="0"/>
                </a:moveTo>
                <a:lnTo>
                  <a:pt x="134" y="41"/>
                </a:lnTo>
                <a:lnTo>
                  <a:pt x="114" y="84"/>
                </a:lnTo>
                <a:lnTo>
                  <a:pt x="139" y="68"/>
                </a:lnTo>
                <a:lnTo>
                  <a:pt x="190" y="99"/>
                </a:lnTo>
                <a:lnTo>
                  <a:pt x="180" y="141"/>
                </a:lnTo>
                <a:lnTo>
                  <a:pt x="149" y="156"/>
                </a:lnTo>
                <a:lnTo>
                  <a:pt x="139" y="192"/>
                </a:lnTo>
                <a:lnTo>
                  <a:pt x="180" y="218"/>
                </a:lnTo>
                <a:lnTo>
                  <a:pt x="206" y="286"/>
                </a:lnTo>
                <a:lnTo>
                  <a:pt x="175" y="290"/>
                </a:lnTo>
                <a:lnTo>
                  <a:pt x="124" y="306"/>
                </a:lnTo>
                <a:lnTo>
                  <a:pt x="72" y="290"/>
                </a:lnTo>
                <a:lnTo>
                  <a:pt x="57" y="249"/>
                </a:lnTo>
                <a:lnTo>
                  <a:pt x="72" y="192"/>
                </a:lnTo>
                <a:lnTo>
                  <a:pt x="57" y="166"/>
                </a:lnTo>
                <a:lnTo>
                  <a:pt x="46" y="129"/>
                </a:lnTo>
                <a:lnTo>
                  <a:pt x="30" y="141"/>
                </a:lnTo>
                <a:lnTo>
                  <a:pt x="0" y="109"/>
                </a:lnTo>
                <a:lnTo>
                  <a:pt x="14" y="84"/>
                </a:lnTo>
                <a:lnTo>
                  <a:pt x="14" y="68"/>
                </a:lnTo>
                <a:lnTo>
                  <a:pt x="46" y="57"/>
                </a:lnTo>
                <a:lnTo>
                  <a:pt x="30" y="31"/>
                </a:lnTo>
                <a:lnTo>
                  <a:pt x="72"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7" name="Freeform 194">
            <a:extLst>
              <a:ext uri="{FF2B5EF4-FFF2-40B4-BE49-F238E27FC236}">
                <a16:creationId xmlns:a16="http://schemas.microsoft.com/office/drawing/2014/main" id="{D3D72488-831C-2D40-BD23-C53159765F86}"/>
              </a:ext>
            </a:extLst>
          </p:cNvPr>
          <p:cNvSpPr>
            <a:spLocks noChangeArrowheads="1"/>
          </p:cNvSpPr>
          <p:nvPr/>
        </p:nvSpPr>
        <p:spPr bwMode="auto">
          <a:xfrm>
            <a:off x="2665936" y="4166480"/>
            <a:ext cx="72164" cy="52787"/>
          </a:xfrm>
          <a:custGeom>
            <a:avLst/>
            <a:gdLst>
              <a:gd name="T0" fmla="*/ 119 w 120"/>
              <a:gd name="T1" fmla="*/ 6 h 84"/>
              <a:gd name="T2" fmla="*/ 119 w 120"/>
              <a:gd name="T3" fmla="*/ 47 h 84"/>
              <a:gd name="T4" fmla="*/ 119 w 120"/>
              <a:gd name="T5" fmla="*/ 83 h 84"/>
              <a:gd name="T6" fmla="*/ 27 w 120"/>
              <a:gd name="T7" fmla="*/ 83 h 84"/>
              <a:gd name="T8" fmla="*/ 0 w 120"/>
              <a:gd name="T9" fmla="*/ 73 h 84"/>
              <a:gd name="T10" fmla="*/ 11 w 120"/>
              <a:gd name="T11" fmla="*/ 47 h 84"/>
              <a:gd name="T12" fmla="*/ 99 w 120"/>
              <a:gd name="T13" fmla="*/ 57 h 84"/>
              <a:gd name="T14" fmla="*/ 78 w 120"/>
              <a:gd name="T15" fmla="*/ 41 h 84"/>
              <a:gd name="T16" fmla="*/ 68 w 120"/>
              <a:gd name="T17" fmla="*/ 20 h 84"/>
              <a:gd name="T18" fmla="*/ 52 w 120"/>
              <a:gd name="T19" fmla="*/ 0 h 84"/>
              <a:gd name="T20" fmla="*/ 93 w 120"/>
              <a:gd name="T21" fmla="*/ 0 h 84"/>
              <a:gd name="T22" fmla="*/ 119 w 120"/>
              <a:gd name="T23" fmla="*/ 6 h 84"/>
              <a:gd name="T24" fmla="*/ 119 w 120"/>
              <a:gd name="T25" fmla="*/ 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84"/>
              <a:gd name="T41" fmla="*/ 120 w 120"/>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84">
                <a:moveTo>
                  <a:pt x="119" y="6"/>
                </a:moveTo>
                <a:lnTo>
                  <a:pt x="119" y="47"/>
                </a:lnTo>
                <a:lnTo>
                  <a:pt x="119" y="83"/>
                </a:lnTo>
                <a:lnTo>
                  <a:pt x="27" y="83"/>
                </a:lnTo>
                <a:lnTo>
                  <a:pt x="0" y="73"/>
                </a:lnTo>
                <a:lnTo>
                  <a:pt x="11" y="47"/>
                </a:lnTo>
                <a:lnTo>
                  <a:pt x="99" y="57"/>
                </a:lnTo>
                <a:lnTo>
                  <a:pt x="78" y="41"/>
                </a:lnTo>
                <a:lnTo>
                  <a:pt x="68" y="20"/>
                </a:lnTo>
                <a:lnTo>
                  <a:pt x="52" y="0"/>
                </a:lnTo>
                <a:lnTo>
                  <a:pt x="93" y="0"/>
                </a:lnTo>
                <a:lnTo>
                  <a:pt x="119" y="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8" name="Freeform 195">
            <a:extLst>
              <a:ext uri="{FF2B5EF4-FFF2-40B4-BE49-F238E27FC236}">
                <a16:creationId xmlns:a16="http://schemas.microsoft.com/office/drawing/2014/main" id="{B5830A09-A3F9-E247-B43C-C92A8B30CDE3}"/>
              </a:ext>
            </a:extLst>
          </p:cNvPr>
          <p:cNvSpPr>
            <a:spLocks noChangeArrowheads="1"/>
          </p:cNvSpPr>
          <p:nvPr/>
        </p:nvSpPr>
        <p:spPr bwMode="auto">
          <a:xfrm>
            <a:off x="2248307" y="4280051"/>
            <a:ext cx="168894" cy="81578"/>
          </a:xfrm>
          <a:custGeom>
            <a:avLst/>
            <a:gdLst>
              <a:gd name="T0" fmla="*/ 41 w 275"/>
              <a:gd name="T1" fmla="*/ 4 h 130"/>
              <a:gd name="T2" fmla="*/ 67 w 275"/>
              <a:gd name="T3" fmla="*/ 4 h 130"/>
              <a:gd name="T4" fmla="*/ 119 w 275"/>
              <a:gd name="T5" fmla="*/ 4 h 130"/>
              <a:gd name="T6" fmla="*/ 176 w 275"/>
              <a:gd name="T7" fmla="*/ 0 h 130"/>
              <a:gd name="T8" fmla="*/ 207 w 275"/>
              <a:gd name="T9" fmla="*/ 4 h 130"/>
              <a:gd name="T10" fmla="*/ 243 w 275"/>
              <a:gd name="T11" fmla="*/ 4 h 130"/>
              <a:gd name="T12" fmla="*/ 253 w 275"/>
              <a:gd name="T13" fmla="*/ 20 h 130"/>
              <a:gd name="T14" fmla="*/ 233 w 275"/>
              <a:gd name="T15" fmla="*/ 31 h 130"/>
              <a:gd name="T16" fmla="*/ 274 w 275"/>
              <a:gd name="T17" fmla="*/ 41 h 130"/>
              <a:gd name="T18" fmla="*/ 217 w 275"/>
              <a:gd name="T19" fmla="*/ 61 h 130"/>
              <a:gd name="T20" fmla="*/ 202 w 275"/>
              <a:gd name="T21" fmla="*/ 47 h 130"/>
              <a:gd name="T22" fmla="*/ 191 w 275"/>
              <a:gd name="T23" fmla="*/ 61 h 130"/>
              <a:gd name="T24" fmla="*/ 165 w 275"/>
              <a:gd name="T25" fmla="*/ 88 h 130"/>
              <a:gd name="T26" fmla="*/ 135 w 275"/>
              <a:gd name="T27" fmla="*/ 98 h 130"/>
              <a:gd name="T28" fmla="*/ 108 w 275"/>
              <a:gd name="T29" fmla="*/ 129 h 130"/>
              <a:gd name="T30" fmla="*/ 92 w 275"/>
              <a:gd name="T31" fmla="*/ 129 h 130"/>
              <a:gd name="T32" fmla="*/ 82 w 275"/>
              <a:gd name="T33" fmla="*/ 123 h 130"/>
              <a:gd name="T34" fmla="*/ 78 w 275"/>
              <a:gd name="T35" fmla="*/ 113 h 130"/>
              <a:gd name="T36" fmla="*/ 67 w 275"/>
              <a:gd name="T37" fmla="*/ 88 h 130"/>
              <a:gd name="T38" fmla="*/ 36 w 275"/>
              <a:gd name="T39" fmla="*/ 72 h 130"/>
              <a:gd name="T40" fmla="*/ 0 w 275"/>
              <a:gd name="T41" fmla="*/ 61 h 130"/>
              <a:gd name="T42" fmla="*/ 10 w 275"/>
              <a:gd name="T43" fmla="*/ 61 h 130"/>
              <a:gd name="T44" fmla="*/ 16 w 275"/>
              <a:gd name="T45" fmla="*/ 47 h 130"/>
              <a:gd name="T46" fmla="*/ 16 w 275"/>
              <a:gd name="T47" fmla="*/ 31 h 130"/>
              <a:gd name="T48" fmla="*/ 41 w 275"/>
              <a:gd name="T49" fmla="*/ 20 h 130"/>
              <a:gd name="T50" fmla="*/ 41 w 275"/>
              <a:gd name="T51" fmla="*/ 4 h 130"/>
              <a:gd name="T52" fmla="*/ 41 w 275"/>
              <a:gd name="T53" fmla="*/ 4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5"/>
              <a:gd name="T82" fmla="*/ 0 h 130"/>
              <a:gd name="T83" fmla="*/ 275 w 275"/>
              <a:gd name="T84" fmla="*/ 130 h 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5" h="130">
                <a:moveTo>
                  <a:pt x="41" y="4"/>
                </a:moveTo>
                <a:lnTo>
                  <a:pt x="67" y="4"/>
                </a:lnTo>
                <a:lnTo>
                  <a:pt x="119" y="4"/>
                </a:lnTo>
                <a:lnTo>
                  <a:pt x="176" y="0"/>
                </a:lnTo>
                <a:lnTo>
                  <a:pt x="207" y="4"/>
                </a:lnTo>
                <a:lnTo>
                  <a:pt x="243" y="4"/>
                </a:lnTo>
                <a:lnTo>
                  <a:pt x="253" y="20"/>
                </a:lnTo>
                <a:lnTo>
                  <a:pt x="233" y="31"/>
                </a:lnTo>
                <a:lnTo>
                  <a:pt x="274" y="41"/>
                </a:lnTo>
                <a:lnTo>
                  <a:pt x="217" y="61"/>
                </a:lnTo>
                <a:lnTo>
                  <a:pt x="202" y="47"/>
                </a:lnTo>
                <a:lnTo>
                  <a:pt x="191" y="61"/>
                </a:lnTo>
                <a:lnTo>
                  <a:pt x="165" y="88"/>
                </a:lnTo>
                <a:lnTo>
                  <a:pt x="135" y="98"/>
                </a:lnTo>
                <a:lnTo>
                  <a:pt x="108" y="129"/>
                </a:lnTo>
                <a:lnTo>
                  <a:pt x="92" y="129"/>
                </a:lnTo>
                <a:lnTo>
                  <a:pt x="82" y="123"/>
                </a:lnTo>
                <a:lnTo>
                  <a:pt x="78" y="113"/>
                </a:lnTo>
                <a:lnTo>
                  <a:pt x="67" y="88"/>
                </a:lnTo>
                <a:lnTo>
                  <a:pt x="36" y="72"/>
                </a:lnTo>
                <a:lnTo>
                  <a:pt x="0" y="61"/>
                </a:lnTo>
                <a:lnTo>
                  <a:pt x="10" y="61"/>
                </a:lnTo>
                <a:lnTo>
                  <a:pt x="16" y="47"/>
                </a:lnTo>
                <a:lnTo>
                  <a:pt x="16" y="31"/>
                </a:lnTo>
                <a:lnTo>
                  <a:pt x="41" y="20"/>
                </a:lnTo>
                <a:lnTo>
                  <a:pt x="41" y="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9" name="Freeform 196">
            <a:extLst>
              <a:ext uri="{FF2B5EF4-FFF2-40B4-BE49-F238E27FC236}">
                <a16:creationId xmlns:a16="http://schemas.microsoft.com/office/drawing/2014/main" id="{CDCEC1D5-A8AE-BB42-9655-3EFA0ED983E9}"/>
              </a:ext>
            </a:extLst>
          </p:cNvPr>
          <p:cNvSpPr>
            <a:spLocks noChangeArrowheads="1"/>
          </p:cNvSpPr>
          <p:nvPr/>
        </p:nvSpPr>
        <p:spPr bwMode="auto">
          <a:xfrm>
            <a:off x="2564599" y="4203271"/>
            <a:ext cx="50669" cy="19195"/>
          </a:xfrm>
          <a:custGeom>
            <a:avLst/>
            <a:gdLst>
              <a:gd name="T0" fmla="*/ 47 w 84"/>
              <a:gd name="T1" fmla="*/ 31 h 32"/>
              <a:gd name="T2" fmla="*/ 16 w 84"/>
              <a:gd name="T3" fmla="*/ 31 h 32"/>
              <a:gd name="T4" fmla="*/ 0 w 84"/>
              <a:gd name="T5" fmla="*/ 15 h 32"/>
              <a:gd name="T6" fmla="*/ 16 w 84"/>
              <a:gd name="T7" fmla="*/ 0 h 32"/>
              <a:gd name="T8" fmla="*/ 67 w 84"/>
              <a:gd name="T9" fmla="*/ 10 h 32"/>
              <a:gd name="T10" fmla="*/ 83 w 84"/>
              <a:gd name="T11" fmla="*/ 31 h 32"/>
              <a:gd name="T12" fmla="*/ 47 w 84"/>
              <a:gd name="T13" fmla="*/ 31 h 32"/>
              <a:gd name="T14" fmla="*/ 47 w 84"/>
              <a:gd name="T15" fmla="*/ 31 h 32"/>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32"/>
              <a:gd name="T26" fmla="*/ 84 w 84"/>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32">
                <a:moveTo>
                  <a:pt x="47" y="31"/>
                </a:moveTo>
                <a:lnTo>
                  <a:pt x="16" y="31"/>
                </a:lnTo>
                <a:lnTo>
                  <a:pt x="0" y="15"/>
                </a:lnTo>
                <a:lnTo>
                  <a:pt x="16" y="0"/>
                </a:lnTo>
                <a:lnTo>
                  <a:pt x="67" y="10"/>
                </a:lnTo>
                <a:lnTo>
                  <a:pt x="83" y="31"/>
                </a:lnTo>
                <a:lnTo>
                  <a:pt x="47"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0" name="Freeform 197" descr="Diagonales larges vers le bas">
            <a:extLst>
              <a:ext uri="{FF2B5EF4-FFF2-40B4-BE49-F238E27FC236}">
                <a16:creationId xmlns:a16="http://schemas.microsoft.com/office/drawing/2014/main" id="{CE3D8EE5-5123-674B-BE6D-37E7D9BC912A}"/>
              </a:ext>
            </a:extLst>
          </p:cNvPr>
          <p:cNvSpPr>
            <a:spLocks noChangeArrowheads="1"/>
          </p:cNvSpPr>
          <p:nvPr/>
        </p:nvSpPr>
        <p:spPr bwMode="auto">
          <a:xfrm>
            <a:off x="2817941" y="1965450"/>
            <a:ext cx="522037" cy="659029"/>
          </a:xfrm>
          <a:custGeom>
            <a:avLst/>
            <a:gdLst>
              <a:gd name="T0" fmla="*/ 497 w 850"/>
              <a:gd name="T1" fmla="*/ 1014 h 1032"/>
              <a:gd name="T2" fmla="*/ 373 w 850"/>
              <a:gd name="T3" fmla="*/ 889 h 1032"/>
              <a:gd name="T4" fmla="*/ 352 w 850"/>
              <a:gd name="T5" fmla="*/ 838 h 1032"/>
              <a:gd name="T6" fmla="*/ 306 w 850"/>
              <a:gd name="T7" fmla="*/ 797 h 1032"/>
              <a:gd name="T8" fmla="*/ 218 w 850"/>
              <a:gd name="T9" fmla="*/ 797 h 1032"/>
              <a:gd name="T10" fmla="*/ 218 w 850"/>
              <a:gd name="T11" fmla="*/ 699 h 1032"/>
              <a:gd name="T12" fmla="*/ 336 w 850"/>
              <a:gd name="T13" fmla="*/ 703 h 1032"/>
              <a:gd name="T14" fmla="*/ 352 w 850"/>
              <a:gd name="T15" fmla="*/ 656 h 1032"/>
              <a:gd name="T16" fmla="*/ 456 w 850"/>
              <a:gd name="T17" fmla="*/ 590 h 1032"/>
              <a:gd name="T18" fmla="*/ 430 w 850"/>
              <a:gd name="T19" fmla="*/ 482 h 1032"/>
              <a:gd name="T20" fmla="*/ 373 w 850"/>
              <a:gd name="T21" fmla="*/ 439 h 1032"/>
              <a:gd name="T22" fmla="*/ 373 w 850"/>
              <a:gd name="T23" fmla="*/ 347 h 1032"/>
              <a:gd name="T24" fmla="*/ 332 w 850"/>
              <a:gd name="T25" fmla="*/ 331 h 1032"/>
              <a:gd name="T26" fmla="*/ 238 w 850"/>
              <a:gd name="T27" fmla="*/ 331 h 1032"/>
              <a:gd name="T28" fmla="*/ 172 w 850"/>
              <a:gd name="T29" fmla="*/ 331 h 1032"/>
              <a:gd name="T30" fmla="*/ 21 w 850"/>
              <a:gd name="T31" fmla="*/ 269 h 1032"/>
              <a:gd name="T32" fmla="*/ 62 w 850"/>
              <a:gd name="T33" fmla="*/ 196 h 1032"/>
              <a:gd name="T34" fmla="*/ 52 w 850"/>
              <a:gd name="T35" fmla="*/ 114 h 1032"/>
              <a:gd name="T36" fmla="*/ 135 w 850"/>
              <a:gd name="T37" fmla="*/ 36 h 1032"/>
              <a:gd name="T38" fmla="*/ 264 w 850"/>
              <a:gd name="T39" fmla="*/ 26 h 1032"/>
              <a:gd name="T40" fmla="*/ 172 w 850"/>
              <a:gd name="T41" fmla="*/ 119 h 1032"/>
              <a:gd name="T42" fmla="*/ 104 w 850"/>
              <a:gd name="T43" fmla="*/ 237 h 1032"/>
              <a:gd name="T44" fmla="*/ 176 w 850"/>
              <a:gd name="T45" fmla="*/ 186 h 1032"/>
              <a:gd name="T46" fmla="*/ 228 w 850"/>
              <a:gd name="T47" fmla="*/ 104 h 1032"/>
              <a:gd name="T48" fmla="*/ 404 w 850"/>
              <a:gd name="T49" fmla="*/ 47 h 1032"/>
              <a:gd name="T50" fmla="*/ 389 w 850"/>
              <a:gd name="T51" fmla="*/ 135 h 1032"/>
              <a:gd name="T52" fmla="*/ 404 w 850"/>
              <a:gd name="T53" fmla="*/ 176 h 1032"/>
              <a:gd name="T54" fmla="*/ 471 w 850"/>
              <a:gd name="T55" fmla="*/ 155 h 1032"/>
              <a:gd name="T56" fmla="*/ 565 w 850"/>
              <a:gd name="T57" fmla="*/ 202 h 1032"/>
              <a:gd name="T58" fmla="*/ 524 w 850"/>
              <a:gd name="T59" fmla="*/ 243 h 1032"/>
              <a:gd name="T60" fmla="*/ 612 w 850"/>
              <a:gd name="T61" fmla="*/ 264 h 1032"/>
              <a:gd name="T62" fmla="*/ 647 w 850"/>
              <a:gd name="T63" fmla="*/ 331 h 1032"/>
              <a:gd name="T64" fmla="*/ 678 w 850"/>
              <a:gd name="T65" fmla="*/ 403 h 1032"/>
              <a:gd name="T66" fmla="*/ 673 w 850"/>
              <a:gd name="T67" fmla="*/ 445 h 1032"/>
              <a:gd name="T68" fmla="*/ 663 w 850"/>
              <a:gd name="T69" fmla="*/ 497 h 1032"/>
              <a:gd name="T70" fmla="*/ 766 w 850"/>
              <a:gd name="T71" fmla="*/ 590 h 1032"/>
              <a:gd name="T72" fmla="*/ 849 w 850"/>
              <a:gd name="T73" fmla="*/ 672 h 1032"/>
              <a:gd name="T74" fmla="*/ 745 w 850"/>
              <a:gd name="T75" fmla="*/ 756 h 1032"/>
              <a:gd name="T76" fmla="*/ 663 w 850"/>
              <a:gd name="T77" fmla="*/ 714 h 1032"/>
              <a:gd name="T78" fmla="*/ 622 w 850"/>
              <a:gd name="T79" fmla="*/ 703 h 1032"/>
              <a:gd name="T80" fmla="*/ 622 w 850"/>
              <a:gd name="T81" fmla="*/ 807 h 1032"/>
              <a:gd name="T82" fmla="*/ 637 w 850"/>
              <a:gd name="T83" fmla="*/ 962 h 1032"/>
              <a:gd name="T84" fmla="*/ 555 w 850"/>
              <a:gd name="T85" fmla="*/ 921 h 1032"/>
              <a:gd name="T86" fmla="*/ 565 w 850"/>
              <a:gd name="T87" fmla="*/ 999 h 10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0"/>
              <a:gd name="T133" fmla="*/ 0 h 1032"/>
              <a:gd name="T134" fmla="*/ 850 w 850"/>
              <a:gd name="T135" fmla="*/ 1032 h 10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0" h="1032">
                <a:moveTo>
                  <a:pt x="565" y="1031"/>
                </a:moveTo>
                <a:lnTo>
                  <a:pt x="528" y="1031"/>
                </a:lnTo>
                <a:lnTo>
                  <a:pt x="497" y="1014"/>
                </a:lnTo>
                <a:lnTo>
                  <a:pt x="440" y="957"/>
                </a:lnTo>
                <a:lnTo>
                  <a:pt x="393" y="931"/>
                </a:lnTo>
                <a:lnTo>
                  <a:pt x="373" y="889"/>
                </a:lnTo>
                <a:lnTo>
                  <a:pt x="379" y="879"/>
                </a:lnTo>
                <a:lnTo>
                  <a:pt x="389" y="864"/>
                </a:lnTo>
                <a:lnTo>
                  <a:pt x="352" y="838"/>
                </a:lnTo>
                <a:lnTo>
                  <a:pt x="332" y="797"/>
                </a:lnTo>
                <a:lnTo>
                  <a:pt x="311" y="781"/>
                </a:lnTo>
                <a:lnTo>
                  <a:pt x="306" y="797"/>
                </a:lnTo>
                <a:lnTo>
                  <a:pt x="270" y="787"/>
                </a:lnTo>
                <a:lnTo>
                  <a:pt x="254" y="787"/>
                </a:lnTo>
                <a:lnTo>
                  <a:pt x="218" y="797"/>
                </a:lnTo>
                <a:lnTo>
                  <a:pt x="176" y="771"/>
                </a:lnTo>
                <a:lnTo>
                  <a:pt x="187" y="729"/>
                </a:lnTo>
                <a:lnTo>
                  <a:pt x="218" y="699"/>
                </a:lnTo>
                <a:lnTo>
                  <a:pt x="238" y="703"/>
                </a:lnTo>
                <a:lnTo>
                  <a:pt x="295" y="719"/>
                </a:lnTo>
                <a:lnTo>
                  <a:pt x="336" y="703"/>
                </a:lnTo>
                <a:lnTo>
                  <a:pt x="363" y="714"/>
                </a:lnTo>
                <a:lnTo>
                  <a:pt x="373" y="688"/>
                </a:lnTo>
                <a:lnTo>
                  <a:pt x="352" y="656"/>
                </a:lnTo>
                <a:lnTo>
                  <a:pt x="379" y="646"/>
                </a:lnTo>
                <a:lnTo>
                  <a:pt x="420" y="621"/>
                </a:lnTo>
                <a:lnTo>
                  <a:pt x="456" y="590"/>
                </a:lnTo>
                <a:lnTo>
                  <a:pt x="456" y="554"/>
                </a:lnTo>
                <a:lnTo>
                  <a:pt x="456" y="512"/>
                </a:lnTo>
                <a:lnTo>
                  <a:pt x="430" y="482"/>
                </a:lnTo>
                <a:lnTo>
                  <a:pt x="420" y="455"/>
                </a:lnTo>
                <a:lnTo>
                  <a:pt x="363" y="460"/>
                </a:lnTo>
                <a:lnTo>
                  <a:pt x="373" y="439"/>
                </a:lnTo>
                <a:lnTo>
                  <a:pt x="404" y="439"/>
                </a:lnTo>
                <a:lnTo>
                  <a:pt x="373" y="393"/>
                </a:lnTo>
                <a:lnTo>
                  <a:pt x="373" y="347"/>
                </a:lnTo>
                <a:lnTo>
                  <a:pt x="348" y="310"/>
                </a:lnTo>
                <a:lnTo>
                  <a:pt x="311" y="310"/>
                </a:lnTo>
                <a:lnTo>
                  <a:pt x="332" y="331"/>
                </a:lnTo>
                <a:lnTo>
                  <a:pt x="321" y="362"/>
                </a:lnTo>
                <a:lnTo>
                  <a:pt x="295" y="362"/>
                </a:lnTo>
                <a:lnTo>
                  <a:pt x="238" y="331"/>
                </a:lnTo>
                <a:lnTo>
                  <a:pt x="244" y="362"/>
                </a:lnTo>
                <a:lnTo>
                  <a:pt x="218" y="347"/>
                </a:lnTo>
                <a:lnTo>
                  <a:pt x="172" y="331"/>
                </a:lnTo>
                <a:lnTo>
                  <a:pt x="109" y="310"/>
                </a:lnTo>
                <a:lnTo>
                  <a:pt x="68" y="280"/>
                </a:lnTo>
                <a:lnTo>
                  <a:pt x="21" y="269"/>
                </a:lnTo>
                <a:lnTo>
                  <a:pt x="0" y="212"/>
                </a:lnTo>
                <a:lnTo>
                  <a:pt x="62" y="223"/>
                </a:lnTo>
                <a:lnTo>
                  <a:pt x="62" y="196"/>
                </a:lnTo>
                <a:lnTo>
                  <a:pt x="0" y="176"/>
                </a:lnTo>
                <a:lnTo>
                  <a:pt x="27" y="119"/>
                </a:lnTo>
                <a:lnTo>
                  <a:pt x="52" y="114"/>
                </a:lnTo>
                <a:lnTo>
                  <a:pt x="47" y="104"/>
                </a:lnTo>
                <a:lnTo>
                  <a:pt x="94" y="62"/>
                </a:lnTo>
                <a:lnTo>
                  <a:pt x="135" y="36"/>
                </a:lnTo>
                <a:lnTo>
                  <a:pt x="197" y="0"/>
                </a:lnTo>
                <a:lnTo>
                  <a:pt x="295" y="10"/>
                </a:lnTo>
                <a:lnTo>
                  <a:pt x="264" y="26"/>
                </a:lnTo>
                <a:lnTo>
                  <a:pt x="218" y="51"/>
                </a:lnTo>
                <a:lnTo>
                  <a:pt x="172" y="88"/>
                </a:lnTo>
                <a:lnTo>
                  <a:pt x="172" y="119"/>
                </a:lnTo>
                <a:lnTo>
                  <a:pt x="145" y="161"/>
                </a:lnTo>
                <a:lnTo>
                  <a:pt x="160" y="202"/>
                </a:lnTo>
                <a:lnTo>
                  <a:pt x="104" y="237"/>
                </a:lnTo>
                <a:lnTo>
                  <a:pt x="156" y="243"/>
                </a:lnTo>
                <a:lnTo>
                  <a:pt x="197" y="196"/>
                </a:lnTo>
                <a:lnTo>
                  <a:pt x="176" y="186"/>
                </a:lnTo>
                <a:lnTo>
                  <a:pt x="197" y="145"/>
                </a:lnTo>
                <a:lnTo>
                  <a:pt x="218" y="135"/>
                </a:lnTo>
                <a:lnTo>
                  <a:pt x="228" y="104"/>
                </a:lnTo>
                <a:lnTo>
                  <a:pt x="264" y="78"/>
                </a:lnTo>
                <a:lnTo>
                  <a:pt x="311" y="51"/>
                </a:lnTo>
                <a:lnTo>
                  <a:pt x="404" y="47"/>
                </a:lnTo>
                <a:lnTo>
                  <a:pt x="393" y="78"/>
                </a:lnTo>
                <a:lnTo>
                  <a:pt x="404" y="93"/>
                </a:lnTo>
                <a:lnTo>
                  <a:pt x="389" y="135"/>
                </a:lnTo>
                <a:lnTo>
                  <a:pt x="348" y="196"/>
                </a:lnTo>
                <a:lnTo>
                  <a:pt x="389" y="171"/>
                </a:lnTo>
                <a:lnTo>
                  <a:pt x="404" y="176"/>
                </a:lnTo>
                <a:lnTo>
                  <a:pt x="446" y="196"/>
                </a:lnTo>
                <a:lnTo>
                  <a:pt x="440" y="171"/>
                </a:lnTo>
                <a:lnTo>
                  <a:pt x="471" y="155"/>
                </a:lnTo>
                <a:lnTo>
                  <a:pt x="502" y="161"/>
                </a:lnTo>
                <a:lnTo>
                  <a:pt x="555" y="176"/>
                </a:lnTo>
                <a:lnTo>
                  <a:pt x="565" y="202"/>
                </a:lnTo>
                <a:lnTo>
                  <a:pt x="524" y="212"/>
                </a:lnTo>
                <a:lnTo>
                  <a:pt x="555" y="227"/>
                </a:lnTo>
                <a:lnTo>
                  <a:pt x="524" y="243"/>
                </a:lnTo>
                <a:lnTo>
                  <a:pt x="569" y="253"/>
                </a:lnTo>
                <a:lnTo>
                  <a:pt x="580" y="295"/>
                </a:lnTo>
                <a:lnTo>
                  <a:pt x="612" y="264"/>
                </a:lnTo>
                <a:lnTo>
                  <a:pt x="637" y="280"/>
                </a:lnTo>
                <a:lnTo>
                  <a:pt x="647" y="305"/>
                </a:lnTo>
                <a:lnTo>
                  <a:pt x="647" y="331"/>
                </a:lnTo>
                <a:lnTo>
                  <a:pt x="678" y="352"/>
                </a:lnTo>
                <a:lnTo>
                  <a:pt x="704" y="378"/>
                </a:lnTo>
                <a:lnTo>
                  <a:pt x="678" y="403"/>
                </a:lnTo>
                <a:lnTo>
                  <a:pt x="715" y="403"/>
                </a:lnTo>
                <a:lnTo>
                  <a:pt x="730" y="439"/>
                </a:lnTo>
                <a:lnTo>
                  <a:pt x="673" y="445"/>
                </a:lnTo>
                <a:lnTo>
                  <a:pt x="741" y="482"/>
                </a:lnTo>
                <a:lnTo>
                  <a:pt x="704" y="482"/>
                </a:lnTo>
                <a:lnTo>
                  <a:pt x="663" y="497"/>
                </a:lnTo>
                <a:lnTo>
                  <a:pt x="688" y="527"/>
                </a:lnTo>
                <a:lnTo>
                  <a:pt x="715" y="570"/>
                </a:lnTo>
                <a:lnTo>
                  <a:pt x="766" y="590"/>
                </a:lnTo>
                <a:lnTo>
                  <a:pt x="782" y="656"/>
                </a:lnTo>
                <a:lnTo>
                  <a:pt x="823" y="656"/>
                </a:lnTo>
                <a:lnTo>
                  <a:pt x="849" y="672"/>
                </a:lnTo>
                <a:lnTo>
                  <a:pt x="839" y="699"/>
                </a:lnTo>
                <a:lnTo>
                  <a:pt x="788" y="740"/>
                </a:lnTo>
                <a:lnTo>
                  <a:pt x="745" y="756"/>
                </a:lnTo>
                <a:lnTo>
                  <a:pt x="720" y="807"/>
                </a:lnTo>
                <a:lnTo>
                  <a:pt x="688" y="771"/>
                </a:lnTo>
                <a:lnTo>
                  <a:pt x="663" y="714"/>
                </a:lnTo>
                <a:lnTo>
                  <a:pt x="647" y="672"/>
                </a:lnTo>
                <a:lnTo>
                  <a:pt x="612" y="672"/>
                </a:lnTo>
                <a:lnTo>
                  <a:pt x="622" y="703"/>
                </a:lnTo>
                <a:lnTo>
                  <a:pt x="580" y="714"/>
                </a:lnTo>
                <a:lnTo>
                  <a:pt x="596" y="766"/>
                </a:lnTo>
                <a:lnTo>
                  <a:pt x="622" y="807"/>
                </a:lnTo>
                <a:lnTo>
                  <a:pt x="657" y="848"/>
                </a:lnTo>
                <a:lnTo>
                  <a:pt x="663" y="916"/>
                </a:lnTo>
                <a:lnTo>
                  <a:pt x="637" y="962"/>
                </a:lnTo>
                <a:lnTo>
                  <a:pt x="622" y="983"/>
                </a:lnTo>
                <a:lnTo>
                  <a:pt x="596" y="962"/>
                </a:lnTo>
                <a:lnTo>
                  <a:pt x="555" y="921"/>
                </a:lnTo>
                <a:lnTo>
                  <a:pt x="497" y="874"/>
                </a:lnTo>
                <a:lnTo>
                  <a:pt x="528" y="946"/>
                </a:lnTo>
                <a:lnTo>
                  <a:pt x="565" y="999"/>
                </a:lnTo>
                <a:lnTo>
                  <a:pt x="565" y="10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1" name="Freeform 198" descr="Diagonales larges vers le bas">
            <a:extLst>
              <a:ext uri="{FF2B5EF4-FFF2-40B4-BE49-F238E27FC236}">
                <a16:creationId xmlns:a16="http://schemas.microsoft.com/office/drawing/2014/main" id="{05D187BB-EE3D-4E49-9D0A-5E178A97B422}"/>
              </a:ext>
            </a:extLst>
          </p:cNvPr>
          <p:cNvSpPr>
            <a:spLocks noChangeArrowheads="1"/>
          </p:cNvSpPr>
          <p:nvPr/>
        </p:nvSpPr>
        <p:spPr bwMode="auto">
          <a:xfrm>
            <a:off x="3006794" y="1405595"/>
            <a:ext cx="744671" cy="460681"/>
          </a:xfrm>
          <a:custGeom>
            <a:avLst/>
            <a:gdLst>
              <a:gd name="T0" fmla="*/ 249 w 1214"/>
              <a:gd name="T1" fmla="*/ 709 h 721"/>
              <a:gd name="T2" fmla="*/ 259 w 1214"/>
              <a:gd name="T3" fmla="*/ 679 h 721"/>
              <a:gd name="T4" fmla="*/ 206 w 1214"/>
              <a:gd name="T5" fmla="*/ 683 h 721"/>
              <a:gd name="T6" fmla="*/ 46 w 1214"/>
              <a:gd name="T7" fmla="*/ 652 h 721"/>
              <a:gd name="T8" fmla="*/ 4 w 1214"/>
              <a:gd name="T9" fmla="*/ 611 h 721"/>
              <a:gd name="T10" fmla="*/ 67 w 1214"/>
              <a:gd name="T11" fmla="*/ 559 h 721"/>
              <a:gd name="T12" fmla="*/ 124 w 1214"/>
              <a:gd name="T13" fmla="*/ 544 h 721"/>
              <a:gd name="T14" fmla="*/ 175 w 1214"/>
              <a:gd name="T15" fmla="*/ 507 h 721"/>
              <a:gd name="T16" fmla="*/ 191 w 1214"/>
              <a:gd name="T17" fmla="*/ 585 h 721"/>
              <a:gd name="T18" fmla="*/ 300 w 1214"/>
              <a:gd name="T19" fmla="*/ 544 h 721"/>
              <a:gd name="T20" fmla="*/ 233 w 1214"/>
              <a:gd name="T21" fmla="*/ 548 h 721"/>
              <a:gd name="T22" fmla="*/ 326 w 1214"/>
              <a:gd name="T23" fmla="*/ 435 h 721"/>
              <a:gd name="T24" fmla="*/ 372 w 1214"/>
              <a:gd name="T25" fmla="*/ 450 h 721"/>
              <a:gd name="T26" fmla="*/ 367 w 1214"/>
              <a:gd name="T27" fmla="*/ 419 h 721"/>
              <a:gd name="T28" fmla="*/ 341 w 1214"/>
              <a:gd name="T29" fmla="*/ 327 h 721"/>
              <a:gd name="T30" fmla="*/ 398 w 1214"/>
              <a:gd name="T31" fmla="*/ 270 h 721"/>
              <a:gd name="T32" fmla="*/ 450 w 1214"/>
              <a:gd name="T33" fmla="*/ 342 h 721"/>
              <a:gd name="T34" fmla="*/ 507 w 1214"/>
              <a:gd name="T35" fmla="*/ 368 h 721"/>
              <a:gd name="T36" fmla="*/ 466 w 1214"/>
              <a:gd name="T37" fmla="*/ 290 h 721"/>
              <a:gd name="T38" fmla="*/ 590 w 1214"/>
              <a:gd name="T39" fmla="*/ 285 h 721"/>
              <a:gd name="T40" fmla="*/ 642 w 1214"/>
              <a:gd name="T41" fmla="*/ 249 h 721"/>
              <a:gd name="T42" fmla="*/ 631 w 1214"/>
              <a:gd name="T43" fmla="*/ 223 h 721"/>
              <a:gd name="T44" fmla="*/ 460 w 1214"/>
              <a:gd name="T45" fmla="*/ 259 h 721"/>
              <a:gd name="T46" fmla="*/ 460 w 1214"/>
              <a:gd name="T47" fmla="*/ 202 h 721"/>
              <a:gd name="T48" fmla="*/ 476 w 1214"/>
              <a:gd name="T49" fmla="*/ 182 h 721"/>
              <a:gd name="T50" fmla="*/ 341 w 1214"/>
              <a:gd name="T51" fmla="*/ 176 h 721"/>
              <a:gd name="T52" fmla="*/ 326 w 1214"/>
              <a:gd name="T53" fmla="*/ 150 h 721"/>
              <a:gd name="T54" fmla="*/ 351 w 1214"/>
              <a:gd name="T55" fmla="*/ 99 h 721"/>
              <a:gd name="T56" fmla="*/ 439 w 1214"/>
              <a:gd name="T57" fmla="*/ 68 h 721"/>
              <a:gd name="T58" fmla="*/ 517 w 1214"/>
              <a:gd name="T59" fmla="*/ 68 h 721"/>
              <a:gd name="T60" fmla="*/ 549 w 1214"/>
              <a:gd name="T61" fmla="*/ 42 h 721"/>
              <a:gd name="T62" fmla="*/ 642 w 1214"/>
              <a:gd name="T63" fmla="*/ 42 h 721"/>
              <a:gd name="T64" fmla="*/ 683 w 1214"/>
              <a:gd name="T65" fmla="*/ 109 h 721"/>
              <a:gd name="T66" fmla="*/ 735 w 1214"/>
              <a:gd name="T67" fmla="*/ 16 h 721"/>
              <a:gd name="T68" fmla="*/ 844 w 1214"/>
              <a:gd name="T69" fmla="*/ 84 h 721"/>
              <a:gd name="T70" fmla="*/ 926 w 1214"/>
              <a:gd name="T71" fmla="*/ 27 h 721"/>
              <a:gd name="T72" fmla="*/ 963 w 1214"/>
              <a:gd name="T73" fmla="*/ 31 h 721"/>
              <a:gd name="T74" fmla="*/ 993 w 1214"/>
              <a:gd name="T75" fmla="*/ 57 h 721"/>
              <a:gd name="T76" fmla="*/ 1046 w 1214"/>
              <a:gd name="T77" fmla="*/ 31 h 721"/>
              <a:gd name="T78" fmla="*/ 1118 w 1214"/>
              <a:gd name="T79" fmla="*/ 84 h 721"/>
              <a:gd name="T80" fmla="*/ 1118 w 1214"/>
              <a:gd name="T81" fmla="*/ 109 h 721"/>
              <a:gd name="T82" fmla="*/ 1213 w 1214"/>
              <a:gd name="T83" fmla="*/ 182 h 721"/>
              <a:gd name="T84" fmla="*/ 1118 w 1214"/>
              <a:gd name="T85" fmla="*/ 233 h 721"/>
              <a:gd name="T86" fmla="*/ 952 w 1214"/>
              <a:gd name="T87" fmla="*/ 244 h 721"/>
              <a:gd name="T88" fmla="*/ 1071 w 1214"/>
              <a:gd name="T89" fmla="*/ 259 h 721"/>
              <a:gd name="T90" fmla="*/ 926 w 1214"/>
              <a:gd name="T91" fmla="*/ 316 h 721"/>
              <a:gd name="T92" fmla="*/ 833 w 1214"/>
              <a:gd name="T93" fmla="*/ 368 h 721"/>
              <a:gd name="T94" fmla="*/ 725 w 1214"/>
              <a:gd name="T95" fmla="*/ 425 h 721"/>
              <a:gd name="T96" fmla="*/ 600 w 1214"/>
              <a:gd name="T97" fmla="*/ 435 h 721"/>
              <a:gd name="T98" fmla="*/ 492 w 1214"/>
              <a:gd name="T99" fmla="*/ 466 h 721"/>
              <a:gd name="T100" fmla="*/ 584 w 1214"/>
              <a:gd name="T101" fmla="*/ 503 h 721"/>
              <a:gd name="T102" fmla="*/ 517 w 1214"/>
              <a:gd name="T103" fmla="*/ 569 h 721"/>
              <a:gd name="T104" fmla="*/ 424 w 1214"/>
              <a:gd name="T105" fmla="*/ 595 h 721"/>
              <a:gd name="T106" fmla="*/ 331 w 1214"/>
              <a:gd name="T107" fmla="*/ 611 h 721"/>
              <a:gd name="T108" fmla="*/ 284 w 1214"/>
              <a:gd name="T109" fmla="*/ 611 h 721"/>
              <a:gd name="T110" fmla="*/ 382 w 1214"/>
              <a:gd name="T111" fmla="*/ 652 h 721"/>
              <a:gd name="T112" fmla="*/ 305 w 1214"/>
              <a:gd name="T113" fmla="*/ 720 h 7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14"/>
              <a:gd name="T172" fmla="*/ 0 h 721"/>
              <a:gd name="T173" fmla="*/ 1214 w 1214"/>
              <a:gd name="T174" fmla="*/ 721 h 7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14" h="721">
                <a:moveTo>
                  <a:pt x="305" y="720"/>
                </a:moveTo>
                <a:lnTo>
                  <a:pt x="249" y="709"/>
                </a:lnTo>
                <a:lnTo>
                  <a:pt x="263" y="693"/>
                </a:lnTo>
                <a:lnTo>
                  <a:pt x="259" y="679"/>
                </a:lnTo>
                <a:lnTo>
                  <a:pt x="233" y="652"/>
                </a:lnTo>
                <a:lnTo>
                  <a:pt x="206" y="683"/>
                </a:lnTo>
                <a:lnTo>
                  <a:pt x="114" y="679"/>
                </a:lnTo>
                <a:lnTo>
                  <a:pt x="46" y="652"/>
                </a:lnTo>
                <a:lnTo>
                  <a:pt x="0" y="626"/>
                </a:lnTo>
                <a:lnTo>
                  <a:pt x="4" y="611"/>
                </a:lnTo>
                <a:lnTo>
                  <a:pt x="30" y="585"/>
                </a:lnTo>
                <a:lnTo>
                  <a:pt x="67" y="559"/>
                </a:lnTo>
                <a:lnTo>
                  <a:pt x="124" y="585"/>
                </a:lnTo>
                <a:lnTo>
                  <a:pt x="124" y="544"/>
                </a:lnTo>
                <a:lnTo>
                  <a:pt x="134" y="507"/>
                </a:lnTo>
                <a:lnTo>
                  <a:pt x="175" y="507"/>
                </a:lnTo>
                <a:lnTo>
                  <a:pt x="181" y="548"/>
                </a:lnTo>
                <a:lnTo>
                  <a:pt x="191" y="585"/>
                </a:lnTo>
                <a:lnTo>
                  <a:pt x="233" y="585"/>
                </a:lnTo>
                <a:lnTo>
                  <a:pt x="300" y="544"/>
                </a:lnTo>
                <a:lnTo>
                  <a:pt x="274" y="544"/>
                </a:lnTo>
                <a:lnTo>
                  <a:pt x="233" y="548"/>
                </a:lnTo>
                <a:lnTo>
                  <a:pt x="290" y="419"/>
                </a:lnTo>
                <a:lnTo>
                  <a:pt x="326" y="435"/>
                </a:lnTo>
                <a:lnTo>
                  <a:pt x="357" y="476"/>
                </a:lnTo>
                <a:lnTo>
                  <a:pt x="372" y="450"/>
                </a:lnTo>
                <a:lnTo>
                  <a:pt x="409" y="425"/>
                </a:lnTo>
                <a:lnTo>
                  <a:pt x="367" y="419"/>
                </a:lnTo>
                <a:lnTo>
                  <a:pt x="351" y="383"/>
                </a:lnTo>
                <a:lnTo>
                  <a:pt x="341" y="327"/>
                </a:lnTo>
                <a:lnTo>
                  <a:pt x="357" y="274"/>
                </a:lnTo>
                <a:lnTo>
                  <a:pt x="398" y="270"/>
                </a:lnTo>
                <a:lnTo>
                  <a:pt x="435" y="285"/>
                </a:lnTo>
                <a:lnTo>
                  <a:pt x="450" y="342"/>
                </a:lnTo>
                <a:lnTo>
                  <a:pt x="460" y="393"/>
                </a:lnTo>
                <a:lnTo>
                  <a:pt x="507" y="368"/>
                </a:lnTo>
                <a:lnTo>
                  <a:pt x="476" y="331"/>
                </a:lnTo>
                <a:lnTo>
                  <a:pt x="466" y="290"/>
                </a:lnTo>
                <a:lnTo>
                  <a:pt x="507" y="290"/>
                </a:lnTo>
                <a:lnTo>
                  <a:pt x="590" y="285"/>
                </a:lnTo>
                <a:lnTo>
                  <a:pt x="683" y="259"/>
                </a:lnTo>
                <a:lnTo>
                  <a:pt x="642" y="249"/>
                </a:lnTo>
                <a:lnTo>
                  <a:pt x="725" y="192"/>
                </a:lnTo>
                <a:lnTo>
                  <a:pt x="631" y="223"/>
                </a:lnTo>
                <a:lnTo>
                  <a:pt x="549" y="270"/>
                </a:lnTo>
                <a:lnTo>
                  <a:pt x="460" y="259"/>
                </a:lnTo>
                <a:lnTo>
                  <a:pt x="409" y="233"/>
                </a:lnTo>
                <a:lnTo>
                  <a:pt x="460" y="202"/>
                </a:lnTo>
                <a:lnTo>
                  <a:pt x="574" y="182"/>
                </a:lnTo>
                <a:lnTo>
                  <a:pt x="476" y="182"/>
                </a:lnTo>
                <a:lnTo>
                  <a:pt x="394" y="217"/>
                </a:lnTo>
                <a:lnTo>
                  <a:pt x="341" y="176"/>
                </a:lnTo>
                <a:lnTo>
                  <a:pt x="517" y="160"/>
                </a:lnTo>
                <a:lnTo>
                  <a:pt x="326" y="150"/>
                </a:lnTo>
                <a:lnTo>
                  <a:pt x="450" y="115"/>
                </a:lnTo>
                <a:lnTo>
                  <a:pt x="351" y="99"/>
                </a:lnTo>
                <a:lnTo>
                  <a:pt x="351" y="72"/>
                </a:lnTo>
                <a:lnTo>
                  <a:pt x="439" y="68"/>
                </a:lnTo>
                <a:lnTo>
                  <a:pt x="502" y="52"/>
                </a:lnTo>
                <a:lnTo>
                  <a:pt x="517" y="68"/>
                </a:lnTo>
                <a:lnTo>
                  <a:pt x="584" y="84"/>
                </a:lnTo>
                <a:lnTo>
                  <a:pt x="549" y="42"/>
                </a:lnTo>
                <a:lnTo>
                  <a:pt x="600" y="16"/>
                </a:lnTo>
                <a:lnTo>
                  <a:pt x="642" y="42"/>
                </a:lnTo>
                <a:lnTo>
                  <a:pt x="631" y="84"/>
                </a:lnTo>
                <a:lnTo>
                  <a:pt x="683" y="109"/>
                </a:lnTo>
                <a:lnTo>
                  <a:pt x="678" y="52"/>
                </a:lnTo>
                <a:lnTo>
                  <a:pt x="735" y="16"/>
                </a:lnTo>
                <a:lnTo>
                  <a:pt x="807" y="5"/>
                </a:lnTo>
                <a:lnTo>
                  <a:pt x="844" y="84"/>
                </a:lnTo>
                <a:lnTo>
                  <a:pt x="848" y="0"/>
                </a:lnTo>
                <a:lnTo>
                  <a:pt x="926" y="27"/>
                </a:lnTo>
                <a:lnTo>
                  <a:pt x="937" y="84"/>
                </a:lnTo>
                <a:lnTo>
                  <a:pt x="963" y="31"/>
                </a:lnTo>
                <a:lnTo>
                  <a:pt x="983" y="27"/>
                </a:lnTo>
                <a:lnTo>
                  <a:pt x="993" y="57"/>
                </a:lnTo>
                <a:lnTo>
                  <a:pt x="1009" y="31"/>
                </a:lnTo>
                <a:lnTo>
                  <a:pt x="1046" y="31"/>
                </a:lnTo>
                <a:lnTo>
                  <a:pt x="1046" y="68"/>
                </a:lnTo>
                <a:lnTo>
                  <a:pt x="1118" y="84"/>
                </a:lnTo>
                <a:lnTo>
                  <a:pt x="1036" y="115"/>
                </a:lnTo>
                <a:lnTo>
                  <a:pt x="1118" y="109"/>
                </a:lnTo>
                <a:lnTo>
                  <a:pt x="1181" y="109"/>
                </a:lnTo>
                <a:lnTo>
                  <a:pt x="1213" y="182"/>
                </a:lnTo>
                <a:lnTo>
                  <a:pt x="1181" y="207"/>
                </a:lnTo>
                <a:lnTo>
                  <a:pt x="1118" y="233"/>
                </a:lnTo>
                <a:lnTo>
                  <a:pt x="1046" y="244"/>
                </a:lnTo>
                <a:lnTo>
                  <a:pt x="952" y="244"/>
                </a:lnTo>
                <a:lnTo>
                  <a:pt x="983" y="270"/>
                </a:lnTo>
                <a:lnTo>
                  <a:pt x="1071" y="259"/>
                </a:lnTo>
                <a:lnTo>
                  <a:pt x="979" y="301"/>
                </a:lnTo>
                <a:lnTo>
                  <a:pt x="926" y="316"/>
                </a:lnTo>
                <a:lnTo>
                  <a:pt x="875" y="342"/>
                </a:lnTo>
                <a:lnTo>
                  <a:pt x="833" y="368"/>
                </a:lnTo>
                <a:lnTo>
                  <a:pt x="787" y="409"/>
                </a:lnTo>
                <a:lnTo>
                  <a:pt x="725" y="425"/>
                </a:lnTo>
                <a:lnTo>
                  <a:pt x="658" y="440"/>
                </a:lnTo>
                <a:lnTo>
                  <a:pt x="600" y="435"/>
                </a:lnTo>
                <a:lnTo>
                  <a:pt x="549" y="425"/>
                </a:lnTo>
                <a:lnTo>
                  <a:pt x="492" y="466"/>
                </a:lnTo>
                <a:lnTo>
                  <a:pt x="549" y="466"/>
                </a:lnTo>
                <a:lnTo>
                  <a:pt x="584" y="503"/>
                </a:lnTo>
                <a:lnTo>
                  <a:pt x="543" y="544"/>
                </a:lnTo>
                <a:lnTo>
                  <a:pt x="517" y="569"/>
                </a:lnTo>
                <a:lnTo>
                  <a:pt x="439" y="569"/>
                </a:lnTo>
                <a:lnTo>
                  <a:pt x="424" y="595"/>
                </a:lnTo>
                <a:lnTo>
                  <a:pt x="394" y="611"/>
                </a:lnTo>
                <a:lnTo>
                  <a:pt x="331" y="611"/>
                </a:lnTo>
                <a:lnTo>
                  <a:pt x="305" y="569"/>
                </a:lnTo>
                <a:lnTo>
                  <a:pt x="284" y="611"/>
                </a:lnTo>
                <a:lnTo>
                  <a:pt x="341" y="652"/>
                </a:lnTo>
                <a:lnTo>
                  <a:pt x="382" y="652"/>
                </a:lnTo>
                <a:lnTo>
                  <a:pt x="341" y="704"/>
                </a:lnTo>
                <a:lnTo>
                  <a:pt x="305" y="72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2" name="Freeform 199" descr="Diagonales larges vers le bas">
            <a:extLst>
              <a:ext uri="{FF2B5EF4-FFF2-40B4-BE49-F238E27FC236}">
                <a16:creationId xmlns:a16="http://schemas.microsoft.com/office/drawing/2014/main" id="{A6F1CFE1-804B-6A40-8DE9-727947F7915D}"/>
              </a:ext>
            </a:extLst>
          </p:cNvPr>
          <p:cNvSpPr>
            <a:spLocks noChangeArrowheads="1"/>
          </p:cNvSpPr>
          <p:nvPr/>
        </p:nvSpPr>
        <p:spPr bwMode="auto">
          <a:xfrm>
            <a:off x="2188425" y="1842283"/>
            <a:ext cx="362355" cy="292723"/>
          </a:xfrm>
          <a:custGeom>
            <a:avLst/>
            <a:gdLst>
              <a:gd name="T0" fmla="*/ 435 w 591"/>
              <a:gd name="T1" fmla="*/ 456 h 457"/>
              <a:gd name="T2" fmla="*/ 357 w 591"/>
              <a:gd name="T3" fmla="*/ 415 h 457"/>
              <a:gd name="T4" fmla="*/ 316 w 591"/>
              <a:gd name="T5" fmla="*/ 403 h 457"/>
              <a:gd name="T6" fmla="*/ 196 w 591"/>
              <a:gd name="T7" fmla="*/ 419 h 457"/>
              <a:gd name="T8" fmla="*/ 72 w 591"/>
              <a:gd name="T9" fmla="*/ 393 h 457"/>
              <a:gd name="T10" fmla="*/ 83 w 591"/>
              <a:gd name="T11" fmla="*/ 347 h 457"/>
              <a:gd name="T12" fmla="*/ 3 w 591"/>
              <a:gd name="T13" fmla="*/ 305 h 457"/>
              <a:gd name="T14" fmla="*/ 3 w 591"/>
              <a:gd name="T15" fmla="*/ 243 h 457"/>
              <a:gd name="T16" fmla="*/ 134 w 591"/>
              <a:gd name="T17" fmla="*/ 254 h 457"/>
              <a:gd name="T18" fmla="*/ 233 w 591"/>
              <a:gd name="T19" fmla="*/ 280 h 457"/>
              <a:gd name="T20" fmla="*/ 155 w 591"/>
              <a:gd name="T21" fmla="*/ 217 h 457"/>
              <a:gd name="T22" fmla="*/ 30 w 591"/>
              <a:gd name="T23" fmla="*/ 202 h 457"/>
              <a:gd name="T24" fmla="*/ 41 w 591"/>
              <a:gd name="T25" fmla="*/ 150 h 457"/>
              <a:gd name="T26" fmla="*/ 176 w 591"/>
              <a:gd name="T27" fmla="*/ 150 h 457"/>
              <a:gd name="T28" fmla="*/ 83 w 591"/>
              <a:gd name="T29" fmla="*/ 119 h 457"/>
              <a:gd name="T30" fmla="*/ 67 w 591"/>
              <a:gd name="T31" fmla="*/ 78 h 457"/>
              <a:gd name="T32" fmla="*/ 124 w 591"/>
              <a:gd name="T33" fmla="*/ 62 h 457"/>
              <a:gd name="T34" fmla="*/ 134 w 591"/>
              <a:gd name="T35" fmla="*/ 37 h 457"/>
              <a:gd name="T36" fmla="*/ 206 w 591"/>
              <a:gd name="T37" fmla="*/ 21 h 457"/>
              <a:gd name="T38" fmla="*/ 316 w 591"/>
              <a:gd name="T39" fmla="*/ 0 h 457"/>
              <a:gd name="T40" fmla="*/ 263 w 591"/>
              <a:gd name="T41" fmla="*/ 67 h 457"/>
              <a:gd name="T42" fmla="*/ 341 w 591"/>
              <a:gd name="T43" fmla="*/ 62 h 457"/>
              <a:gd name="T44" fmla="*/ 367 w 591"/>
              <a:gd name="T45" fmla="*/ 104 h 457"/>
              <a:gd name="T46" fmla="*/ 372 w 591"/>
              <a:gd name="T47" fmla="*/ 119 h 457"/>
              <a:gd name="T48" fmla="*/ 424 w 591"/>
              <a:gd name="T49" fmla="*/ 104 h 457"/>
              <a:gd name="T50" fmla="*/ 439 w 591"/>
              <a:gd name="T51" fmla="*/ 78 h 457"/>
              <a:gd name="T52" fmla="*/ 439 w 591"/>
              <a:gd name="T53" fmla="*/ 150 h 457"/>
              <a:gd name="T54" fmla="*/ 439 w 591"/>
              <a:gd name="T55" fmla="*/ 202 h 457"/>
              <a:gd name="T56" fmla="*/ 482 w 591"/>
              <a:gd name="T57" fmla="*/ 145 h 457"/>
              <a:gd name="T58" fmla="*/ 533 w 591"/>
              <a:gd name="T59" fmla="*/ 67 h 457"/>
              <a:gd name="T60" fmla="*/ 574 w 591"/>
              <a:gd name="T61" fmla="*/ 109 h 457"/>
              <a:gd name="T62" fmla="*/ 570 w 591"/>
              <a:gd name="T63" fmla="*/ 171 h 457"/>
              <a:gd name="T64" fmla="*/ 533 w 591"/>
              <a:gd name="T65" fmla="*/ 243 h 457"/>
              <a:gd name="T66" fmla="*/ 527 w 591"/>
              <a:gd name="T67" fmla="*/ 295 h 457"/>
              <a:gd name="T68" fmla="*/ 549 w 591"/>
              <a:gd name="T69" fmla="*/ 321 h 457"/>
              <a:gd name="T70" fmla="*/ 590 w 591"/>
              <a:gd name="T71" fmla="*/ 378 h 457"/>
              <a:gd name="T72" fmla="*/ 543 w 591"/>
              <a:gd name="T73" fmla="*/ 393 h 457"/>
              <a:gd name="T74" fmla="*/ 482 w 591"/>
              <a:gd name="T75" fmla="*/ 393 h 457"/>
              <a:gd name="T76" fmla="*/ 507 w 591"/>
              <a:gd name="T77" fmla="*/ 419 h 457"/>
              <a:gd name="T78" fmla="*/ 476 w 591"/>
              <a:gd name="T79" fmla="*/ 456 h 4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1"/>
              <a:gd name="T121" fmla="*/ 0 h 457"/>
              <a:gd name="T122" fmla="*/ 591 w 591"/>
              <a:gd name="T123" fmla="*/ 457 h 4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1" h="457">
                <a:moveTo>
                  <a:pt x="476" y="456"/>
                </a:moveTo>
                <a:lnTo>
                  <a:pt x="435" y="456"/>
                </a:lnTo>
                <a:lnTo>
                  <a:pt x="382" y="435"/>
                </a:lnTo>
                <a:lnTo>
                  <a:pt x="357" y="415"/>
                </a:lnTo>
                <a:lnTo>
                  <a:pt x="357" y="378"/>
                </a:lnTo>
                <a:lnTo>
                  <a:pt x="316" y="403"/>
                </a:lnTo>
                <a:lnTo>
                  <a:pt x="263" y="415"/>
                </a:lnTo>
                <a:lnTo>
                  <a:pt x="196" y="419"/>
                </a:lnTo>
                <a:lnTo>
                  <a:pt x="124" y="403"/>
                </a:lnTo>
                <a:lnTo>
                  <a:pt x="72" y="393"/>
                </a:lnTo>
                <a:lnTo>
                  <a:pt x="72" y="368"/>
                </a:lnTo>
                <a:lnTo>
                  <a:pt x="83" y="347"/>
                </a:lnTo>
                <a:lnTo>
                  <a:pt x="46" y="321"/>
                </a:lnTo>
                <a:lnTo>
                  <a:pt x="3" y="305"/>
                </a:lnTo>
                <a:lnTo>
                  <a:pt x="0" y="270"/>
                </a:lnTo>
                <a:lnTo>
                  <a:pt x="3" y="243"/>
                </a:lnTo>
                <a:lnTo>
                  <a:pt x="72" y="243"/>
                </a:lnTo>
                <a:lnTo>
                  <a:pt x="134" y="254"/>
                </a:lnTo>
                <a:lnTo>
                  <a:pt x="176" y="270"/>
                </a:lnTo>
                <a:lnTo>
                  <a:pt x="233" y="280"/>
                </a:lnTo>
                <a:lnTo>
                  <a:pt x="217" y="259"/>
                </a:lnTo>
                <a:lnTo>
                  <a:pt x="155" y="217"/>
                </a:lnTo>
                <a:lnTo>
                  <a:pt x="98" y="217"/>
                </a:lnTo>
                <a:lnTo>
                  <a:pt x="30" y="202"/>
                </a:lnTo>
                <a:lnTo>
                  <a:pt x="26" y="171"/>
                </a:lnTo>
                <a:lnTo>
                  <a:pt x="41" y="150"/>
                </a:lnTo>
                <a:lnTo>
                  <a:pt x="88" y="150"/>
                </a:lnTo>
                <a:lnTo>
                  <a:pt x="176" y="150"/>
                </a:lnTo>
                <a:lnTo>
                  <a:pt x="67" y="129"/>
                </a:lnTo>
                <a:lnTo>
                  <a:pt x="83" y="119"/>
                </a:lnTo>
                <a:lnTo>
                  <a:pt x="46" y="104"/>
                </a:lnTo>
                <a:lnTo>
                  <a:pt x="67" y="78"/>
                </a:lnTo>
                <a:lnTo>
                  <a:pt x="98" y="67"/>
                </a:lnTo>
                <a:lnTo>
                  <a:pt x="124" y="62"/>
                </a:lnTo>
                <a:lnTo>
                  <a:pt x="114" y="41"/>
                </a:lnTo>
                <a:lnTo>
                  <a:pt x="134" y="37"/>
                </a:lnTo>
                <a:lnTo>
                  <a:pt x="165" y="37"/>
                </a:lnTo>
                <a:lnTo>
                  <a:pt x="206" y="21"/>
                </a:lnTo>
                <a:lnTo>
                  <a:pt x="249" y="10"/>
                </a:lnTo>
                <a:lnTo>
                  <a:pt x="316" y="0"/>
                </a:lnTo>
                <a:lnTo>
                  <a:pt x="306" y="41"/>
                </a:lnTo>
                <a:lnTo>
                  <a:pt x="263" y="67"/>
                </a:lnTo>
                <a:lnTo>
                  <a:pt x="316" y="67"/>
                </a:lnTo>
                <a:lnTo>
                  <a:pt x="341" y="62"/>
                </a:lnTo>
                <a:lnTo>
                  <a:pt x="372" y="82"/>
                </a:lnTo>
                <a:lnTo>
                  <a:pt x="367" y="104"/>
                </a:lnTo>
                <a:lnTo>
                  <a:pt x="331" y="119"/>
                </a:lnTo>
                <a:lnTo>
                  <a:pt x="372" y="119"/>
                </a:lnTo>
                <a:lnTo>
                  <a:pt x="409" y="129"/>
                </a:lnTo>
                <a:lnTo>
                  <a:pt x="424" y="104"/>
                </a:lnTo>
                <a:lnTo>
                  <a:pt x="424" y="67"/>
                </a:lnTo>
                <a:lnTo>
                  <a:pt x="439" y="78"/>
                </a:lnTo>
                <a:lnTo>
                  <a:pt x="461" y="109"/>
                </a:lnTo>
                <a:lnTo>
                  <a:pt x="439" y="150"/>
                </a:lnTo>
                <a:lnTo>
                  <a:pt x="424" y="192"/>
                </a:lnTo>
                <a:lnTo>
                  <a:pt x="439" y="202"/>
                </a:lnTo>
                <a:lnTo>
                  <a:pt x="466" y="186"/>
                </a:lnTo>
                <a:lnTo>
                  <a:pt x="482" y="145"/>
                </a:lnTo>
                <a:lnTo>
                  <a:pt x="502" y="104"/>
                </a:lnTo>
                <a:lnTo>
                  <a:pt x="533" y="67"/>
                </a:lnTo>
                <a:lnTo>
                  <a:pt x="559" y="78"/>
                </a:lnTo>
                <a:lnTo>
                  <a:pt x="574" y="109"/>
                </a:lnTo>
                <a:lnTo>
                  <a:pt x="585" y="135"/>
                </a:lnTo>
                <a:lnTo>
                  <a:pt x="570" y="171"/>
                </a:lnTo>
                <a:lnTo>
                  <a:pt x="549" y="212"/>
                </a:lnTo>
                <a:lnTo>
                  <a:pt x="533" y="243"/>
                </a:lnTo>
                <a:lnTo>
                  <a:pt x="517" y="270"/>
                </a:lnTo>
                <a:lnTo>
                  <a:pt x="527" y="295"/>
                </a:lnTo>
                <a:lnTo>
                  <a:pt x="543" y="327"/>
                </a:lnTo>
                <a:lnTo>
                  <a:pt x="549" y="321"/>
                </a:lnTo>
                <a:lnTo>
                  <a:pt x="570" y="352"/>
                </a:lnTo>
                <a:lnTo>
                  <a:pt x="590" y="378"/>
                </a:lnTo>
                <a:lnTo>
                  <a:pt x="570" y="415"/>
                </a:lnTo>
                <a:lnTo>
                  <a:pt x="543" y="393"/>
                </a:lnTo>
                <a:lnTo>
                  <a:pt x="507" y="393"/>
                </a:lnTo>
                <a:lnTo>
                  <a:pt x="482" y="393"/>
                </a:lnTo>
                <a:lnTo>
                  <a:pt x="466" y="435"/>
                </a:lnTo>
                <a:lnTo>
                  <a:pt x="507" y="419"/>
                </a:lnTo>
                <a:lnTo>
                  <a:pt x="507" y="445"/>
                </a:lnTo>
                <a:lnTo>
                  <a:pt x="476" y="45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3" name="Freeform 200" descr="Diagonales larges vers le bas">
            <a:extLst>
              <a:ext uri="{FF2B5EF4-FFF2-40B4-BE49-F238E27FC236}">
                <a16:creationId xmlns:a16="http://schemas.microsoft.com/office/drawing/2014/main" id="{B1248175-30CB-5E46-B2D1-1861879DBD7D}"/>
              </a:ext>
            </a:extLst>
          </p:cNvPr>
          <p:cNvSpPr>
            <a:spLocks noChangeArrowheads="1"/>
          </p:cNvSpPr>
          <p:nvPr/>
        </p:nvSpPr>
        <p:spPr bwMode="auto">
          <a:xfrm>
            <a:off x="3022149" y="1459982"/>
            <a:ext cx="187319" cy="244737"/>
          </a:xfrm>
          <a:custGeom>
            <a:avLst/>
            <a:gdLst>
              <a:gd name="T0" fmla="*/ 108 w 307"/>
              <a:gd name="T1" fmla="*/ 383 h 384"/>
              <a:gd name="T2" fmla="*/ 61 w 307"/>
              <a:gd name="T3" fmla="*/ 377 h 384"/>
              <a:gd name="T4" fmla="*/ 41 w 307"/>
              <a:gd name="T5" fmla="*/ 366 h 384"/>
              <a:gd name="T6" fmla="*/ 0 w 307"/>
              <a:gd name="T7" fmla="*/ 341 h 384"/>
              <a:gd name="T8" fmla="*/ 0 w 307"/>
              <a:gd name="T9" fmla="*/ 294 h 384"/>
              <a:gd name="T10" fmla="*/ 41 w 307"/>
              <a:gd name="T11" fmla="*/ 258 h 384"/>
              <a:gd name="T12" fmla="*/ 129 w 307"/>
              <a:gd name="T13" fmla="*/ 274 h 384"/>
              <a:gd name="T14" fmla="*/ 124 w 307"/>
              <a:gd name="T15" fmla="*/ 233 h 384"/>
              <a:gd name="T16" fmla="*/ 47 w 307"/>
              <a:gd name="T17" fmla="*/ 227 h 384"/>
              <a:gd name="T18" fmla="*/ 4 w 307"/>
              <a:gd name="T19" fmla="*/ 217 h 384"/>
              <a:gd name="T20" fmla="*/ 61 w 307"/>
              <a:gd name="T21" fmla="*/ 186 h 384"/>
              <a:gd name="T22" fmla="*/ 4 w 307"/>
              <a:gd name="T23" fmla="*/ 186 h 384"/>
              <a:gd name="T24" fmla="*/ 41 w 307"/>
              <a:gd name="T25" fmla="*/ 124 h 384"/>
              <a:gd name="T26" fmla="*/ 83 w 307"/>
              <a:gd name="T27" fmla="*/ 149 h 384"/>
              <a:gd name="T28" fmla="*/ 124 w 307"/>
              <a:gd name="T29" fmla="*/ 124 h 384"/>
              <a:gd name="T30" fmla="*/ 83 w 307"/>
              <a:gd name="T31" fmla="*/ 124 h 384"/>
              <a:gd name="T32" fmla="*/ 61 w 307"/>
              <a:gd name="T33" fmla="*/ 98 h 384"/>
              <a:gd name="T34" fmla="*/ 98 w 307"/>
              <a:gd name="T35" fmla="*/ 77 h 384"/>
              <a:gd name="T36" fmla="*/ 150 w 307"/>
              <a:gd name="T37" fmla="*/ 92 h 384"/>
              <a:gd name="T38" fmla="*/ 165 w 307"/>
              <a:gd name="T39" fmla="*/ 77 h 384"/>
              <a:gd name="T40" fmla="*/ 150 w 307"/>
              <a:gd name="T41" fmla="*/ 57 h 384"/>
              <a:gd name="T42" fmla="*/ 181 w 307"/>
              <a:gd name="T43" fmla="*/ 41 h 384"/>
              <a:gd name="T44" fmla="*/ 238 w 307"/>
              <a:gd name="T45" fmla="*/ 0 h 384"/>
              <a:gd name="T46" fmla="*/ 275 w 307"/>
              <a:gd name="T47" fmla="*/ 31 h 384"/>
              <a:gd name="T48" fmla="*/ 259 w 307"/>
              <a:gd name="T49" fmla="*/ 67 h 384"/>
              <a:gd name="T50" fmla="*/ 259 w 307"/>
              <a:gd name="T51" fmla="*/ 118 h 384"/>
              <a:gd name="T52" fmla="*/ 275 w 307"/>
              <a:gd name="T53" fmla="*/ 134 h 384"/>
              <a:gd name="T54" fmla="*/ 265 w 307"/>
              <a:gd name="T55" fmla="*/ 175 h 384"/>
              <a:gd name="T56" fmla="*/ 290 w 307"/>
              <a:gd name="T57" fmla="*/ 202 h 384"/>
              <a:gd name="T58" fmla="*/ 259 w 307"/>
              <a:gd name="T59" fmla="*/ 258 h 384"/>
              <a:gd name="T60" fmla="*/ 290 w 307"/>
              <a:gd name="T61" fmla="*/ 247 h 384"/>
              <a:gd name="T62" fmla="*/ 306 w 307"/>
              <a:gd name="T63" fmla="*/ 299 h 384"/>
              <a:gd name="T64" fmla="*/ 280 w 307"/>
              <a:gd name="T65" fmla="*/ 299 h 384"/>
              <a:gd name="T66" fmla="*/ 238 w 307"/>
              <a:gd name="T67" fmla="*/ 315 h 384"/>
              <a:gd name="T68" fmla="*/ 192 w 307"/>
              <a:gd name="T69" fmla="*/ 335 h 384"/>
              <a:gd name="T70" fmla="*/ 208 w 307"/>
              <a:gd name="T71" fmla="*/ 294 h 384"/>
              <a:gd name="T72" fmla="*/ 171 w 307"/>
              <a:gd name="T73" fmla="*/ 315 h 384"/>
              <a:gd name="T74" fmla="*/ 165 w 307"/>
              <a:gd name="T75" fmla="*/ 351 h 384"/>
              <a:gd name="T76" fmla="*/ 140 w 307"/>
              <a:gd name="T77" fmla="*/ 356 h 384"/>
              <a:gd name="T78" fmla="*/ 108 w 307"/>
              <a:gd name="T79" fmla="*/ 383 h 384"/>
              <a:gd name="T80" fmla="*/ 108 w 307"/>
              <a:gd name="T81" fmla="*/ 383 h 3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7"/>
              <a:gd name="T124" fmla="*/ 0 h 384"/>
              <a:gd name="T125" fmla="*/ 307 w 307"/>
              <a:gd name="T126" fmla="*/ 384 h 3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7" h="384">
                <a:moveTo>
                  <a:pt x="108" y="383"/>
                </a:moveTo>
                <a:lnTo>
                  <a:pt x="61" y="377"/>
                </a:lnTo>
                <a:lnTo>
                  <a:pt x="41" y="366"/>
                </a:lnTo>
                <a:lnTo>
                  <a:pt x="0" y="341"/>
                </a:lnTo>
                <a:lnTo>
                  <a:pt x="0" y="294"/>
                </a:lnTo>
                <a:lnTo>
                  <a:pt x="41" y="258"/>
                </a:lnTo>
                <a:lnTo>
                  <a:pt x="129" y="274"/>
                </a:lnTo>
                <a:lnTo>
                  <a:pt x="124" y="233"/>
                </a:lnTo>
                <a:lnTo>
                  <a:pt x="47" y="227"/>
                </a:lnTo>
                <a:lnTo>
                  <a:pt x="4" y="217"/>
                </a:lnTo>
                <a:lnTo>
                  <a:pt x="61" y="186"/>
                </a:lnTo>
                <a:lnTo>
                  <a:pt x="4" y="186"/>
                </a:lnTo>
                <a:lnTo>
                  <a:pt x="41" y="124"/>
                </a:lnTo>
                <a:lnTo>
                  <a:pt x="83" y="149"/>
                </a:lnTo>
                <a:lnTo>
                  <a:pt x="124" y="124"/>
                </a:lnTo>
                <a:lnTo>
                  <a:pt x="83" y="124"/>
                </a:lnTo>
                <a:lnTo>
                  <a:pt x="61" y="98"/>
                </a:lnTo>
                <a:lnTo>
                  <a:pt x="98" y="77"/>
                </a:lnTo>
                <a:lnTo>
                  <a:pt x="150" y="92"/>
                </a:lnTo>
                <a:lnTo>
                  <a:pt x="165" y="77"/>
                </a:lnTo>
                <a:lnTo>
                  <a:pt x="150" y="57"/>
                </a:lnTo>
                <a:lnTo>
                  <a:pt x="181" y="41"/>
                </a:lnTo>
                <a:lnTo>
                  <a:pt x="238" y="0"/>
                </a:lnTo>
                <a:lnTo>
                  <a:pt x="275" y="31"/>
                </a:lnTo>
                <a:lnTo>
                  <a:pt x="259" y="67"/>
                </a:lnTo>
                <a:lnTo>
                  <a:pt x="259" y="118"/>
                </a:lnTo>
                <a:lnTo>
                  <a:pt x="275" y="134"/>
                </a:lnTo>
                <a:lnTo>
                  <a:pt x="265" y="175"/>
                </a:lnTo>
                <a:lnTo>
                  <a:pt x="290" y="202"/>
                </a:lnTo>
                <a:lnTo>
                  <a:pt x="259" y="258"/>
                </a:lnTo>
                <a:lnTo>
                  <a:pt x="290" y="247"/>
                </a:lnTo>
                <a:lnTo>
                  <a:pt x="306" y="299"/>
                </a:lnTo>
                <a:lnTo>
                  <a:pt x="280" y="299"/>
                </a:lnTo>
                <a:lnTo>
                  <a:pt x="238" y="315"/>
                </a:lnTo>
                <a:lnTo>
                  <a:pt x="192" y="335"/>
                </a:lnTo>
                <a:lnTo>
                  <a:pt x="208" y="294"/>
                </a:lnTo>
                <a:lnTo>
                  <a:pt x="171" y="315"/>
                </a:lnTo>
                <a:lnTo>
                  <a:pt x="165" y="351"/>
                </a:lnTo>
                <a:lnTo>
                  <a:pt x="140" y="356"/>
                </a:lnTo>
                <a:lnTo>
                  <a:pt x="108" y="38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4" name="Freeform 201" descr="Diagonales larges vers le bas">
            <a:extLst>
              <a:ext uri="{FF2B5EF4-FFF2-40B4-BE49-F238E27FC236}">
                <a16:creationId xmlns:a16="http://schemas.microsoft.com/office/drawing/2014/main" id="{39DA0954-02EE-C34B-9F37-149D5E24FF5B}"/>
              </a:ext>
            </a:extLst>
          </p:cNvPr>
          <p:cNvSpPr>
            <a:spLocks noChangeArrowheads="1"/>
          </p:cNvSpPr>
          <p:nvPr/>
        </p:nvSpPr>
        <p:spPr bwMode="auto">
          <a:xfrm>
            <a:off x="2096301" y="1727113"/>
            <a:ext cx="280978" cy="185552"/>
          </a:xfrm>
          <a:custGeom>
            <a:avLst/>
            <a:gdLst>
              <a:gd name="T0" fmla="*/ 57 w 457"/>
              <a:gd name="T1" fmla="*/ 290 h 291"/>
              <a:gd name="T2" fmla="*/ 31 w 457"/>
              <a:gd name="T3" fmla="*/ 290 h 291"/>
              <a:gd name="T4" fmla="*/ 41 w 457"/>
              <a:gd name="T5" fmla="*/ 259 h 291"/>
              <a:gd name="T6" fmla="*/ 41 w 457"/>
              <a:gd name="T7" fmla="*/ 233 h 291"/>
              <a:gd name="T8" fmla="*/ 20 w 457"/>
              <a:gd name="T9" fmla="*/ 217 h 291"/>
              <a:gd name="T10" fmla="*/ 0 w 457"/>
              <a:gd name="T11" fmla="*/ 191 h 291"/>
              <a:gd name="T12" fmla="*/ 47 w 457"/>
              <a:gd name="T13" fmla="*/ 165 h 291"/>
              <a:gd name="T14" fmla="*/ 72 w 457"/>
              <a:gd name="T15" fmla="*/ 134 h 291"/>
              <a:gd name="T16" fmla="*/ 108 w 457"/>
              <a:gd name="T17" fmla="*/ 134 h 291"/>
              <a:gd name="T18" fmla="*/ 114 w 457"/>
              <a:gd name="T19" fmla="*/ 124 h 291"/>
              <a:gd name="T20" fmla="*/ 108 w 457"/>
              <a:gd name="T21" fmla="*/ 108 h 291"/>
              <a:gd name="T22" fmla="*/ 114 w 457"/>
              <a:gd name="T23" fmla="*/ 108 h 291"/>
              <a:gd name="T24" fmla="*/ 124 w 457"/>
              <a:gd name="T25" fmla="*/ 108 h 291"/>
              <a:gd name="T26" fmla="*/ 192 w 457"/>
              <a:gd name="T27" fmla="*/ 67 h 291"/>
              <a:gd name="T28" fmla="*/ 181 w 457"/>
              <a:gd name="T29" fmla="*/ 46 h 291"/>
              <a:gd name="T30" fmla="*/ 207 w 457"/>
              <a:gd name="T31" fmla="*/ 0 h 291"/>
              <a:gd name="T32" fmla="*/ 264 w 457"/>
              <a:gd name="T33" fmla="*/ 4 h 291"/>
              <a:gd name="T34" fmla="*/ 274 w 457"/>
              <a:gd name="T35" fmla="*/ 16 h 291"/>
              <a:gd name="T36" fmla="*/ 341 w 457"/>
              <a:gd name="T37" fmla="*/ 26 h 291"/>
              <a:gd name="T38" fmla="*/ 341 w 457"/>
              <a:gd name="T39" fmla="*/ 41 h 291"/>
              <a:gd name="T40" fmla="*/ 357 w 457"/>
              <a:gd name="T41" fmla="*/ 57 h 291"/>
              <a:gd name="T42" fmla="*/ 331 w 457"/>
              <a:gd name="T43" fmla="*/ 72 h 291"/>
              <a:gd name="T44" fmla="*/ 368 w 457"/>
              <a:gd name="T45" fmla="*/ 67 h 291"/>
              <a:gd name="T46" fmla="*/ 372 w 457"/>
              <a:gd name="T47" fmla="*/ 67 h 291"/>
              <a:gd name="T48" fmla="*/ 368 w 457"/>
              <a:gd name="T49" fmla="*/ 93 h 291"/>
              <a:gd name="T50" fmla="*/ 393 w 457"/>
              <a:gd name="T51" fmla="*/ 72 h 291"/>
              <a:gd name="T52" fmla="*/ 393 w 457"/>
              <a:gd name="T53" fmla="*/ 67 h 291"/>
              <a:gd name="T54" fmla="*/ 425 w 457"/>
              <a:gd name="T55" fmla="*/ 72 h 291"/>
              <a:gd name="T56" fmla="*/ 440 w 457"/>
              <a:gd name="T57" fmla="*/ 83 h 291"/>
              <a:gd name="T58" fmla="*/ 440 w 457"/>
              <a:gd name="T59" fmla="*/ 134 h 291"/>
              <a:gd name="T60" fmla="*/ 456 w 457"/>
              <a:gd name="T61" fmla="*/ 165 h 291"/>
              <a:gd name="T62" fmla="*/ 414 w 457"/>
              <a:gd name="T63" fmla="*/ 176 h 291"/>
              <a:gd name="T64" fmla="*/ 368 w 457"/>
              <a:gd name="T65" fmla="*/ 181 h 291"/>
              <a:gd name="T66" fmla="*/ 305 w 457"/>
              <a:gd name="T67" fmla="*/ 191 h 291"/>
              <a:gd name="T68" fmla="*/ 274 w 457"/>
              <a:gd name="T69" fmla="*/ 202 h 291"/>
              <a:gd name="T70" fmla="*/ 239 w 457"/>
              <a:gd name="T71" fmla="*/ 222 h 291"/>
              <a:gd name="T72" fmla="*/ 207 w 457"/>
              <a:gd name="T73" fmla="*/ 222 h 291"/>
              <a:gd name="T74" fmla="*/ 196 w 457"/>
              <a:gd name="T75" fmla="*/ 217 h 291"/>
              <a:gd name="T76" fmla="*/ 165 w 457"/>
              <a:gd name="T77" fmla="*/ 248 h 291"/>
              <a:gd name="T78" fmla="*/ 139 w 457"/>
              <a:gd name="T79" fmla="*/ 284 h 291"/>
              <a:gd name="T80" fmla="*/ 108 w 457"/>
              <a:gd name="T81" fmla="*/ 274 h 291"/>
              <a:gd name="T82" fmla="*/ 57 w 457"/>
              <a:gd name="T83" fmla="*/ 290 h 291"/>
              <a:gd name="T84" fmla="*/ 57 w 457"/>
              <a:gd name="T85" fmla="*/ 290 h 2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291"/>
              <a:gd name="T131" fmla="*/ 457 w 457"/>
              <a:gd name="T132" fmla="*/ 291 h 2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291">
                <a:moveTo>
                  <a:pt x="57" y="290"/>
                </a:moveTo>
                <a:lnTo>
                  <a:pt x="31" y="290"/>
                </a:lnTo>
                <a:lnTo>
                  <a:pt x="41" y="259"/>
                </a:lnTo>
                <a:lnTo>
                  <a:pt x="41" y="233"/>
                </a:lnTo>
                <a:lnTo>
                  <a:pt x="20" y="217"/>
                </a:lnTo>
                <a:lnTo>
                  <a:pt x="0" y="191"/>
                </a:lnTo>
                <a:lnTo>
                  <a:pt x="47" y="165"/>
                </a:lnTo>
                <a:lnTo>
                  <a:pt x="72" y="134"/>
                </a:lnTo>
                <a:lnTo>
                  <a:pt x="108" y="134"/>
                </a:lnTo>
                <a:lnTo>
                  <a:pt x="114" y="124"/>
                </a:lnTo>
                <a:lnTo>
                  <a:pt x="108" y="108"/>
                </a:lnTo>
                <a:lnTo>
                  <a:pt x="114" y="108"/>
                </a:lnTo>
                <a:lnTo>
                  <a:pt x="124" y="108"/>
                </a:lnTo>
                <a:lnTo>
                  <a:pt x="192" y="67"/>
                </a:lnTo>
                <a:lnTo>
                  <a:pt x="181" y="46"/>
                </a:lnTo>
                <a:lnTo>
                  <a:pt x="207" y="0"/>
                </a:lnTo>
                <a:lnTo>
                  <a:pt x="264" y="4"/>
                </a:lnTo>
                <a:lnTo>
                  <a:pt x="274" y="16"/>
                </a:lnTo>
                <a:lnTo>
                  <a:pt x="341" y="26"/>
                </a:lnTo>
                <a:lnTo>
                  <a:pt x="341" y="41"/>
                </a:lnTo>
                <a:lnTo>
                  <a:pt x="357" y="57"/>
                </a:lnTo>
                <a:lnTo>
                  <a:pt x="331" y="72"/>
                </a:lnTo>
                <a:lnTo>
                  <a:pt x="368" y="67"/>
                </a:lnTo>
                <a:lnTo>
                  <a:pt x="372" y="67"/>
                </a:lnTo>
                <a:lnTo>
                  <a:pt x="368" y="93"/>
                </a:lnTo>
                <a:lnTo>
                  <a:pt x="393" y="72"/>
                </a:lnTo>
                <a:lnTo>
                  <a:pt x="393" y="67"/>
                </a:lnTo>
                <a:lnTo>
                  <a:pt x="425" y="72"/>
                </a:lnTo>
                <a:lnTo>
                  <a:pt x="440" y="83"/>
                </a:lnTo>
                <a:lnTo>
                  <a:pt x="440" y="134"/>
                </a:lnTo>
                <a:lnTo>
                  <a:pt x="456" y="165"/>
                </a:lnTo>
                <a:lnTo>
                  <a:pt x="414" y="176"/>
                </a:lnTo>
                <a:lnTo>
                  <a:pt x="368" y="181"/>
                </a:lnTo>
                <a:lnTo>
                  <a:pt x="305" y="191"/>
                </a:lnTo>
                <a:lnTo>
                  <a:pt x="274" y="202"/>
                </a:lnTo>
                <a:lnTo>
                  <a:pt x="239" y="222"/>
                </a:lnTo>
                <a:lnTo>
                  <a:pt x="207" y="222"/>
                </a:lnTo>
                <a:lnTo>
                  <a:pt x="196" y="217"/>
                </a:lnTo>
                <a:lnTo>
                  <a:pt x="165" y="248"/>
                </a:lnTo>
                <a:lnTo>
                  <a:pt x="139" y="284"/>
                </a:lnTo>
                <a:lnTo>
                  <a:pt x="108" y="274"/>
                </a:lnTo>
                <a:lnTo>
                  <a:pt x="57" y="29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5" name="Freeform 202" descr="Diagonales larges vers le bas">
            <a:extLst>
              <a:ext uri="{FF2B5EF4-FFF2-40B4-BE49-F238E27FC236}">
                <a16:creationId xmlns:a16="http://schemas.microsoft.com/office/drawing/2014/main" id="{B10221C6-0D55-8E46-AC0F-867C67A08EC9}"/>
              </a:ext>
            </a:extLst>
          </p:cNvPr>
          <p:cNvSpPr>
            <a:spLocks noChangeArrowheads="1"/>
          </p:cNvSpPr>
          <p:nvPr/>
        </p:nvSpPr>
        <p:spPr bwMode="auto">
          <a:xfrm>
            <a:off x="2874750" y="1747907"/>
            <a:ext cx="285585" cy="198348"/>
          </a:xfrm>
          <a:custGeom>
            <a:avLst/>
            <a:gdLst>
              <a:gd name="T0" fmla="*/ 388 w 464"/>
              <a:gd name="T1" fmla="*/ 311 h 312"/>
              <a:gd name="T2" fmla="*/ 327 w 464"/>
              <a:gd name="T3" fmla="*/ 311 h 312"/>
              <a:gd name="T4" fmla="*/ 280 w 464"/>
              <a:gd name="T5" fmla="*/ 294 h 312"/>
              <a:gd name="T6" fmla="*/ 213 w 464"/>
              <a:gd name="T7" fmla="*/ 284 h 312"/>
              <a:gd name="T8" fmla="*/ 135 w 464"/>
              <a:gd name="T9" fmla="*/ 269 h 312"/>
              <a:gd name="T10" fmla="*/ 67 w 464"/>
              <a:gd name="T11" fmla="*/ 253 h 312"/>
              <a:gd name="T12" fmla="*/ 26 w 464"/>
              <a:gd name="T13" fmla="*/ 216 h 312"/>
              <a:gd name="T14" fmla="*/ 41 w 464"/>
              <a:gd name="T15" fmla="*/ 186 h 312"/>
              <a:gd name="T16" fmla="*/ 62 w 464"/>
              <a:gd name="T17" fmla="*/ 149 h 312"/>
              <a:gd name="T18" fmla="*/ 67 w 464"/>
              <a:gd name="T19" fmla="*/ 108 h 312"/>
              <a:gd name="T20" fmla="*/ 62 w 464"/>
              <a:gd name="T21" fmla="*/ 82 h 312"/>
              <a:gd name="T22" fmla="*/ 16 w 464"/>
              <a:gd name="T23" fmla="*/ 67 h 312"/>
              <a:gd name="T24" fmla="*/ 0 w 464"/>
              <a:gd name="T25" fmla="*/ 36 h 312"/>
              <a:gd name="T26" fmla="*/ 10 w 464"/>
              <a:gd name="T27" fmla="*/ 0 h 312"/>
              <a:gd name="T28" fmla="*/ 51 w 464"/>
              <a:gd name="T29" fmla="*/ 0 h 312"/>
              <a:gd name="T30" fmla="*/ 104 w 464"/>
              <a:gd name="T31" fmla="*/ 36 h 312"/>
              <a:gd name="T32" fmla="*/ 125 w 464"/>
              <a:gd name="T33" fmla="*/ 51 h 312"/>
              <a:gd name="T34" fmla="*/ 171 w 464"/>
              <a:gd name="T35" fmla="*/ 82 h 312"/>
              <a:gd name="T36" fmla="*/ 186 w 464"/>
              <a:gd name="T37" fmla="*/ 118 h 312"/>
              <a:gd name="T38" fmla="*/ 161 w 464"/>
              <a:gd name="T39" fmla="*/ 118 h 312"/>
              <a:gd name="T40" fmla="*/ 151 w 464"/>
              <a:gd name="T41" fmla="*/ 134 h 312"/>
              <a:gd name="T42" fmla="*/ 151 w 464"/>
              <a:gd name="T43" fmla="*/ 149 h 312"/>
              <a:gd name="T44" fmla="*/ 171 w 464"/>
              <a:gd name="T45" fmla="*/ 186 h 312"/>
              <a:gd name="T46" fmla="*/ 213 w 464"/>
              <a:gd name="T47" fmla="*/ 191 h 312"/>
              <a:gd name="T48" fmla="*/ 254 w 464"/>
              <a:gd name="T49" fmla="*/ 212 h 312"/>
              <a:gd name="T50" fmla="*/ 321 w 464"/>
              <a:gd name="T51" fmla="*/ 212 h 312"/>
              <a:gd name="T52" fmla="*/ 368 w 464"/>
              <a:gd name="T53" fmla="*/ 202 h 312"/>
              <a:gd name="T54" fmla="*/ 431 w 464"/>
              <a:gd name="T55" fmla="*/ 216 h 312"/>
              <a:gd name="T56" fmla="*/ 463 w 464"/>
              <a:gd name="T57" fmla="*/ 243 h 312"/>
              <a:gd name="T58" fmla="*/ 463 w 464"/>
              <a:gd name="T59" fmla="*/ 259 h 312"/>
              <a:gd name="T60" fmla="*/ 431 w 464"/>
              <a:gd name="T61" fmla="*/ 279 h 312"/>
              <a:gd name="T62" fmla="*/ 409 w 464"/>
              <a:gd name="T63" fmla="*/ 300 h 312"/>
              <a:gd name="T64" fmla="*/ 388 w 464"/>
              <a:gd name="T65" fmla="*/ 311 h 312"/>
              <a:gd name="T66" fmla="*/ 388 w 464"/>
              <a:gd name="T67" fmla="*/ 311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4"/>
              <a:gd name="T103" fmla="*/ 0 h 312"/>
              <a:gd name="T104" fmla="*/ 464 w 464"/>
              <a:gd name="T105" fmla="*/ 312 h 3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4" h="312">
                <a:moveTo>
                  <a:pt x="388" y="311"/>
                </a:moveTo>
                <a:lnTo>
                  <a:pt x="327" y="311"/>
                </a:lnTo>
                <a:lnTo>
                  <a:pt x="280" y="294"/>
                </a:lnTo>
                <a:lnTo>
                  <a:pt x="213" y="284"/>
                </a:lnTo>
                <a:lnTo>
                  <a:pt x="135" y="269"/>
                </a:lnTo>
                <a:lnTo>
                  <a:pt x="67" y="253"/>
                </a:lnTo>
                <a:lnTo>
                  <a:pt x="26" y="216"/>
                </a:lnTo>
                <a:lnTo>
                  <a:pt x="41" y="186"/>
                </a:lnTo>
                <a:lnTo>
                  <a:pt x="62" y="149"/>
                </a:lnTo>
                <a:lnTo>
                  <a:pt x="67" y="108"/>
                </a:lnTo>
                <a:lnTo>
                  <a:pt x="62" y="82"/>
                </a:lnTo>
                <a:lnTo>
                  <a:pt x="16" y="67"/>
                </a:lnTo>
                <a:lnTo>
                  <a:pt x="0" y="36"/>
                </a:lnTo>
                <a:lnTo>
                  <a:pt x="10" y="0"/>
                </a:lnTo>
                <a:lnTo>
                  <a:pt x="51" y="0"/>
                </a:lnTo>
                <a:lnTo>
                  <a:pt x="104" y="36"/>
                </a:lnTo>
                <a:lnTo>
                  <a:pt x="125" y="51"/>
                </a:lnTo>
                <a:lnTo>
                  <a:pt x="171" y="82"/>
                </a:lnTo>
                <a:lnTo>
                  <a:pt x="186" y="118"/>
                </a:lnTo>
                <a:lnTo>
                  <a:pt x="161" y="118"/>
                </a:lnTo>
                <a:lnTo>
                  <a:pt x="151" y="134"/>
                </a:lnTo>
                <a:lnTo>
                  <a:pt x="151" y="149"/>
                </a:lnTo>
                <a:lnTo>
                  <a:pt x="171" y="186"/>
                </a:lnTo>
                <a:lnTo>
                  <a:pt x="213" y="191"/>
                </a:lnTo>
                <a:lnTo>
                  <a:pt x="254" y="212"/>
                </a:lnTo>
                <a:lnTo>
                  <a:pt x="321" y="212"/>
                </a:lnTo>
                <a:lnTo>
                  <a:pt x="368" y="202"/>
                </a:lnTo>
                <a:lnTo>
                  <a:pt x="431" y="216"/>
                </a:lnTo>
                <a:lnTo>
                  <a:pt x="463" y="243"/>
                </a:lnTo>
                <a:lnTo>
                  <a:pt x="463" y="259"/>
                </a:lnTo>
                <a:lnTo>
                  <a:pt x="431" y="279"/>
                </a:lnTo>
                <a:lnTo>
                  <a:pt x="409" y="300"/>
                </a:lnTo>
                <a:lnTo>
                  <a:pt x="388" y="31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6" name="Freeform 203" descr="Diagonales larges vers le bas">
            <a:extLst>
              <a:ext uri="{FF2B5EF4-FFF2-40B4-BE49-F238E27FC236}">
                <a16:creationId xmlns:a16="http://schemas.microsoft.com/office/drawing/2014/main" id="{FD1AD887-F72C-8543-A2D9-66160ADB2682}"/>
              </a:ext>
            </a:extLst>
          </p:cNvPr>
          <p:cNvSpPr>
            <a:spLocks noChangeArrowheads="1"/>
          </p:cNvSpPr>
          <p:nvPr/>
        </p:nvSpPr>
        <p:spPr bwMode="auto">
          <a:xfrm>
            <a:off x="2414128" y="1661530"/>
            <a:ext cx="251806" cy="145563"/>
          </a:xfrm>
          <a:custGeom>
            <a:avLst/>
            <a:gdLst>
              <a:gd name="T0" fmla="*/ 332 w 410"/>
              <a:gd name="T1" fmla="*/ 228 h 229"/>
              <a:gd name="T2" fmla="*/ 248 w 410"/>
              <a:gd name="T3" fmla="*/ 212 h 229"/>
              <a:gd name="T4" fmla="*/ 260 w 410"/>
              <a:gd name="T5" fmla="*/ 197 h 229"/>
              <a:gd name="T6" fmla="*/ 72 w 410"/>
              <a:gd name="T7" fmla="*/ 218 h 229"/>
              <a:gd name="T8" fmla="*/ 52 w 410"/>
              <a:gd name="T9" fmla="*/ 187 h 229"/>
              <a:gd name="T10" fmla="*/ 99 w 410"/>
              <a:gd name="T11" fmla="*/ 176 h 229"/>
              <a:gd name="T12" fmla="*/ 166 w 410"/>
              <a:gd name="T13" fmla="*/ 176 h 229"/>
              <a:gd name="T14" fmla="*/ 203 w 410"/>
              <a:gd name="T15" fmla="*/ 150 h 229"/>
              <a:gd name="T16" fmla="*/ 109 w 410"/>
              <a:gd name="T17" fmla="*/ 145 h 229"/>
              <a:gd name="T18" fmla="*/ 140 w 410"/>
              <a:gd name="T19" fmla="*/ 120 h 229"/>
              <a:gd name="T20" fmla="*/ 135 w 410"/>
              <a:gd name="T21" fmla="*/ 108 h 229"/>
              <a:gd name="T22" fmla="*/ 68 w 410"/>
              <a:gd name="T23" fmla="*/ 145 h 229"/>
              <a:gd name="T24" fmla="*/ 27 w 410"/>
              <a:gd name="T25" fmla="*/ 135 h 229"/>
              <a:gd name="T26" fmla="*/ 0 w 410"/>
              <a:gd name="T27" fmla="*/ 93 h 229"/>
              <a:gd name="T28" fmla="*/ 57 w 410"/>
              <a:gd name="T29" fmla="*/ 67 h 229"/>
              <a:gd name="T30" fmla="*/ 94 w 410"/>
              <a:gd name="T31" fmla="*/ 36 h 229"/>
              <a:gd name="T32" fmla="*/ 140 w 410"/>
              <a:gd name="T33" fmla="*/ 10 h 229"/>
              <a:gd name="T34" fmla="*/ 192 w 410"/>
              <a:gd name="T35" fmla="*/ 0 h 229"/>
              <a:gd name="T36" fmla="*/ 192 w 410"/>
              <a:gd name="T37" fmla="*/ 41 h 229"/>
              <a:gd name="T38" fmla="*/ 218 w 410"/>
              <a:gd name="T39" fmla="*/ 41 h 229"/>
              <a:gd name="T40" fmla="*/ 233 w 410"/>
              <a:gd name="T41" fmla="*/ 63 h 229"/>
              <a:gd name="T42" fmla="*/ 223 w 410"/>
              <a:gd name="T43" fmla="*/ 93 h 229"/>
              <a:gd name="T44" fmla="*/ 218 w 410"/>
              <a:gd name="T45" fmla="*/ 130 h 229"/>
              <a:gd name="T46" fmla="*/ 244 w 410"/>
              <a:gd name="T47" fmla="*/ 135 h 229"/>
              <a:gd name="T48" fmla="*/ 275 w 410"/>
              <a:gd name="T49" fmla="*/ 150 h 229"/>
              <a:gd name="T50" fmla="*/ 301 w 410"/>
              <a:gd name="T51" fmla="*/ 130 h 229"/>
              <a:gd name="T52" fmla="*/ 316 w 410"/>
              <a:gd name="T53" fmla="*/ 93 h 229"/>
              <a:gd name="T54" fmla="*/ 342 w 410"/>
              <a:gd name="T55" fmla="*/ 51 h 229"/>
              <a:gd name="T56" fmla="*/ 393 w 410"/>
              <a:gd name="T57" fmla="*/ 26 h 229"/>
              <a:gd name="T58" fmla="*/ 379 w 410"/>
              <a:gd name="T59" fmla="*/ 67 h 229"/>
              <a:gd name="T60" fmla="*/ 358 w 410"/>
              <a:gd name="T61" fmla="*/ 120 h 229"/>
              <a:gd name="T62" fmla="*/ 368 w 410"/>
              <a:gd name="T63" fmla="*/ 145 h 229"/>
              <a:gd name="T64" fmla="*/ 399 w 410"/>
              <a:gd name="T65" fmla="*/ 130 h 229"/>
              <a:gd name="T66" fmla="*/ 409 w 410"/>
              <a:gd name="T67" fmla="*/ 150 h 229"/>
              <a:gd name="T68" fmla="*/ 379 w 410"/>
              <a:gd name="T69" fmla="*/ 202 h 229"/>
              <a:gd name="T70" fmla="*/ 332 w 410"/>
              <a:gd name="T71" fmla="*/ 228 h 229"/>
              <a:gd name="T72" fmla="*/ 332 w 410"/>
              <a:gd name="T73" fmla="*/ 228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0"/>
              <a:gd name="T112" fmla="*/ 0 h 229"/>
              <a:gd name="T113" fmla="*/ 410 w 410"/>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0" h="229">
                <a:moveTo>
                  <a:pt x="332" y="228"/>
                </a:moveTo>
                <a:lnTo>
                  <a:pt x="248" y="212"/>
                </a:lnTo>
                <a:lnTo>
                  <a:pt x="260" y="197"/>
                </a:lnTo>
                <a:lnTo>
                  <a:pt x="72" y="218"/>
                </a:lnTo>
                <a:lnTo>
                  <a:pt x="52" y="187"/>
                </a:lnTo>
                <a:lnTo>
                  <a:pt x="99" y="176"/>
                </a:lnTo>
                <a:lnTo>
                  <a:pt x="166" y="176"/>
                </a:lnTo>
                <a:lnTo>
                  <a:pt x="203" y="150"/>
                </a:lnTo>
                <a:lnTo>
                  <a:pt x="109" y="145"/>
                </a:lnTo>
                <a:lnTo>
                  <a:pt x="140" y="120"/>
                </a:lnTo>
                <a:lnTo>
                  <a:pt x="135" y="108"/>
                </a:lnTo>
                <a:lnTo>
                  <a:pt x="68" y="145"/>
                </a:lnTo>
                <a:lnTo>
                  <a:pt x="27" y="135"/>
                </a:lnTo>
                <a:lnTo>
                  <a:pt x="0" y="93"/>
                </a:lnTo>
                <a:lnTo>
                  <a:pt x="57" y="67"/>
                </a:lnTo>
                <a:lnTo>
                  <a:pt x="94" y="36"/>
                </a:lnTo>
                <a:lnTo>
                  <a:pt x="140" y="10"/>
                </a:lnTo>
                <a:lnTo>
                  <a:pt x="192" y="0"/>
                </a:lnTo>
                <a:lnTo>
                  <a:pt x="192" y="41"/>
                </a:lnTo>
                <a:lnTo>
                  <a:pt x="218" y="41"/>
                </a:lnTo>
                <a:lnTo>
                  <a:pt x="233" y="63"/>
                </a:lnTo>
                <a:lnTo>
                  <a:pt x="223" y="93"/>
                </a:lnTo>
                <a:lnTo>
                  <a:pt x="218" y="130"/>
                </a:lnTo>
                <a:lnTo>
                  <a:pt x="244" y="135"/>
                </a:lnTo>
                <a:lnTo>
                  <a:pt x="275" y="150"/>
                </a:lnTo>
                <a:lnTo>
                  <a:pt x="301" y="130"/>
                </a:lnTo>
                <a:lnTo>
                  <a:pt x="316" y="93"/>
                </a:lnTo>
                <a:lnTo>
                  <a:pt x="342" y="51"/>
                </a:lnTo>
                <a:lnTo>
                  <a:pt x="393" y="26"/>
                </a:lnTo>
                <a:lnTo>
                  <a:pt x="379" y="67"/>
                </a:lnTo>
                <a:lnTo>
                  <a:pt x="358" y="120"/>
                </a:lnTo>
                <a:lnTo>
                  <a:pt x="368" y="145"/>
                </a:lnTo>
                <a:lnTo>
                  <a:pt x="399" y="130"/>
                </a:lnTo>
                <a:lnTo>
                  <a:pt x="409" y="150"/>
                </a:lnTo>
                <a:lnTo>
                  <a:pt x="379" y="202"/>
                </a:lnTo>
                <a:lnTo>
                  <a:pt x="332" y="22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7" name="Freeform 204" descr="Diagonales larges vers le bas">
            <a:extLst>
              <a:ext uri="{FF2B5EF4-FFF2-40B4-BE49-F238E27FC236}">
                <a16:creationId xmlns:a16="http://schemas.microsoft.com/office/drawing/2014/main" id="{25537584-01AF-C843-8707-6F5DD4DDBE40}"/>
              </a:ext>
            </a:extLst>
          </p:cNvPr>
          <p:cNvSpPr>
            <a:spLocks noChangeArrowheads="1"/>
          </p:cNvSpPr>
          <p:nvPr/>
        </p:nvSpPr>
        <p:spPr bwMode="auto">
          <a:xfrm>
            <a:off x="2604518" y="1903066"/>
            <a:ext cx="147399" cy="145562"/>
          </a:xfrm>
          <a:custGeom>
            <a:avLst/>
            <a:gdLst>
              <a:gd name="T0" fmla="*/ 47 w 240"/>
              <a:gd name="T1" fmla="*/ 228 h 229"/>
              <a:gd name="T2" fmla="*/ 31 w 240"/>
              <a:gd name="T3" fmla="*/ 218 h 229"/>
              <a:gd name="T4" fmla="*/ 41 w 240"/>
              <a:gd name="T5" fmla="*/ 187 h 229"/>
              <a:gd name="T6" fmla="*/ 31 w 240"/>
              <a:gd name="T7" fmla="*/ 150 h 229"/>
              <a:gd name="T8" fmla="*/ 21 w 240"/>
              <a:gd name="T9" fmla="*/ 124 h 229"/>
              <a:gd name="T10" fmla="*/ 0 w 240"/>
              <a:gd name="T11" fmla="*/ 98 h 229"/>
              <a:gd name="T12" fmla="*/ 0 w 240"/>
              <a:gd name="T13" fmla="*/ 57 h 229"/>
              <a:gd name="T14" fmla="*/ 31 w 240"/>
              <a:gd name="T15" fmla="*/ 41 h 229"/>
              <a:gd name="T16" fmla="*/ 31 w 240"/>
              <a:gd name="T17" fmla="*/ 83 h 229"/>
              <a:gd name="T18" fmla="*/ 47 w 240"/>
              <a:gd name="T19" fmla="*/ 98 h 229"/>
              <a:gd name="T20" fmla="*/ 73 w 240"/>
              <a:gd name="T21" fmla="*/ 77 h 229"/>
              <a:gd name="T22" fmla="*/ 88 w 240"/>
              <a:gd name="T23" fmla="*/ 51 h 229"/>
              <a:gd name="T24" fmla="*/ 114 w 240"/>
              <a:gd name="T25" fmla="*/ 51 h 229"/>
              <a:gd name="T26" fmla="*/ 114 w 240"/>
              <a:gd name="T27" fmla="*/ 36 h 229"/>
              <a:gd name="T28" fmla="*/ 88 w 240"/>
              <a:gd name="T29" fmla="*/ 16 h 229"/>
              <a:gd name="T30" fmla="*/ 114 w 240"/>
              <a:gd name="T31" fmla="*/ 0 h 229"/>
              <a:gd name="T32" fmla="*/ 141 w 240"/>
              <a:gd name="T33" fmla="*/ 0 h 229"/>
              <a:gd name="T34" fmla="*/ 166 w 240"/>
              <a:gd name="T35" fmla="*/ 26 h 229"/>
              <a:gd name="T36" fmla="*/ 218 w 240"/>
              <a:gd name="T37" fmla="*/ 16 h 229"/>
              <a:gd name="T38" fmla="*/ 239 w 240"/>
              <a:gd name="T39" fmla="*/ 36 h 229"/>
              <a:gd name="T40" fmla="*/ 223 w 240"/>
              <a:gd name="T41" fmla="*/ 41 h 229"/>
              <a:gd name="T42" fmla="*/ 198 w 240"/>
              <a:gd name="T43" fmla="*/ 41 h 229"/>
              <a:gd name="T44" fmla="*/ 208 w 240"/>
              <a:gd name="T45" fmla="*/ 51 h 229"/>
              <a:gd name="T46" fmla="*/ 192 w 240"/>
              <a:gd name="T47" fmla="*/ 51 h 229"/>
              <a:gd name="T48" fmla="*/ 151 w 240"/>
              <a:gd name="T49" fmla="*/ 67 h 229"/>
              <a:gd name="T50" fmla="*/ 151 w 240"/>
              <a:gd name="T51" fmla="*/ 83 h 229"/>
              <a:gd name="T52" fmla="*/ 166 w 240"/>
              <a:gd name="T53" fmla="*/ 83 h 229"/>
              <a:gd name="T54" fmla="*/ 182 w 240"/>
              <a:gd name="T55" fmla="*/ 83 h 229"/>
              <a:gd name="T56" fmla="*/ 192 w 240"/>
              <a:gd name="T57" fmla="*/ 134 h 229"/>
              <a:gd name="T58" fmla="*/ 156 w 240"/>
              <a:gd name="T59" fmla="*/ 176 h 229"/>
              <a:gd name="T60" fmla="*/ 125 w 240"/>
              <a:gd name="T61" fmla="*/ 202 h 229"/>
              <a:gd name="T62" fmla="*/ 88 w 240"/>
              <a:gd name="T63" fmla="*/ 191 h 229"/>
              <a:gd name="T64" fmla="*/ 98 w 240"/>
              <a:gd name="T65" fmla="*/ 176 h 229"/>
              <a:gd name="T66" fmla="*/ 73 w 240"/>
              <a:gd name="T67" fmla="*/ 191 h 229"/>
              <a:gd name="T68" fmla="*/ 73 w 240"/>
              <a:gd name="T69" fmla="*/ 212 h 229"/>
              <a:gd name="T70" fmla="*/ 47 w 240"/>
              <a:gd name="T71" fmla="*/ 228 h 229"/>
              <a:gd name="T72" fmla="*/ 47 w 240"/>
              <a:gd name="T73" fmla="*/ 228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229"/>
              <a:gd name="T113" fmla="*/ 240 w 240"/>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229">
                <a:moveTo>
                  <a:pt x="47" y="228"/>
                </a:moveTo>
                <a:lnTo>
                  <a:pt x="31" y="218"/>
                </a:lnTo>
                <a:lnTo>
                  <a:pt x="41" y="187"/>
                </a:lnTo>
                <a:lnTo>
                  <a:pt x="31" y="150"/>
                </a:lnTo>
                <a:lnTo>
                  <a:pt x="21" y="124"/>
                </a:lnTo>
                <a:lnTo>
                  <a:pt x="0" y="98"/>
                </a:lnTo>
                <a:lnTo>
                  <a:pt x="0" y="57"/>
                </a:lnTo>
                <a:lnTo>
                  <a:pt x="31" y="41"/>
                </a:lnTo>
                <a:lnTo>
                  <a:pt x="31" y="83"/>
                </a:lnTo>
                <a:lnTo>
                  <a:pt x="47" y="98"/>
                </a:lnTo>
                <a:lnTo>
                  <a:pt x="73" y="77"/>
                </a:lnTo>
                <a:lnTo>
                  <a:pt x="88" y="51"/>
                </a:lnTo>
                <a:lnTo>
                  <a:pt x="114" y="51"/>
                </a:lnTo>
                <a:lnTo>
                  <a:pt x="114" y="36"/>
                </a:lnTo>
                <a:lnTo>
                  <a:pt x="88" y="16"/>
                </a:lnTo>
                <a:lnTo>
                  <a:pt x="114" y="0"/>
                </a:lnTo>
                <a:lnTo>
                  <a:pt x="141" y="0"/>
                </a:lnTo>
                <a:lnTo>
                  <a:pt x="166" y="26"/>
                </a:lnTo>
                <a:lnTo>
                  <a:pt x="218" y="16"/>
                </a:lnTo>
                <a:lnTo>
                  <a:pt x="239" y="36"/>
                </a:lnTo>
                <a:lnTo>
                  <a:pt x="223" y="41"/>
                </a:lnTo>
                <a:lnTo>
                  <a:pt x="198" y="41"/>
                </a:lnTo>
                <a:lnTo>
                  <a:pt x="208" y="51"/>
                </a:lnTo>
                <a:lnTo>
                  <a:pt x="192" y="51"/>
                </a:lnTo>
                <a:lnTo>
                  <a:pt x="151" y="67"/>
                </a:lnTo>
                <a:lnTo>
                  <a:pt x="151" y="83"/>
                </a:lnTo>
                <a:lnTo>
                  <a:pt x="166" y="83"/>
                </a:lnTo>
                <a:lnTo>
                  <a:pt x="182" y="83"/>
                </a:lnTo>
                <a:lnTo>
                  <a:pt x="192" y="134"/>
                </a:lnTo>
                <a:lnTo>
                  <a:pt x="156" y="176"/>
                </a:lnTo>
                <a:lnTo>
                  <a:pt x="125" y="202"/>
                </a:lnTo>
                <a:lnTo>
                  <a:pt x="88" y="191"/>
                </a:lnTo>
                <a:lnTo>
                  <a:pt x="98" y="176"/>
                </a:lnTo>
                <a:lnTo>
                  <a:pt x="73" y="191"/>
                </a:lnTo>
                <a:lnTo>
                  <a:pt x="73" y="212"/>
                </a:lnTo>
                <a:lnTo>
                  <a:pt x="47" y="22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8" name="Freeform 205" descr="Diagonales larges vers le bas">
            <a:extLst>
              <a:ext uri="{FF2B5EF4-FFF2-40B4-BE49-F238E27FC236}">
                <a16:creationId xmlns:a16="http://schemas.microsoft.com/office/drawing/2014/main" id="{527BEBF6-AFFB-FA48-BCE1-5C38722A7202}"/>
              </a:ext>
            </a:extLst>
          </p:cNvPr>
          <p:cNvSpPr>
            <a:spLocks noChangeArrowheads="1"/>
          </p:cNvSpPr>
          <p:nvPr/>
        </p:nvSpPr>
        <p:spPr bwMode="auto">
          <a:xfrm>
            <a:off x="2690503" y="2355750"/>
            <a:ext cx="168894" cy="139164"/>
          </a:xfrm>
          <a:custGeom>
            <a:avLst/>
            <a:gdLst>
              <a:gd name="T0" fmla="*/ 243 w 275"/>
              <a:gd name="T1" fmla="*/ 217 h 218"/>
              <a:gd name="T2" fmla="*/ 186 w 275"/>
              <a:gd name="T3" fmla="*/ 196 h 218"/>
              <a:gd name="T4" fmla="*/ 186 w 275"/>
              <a:gd name="T5" fmla="*/ 155 h 218"/>
              <a:gd name="T6" fmla="*/ 160 w 275"/>
              <a:gd name="T7" fmla="*/ 160 h 218"/>
              <a:gd name="T8" fmla="*/ 118 w 275"/>
              <a:gd name="T9" fmla="*/ 196 h 218"/>
              <a:gd name="T10" fmla="*/ 82 w 275"/>
              <a:gd name="T11" fmla="*/ 217 h 218"/>
              <a:gd name="T12" fmla="*/ 51 w 275"/>
              <a:gd name="T13" fmla="*/ 217 h 218"/>
              <a:gd name="T14" fmla="*/ 41 w 275"/>
              <a:gd name="T15" fmla="*/ 201 h 218"/>
              <a:gd name="T16" fmla="*/ 0 w 275"/>
              <a:gd name="T17" fmla="*/ 201 h 218"/>
              <a:gd name="T18" fmla="*/ 10 w 275"/>
              <a:gd name="T19" fmla="*/ 186 h 218"/>
              <a:gd name="T20" fmla="*/ 51 w 275"/>
              <a:gd name="T21" fmla="*/ 160 h 218"/>
              <a:gd name="T22" fmla="*/ 82 w 275"/>
              <a:gd name="T23" fmla="*/ 77 h 218"/>
              <a:gd name="T24" fmla="*/ 118 w 275"/>
              <a:gd name="T25" fmla="*/ 36 h 218"/>
              <a:gd name="T26" fmla="*/ 149 w 275"/>
              <a:gd name="T27" fmla="*/ 0 h 218"/>
              <a:gd name="T28" fmla="*/ 149 w 275"/>
              <a:gd name="T29" fmla="*/ 51 h 218"/>
              <a:gd name="T30" fmla="*/ 176 w 275"/>
              <a:gd name="T31" fmla="*/ 46 h 218"/>
              <a:gd name="T32" fmla="*/ 227 w 275"/>
              <a:gd name="T33" fmla="*/ 108 h 218"/>
              <a:gd name="T34" fmla="*/ 233 w 275"/>
              <a:gd name="T35" fmla="*/ 160 h 218"/>
              <a:gd name="T36" fmla="*/ 268 w 275"/>
              <a:gd name="T37" fmla="*/ 176 h 218"/>
              <a:gd name="T38" fmla="*/ 274 w 275"/>
              <a:gd name="T39" fmla="*/ 201 h 218"/>
              <a:gd name="T40" fmla="*/ 243 w 275"/>
              <a:gd name="T41" fmla="*/ 217 h 218"/>
              <a:gd name="T42" fmla="*/ 243 w 275"/>
              <a:gd name="T43" fmla="*/ 217 h 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5"/>
              <a:gd name="T67" fmla="*/ 0 h 218"/>
              <a:gd name="T68" fmla="*/ 275 w 275"/>
              <a:gd name="T69" fmla="*/ 218 h 2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5" h="218">
                <a:moveTo>
                  <a:pt x="243" y="217"/>
                </a:moveTo>
                <a:lnTo>
                  <a:pt x="186" y="196"/>
                </a:lnTo>
                <a:lnTo>
                  <a:pt x="186" y="155"/>
                </a:lnTo>
                <a:lnTo>
                  <a:pt x="160" y="160"/>
                </a:lnTo>
                <a:lnTo>
                  <a:pt x="118" y="196"/>
                </a:lnTo>
                <a:lnTo>
                  <a:pt x="82" y="217"/>
                </a:lnTo>
                <a:lnTo>
                  <a:pt x="51" y="217"/>
                </a:lnTo>
                <a:lnTo>
                  <a:pt x="41" y="201"/>
                </a:lnTo>
                <a:lnTo>
                  <a:pt x="0" y="201"/>
                </a:lnTo>
                <a:lnTo>
                  <a:pt x="10" y="186"/>
                </a:lnTo>
                <a:lnTo>
                  <a:pt x="51" y="160"/>
                </a:lnTo>
                <a:lnTo>
                  <a:pt x="82" y="77"/>
                </a:lnTo>
                <a:lnTo>
                  <a:pt x="118" y="36"/>
                </a:lnTo>
                <a:lnTo>
                  <a:pt x="149" y="0"/>
                </a:lnTo>
                <a:lnTo>
                  <a:pt x="149" y="51"/>
                </a:lnTo>
                <a:lnTo>
                  <a:pt x="176" y="46"/>
                </a:lnTo>
                <a:lnTo>
                  <a:pt x="227" y="108"/>
                </a:lnTo>
                <a:lnTo>
                  <a:pt x="233" y="160"/>
                </a:lnTo>
                <a:lnTo>
                  <a:pt x="268" y="176"/>
                </a:lnTo>
                <a:lnTo>
                  <a:pt x="274" y="201"/>
                </a:lnTo>
                <a:lnTo>
                  <a:pt x="243" y="21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9" name="Freeform 206" descr="Diagonales larges vers le bas">
            <a:extLst>
              <a:ext uri="{FF2B5EF4-FFF2-40B4-BE49-F238E27FC236}">
                <a16:creationId xmlns:a16="http://schemas.microsoft.com/office/drawing/2014/main" id="{61AF3D83-9E61-9E40-8E33-229E1BCC4528}"/>
              </a:ext>
            </a:extLst>
          </p:cNvPr>
          <p:cNvSpPr>
            <a:spLocks noChangeArrowheads="1"/>
          </p:cNvSpPr>
          <p:nvPr/>
        </p:nvSpPr>
        <p:spPr bwMode="auto">
          <a:xfrm>
            <a:off x="2713532" y="1717516"/>
            <a:ext cx="121297" cy="124768"/>
          </a:xfrm>
          <a:custGeom>
            <a:avLst/>
            <a:gdLst>
              <a:gd name="T0" fmla="*/ 109 w 198"/>
              <a:gd name="T1" fmla="*/ 196 h 197"/>
              <a:gd name="T2" fmla="*/ 41 w 198"/>
              <a:gd name="T3" fmla="*/ 191 h 197"/>
              <a:gd name="T4" fmla="*/ 88 w 198"/>
              <a:gd name="T5" fmla="*/ 129 h 197"/>
              <a:gd name="T6" fmla="*/ 6 w 198"/>
              <a:gd name="T7" fmla="*/ 124 h 197"/>
              <a:gd name="T8" fmla="*/ 0 w 198"/>
              <a:gd name="T9" fmla="*/ 98 h 197"/>
              <a:gd name="T10" fmla="*/ 6 w 198"/>
              <a:gd name="T11" fmla="*/ 47 h 197"/>
              <a:gd name="T12" fmla="*/ 21 w 198"/>
              <a:gd name="T13" fmla="*/ 0 h 197"/>
              <a:gd name="T14" fmla="*/ 41 w 198"/>
              <a:gd name="T15" fmla="*/ 16 h 197"/>
              <a:gd name="T16" fmla="*/ 47 w 198"/>
              <a:gd name="T17" fmla="*/ 47 h 197"/>
              <a:gd name="T18" fmla="*/ 62 w 198"/>
              <a:gd name="T19" fmla="*/ 108 h 197"/>
              <a:gd name="T20" fmla="*/ 88 w 198"/>
              <a:gd name="T21" fmla="*/ 47 h 197"/>
              <a:gd name="T22" fmla="*/ 109 w 198"/>
              <a:gd name="T23" fmla="*/ 108 h 197"/>
              <a:gd name="T24" fmla="*/ 113 w 198"/>
              <a:gd name="T25" fmla="*/ 47 h 197"/>
              <a:gd name="T26" fmla="*/ 150 w 198"/>
              <a:gd name="T27" fmla="*/ 47 h 197"/>
              <a:gd name="T28" fmla="*/ 197 w 198"/>
              <a:gd name="T29" fmla="*/ 61 h 197"/>
              <a:gd name="T30" fmla="*/ 191 w 198"/>
              <a:gd name="T31" fmla="*/ 114 h 197"/>
              <a:gd name="T32" fmla="*/ 155 w 198"/>
              <a:gd name="T33" fmla="*/ 165 h 197"/>
              <a:gd name="T34" fmla="*/ 109 w 198"/>
              <a:gd name="T35" fmla="*/ 196 h 197"/>
              <a:gd name="T36" fmla="*/ 109 w 198"/>
              <a:gd name="T37" fmla="*/ 196 h 1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197"/>
              <a:gd name="T59" fmla="*/ 198 w 198"/>
              <a:gd name="T60" fmla="*/ 197 h 1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197">
                <a:moveTo>
                  <a:pt x="109" y="196"/>
                </a:moveTo>
                <a:lnTo>
                  <a:pt x="41" y="191"/>
                </a:lnTo>
                <a:lnTo>
                  <a:pt x="88" y="129"/>
                </a:lnTo>
                <a:lnTo>
                  <a:pt x="6" y="124"/>
                </a:lnTo>
                <a:lnTo>
                  <a:pt x="0" y="98"/>
                </a:lnTo>
                <a:lnTo>
                  <a:pt x="6" y="47"/>
                </a:lnTo>
                <a:lnTo>
                  <a:pt x="21" y="0"/>
                </a:lnTo>
                <a:lnTo>
                  <a:pt x="41" y="16"/>
                </a:lnTo>
                <a:lnTo>
                  <a:pt x="47" y="47"/>
                </a:lnTo>
                <a:lnTo>
                  <a:pt x="62" y="108"/>
                </a:lnTo>
                <a:lnTo>
                  <a:pt x="88" y="47"/>
                </a:lnTo>
                <a:lnTo>
                  <a:pt x="109" y="108"/>
                </a:lnTo>
                <a:lnTo>
                  <a:pt x="113" y="47"/>
                </a:lnTo>
                <a:lnTo>
                  <a:pt x="150" y="47"/>
                </a:lnTo>
                <a:lnTo>
                  <a:pt x="197" y="61"/>
                </a:lnTo>
                <a:lnTo>
                  <a:pt x="191" y="114"/>
                </a:lnTo>
                <a:lnTo>
                  <a:pt x="155" y="165"/>
                </a:lnTo>
                <a:lnTo>
                  <a:pt x="109" y="19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0" name="Freeform 207" descr="Diagonales larges vers le bas">
            <a:extLst>
              <a:ext uri="{FF2B5EF4-FFF2-40B4-BE49-F238E27FC236}">
                <a16:creationId xmlns:a16="http://schemas.microsoft.com/office/drawing/2014/main" id="{FEBDACFB-6FB6-004B-B31C-25B0E41D275D}"/>
              </a:ext>
            </a:extLst>
          </p:cNvPr>
          <p:cNvSpPr>
            <a:spLocks noChangeArrowheads="1"/>
          </p:cNvSpPr>
          <p:nvPr/>
        </p:nvSpPr>
        <p:spPr bwMode="auto">
          <a:xfrm>
            <a:off x="2363461" y="1587950"/>
            <a:ext cx="201137" cy="86377"/>
          </a:xfrm>
          <a:custGeom>
            <a:avLst/>
            <a:gdLst>
              <a:gd name="T0" fmla="*/ 47 w 328"/>
              <a:gd name="T1" fmla="*/ 134 h 135"/>
              <a:gd name="T2" fmla="*/ 73 w 328"/>
              <a:gd name="T3" fmla="*/ 83 h 135"/>
              <a:gd name="T4" fmla="*/ 31 w 328"/>
              <a:gd name="T5" fmla="*/ 108 h 135"/>
              <a:gd name="T6" fmla="*/ 0 w 328"/>
              <a:gd name="T7" fmla="*/ 98 h 135"/>
              <a:gd name="T8" fmla="*/ 6 w 328"/>
              <a:gd name="T9" fmla="*/ 67 h 135"/>
              <a:gd name="T10" fmla="*/ 67 w 328"/>
              <a:gd name="T11" fmla="*/ 57 h 135"/>
              <a:gd name="T12" fmla="*/ 109 w 328"/>
              <a:gd name="T13" fmla="*/ 41 h 135"/>
              <a:gd name="T14" fmla="*/ 176 w 328"/>
              <a:gd name="T15" fmla="*/ 16 h 135"/>
              <a:gd name="T16" fmla="*/ 233 w 328"/>
              <a:gd name="T17" fmla="*/ 0 h 135"/>
              <a:gd name="T18" fmla="*/ 286 w 328"/>
              <a:gd name="T19" fmla="*/ 16 h 135"/>
              <a:gd name="T20" fmla="*/ 286 w 328"/>
              <a:gd name="T21" fmla="*/ 0 h 135"/>
              <a:gd name="T22" fmla="*/ 306 w 328"/>
              <a:gd name="T23" fmla="*/ 4 h 135"/>
              <a:gd name="T24" fmla="*/ 327 w 328"/>
              <a:gd name="T25" fmla="*/ 31 h 135"/>
              <a:gd name="T26" fmla="*/ 286 w 328"/>
              <a:gd name="T27" fmla="*/ 46 h 135"/>
              <a:gd name="T28" fmla="*/ 274 w 328"/>
              <a:gd name="T29" fmla="*/ 73 h 135"/>
              <a:gd name="T30" fmla="*/ 259 w 328"/>
              <a:gd name="T31" fmla="*/ 73 h 135"/>
              <a:gd name="T32" fmla="*/ 259 w 328"/>
              <a:gd name="T33" fmla="*/ 93 h 135"/>
              <a:gd name="T34" fmla="*/ 208 w 328"/>
              <a:gd name="T35" fmla="*/ 98 h 135"/>
              <a:gd name="T36" fmla="*/ 192 w 328"/>
              <a:gd name="T37" fmla="*/ 114 h 135"/>
              <a:gd name="T38" fmla="*/ 166 w 328"/>
              <a:gd name="T39" fmla="*/ 98 h 135"/>
              <a:gd name="T40" fmla="*/ 208 w 328"/>
              <a:gd name="T41" fmla="*/ 46 h 135"/>
              <a:gd name="T42" fmla="*/ 151 w 328"/>
              <a:gd name="T43" fmla="*/ 73 h 135"/>
              <a:gd name="T44" fmla="*/ 139 w 328"/>
              <a:gd name="T45" fmla="*/ 93 h 135"/>
              <a:gd name="T46" fmla="*/ 114 w 328"/>
              <a:gd name="T47" fmla="*/ 108 h 135"/>
              <a:gd name="T48" fmla="*/ 125 w 328"/>
              <a:gd name="T49" fmla="*/ 93 h 135"/>
              <a:gd name="T50" fmla="*/ 83 w 328"/>
              <a:gd name="T51" fmla="*/ 114 h 135"/>
              <a:gd name="T52" fmla="*/ 47 w 328"/>
              <a:gd name="T53" fmla="*/ 134 h 135"/>
              <a:gd name="T54" fmla="*/ 47 w 328"/>
              <a:gd name="T55" fmla="*/ 134 h 1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8"/>
              <a:gd name="T85" fmla="*/ 0 h 135"/>
              <a:gd name="T86" fmla="*/ 328 w 328"/>
              <a:gd name="T87" fmla="*/ 135 h 1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8" h="135">
                <a:moveTo>
                  <a:pt x="47" y="134"/>
                </a:moveTo>
                <a:lnTo>
                  <a:pt x="73" y="83"/>
                </a:lnTo>
                <a:lnTo>
                  <a:pt x="31" y="108"/>
                </a:lnTo>
                <a:lnTo>
                  <a:pt x="0" y="98"/>
                </a:lnTo>
                <a:lnTo>
                  <a:pt x="6" y="67"/>
                </a:lnTo>
                <a:lnTo>
                  <a:pt x="67" y="57"/>
                </a:lnTo>
                <a:lnTo>
                  <a:pt x="109" y="41"/>
                </a:lnTo>
                <a:lnTo>
                  <a:pt x="176" y="16"/>
                </a:lnTo>
                <a:lnTo>
                  <a:pt x="233" y="0"/>
                </a:lnTo>
                <a:lnTo>
                  <a:pt x="286" y="16"/>
                </a:lnTo>
                <a:lnTo>
                  <a:pt x="286" y="0"/>
                </a:lnTo>
                <a:lnTo>
                  <a:pt x="306" y="4"/>
                </a:lnTo>
                <a:lnTo>
                  <a:pt x="327" y="31"/>
                </a:lnTo>
                <a:lnTo>
                  <a:pt x="286" y="46"/>
                </a:lnTo>
                <a:lnTo>
                  <a:pt x="274" y="73"/>
                </a:lnTo>
                <a:lnTo>
                  <a:pt x="259" y="73"/>
                </a:lnTo>
                <a:lnTo>
                  <a:pt x="259" y="93"/>
                </a:lnTo>
                <a:lnTo>
                  <a:pt x="208" y="98"/>
                </a:lnTo>
                <a:lnTo>
                  <a:pt x="192" y="114"/>
                </a:lnTo>
                <a:lnTo>
                  <a:pt x="166" y="98"/>
                </a:lnTo>
                <a:lnTo>
                  <a:pt x="208" y="46"/>
                </a:lnTo>
                <a:lnTo>
                  <a:pt x="151" y="73"/>
                </a:lnTo>
                <a:lnTo>
                  <a:pt x="139" y="93"/>
                </a:lnTo>
                <a:lnTo>
                  <a:pt x="114" y="108"/>
                </a:lnTo>
                <a:lnTo>
                  <a:pt x="125" y="93"/>
                </a:lnTo>
                <a:lnTo>
                  <a:pt x="83" y="114"/>
                </a:lnTo>
                <a:lnTo>
                  <a:pt x="47" y="13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1" name="Freeform 208" descr="Diagonales larges vers le bas">
            <a:extLst>
              <a:ext uri="{FF2B5EF4-FFF2-40B4-BE49-F238E27FC236}">
                <a16:creationId xmlns:a16="http://schemas.microsoft.com/office/drawing/2014/main" id="{008DA041-5F46-5041-BB48-11BF116F3425}"/>
              </a:ext>
            </a:extLst>
          </p:cNvPr>
          <p:cNvSpPr>
            <a:spLocks noChangeArrowheads="1"/>
          </p:cNvSpPr>
          <p:nvPr/>
        </p:nvSpPr>
        <p:spPr bwMode="auto">
          <a:xfrm>
            <a:off x="2731958" y="1925462"/>
            <a:ext cx="159682" cy="99174"/>
          </a:xfrm>
          <a:custGeom>
            <a:avLst/>
            <a:gdLst>
              <a:gd name="T0" fmla="*/ 31 w 260"/>
              <a:gd name="T1" fmla="*/ 155 h 156"/>
              <a:gd name="T2" fmla="*/ 0 w 260"/>
              <a:gd name="T3" fmla="*/ 140 h 156"/>
              <a:gd name="T4" fmla="*/ 16 w 260"/>
              <a:gd name="T5" fmla="*/ 98 h 156"/>
              <a:gd name="T6" fmla="*/ 51 w 260"/>
              <a:gd name="T7" fmla="*/ 41 h 156"/>
              <a:gd name="T8" fmla="*/ 98 w 260"/>
              <a:gd name="T9" fmla="*/ 0 h 156"/>
              <a:gd name="T10" fmla="*/ 176 w 260"/>
              <a:gd name="T11" fmla="*/ 0 h 156"/>
              <a:gd name="T12" fmla="*/ 259 w 260"/>
              <a:gd name="T13" fmla="*/ 41 h 156"/>
              <a:gd name="T14" fmla="*/ 192 w 260"/>
              <a:gd name="T15" fmla="*/ 72 h 156"/>
              <a:gd name="T16" fmla="*/ 135 w 260"/>
              <a:gd name="T17" fmla="*/ 125 h 156"/>
              <a:gd name="T18" fmla="*/ 51 w 260"/>
              <a:gd name="T19" fmla="*/ 82 h 156"/>
              <a:gd name="T20" fmla="*/ 41 w 260"/>
              <a:gd name="T21" fmla="*/ 109 h 156"/>
              <a:gd name="T22" fmla="*/ 83 w 260"/>
              <a:gd name="T23" fmla="*/ 114 h 156"/>
              <a:gd name="T24" fmla="*/ 31 w 260"/>
              <a:gd name="T25" fmla="*/ 155 h 156"/>
              <a:gd name="T26" fmla="*/ 31 w 260"/>
              <a:gd name="T27" fmla="*/ 155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0"/>
              <a:gd name="T43" fmla="*/ 0 h 156"/>
              <a:gd name="T44" fmla="*/ 260 w 260"/>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0" h="156">
                <a:moveTo>
                  <a:pt x="31" y="155"/>
                </a:moveTo>
                <a:lnTo>
                  <a:pt x="0" y="140"/>
                </a:lnTo>
                <a:lnTo>
                  <a:pt x="16" y="98"/>
                </a:lnTo>
                <a:lnTo>
                  <a:pt x="51" y="41"/>
                </a:lnTo>
                <a:lnTo>
                  <a:pt x="98" y="0"/>
                </a:lnTo>
                <a:lnTo>
                  <a:pt x="176" y="0"/>
                </a:lnTo>
                <a:lnTo>
                  <a:pt x="259" y="41"/>
                </a:lnTo>
                <a:lnTo>
                  <a:pt x="192" y="72"/>
                </a:lnTo>
                <a:lnTo>
                  <a:pt x="135" y="125"/>
                </a:lnTo>
                <a:lnTo>
                  <a:pt x="51" y="82"/>
                </a:lnTo>
                <a:lnTo>
                  <a:pt x="41" y="109"/>
                </a:lnTo>
                <a:lnTo>
                  <a:pt x="83" y="114"/>
                </a:lnTo>
                <a:lnTo>
                  <a:pt x="31" y="15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2" name="Freeform 209">
            <a:extLst>
              <a:ext uri="{FF2B5EF4-FFF2-40B4-BE49-F238E27FC236}">
                <a16:creationId xmlns:a16="http://schemas.microsoft.com/office/drawing/2014/main" id="{2B92E23C-9AB5-304F-B7A0-E0E0CB482FA1}"/>
              </a:ext>
            </a:extLst>
          </p:cNvPr>
          <p:cNvSpPr>
            <a:spLocks noChangeArrowheads="1"/>
          </p:cNvSpPr>
          <p:nvPr/>
        </p:nvSpPr>
        <p:spPr bwMode="auto">
          <a:xfrm>
            <a:off x="1466787" y="2934799"/>
            <a:ext cx="95195" cy="123169"/>
          </a:xfrm>
          <a:custGeom>
            <a:avLst/>
            <a:gdLst>
              <a:gd name="T0" fmla="*/ 155 w 156"/>
              <a:gd name="T1" fmla="*/ 192 h 193"/>
              <a:gd name="T2" fmla="*/ 104 w 156"/>
              <a:gd name="T3" fmla="*/ 176 h 193"/>
              <a:gd name="T4" fmla="*/ 78 w 156"/>
              <a:gd name="T5" fmla="*/ 139 h 193"/>
              <a:gd name="T6" fmla="*/ 47 w 156"/>
              <a:gd name="T7" fmla="*/ 119 h 193"/>
              <a:gd name="T8" fmla="*/ 0 w 156"/>
              <a:gd name="T9" fmla="*/ 57 h 193"/>
              <a:gd name="T10" fmla="*/ 0 w 156"/>
              <a:gd name="T11" fmla="*/ 10 h 193"/>
              <a:gd name="T12" fmla="*/ 21 w 156"/>
              <a:gd name="T13" fmla="*/ 0 h 193"/>
              <a:gd name="T14" fmla="*/ 104 w 156"/>
              <a:gd name="T15" fmla="*/ 51 h 193"/>
              <a:gd name="T16" fmla="*/ 109 w 156"/>
              <a:gd name="T17" fmla="*/ 98 h 193"/>
              <a:gd name="T18" fmla="*/ 129 w 156"/>
              <a:gd name="T19" fmla="*/ 135 h 193"/>
              <a:gd name="T20" fmla="*/ 155 w 156"/>
              <a:gd name="T21" fmla="*/ 192 h 193"/>
              <a:gd name="T22" fmla="*/ 155 w 156"/>
              <a:gd name="T23" fmla="*/ 192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193"/>
              <a:gd name="T38" fmla="*/ 156 w 156"/>
              <a:gd name="T39" fmla="*/ 193 h 1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193">
                <a:moveTo>
                  <a:pt x="155" y="192"/>
                </a:moveTo>
                <a:lnTo>
                  <a:pt x="104" y="176"/>
                </a:lnTo>
                <a:lnTo>
                  <a:pt x="78" y="139"/>
                </a:lnTo>
                <a:lnTo>
                  <a:pt x="47" y="119"/>
                </a:lnTo>
                <a:lnTo>
                  <a:pt x="0" y="57"/>
                </a:lnTo>
                <a:lnTo>
                  <a:pt x="0" y="10"/>
                </a:lnTo>
                <a:lnTo>
                  <a:pt x="21" y="0"/>
                </a:lnTo>
                <a:lnTo>
                  <a:pt x="104" y="51"/>
                </a:lnTo>
                <a:lnTo>
                  <a:pt x="109" y="98"/>
                </a:lnTo>
                <a:lnTo>
                  <a:pt x="129" y="135"/>
                </a:lnTo>
                <a:lnTo>
                  <a:pt x="155" y="19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3" name="Freeform 210">
            <a:extLst>
              <a:ext uri="{FF2B5EF4-FFF2-40B4-BE49-F238E27FC236}">
                <a16:creationId xmlns:a16="http://schemas.microsoft.com/office/drawing/2014/main" id="{014F44C9-9B96-7B41-BFFA-2B8A62506AA6}"/>
              </a:ext>
            </a:extLst>
          </p:cNvPr>
          <p:cNvSpPr>
            <a:spLocks noChangeArrowheads="1"/>
          </p:cNvSpPr>
          <p:nvPr/>
        </p:nvSpPr>
        <p:spPr bwMode="auto">
          <a:xfrm>
            <a:off x="2615267" y="1581550"/>
            <a:ext cx="92124" cy="52787"/>
          </a:xfrm>
          <a:custGeom>
            <a:avLst/>
            <a:gdLst>
              <a:gd name="T0" fmla="*/ 57 w 152"/>
              <a:gd name="T1" fmla="*/ 84 h 85"/>
              <a:gd name="T2" fmla="*/ 0 w 152"/>
              <a:gd name="T3" fmla="*/ 84 h 85"/>
              <a:gd name="T4" fmla="*/ 0 w 152"/>
              <a:gd name="T5" fmla="*/ 57 h 85"/>
              <a:gd name="T6" fmla="*/ 6 w 152"/>
              <a:gd name="T7" fmla="*/ 37 h 85"/>
              <a:gd name="T8" fmla="*/ 41 w 152"/>
              <a:gd name="T9" fmla="*/ 0 h 85"/>
              <a:gd name="T10" fmla="*/ 94 w 152"/>
              <a:gd name="T11" fmla="*/ 0 h 85"/>
              <a:gd name="T12" fmla="*/ 151 w 152"/>
              <a:gd name="T13" fmla="*/ 27 h 85"/>
              <a:gd name="T14" fmla="*/ 135 w 152"/>
              <a:gd name="T15" fmla="*/ 43 h 85"/>
              <a:gd name="T16" fmla="*/ 98 w 152"/>
              <a:gd name="T17" fmla="*/ 37 h 85"/>
              <a:gd name="T18" fmla="*/ 98 w 152"/>
              <a:gd name="T19" fmla="*/ 53 h 85"/>
              <a:gd name="T20" fmla="*/ 110 w 152"/>
              <a:gd name="T21" fmla="*/ 57 h 85"/>
              <a:gd name="T22" fmla="*/ 98 w 152"/>
              <a:gd name="T23" fmla="*/ 78 h 85"/>
              <a:gd name="T24" fmla="*/ 57 w 152"/>
              <a:gd name="T25" fmla="*/ 84 h 85"/>
              <a:gd name="T26" fmla="*/ 57 w 152"/>
              <a:gd name="T27" fmla="*/ 84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85"/>
              <a:gd name="T44" fmla="*/ 152 w 152"/>
              <a:gd name="T45" fmla="*/ 85 h 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85">
                <a:moveTo>
                  <a:pt x="57" y="84"/>
                </a:moveTo>
                <a:lnTo>
                  <a:pt x="0" y="84"/>
                </a:lnTo>
                <a:lnTo>
                  <a:pt x="0" y="57"/>
                </a:lnTo>
                <a:lnTo>
                  <a:pt x="6" y="37"/>
                </a:lnTo>
                <a:lnTo>
                  <a:pt x="41" y="0"/>
                </a:lnTo>
                <a:lnTo>
                  <a:pt x="94" y="0"/>
                </a:lnTo>
                <a:lnTo>
                  <a:pt x="151" y="27"/>
                </a:lnTo>
                <a:lnTo>
                  <a:pt x="135" y="43"/>
                </a:lnTo>
                <a:lnTo>
                  <a:pt x="98" y="37"/>
                </a:lnTo>
                <a:lnTo>
                  <a:pt x="98" y="53"/>
                </a:lnTo>
                <a:lnTo>
                  <a:pt x="110" y="57"/>
                </a:lnTo>
                <a:lnTo>
                  <a:pt x="98" y="78"/>
                </a:lnTo>
                <a:lnTo>
                  <a:pt x="57" y="8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4" name="Freeform 211">
            <a:extLst>
              <a:ext uri="{FF2B5EF4-FFF2-40B4-BE49-F238E27FC236}">
                <a16:creationId xmlns:a16="http://schemas.microsoft.com/office/drawing/2014/main" id="{B7519632-7C7D-674F-BE75-4C7B2078D445}"/>
              </a:ext>
            </a:extLst>
          </p:cNvPr>
          <p:cNvSpPr>
            <a:spLocks noChangeArrowheads="1"/>
          </p:cNvSpPr>
          <p:nvPr/>
        </p:nvSpPr>
        <p:spPr bwMode="auto">
          <a:xfrm>
            <a:off x="2547710" y="2111013"/>
            <a:ext cx="82911" cy="68782"/>
          </a:xfrm>
          <a:custGeom>
            <a:avLst/>
            <a:gdLst>
              <a:gd name="T0" fmla="*/ 114 w 135"/>
              <a:gd name="T1" fmla="*/ 109 h 110"/>
              <a:gd name="T2" fmla="*/ 73 w 135"/>
              <a:gd name="T3" fmla="*/ 109 h 110"/>
              <a:gd name="T4" fmla="*/ 41 w 135"/>
              <a:gd name="T5" fmla="*/ 93 h 110"/>
              <a:gd name="T6" fmla="*/ 0 w 135"/>
              <a:gd name="T7" fmla="*/ 57 h 110"/>
              <a:gd name="T8" fmla="*/ 30 w 135"/>
              <a:gd name="T9" fmla="*/ 52 h 110"/>
              <a:gd name="T10" fmla="*/ 57 w 135"/>
              <a:gd name="T11" fmla="*/ 26 h 110"/>
              <a:gd name="T12" fmla="*/ 98 w 135"/>
              <a:gd name="T13" fmla="*/ 0 h 110"/>
              <a:gd name="T14" fmla="*/ 124 w 135"/>
              <a:gd name="T15" fmla="*/ 52 h 110"/>
              <a:gd name="T16" fmla="*/ 134 w 135"/>
              <a:gd name="T17" fmla="*/ 93 h 110"/>
              <a:gd name="T18" fmla="*/ 114 w 135"/>
              <a:gd name="T19" fmla="*/ 109 h 110"/>
              <a:gd name="T20" fmla="*/ 114 w 135"/>
              <a:gd name="T21" fmla="*/ 109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110"/>
              <a:gd name="T35" fmla="*/ 135 w 135"/>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110">
                <a:moveTo>
                  <a:pt x="114" y="109"/>
                </a:moveTo>
                <a:lnTo>
                  <a:pt x="73" y="109"/>
                </a:lnTo>
                <a:lnTo>
                  <a:pt x="41" y="93"/>
                </a:lnTo>
                <a:lnTo>
                  <a:pt x="0" y="57"/>
                </a:lnTo>
                <a:lnTo>
                  <a:pt x="30" y="52"/>
                </a:lnTo>
                <a:lnTo>
                  <a:pt x="57" y="26"/>
                </a:lnTo>
                <a:lnTo>
                  <a:pt x="98" y="0"/>
                </a:lnTo>
                <a:lnTo>
                  <a:pt x="124" y="52"/>
                </a:lnTo>
                <a:lnTo>
                  <a:pt x="134" y="93"/>
                </a:lnTo>
                <a:lnTo>
                  <a:pt x="114" y="10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5" name="Freeform 212">
            <a:extLst>
              <a:ext uri="{FF2B5EF4-FFF2-40B4-BE49-F238E27FC236}">
                <a16:creationId xmlns:a16="http://schemas.microsoft.com/office/drawing/2014/main" id="{13D09FE6-EB7F-A14F-B82E-01F5AF1FCF39}"/>
              </a:ext>
            </a:extLst>
          </p:cNvPr>
          <p:cNvSpPr>
            <a:spLocks noChangeArrowheads="1"/>
          </p:cNvSpPr>
          <p:nvPr/>
        </p:nvSpPr>
        <p:spPr bwMode="auto">
          <a:xfrm>
            <a:off x="3072818" y="1997442"/>
            <a:ext cx="82911" cy="67183"/>
          </a:xfrm>
          <a:custGeom>
            <a:avLst/>
            <a:gdLst>
              <a:gd name="T0" fmla="*/ 135 w 136"/>
              <a:gd name="T1" fmla="*/ 104 h 105"/>
              <a:gd name="T2" fmla="*/ 88 w 136"/>
              <a:gd name="T3" fmla="*/ 84 h 105"/>
              <a:gd name="T4" fmla="*/ 57 w 136"/>
              <a:gd name="T5" fmla="*/ 84 h 105"/>
              <a:gd name="T6" fmla="*/ 16 w 136"/>
              <a:gd name="T7" fmla="*/ 84 h 105"/>
              <a:gd name="T8" fmla="*/ 0 w 136"/>
              <a:gd name="T9" fmla="*/ 68 h 105"/>
              <a:gd name="T10" fmla="*/ 16 w 136"/>
              <a:gd name="T11" fmla="*/ 41 h 105"/>
              <a:gd name="T12" fmla="*/ 6 w 136"/>
              <a:gd name="T13" fmla="*/ 27 h 105"/>
              <a:gd name="T14" fmla="*/ 26 w 136"/>
              <a:gd name="T15" fmla="*/ 0 h 105"/>
              <a:gd name="T16" fmla="*/ 47 w 136"/>
              <a:gd name="T17" fmla="*/ 16 h 105"/>
              <a:gd name="T18" fmla="*/ 114 w 136"/>
              <a:gd name="T19" fmla="*/ 37 h 105"/>
              <a:gd name="T20" fmla="*/ 135 w 136"/>
              <a:gd name="T21" fmla="*/ 104 h 105"/>
              <a:gd name="T22" fmla="*/ 135 w 136"/>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105"/>
              <a:gd name="T38" fmla="*/ 136 w 136"/>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105">
                <a:moveTo>
                  <a:pt x="135" y="104"/>
                </a:moveTo>
                <a:lnTo>
                  <a:pt x="88" y="84"/>
                </a:lnTo>
                <a:lnTo>
                  <a:pt x="57" y="84"/>
                </a:lnTo>
                <a:lnTo>
                  <a:pt x="16" y="84"/>
                </a:lnTo>
                <a:lnTo>
                  <a:pt x="0" y="68"/>
                </a:lnTo>
                <a:lnTo>
                  <a:pt x="16" y="41"/>
                </a:lnTo>
                <a:lnTo>
                  <a:pt x="6" y="27"/>
                </a:lnTo>
                <a:lnTo>
                  <a:pt x="26" y="0"/>
                </a:lnTo>
                <a:lnTo>
                  <a:pt x="47" y="16"/>
                </a:lnTo>
                <a:lnTo>
                  <a:pt x="114" y="37"/>
                </a:lnTo>
                <a:lnTo>
                  <a:pt x="135" y="10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6" name="Freeform 213">
            <a:extLst>
              <a:ext uri="{FF2B5EF4-FFF2-40B4-BE49-F238E27FC236}">
                <a16:creationId xmlns:a16="http://schemas.microsoft.com/office/drawing/2014/main" id="{A2E15E20-B1BF-5E4F-9771-EA0BC41421BF}"/>
              </a:ext>
            </a:extLst>
          </p:cNvPr>
          <p:cNvSpPr>
            <a:spLocks noChangeArrowheads="1"/>
          </p:cNvSpPr>
          <p:nvPr/>
        </p:nvSpPr>
        <p:spPr bwMode="auto">
          <a:xfrm>
            <a:off x="2805658" y="1826288"/>
            <a:ext cx="70629" cy="59184"/>
          </a:xfrm>
          <a:custGeom>
            <a:avLst/>
            <a:gdLst>
              <a:gd name="T0" fmla="*/ 73 w 115"/>
              <a:gd name="T1" fmla="*/ 93 h 94"/>
              <a:gd name="T2" fmla="*/ 20 w 115"/>
              <a:gd name="T3" fmla="*/ 78 h 94"/>
              <a:gd name="T4" fmla="*/ 0 w 115"/>
              <a:gd name="T5" fmla="*/ 47 h 94"/>
              <a:gd name="T6" fmla="*/ 47 w 115"/>
              <a:gd name="T7" fmla="*/ 21 h 94"/>
              <a:gd name="T8" fmla="*/ 108 w 115"/>
              <a:gd name="T9" fmla="*/ 0 h 94"/>
              <a:gd name="T10" fmla="*/ 114 w 115"/>
              <a:gd name="T11" fmla="*/ 21 h 94"/>
              <a:gd name="T12" fmla="*/ 114 w 115"/>
              <a:gd name="T13" fmla="*/ 47 h 94"/>
              <a:gd name="T14" fmla="*/ 73 w 115"/>
              <a:gd name="T15" fmla="*/ 93 h 94"/>
              <a:gd name="T16" fmla="*/ 73 w 115"/>
              <a:gd name="T17" fmla="*/ 93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94"/>
              <a:gd name="T29" fmla="*/ 115 w 115"/>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94">
                <a:moveTo>
                  <a:pt x="73" y="93"/>
                </a:moveTo>
                <a:lnTo>
                  <a:pt x="20" y="78"/>
                </a:lnTo>
                <a:lnTo>
                  <a:pt x="0" y="47"/>
                </a:lnTo>
                <a:lnTo>
                  <a:pt x="47" y="21"/>
                </a:lnTo>
                <a:lnTo>
                  <a:pt x="108" y="0"/>
                </a:lnTo>
                <a:lnTo>
                  <a:pt x="114" y="21"/>
                </a:lnTo>
                <a:lnTo>
                  <a:pt x="114" y="47"/>
                </a:lnTo>
                <a:lnTo>
                  <a:pt x="73" y="9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7" name="Freeform 214">
            <a:extLst>
              <a:ext uri="{FF2B5EF4-FFF2-40B4-BE49-F238E27FC236}">
                <a16:creationId xmlns:a16="http://schemas.microsoft.com/office/drawing/2014/main" id="{9B35B6CD-F2F5-C847-AF31-A0925316E682}"/>
              </a:ext>
            </a:extLst>
          </p:cNvPr>
          <p:cNvSpPr>
            <a:spLocks noChangeArrowheads="1"/>
          </p:cNvSpPr>
          <p:nvPr/>
        </p:nvSpPr>
        <p:spPr bwMode="auto">
          <a:xfrm>
            <a:off x="2992977" y="2283768"/>
            <a:ext cx="64487" cy="43188"/>
          </a:xfrm>
          <a:custGeom>
            <a:avLst/>
            <a:gdLst>
              <a:gd name="T0" fmla="*/ 47 w 105"/>
              <a:gd name="T1" fmla="*/ 67 h 68"/>
              <a:gd name="T2" fmla="*/ 0 w 105"/>
              <a:gd name="T3" fmla="*/ 57 h 68"/>
              <a:gd name="T4" fmla="*/ 10 w 105"/>
              <a:gd name="T5" fmla="*/ 30 h 68"/>
              <a:gd name="T6" fmla="*/ 36 w 105"/>
              <a:gd name="T7" fmla="*/ 4 h 68"/>
              <a:gd name="T8" fmla="*/ 78 w 105"/>
              <a:gd name="T9" fmla="*/ 0 h 68"/>
              <a:gd name="T10" fmla="*/ 104 w 105"/>
              <a:gd name="T11" fmla="*/ 14 h 68"/>
              <a:gd name="T12" fmla="*/ 88 w 105"/>
              <a:gd name="T13" fmla="*/ 57 h 68"/>
              <a:gd name="T14" fmla="*/ 47 w 105"/>
              <a:gd name="T15" fmla="*/ 67 h 68"/>
              <a:gd name="T16" fmla="*/ 47 w 105"/>
              <a:gd name="T17" fmla="*/ 6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68"/>
              <a:gd name="T29" fmla="*/ 105 w 105"/>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68">
                <a:moveTo>
                  <a:pt x="47" y="67"/>
                </a:moveTo>
                <a:lnTo>
                  <a:pt x="0" y="57"/>
                </a:lnTo>
                <a:lnTo>
                  <a:pt x="10" y="30"/>
                </a:lnTo>
                <a:lnTo>
                  <a:pt x="36" y="4"/>
                </a:lnTo>
                <a:lnTo>
                  <a:pt x="78" y="0"/>
                </a:lnTo>
                <a:lnTo>
                  <a:pt x="104" y="14"/>
                </a:lnTo>
                <a:lnTo>
                  <a:pt x="88" y="57"/>
                </a:lnTo>
                <a:lnTo>
                  <a:pt x="47" y="6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8" name="Freeform 215">
            <a:extLst>
              <a:ext uri="{FF2B5EF4-FFF2-40B4-BE49-F238E27FC236}">
                <a16:creationId xmlns:a16="http://schemas.microsoft.com/office/drawing/2014/main" id="{6C76EF99-124B-354A-9480-F00B4FBE02AF}"/>
              </a:ext>
            </a:extLst>
          </p:cNvPr>
          <p:cNvSpPr>
            <a:spLocks noChangeArrowheads="1"/>
          </p:cNvSpPr>
          <p:nvPr/>
        </p:nvSpPr>
        <p:spPr bwMode="auto">
          <a:xfrm>
            <a:off x="2541568" y="1869476"/>
            <a:ext cx="50668" cy="55986"/>
          </a:xfrm>
          <a:custGeom>
            <a:avLst/>
            <a:gdLst>
              <a:gd name="T0" fmla="*/ 26 w 85"/>
              <a:gd name="T1" fmla="*/ 88 h 89"/>
              <a:gd name="T2" fmla="*/ 16 w 85"/>
              <a:gd name="T3" fmla="*/ 37 h 89"/>
              <a:gd name="T4" fmla="*/ 0 w 85"/>
              <a:gd name="T5" fmla="*/ 21 h 89"/>
              <a:gd name="T6" fmla="*/ 37 w 85"/>
              <a:gd name="T7" fmla="*/ 0 h 89"/>
              <a:gd name="T8" fmla="*/ 68 w 85"/>
              <a:gd name="T9" fmla="*/ 11 h 89"/>
              <a:gd name="T10" fmla="*/ 84 w 85"/>
              <a:gd name="T11" fmla="*/ 37 h 89"/>
              <a:gd name="T12" fmla="*/ 78 w 85"/>
              <a:gd name="T13" fmla="*/ 62 h 89"/>
              <a:gd name="T14" fmla="*/ 53 w 85"/>
              <a:gd name="T15" fmla="*/ 78 h 89"/>
              <a:gd name="T16" fmla="*/ 26 w 85"/>
              <a:gd name="T17" fmla="*/ 88 h 89"/>
              <a:gd name="T18" fmla="*/ 26 w 85"/>
              <a:gd name="T19" fmla="*/ 88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89"/>
              <a:gd name="T32" fmla="*/ 85 w 8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89">
                <a:moveTo>
                  <a:pt x="26" y="88"/>
                </a:moveTo>
                <a:lnTo>
                  <a:pt x="16" y="37"/>
                </a:lnTo>
                <a:lnTo>
                  <a:pt x="0" y="21"/>
                </a:lnTo>
                <a:lnTo>
                  <a:pt x="37" y="0"/>
                </a:lnTo>
                <a:lnTo>
                  <a:pt x="68" y="11"/>
                </a:lnTo>
                <a:lnTo>
                  <a:pt x="84" y="37"/>
                </a:lnTo>
                <a:lnTo>
                  <a:pt x="78" y="62"/>
                </a:lnTo>
                <a:lnTo>
                  <a:pt x="53" y="78"/>
                </a:lnTo>
                <a:lnTo>
                  <a:pt x="26" y="8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9" name="Freeform 216">
            <a:extLst>
              <a:ext uri="{FF2B5EF4-FFF2-40B4-BE49-F238E27FC236}">
                <a16:creationId xmlns:a16="http://schemas.microsoft.com/office/drawing/2014/main" id="{194F66DF-4114-5248-9903-CD004028A7B6}"/>
              </a:ext>
            </a:extLst>
          </p:cNvPr>
          <p:cNvSpPr>
            <a:spLocks noChangeArrowheads="1"/>
          </p:cNvSpPr>
          <p:nvPr/>
        </p:nvSpPr>
        <p:spPr bwMode="auto">
          <a:xfrm>
            <a:off x="2659794" y="1547960"/>
            <a:ext cx="78306" cy="33591"/>
          </a:xfrm>
          <a:custGeom>
            <a:avLst/>
            <a:gdLst>
              <a:gd name="T0" fmla="*/ 93 w 130"/>
              <a:gd name="T1" fmla="*/ 51 h 52"/>
              <a:gd name="T2" fmla="*/ 41 w 130"/>
              <a:gd name="T3" fmla="*/ 35 h 52"/>
              <a:gd name="T4" fmla="*/ 0 w 130"/>
              <a:gd name="T5" fmla="*/ 21 h 52"/>
              <a:gd name="T6" fmla="*/ 52 w 130"/>
              <a:gd name="T7" fmla="*/ 0 h 52"/>
              <a:gd name="T8" fmla="*/ 129 w 130"/>
              <a:gd name="T9" fmla="*/ 0 h 52"/>
              <a:gd name="T10" fmla="*/ 129 w 130"/>
              <a:gd name="T11" fmla="*/ 35 h 52"/>
              <a:gd name="T12" fmla="*/ 93 w 130"/>
              <a:gd name="T13" fmla="*/ 51 h 52"/>
              <a:gd name="T14" fmla="*/ 93 w 130"/>
              <a:gd name="T15" fmla="*/ 51 h 52"/>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52"/>
              <a:gd name="T26" fmla="*/ 130 w 13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52">
                <a:moveTo>
                  <a:pt x="93" y="51"/>
                </a:moveTo>
                <a:lnTo>
                  <a:pt x="41" y="35"/>
                </a:lnTo>
                <a:lnTo>
                  <a:pt x="0" y="21"/>
                </a:lnTo>
                <a:lnTo>
                  <a:pt x="52" y="0"/>
                </a:lnTo>
                <a:lnTo>
                  <a:pt x="129" y="0"/>
                </a:lnTo>
                <a:lnTo>
                  <a:pt x="129" y="35"/>
                </a:lnTo>
                <a:lnTo>
                  <a:pt x="93" y="5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0" name="Freeform 217">
            <a:extLst>
              <a:ext uri="{FF2B5EF4-FFF2-40B4-BE49-F238E27FC236}">
                <a16:creationId xmlns:a16="http://schemas.microsoft.com/office/drawing/2014/main" id="{7E3C994D-1F4D-9441-BA42-97D008F58FB3}"/>
              </a:ext>
            </a:extLst>
          </p:cNvPr>
          <p:cNvSpPr>
            <a:spLocks noChangeArrowheads="1"/>
          </p:cNvSpPr>
          <p:nvPr/>
        </p:nvSpPr>
        <p:spPr bwMode="auto">
          <a:xfrm>
            <a:off x="2751917" y="2518907"/>
            <a:ext cx="56810" cy="35191"/>
          </a:xfrm>
          <a:custGeom>
            <a:avLst/>
            <a:gdLst>
              <a:gd name="T0" fmla="*/ 26 w 94"/>
              <a:gd name="T1" fmla="*/ 57 h 58"/>
              <a:gd name="T2" fmla="*/ 0 w 94"/>
              <a:gd name="T3" fmla="*/ 52 h 58"/>
              <a:gd name="T4" fmla="*/ 0 w 94"/>
              <a:gd name="T5" fmla="*/ 31 h 58"/>
              <a:gd name="T6" fmla="*/ 36 w 94"/>
              <a:gd name="T7" fmla="*/ 0 h 58"/>
              <a:gd name="T8" fmla="*/ 93 w 94"/>
              <a:gd name="T9" fmla="*/ 16 h 58"/>
              <a:gd name="T10" fmla="*/ 78 w 94"/>
              <a:gd name="T11" fmla="*/ 31 h 58"/>
              <a:gd name="T12" fmla="*/ 26 w 94"/>
              <a:gd name="T13" fmla="*/ 57 h 58"/>
              <a:gd name="T14" fmla="*/ 26 w 94"/>
              <a:gd name="T15" fmla="*/ 57 h 58"/>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58"/>
              <a:gd name="T26" fmla="*/ 94 w 94"/>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58">
                <a:moveTo>
                  <a:pt x="26" y="57"/>
                </a:moveTo>
                <a:lnTo>
                  <a:pt x="0" y="52"/>
                </a:lnTo>
                <a:lnTo>
                  <a:pt x="0" y="31"/>
                </a:lnTo>
                <a:lnTo>
                  <a:pt x="36" y="0"/>
                </a:lnTo>
                <a:lnTo>
                  <a:pt x="93" y="16"/>
                </a:lnTo>
                <a:lnTo>
                  <a:pt x="78" y="31"/>
                </a:lnTo>
                <a:lnTo>
                  <a:pt x="26" y="5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1" name="Freeform 218">
            <a:extLst>
              <a:ext uri="{FF2B5EF4-FFF2-40B4-BE49-F238E27FC236}">
                <a16:creationId xmlns:a16="http://schemas.microsoft.com/office/drawing/2014/main" id="{E48EAE67-4923-114C-A3BC-EA62BD5FB6D2}"/>
              </a:ext>
            </a:extLst>
          </p:cNvPr>
          <p:cNvSpPr>
            <a:spLocks noChangeArrowheads="1"/>
          </p:cNvSpPr>
          <p:nvPr/>
        </p:nvSpPr>
        <p:spPr bwMode="auto">
          <a:xfrm>
            <a:off x="3082029" y="3150743"/>
            <a:ext cx="59880" cy="36790"/>
          </a:xfrm>
          <a:custGeom>
            <a:avLst/>
            <a:gdLst>
              <a:gd name="T0" fmla="*/ 98 w 99"/>
              <a:gd name="T1" fmla="*/ 57 h 58"/>
              <a:gd name="T2" fmla="*/ 57 w 99"/>
              <a:gd name="T3" fmla="*/ 57 h 58"/>
              <a:gd name="T4" fmla="*/ 26 w 99"/>
              <a:gd name="T5" fmla="*/ 31 h 58"/>
              <a:gd name="T6" fmla="*/ 0 w 99"/>
              <a:gd name="T7" fmla="*/ 0 h 58"/>
              <a:gd name="T8" fmla="*/ 16 w 99"/>
              <a:gd name="T9" fmla="*/ 0 h 58"/>
              <a:gd name="T10" fmla="*/ 67 w 99"/>
              <a:gd name="T11" fmla="*/ 20 h 58"/>
              <a:gd name="T12" fmla="*/ 93 w 99"/>
              <a:gd name="T13" fmla="*/ 41 h 58"/>
              <a:gd name="T14" fmla="*/ 98 w 99"/>
              <a:gd name="T15" fmla="*/ 57 h 58"/>
              <a:gd name="T16" fmla="*/ 98 w 99"/>
              <a:gd name="T17" fmla="*/ 5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58"/>
              <a:gd name="T29" fmla="*/ 99 w 99"/>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58">
                <a:moveTo>
                  <a:pt x="98" y="57"/>
                </a:moveTo>
                <a:lnTo>
                  <a:pt x="57" y="57"/>
                </a:lnTo>
                <a:lnTo>
                  <a:pt x="26" y="31"/>
                </a:lnTo>
                <a:lnTo>
                  <a:pt x="0" y="0"/>
                </a:lnTo>
                <a:lnTo>
                  <a:pt x="16" y="0"/>
                </a:lnTo>
                <a:lnTo>
                  <a:pt x="67" y="20"/>
                </a:lnTo>
                <a:lnTo>
                  <a:pt x="93" y="41"/>
                </a:lnTo>
                <a:lnTo>
                  <a:pt x="98" y="5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2" name="Freeform 219">
            <a:extLst>
              <a:ext uri="{FF2B5EF4-FFF2-40B4-BE49-F238E27FC236}">
                <a16:creationId xmlns:a16="http://schemas.microsoft.com/office/drawing/2014/main" id="{A942C785-0149-FF4F-AEA2-712D3FF08854}"/>
              </a:ext>
            </a:extLst>
          </p:cNvPr>
          <p:cNvSpPr>
            <a:spLocks noChangeArrowheads="1"/>
          </p:cNvSpPr>
          <p:nvPr/>
        </p:nvSpPr>
        <p:spPr bwMode="auto">
          <a:xfrm>
            <a:off x="2825617" y="2554098"/>
            <a:ext cx="30708" cy="44788"/>
          </a:xfrm>
          <a:custGeom>
            <a:avLst/>
            <a:gdLst>
              <a:gd name="T0" fmla="*/ 15 w 52"/>
              <a:gd name="T1" fmla="*/ 68 h 69"/>
              <a:gd name="T2" fmla="*/ 0 w 52"/>
              <a:gd name="T3" fmla="*/ 52 h 69"/>
              <a:gd name="T4" fmla="*/ 25 w 52"/>
              <a:gd name="T5" fmla="*/ 10 h 69"/>
              <a:gd name="T6" fmla="*/ 51 w 52"/>
              <a:gd name="T7" fmla="*/ 0 h 69"/>
              <a:gd name="T8" fmla="*/ 51 w 52"/>
              <a:gd name="T9" fmla="*/ 26 h 69"/>
              <a:gd name="T10" fmla="*/ 15 w 52"/>
              <a:gd name="T11" fmla="*/ 68 h 69"/>
              <a:gd name="T12" fmla="*/ 15 w 52"/>
              <a:gd name="T13" fmla="*/ 68 h 69"/>
              <a:gd name="T14" fmla="*/ 0 60000 65536"/>
              <a:gd name="T15" fmla="*/ 0 60000 65536"/>
              <a:gd name="T16" fmla="*/ 0 60000 65536"/>
              <a:gd name="T17" fmla="*/ 0 60000 65536"/>
              <a:gd name="T18" fmla="*/ 0 60000 65536"/>
              <a:gd name="T19" fmla="*/ 0 60000 65536"/>
              <a:gd name="T20" fmla="*/ 0 60000 65536"/>
              <a:gd name="T21" fmla="*/ 0 w 52"/>
              <a:gd name="T22" fmla="*/ 0 h 69"/>
              <a:gd name="T23" fmla="*/ 52 w 52"/>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9">
                <a:moveTo>
                  <a:pt x="15" y="68"/>
                </a:moveTo>
                <a:lnTo>
                  <a:pt x="0" y="52"/>
                </a:lnTo>
                <a:lnTo>
                  <a:pt x="25" y="10"/>
                </a:lnTo>
                <a:lnTo>
                  <a:pt x="51" y="0"/>
                </a:lnTo>
                <a:lnTo>
                  <a:pt x="51" y="26"/>
                </a:lnTo>
                <a:lnTo>
                  <a:pt x="15" y="6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3" name="Freeform 220">
            <a:extLst>
              <a:ext uri="{FF2B5EF4-FFF2-40B4-BE49-F238E27FC236}">
                <a16:creationId xmlns:a16="http://schemas.microsoft.com/office/drawing/2014/main" id="{F435AC9F-F2B1-D04D-86FD-9B7E9D5522DE}"/>
              </a:ext>
            </a:extLst>
          </p:cNvPr>
          <p:cNvSpPr>
            <a:spLocks noChangeArrowheads="1"/>
          </p:cNvSpPr>
          <p:nvPr/>
        </p:nvSpPr>
        <p:spPr bwMode="auto">
          <a:xfrm>
            <a:off x="2897781" y="2507712"/>
            <a:ext cx="16889" cy="20794"/>
          </a:xfrm>
          <a:custGeom>
            <a:avLst/>
            <a:gdLst>
              <a:gd name="T0" fmla="*/ 5 w 27"/>
              <a:gd name="T1" fmla="*/ 31 h 32"/>
              <a:gd name="T2" fmla="*/ 0 w 27"/>
              <a:gd name="T3" fmla="*/ 0 h 32"/>
              <a:gd name="T4" fmla="*/ 26 w 27"/>
              <a:gd name="T5" fmla="*/ 6 h 32"/>
              <a:gd name="T6" fmla="*/ 26 w 27"/>
              <a:gd name="T7" fmla="*/ 25 h 32"/>
              <a:gd name="T8" fmla="*/ 5 w 27"/>
              <a:gd name="T9" fmla="*/ 31 h 32"/>
              <a:gd name="T10" fmla="*/ 5 w 27"/>
              <a:gd name="T11" fmla="*/ 31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5" y="31"/>
                </a:moveTo>
                <a:lnTo>
                  <a:pt x="0" y="0"/>
                </a:lnTo>
                <a:lnTo>
                  <a:pt x="26" y="6"/>
                </a:lnTo>
                <a:lnTo>
                  <a:pt x="26" y="25"/>
                </a:lnTo>
                <a:lnTo>
                  <a:pt x="5"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4" name="Freeform 221">
            <a:extLst>
              <a:ext uri="{FF2B5EF4-FFF2-40B4-BE49-F238E27FC236}">
                <a16:creationId xmlns:a16="http://schemas.microsoft.com/office/drawing/2014/main" id="{B7A095B4-EE90-9340-BD10-47F9B21A6048}"/>
              </a:ext>
            </a:extLst>
          </p:cNvPr>
          <p:cNvSpPr>
            <a:spLocks noChangeArrowheads="1"/>
          </p:cNvSpPr>
          <p:nvPr/>
        </p:nvSpPr>
        <p:spPr bwMode="auto">
          <a:xfrm>
            <a:off x="2923884" y="2501312"/>
            <a:ext cx="15354" cy="17595"/>
          </a:xfrm>
          <a:custGeom>
            <a:avLst/>
            <a:gdLst>
              <a:gd name="T0" fmla="*/ 5 w 27"/>
              <a:gd name="T1" fmla="*/ 26 h 27"/>
              <a:gd name="T2" fmla="*/ 0 w 27"/>
              <a:gd name="T3" fmla="*/ 0 h 27"/>
              <a:gd name="T4" fmla="*/ 16 w 27"/>
              <a:gd name="T5" fmla="*/ 0 h 27"/>
              <a:gd name="T6" fmla="*/ 26 w 27"/>
              <a:gd name="T7" fmla="*/ 16 h 27"/>
              <a:gd name="T8" fmla="*/ 5 w 27"/>
              <a:gd name="T9" fmla="*/ 26 h 27"/>
              <a:gd name="T10" fmla="*/ 5 w 27"/>
              <a:gd name="T11" fmla="*/ 26 h 27"/>
              <a:gd name="T12" fmla="*/ 0 60000 65536"/>
              <a:gd name="T13" fmla="*/ 0 60000 65536"/>
              <a:gd name="T14" fmla="*/ 0 60000 65536"/>
              <a:gd name="T15" fmla="*/ 0 60000 65536"/>
              <a:gd name="T16" fmla="*/ 0 60000 65536"/>
              <a:gd name="T17" fmla="*/ 0 60000 65536"/>
              <a:gd name="T18" fmla="*/ 0 w 27"/>
              <a:gd name="T19" fmla="*/ 0 h 27"/>
              <a:gd name="T20" fmla="*/ 27 w 2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7" h="27">
                <a:moveTo>
                  <a:pt x="5" y="26"/>
                </a:moveTo>
                <a:lnTo>
                  <a:pt x="0" y="0"/>
                </a:lnTo>
                <a:lnTo>
                  <a:pt x="16" y="0"/>
                </a:lnTo>
                <a:lnTo>
                  <a:pt x="26" y="16"/>
                </a:lnTo>
                <a:lnTo>
                  <a:pt x="5"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5" name="Freeform 222">
            <a:extLst>
              <a:ext uri="{FF2B5EF4-FFF2-40B4-BE49-F238E27FC236}">
                <a16:creationId xmlns:a16="http://schemas.microsoft.com/office/drawing/2014/main" id="{737B3DFF-10F2-5C4C-A856-80234842DC9B}"/>
              </a:ext>
            </a:extLst>
          </p:cNvPr>
          <p:cNvSpPr>
            <a:spLocks noChangeArrowheads="1"/>
          </p:cNvSpPr>
          <p:nvPr/>
        </p:nvSpPr>
        <p:spPr bwMode="auto">
          <a:xfrm>
            <a:off x="2521608" y="4385623"/>
            <a:ext cx="328576" cy="479876"/>
          </a:xfrm>
          <a:custGeom>
            <a:avLst/>
            <a:gdLst>
              <a:gd name="T0" fmla="*/ 99 w 536"/>
              <a:gd name="T1" fmla="*/ 207 h 751"/>
              <a:gd name="T2" fmla="*/ 135 w 536"/>
              <a:gd name="T3" fmla="*/ 140 h 751"/>
              <a:gd name="T4" fmla="*/ 166 w 536"/>
              <a:gd name="T5" fmla="*/ 94 h 751"/>
              <a:gd name="T6" fmla="*/ 217 w 536"/>
              <a:gd name="T7" fmla="*/ 72 h 751"/>
              <a:gd name="T8" fmla="*/ 291 w 536"/>
              <a:gd name="T9" fmla="*/ 41 h 751"/>
              <a:gd name="T10" fmla="*/ 317 w 536"/>
              <a:gd name="T11" fmla="*/ 16 h 751"/>
              <a:gd name="T12" fmla="*/ 358 w 536"/>
              <a:gd name="T13" fmla="*/ 16 h 751"/>
              <a:gd name="T14" fmla="*/ 317 w 536"/>
              <a:gd name="T15" fmla="*/ 31 h 751"/>
              <a:gd name="T16" fmla="*/ 285 w 536"/>
              <a:gd name="T17" fmla="*/ 84 h 751"/>
              <a:gd name="T18" fmla="*/ 264 w 536"/>
              <a:gd name="T19" fmla="*/ 125 h 751"/>
              <a:gd name="T20" fmla="*/ 275 w 536"/>
              <a:gd name="T21" fmla="*/ 150 h 751"/>
              <a:gd name="T22" fmla="*/ 301 w 536"/>
              <a:gd name="T23" fmla="*/ 233 h 751"/>
              <a:gd name="T24" fmla="*/ 399 w 536"/>
              <a:gd name="T25" fmla="*/ 259 h 751"/>
              <a:gd name="T26" fmla="*/ 518 w 536"/>
              <a:gd name="T27" fmla="*/ 290 h 751"/>
              <a:gd name="T28" fmla="*/ 503 w 536"/>
              <a:gd name="T29" fmla="*/ 383 h 751"/>
              <a:gd name="T30" fmla="*/ 508 w 536"/>
              <a:gd name="T31" fmla="*/ 435 h 751"/>
              <a:gd name="T32" fmla="*/ 535 w 536"/>
              <a:gd name="T33" fmla="*/ 518 h 751"/>
              <a:gd name="T34" fmla="*/ 508 w 536"/>
              <a:gd name="T35" fmla="*/ 476 h 751"/>
              <a:gd name="T36" fmla="*/ 477 w 536"/>
              <a:gd name="T37" fmla="*/ 491 h 751"/>
              <a:gd name="T38" fmla="*/ 399 w 536"/>
              <a:gd name="T39" fmla="*/ 491 h 751"/>
              <a:gd name="T40" fmla="*/ 425 w 536"/>
              <a:gd name="T41" fmla="*/ 528 h 751"/>
              <a:gd name="T42" fmla="*/ 399 w 536"/>
              <a:gd name="T43" fmla="*/ 544 h 751"/>
              <a:gd name="T44" fmla="*/ 420 w 536"/>
              <a:gd name="T45" fmla="*/ 585 h 751"/>
              <a:gd name="T46" fmla="*/ 399 w 536"/>
              <a:gd name="T47" fmla="*/ 750 h 751"/>
              <a:gd name="T48" fmla="*/ 373 w 536"/>
              <a:gd name="T49" fmla="*/ 724 h 751"/>
              <a:gd name="T50" fmla="*/ 352 w 536"/>
              <a:gd name="T51" fmla="*/ 667 h 751"/>
              <a:gd name="T52" fmla="*/ 291 w 536"/>
              <a:gd name="T53" fmla="*/ 677 h 751"/>
              <a:gd name="T54" fmla="*/ 249 w 536"/>
              <a:gd name="T55" fmla="*/ 642 h 751"/>
              <a:gd name="T56" fmla="*/ 182 w 536"/>
              <a:gd name="T57" fmla="*/ 575 h 751"/>
              <a:gd name="T58" fmla="*/ 140 w 536"/>
              <a:gd name="T59" fmla="*/ 559 h 751"/>
              <a:gd name="T60" fmla="*/ 84 w 536"/>
              <a:gd name="T61" fmla="*/ 548 h 751"/>
              <a:gd name="T62" fmla="*/ 6 w 536"/>
              <a:gd name="T63" fmla="*/ 503 h 751"/>
              <a:gd name="T64" fmla="*/ 16 w 536"/>
              <a:gd name="T65" fmla="*/ 450 h 751"/>
              <a:gd name="T66" fmla="*/ 72 w 536"/>
              <a:gd name="T67" fmla="*/ 393 h 751"/>
              <a:gd name="T68" fmla="*/ 72 w 536"/>
              <a:gd name="T69" fmla="*/ 352 h 751"/>
              <a:gd name="T70" fmla="*/ 72 w 536"/>
              <a:gd name="T71" fmla="*/ 285 h 751"/>
              <a:gd name="T72" fmla="*/ 47 w 536"/>
              <a:gd name="T73" fmla="*/ 243 h 751"/>
              <a:gd name="T74" fmla="*/ 68 w 536"/>
              <a:gd name="T75" fmla="*/ 233 h 751"/>
              <a:gd name="T76" fmla="*/ 84 w 536"/>
              <a:gd name="T77" fmla="*/ 176 h 7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6"/>
              <a:gd name="T118" fmla="*/ 0 h 751"/>
              <a:gd name="T119" fmla="*/ 536 w 536"/>
              <a:gd name="T120" fmla="*/ 751 h 7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6" h="751">
                <a:moveTo>
                  <a:pt x="84" y="176"/>
                </a:moveTo>
                <a:lnTo>
                  <a:pt x="99" y="207"/>
                </a:lnTo>
                <a:lnTo>
                  <a:pt x="99" y="176"/>
                </a:lnTo>
                <a:lnTo>
                  <a:pt x="135" y="140"/>
                </a:lnTo>
                <a:lnTo>
                  <a:pt x="156" y="135"/>
                </a:lnTo>
                <a:lnTo>
                  <a:pt x="166" y="94"/>
                </a:lnTo>
                <a:lnTo>
                  <a:pt x="203" y="68"/>
                </a:lnTo>
                <a:lnTo>
                  <a:pt x="217" y="72"/>
                </a:lnTo>
                <a:lnTo>
                  <a:pt x="223" y="57"/>
                </a:lnTo>
                <a:lnTo>
                  <a:pt x="291" y="41"/>
                </a:lnTo>
                <a:lnTo>
                  <a:pt x="311" y="31"/>
                </a:lnTo>
                <a:lnTo>
                  <a:pt x="317" y="16"/>
                </a:lnTo>
                <a:lnTo>
                  <a:pt x="342" y="0"/>
                </a:lnTo>
                <a:lnTo>
                  <a:pt x="358" y="16"/>
                </a:lnTo>
                <a:lnTo>
                  <a:pt x="342" y="27"/>
                </a:lnTo>
                <a:lnTo>
                  <a:pt x="317" y="31"/>
                </a:lnTo>
                <a:lnTo>
                  <a:pt x="311" y="57"/>
                </a:lnTo>
                <a:lnTo>
                  <a:pt x="285" y="84"/>
                </a:lnTo>
                <a:lnTo>
                  <a:pt x="264" y="109"/>
                </a:lnTo>
                <a:lnTo>
                  <a:pt x="264" y="125"/>
                </a:lnTo>
                <a:lnTo>
                  <a:pt x="264" y="150"/>
                </a:lnTo>
                <a:lnTo>
                  <a:pt x="275" y="150"/>
                </a:lnTo>
                <a:lnTo>
                  <a:pt x="301" y="202"/>
                </a:lnTo>
                <a:lnTo>
                  <a:pt x="301" y="233"/>
                </a:lnTo>
                <a:lnTo>
                  <a:pt x="332" y="259"/>
                </a:lnTo>
                <a:lnTo>
                  <a:pt x="399" y="259"/>
                </a:lnTo>
                <a:lnTo>
                  <a:pt x="425" y="290"/>
                </a:lnTo>
                <a:lnTo>
                  <a:pt x="518" y="290"/>
                </a:lnTo>
                <a:lnTo>
                  <a:pt x="493" y="331"/>
                </a:lnTo>
                <a:lnTo>
                  <a:pt x="503" y="383"/>
                </a:lnTo>
                <a:lnTo>
                  <a:pt x="518" y="409"/>
                </a:lnTo>
                <a:lnTo>
                  <a:pt x="508" y="435"/>
                </a:lnTo>
                <a:lnTo>
                  <a:pt x="518" y="466"/>
                </a:lnTo>
                <a:lnTo>
                  <a:pt x="535" y="518"/>
                </a:lnTo>
                <a:lnTo>
                  <a:pt x="528" y="507"/>
                </a:lnTo>
                <a:lnTo>
                  <a:pt x="508" y="476"/>
                </a:lnTo>
                <a:lnTo>
                  <a:pt x="477" y="476"/>
                </a:lnTo>
                <a:lnTo>
                  <a:pt x="477" y="491"/>
                </a:lnTo>
                <a:lnTo>
                  <a:pt x="420" y="487"/>
                </a:lnTo>
                <a:lnTo>
                  <a:pt x="399" y="491"/>
                </a:lnTo>
                <a:lnTo>
                  <a:pt x="399" y="518"/>
                </a:lnTo>
                <a:lnTo>
                  <a:pt x="425" y="528"/>
                </a:lnTo>
                <a:lnTo>
                  <a:pt x="425" y="544"/>
                </a:lnTo>
                <a:lnTo>
                  <a:pt x="399" y="544"/>
                </a:lnTo>
                <a:lnTo>
                  <a:pt x="393" y="569"/>
                </a:lnTo>
                <a:lnTo>
                  <a:pt x="420" y="585"/>
                </a:lnTo>
                <a:lnTo>
                  <a:pt x="425" y="616"/>
                </a:lnTo>
                <a:lnTo>
                  <a:pt x="399" y="750"/>
                </a:lnTo>
                <a:lnTo>
                  <a:pt x="393" y="750"/>
                </a:lnTo>
                <a:lnTo>
                  <a:pt x="373" y="724"/>
                </a:lnTo>
                <a:lnTo>
                  <a:pt x="383" y="683"/>
                </a:lnTo>
                <a:lnTo>
                  <a:pt x="352" y="667"/>
                </a:lnTo>
                <a:lnTo>
                  <a:pt x="317" y="657"/>
                </a:lnTo>
                <a:lnTo>
                  <a:pt x="291" y="677"/>
                </a:lnTo>
                <a:lnTo>
                  <a:pt x="264" y="677"/>
                </a:lnTo>
                <a:lnTo>
                  <a:pt x="249" y="642"/>
                </a:lnTo>
                <a:lnTo>
                  <a:pt x="207" y="611"/>
                </a:lnTo>
                <a:lnTo>
                  <a:pt x="182" y="575"/>
                </a:lnTo>
                <a:lnTo>
                  <a:pt x="156" y="569"/>
                </a:lnTo>
                <a:lnTo>
                  <a:pt x="140" y="559"/>
                </a:lnTo>
                <a:lnTo>
                  <a:pt x="115" y="548"/>
                </a:lnTo>
                <a:lnTo>
                  <a:pt x="84" y="548"/>
                </a:lnTo>
                <a:lnTo>
                  <a:pt x="57" y="528"/>
                </a:lnTo>
                <a:lnTo>
                  <a:pt x="6" y="503"/>
                </a:lnTo>
                <a:lnTo>
                  <a:pt x="0" y="487"/>
                </a:lnTo>
                <a:lnTo>
                  <a:pt x="16" y="450"/>
                </a:lnTo>
                <a:lnTo>
                  <a:pt x="68" y="419"/>
                </a:lnTo>
                <a:lnTo>
                  <a:pt x="72" y="393"/>
                </a:lnTo>
                <a:lnTo>
                  <a:pt x="68" y="378"/>
                </a:lnTo>
                <a:lnTo>
                  <a:pt x="72" y="352"/>
                </a:lnTo>
                <a:lnTo>
                  <a:pt x="68" y="315"/>
                </a:lnTo>
                <a:lnTo>
                  <a:pt x="72" y="285"/>
                </a:lnTo>
                <a:lnTo>
                  <a:pt x="68" y="270"/>
                </a:lnTo>
                <a:lnTo>
                  <a:pt x="47" y="243"/>
                </a:lnTo>
                <a:lnTo>
                  <a:pt x="57" y="223"/>
                </a:lnTo>
                <a:lnTo>
                  <a:pt x="68" y="233"/>
                </a:lnTo>
                <a:lnTo>
                  <a:pt x="84" y="207"/>
                </a:lnTo>
                <a:lnTo>
                  <a:pt x="84" y="17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6" name="Freeform 223">
            <a:extLst>
              <a:ext uri="{FF2B5EF4-FFF2-40B4-BE49-F238E27FC236}">
                <a16:creationId xmlns:a16="http://schemas.microsoft.com/office/drawing/2014/main" id="{F4CF057F-EA7F-6E46-AEC0-47CDA64FE525}"/>
              </a:ext>
            </a:extLst>
          </p:cNvPr>
          <p:cNvSpPr>
            <a:spLocks noChangeArrowheads="1"/>
          </p:cNvSpPr>
          <p:nvPr/>
        </p:nvSpPr>
        <p:spPr bwMode="auto">
          <a:xfrm>
            <a:off x="2389563" y="4057707"/>
            <a:ext cx="291726" cy="108772"/>
          </a:xfrm>
          <a:custGeom>
            <a:avLst/>
            <a:gdLst>
              <a:gd name="T0" fmla="*/ 316 w 478"/>
              <a:gd name="T1" fmla="*/ 171 h 172"/>
              <a:gd name="T2" fmla="*/ 342 w 478"/>
              <a:gd name="T3" fmla="*/ 134 h 172"/>
              <a:gd name="T4" fmla="*/ 290 w 478"/>
              <a:gd name="T5" fmla="*/ 120 h 172"/>
              <a:gd name="T6" fmla="*/ 274 w 478"/>
              <a:gd name="T7" fmla="*/ 77 h 172"/>
              <a:gd name="T8" fmla="*/ 217 w 478"/>
              <a:gd name="T9" fmla="*/ 77 h 172"/>
              <a:gd name="T10" fmla="*/ 135 w 478"/>
              <a:gd name="T11" fmla="*/ 41 h 172"/>
              <a:gd name="T12" fmla="*/ 150 w 478"/>
              <a:gd name="T13" fmla="*/ 36 h 172"/>
              <a:gd name="T14" fmla="*/ 98 w 478"/>
              <a:gd name="T15" fmla="*/ 26 h 172"/>
              <a:gd name="T16" fmla="*/ 57 w 478"/>
              <a:gd name="T17" fmla="*/ 61 h 172"/>
              <a:gd name="T18" fmla="*/ 0 w 478"/>
              <a:gd name="T19" fmla="*/ 61 h 172"/>
              <a:gd name="T20" fmla="*/ 31 w 478"/>
              <a:gd name="T21" fmla="*/ 41 h 172"/>
              <a:gd name="T22" fmla="*/ 68 w 478"/>
              <a:gd name="T23" fmla="*/ 20 h 172"/>
              <a:gd name="T24" fmla="*/ 125 w 478"/>
              <a:gd name="T25" fmla="*/ 0 h 172"/>
              <a:gd name="T26" fmla="*/ 176 w 478"/>
              <a:gd name="T27" fmla="*/ 0 h 172"/>
              <a:gd name="T28" fmla="*/ 233 w 478"/>
              <a:gd name="T29" fmla="*/ 20 h 172"/>
              <a:gd name="T30" fmla="*/ 290 w 478"/>
              <a:gd name="T31" fmla="*/ 51 h 172"/>
              <a:gd name="T32" fmla="*/ 342 w 478"/>
              <a:gd name="T33" fmla="*/ 77 h 172"/>
              <a:gd name="T34" fmla="*/ 409 w 478"/>
              <a:gd name="T35" fmla="*/ 108 h 172"/>
              <a:gd name="T36" fmla="*/ 399 w 478"/>
              <a:gd name="T37" fmla="*/ 130 h 172"/>
              <a:gd name="T38" fmla="*/ 440 w 478"/>
              <a:gd name="T39" fmla="*/ 134 h 172"/>
              <a:gd name="T40" fmla="*/ 477 w 478"/>
              <a:gd name="T41" fmla="*/ 150 h 172"/>
              <a:gd name="T42" fmla="*/ 316 w 478"/>
              <a:gd name="T43" fmla="*/ 171 h 172"/>
              <a:gd name="T44" fmla="*/ 316 w 478"/>
              <a:gd name="T45" fmla="*/ 171 h 1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8"/>
              <a:gd name="T70" fmla="*/ 0 h 172"/>
              <a:gd name="T71" fmla="*/ 478 w 478"/>
              <a:gd name="T72" fmla="*/ 172 h 1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8" h="172">
                <a:moveTo>
                  <a:pt x="316" y="171"/>
                </a:moveTo>
                <a:lnTo>
                  <a:pt x="342" y="134"/>
                </a:lnTo>
                <a:lnTo>
                  <a:pt x="290" y="120"/>
                </a:lnTo>
                <a:lnTo>
                  <a:pt x="274" y="77"/>
                </a:lnTo>
                <a:lnTo>
                  <a:pt x="217" y="77"/>
                </a:lnTo>
                <a:lnTo>
                  <a:pt x="135" y="41"/>
                </a:lnTo>
                <a:lnTo>
                  <a:pt x="150" y="36"/>
                </a:lnTo>
                <a:lnTo>
                  <a:pt x="98" y="26"/>
                </a:lnTo>
                <a:lnTo>
                  <a:pt x="57" y="61"/>
                </a:lnTo>
                <a:lnTo>
                  <a:pt x="0" y="61"/>
                </a:lnTo>
                <a:lnTo>
                  <a:pt x="31" y="41"/>
                </a:lnTo>
                <a:lnTo>
                  <a:pt x="68" y="20"/>
                </a:lnTo>
                <a:lnTo>
                  <a:pt x="125" y="0"/>
                </a:lnTo>
                <a:lnTo>
                  <a:pt x="176" y="0"/>
                </a:lnTo>
                <a:lnTo>
                  <a:pt x="233" y="20"/>
                </a:lnTo>
                <a:lnTo>
                  <a:pt x="290" y="51"/>
                </a:lnTo>
                <a:lnTo>
                  <a:pt x="342" y="77"/>
                </a:lnTo>
                <a:lnTo>
                  <a:pt x="409" y="108"/>
                </a:lnTo>
                <a:lnTo>
                  <a:pt x="399" y="130"/>
                </a:lnTo>
                <a:lnTo>
                  <a:pt x="440" y="134"/>
                </a:lnTo>
                <a:lnTo>
                  <a:pt x="477" y="150"/>
                </a:lnTo>
                <a:lnTo>
                  <a:pt x="316" y="17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7" name="Freeform 224">
            <a:extLst>
              <a:ext uri="{FF2B5EF4-FFF2-40B4-BE49-F238E27FC236}">
                <a16:creationId xmlns:a16="http://schemas.microsoft.com/office/drawing/2014/main" id="{FBC2F9E0-B767-7540-8D42-4D19AB8E786D}"/>
              </a:ext>
            </a:extLst>
          </p:cNvPr>
          <p:cNvSpPr>
            <a:spLocks noChangeArrowheads="1"/>
          </p:cNvSpPr>
          <p:nvPr/>
        </p:nvSpPr>
        <p:spPr bwMode="auto">
          <a:xfrm>
            <a:off x="2297439" y="4305645"/>
            <a:ext cx="119761" cy="124768"/>
          </a:xfrm>
          <a:custGeom>
            <a:avLst/>
            <a:gdLst>
              <a:gd name="T0" fmla="*/ 14 w 197"/>
              <a:gd name="T1" fmla="*/ 88 h 197"/>
              <a:gd name="T2" fmla="*/ 30 w 197"/>
              <a:gd name="T3" fmla="*/ 88 h 197"/>
              <a:gd name="T4" fmla="*/ 57 w 197"/>
              <a:gd name="T5" fmla="*/ 57 h 197"/>
              <a:gd name="T6" fmla="*/ 87 w 197"/>
              <a:gd name="T7" fmla="*/ 47 h 197"/>
              <a:gd name="T8" fmla="*/ 114 w 197"/>
              <a:gd name="T9" fmla="*/ 20 h 197"/>
              <a:gd name="T10" fmla="*/ 124 w 197"/>
              <a:gd name="T11" fmla="*/ 6 h 197"/>
              <a:gd name="T12" fmla="*/ 139 w 197"/>
              <a:gd name="T13" fmla="*/ 20 h 197"/>
              <a:gd name="T14" fmla="*/ 196 w 197"/>
              <a:gd name="T15" fmla="*/ 0 h 197"/>
              <a:gd name="T16" fmla="*/ 196 w 197"/>
              <a:gd name="T17" fmla="*/ 20 h 197"/>
              <a:gd name="T18" fmla="*/ 190 w 197"/>
              <a:gd name="T19" fmla="*/ 47 h 197"/>
              <a:gd name="T20" fmla="*/ 180 w 197"/>
              <a:gd name="T21" fmla="*/ 82 h 197"/>
              <a:gd name="T22" fmla="*/ 175 w 197"/>
              <a:gd name="T23" fmla="*/ 124 h 197"/>
              <a:gd name="T24" fmla="*/ 175 w 197"/>
              <a:gd name="T25" fmla="*/ 165 h 197"/>
              <a:gd name="T26" fmla="*/ 175 w 197"/>
              <a:gd name="T27" fmla="*/ 196 h 197"/>
              <a:gd name="T28" fmla="*/ 149 w 197"/>
              <a:gd name="T29" fmla="*/ 196 h 197"/>
              <a:gd name="T30" fmla="*/ 124 w 197"/>
              <a:gd name="T31" fmla="*/ 180 h 197"/>
              <a:gd name="T32" fmla="*/ 98 w 197"/>
              <a:gd name="T33" fmla="*/ 150 h 197"/>
              <a:gd name="T34" fmla="*/ 72 w 197"/>
              <a:gd name="T35" fmla="*/ 139 h 197"/>
              <a:gd name="T36" fmla="*/ 87 w 197"/>
              <a:gd name="T37" fmla="*/ 180 h 197"/>
              <a:gd name="T38" fmla="*/ 72 w 197"/>
              <a:gd name="T39" fmla="*/ 180 h 197"/>
              <a:gd name="T40" fmla="*/ 57 w 197"/>
              <a:gd name="T41" fmla="*/ 155 h 197"/>
              <a:gd name="T42" fmla="*/ 30 w 197"/>
              <a:gd name="T43" fmla="*/ 129 h 197"/>
              <a:gd name="T44" fmla="*/ 0 w 197"/>
              <a:gd name="T45" fmla="*/ 88 h 197"/>
              <a:gd name="T46" fmla="*/ 14 w 197"/>
              <a:gd name="T47" fmla="*/ 88 h 197"/>
              <a:gd name="T48" fmla="*/ 14 w 197"/>
              <a:gd name="T49" fmla="*/ 88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7"/>
              <a:gd name="T76" fmla="*/ 0 h 197"/>
              <a:gd name="T77" fmla="*/ 197 w 197"/>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7" h="197">
                <a:moveTo>
                  <a:pt x="14" y="88"/>
                </a:moveTo>
                <a:lnTo>
                  <a:pt x="30" y="88"/>
                </a:lnTo>
                <a:lnTo>
                  <a:pt x="57" y="57"/>
                </a:lnTo>
                <a:lnTo>
                  <a:pt x="87" y="47"/>
                </a:lnTo>
                <a:lnTo>
                  <a:pt x="114" y="20"/>
                </a:lnTo>
                <a:lnTo>
                  <a:pt x="124" y="6"/>
                </a:lnTo>
                <a:lnTo>
                  <a:pt x="139" y="20"/>
                </a:lnTo>
                <a:lnTo>
                  <a:pt x="196" y="0"/>
                </a:lnTo>
                <a:lnTo>
                  <a:pt x="196" y="20"/>
                </a:lnTo>
                <a:lnTo>
                  <a:pt x="190" y="47"/>
                </a:lnTo>
                <a:lnTo>
                  <a:pt x="180" y="82"/>
                </a:lnTo>
                <a:lnTo>
                  <a:pt x="175" y="124"/>
                </a:lnTo>
                <a:lnTo>
                  <a:pt x="175" y="165"/>
                </a:lnTo>
                <a:lnTo>
                  <a:pt x="175" y="196"/>
                </a:lnTo>
                <a:lnTo>
                  <a:pt x="149" y="196"/>
                </a:lnTo>
                <a:lnTo>
                  <a:pt x="124" y="180"/>
                </a:lnTo>
                <a:lnTo>
                  <a:pt x="98" y="150"/>
                </a:lnTo>
                <a:lnTo>
                  <a:pt x="72" y="139"/>
                </a:lnTo>
                <a:lnTo>
                  <a:pt x="87" y="180"/>
                </a:lnTo>
                <a:lnTo>
                  <a:pt x="72" y="180"/>
                </a:lnTo>
                <a:lnTo>
                  <a:pt x="57" y="155"/>
                </a:lnTo>
                <a:lnTo>
                  <a:pt x="30" y="129"/>
                </a:lnTo>
                <a:lnTo>
                  <a:pt x="0" y="88"/>
                </a:lnTo>
                <a:lnTo>
                  <a:pt x="14" y="8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8" name="Freeform 225">
            <a:extLst>
              <a:ext uri="{FF2B5EF4-FFF2-40B4-BE49-F238E27FC236}">
                <a16:creationId xmlns:a16="http://schemas.microsoft.com/office/drawing/2014/main" id="{FCC83541-3D9F-3B4D-B995-1D022EE644B9}"/>
              </a:ext>
            </a:extLst>
          </p:cNvPr>
          <p:cNvSpPr>
            <a:spLocks noChangeArrowheads="1"/>
          </p:cNvSpPr>
          <p:nvPr/>
        </p:nvSpPr>
        <p:spPr bwMode="auto">
          <a:xfrm>
            <a:off x="2417201" y="4472001"/>
            <a:ext cx="156611" cy="68782"/>
          </a:xfrm>
          <a:custGeom>
            <a:avLst/>
            <a:gdLst>
              <a:gd name="T0" fmla="*/ 26 w 256"/>
              <a:gd name="T1" fmla="*/ 0 h 109"/>
              <a:gd name="T2" fmla="*/ 37 w 256"/>
              <a:gd name="T3" fmla="*/ 16 h 109"/>
              <a:gd name="T4" fmla="*/ 51 w 256"/>
              <a:gd name="T5" fmla="*/ 16 h 109"/>
              <a:gd name="T6" fmla="*/ 78 w 256"/>
              <a:gd name="T7" fmla="*/ 31 h 109"/>
              <a:gd name="T8" fmla="*/ 119 w 256"/>
              <a:gd name="T9" fmla="*/ 16 h 109"/>
              <a:gd name="T10" fmla="*/ 145 w 256"/>
              <a:gd name="T11" fmla="*/ 0 h 109"/>
              <a:gd name="T12" fmla="*/ 197 w 256"/>
              <a:gd name="T13" fmla="*/ 6 h 109"/>
              <a:gd name="T14" fmla="*/ 238 w 256"/>
              <a:gd name="T15" fmla="*/ 31 h 109"/>
              <a:gd name="T16" fmla="*/ 255 w 256"/>
              <a:gd name="T17" fmla="*/ 41 h 109"/>
              <a:gd name="T18" fmla="*/ 255 w 256"/>
              <a:gd name="T19" fmla="*/ 72 h 109"/>
              <a:gd name="T20" fmla="*/ 238 w 256"/>
              <a:gd name="T21" fmla="*/ 98 h 109"/>
              <a:gd name="T22" fmla="*/ 227 w 256"/>
              <a:gd name="T23" fmla="*/ 88 h 109"/>
              <a:gd name="T24" fmla="*/ 217 w 256"/>
              <a:gd name="T25" fmla="*/ 108 h 109"/>
              <a:gd name="T26" fmla="*/ 202 w 256"/>
              <a:gd name="T27" fmla="*/ 67 h 109"/>
              <a:gd name="T28" fmla="*/ 213 w 256"/>
              <a:gd name="T29" fmla="*/ 47 h 109"/>
              <a:gd name="T30" fmla="*/ 197 w 256"/>
              <a:gd name="T31" fmla="*/ 47 h 109"/>
              <a:gd name="T32" fmla="*/ 176 w 256"/>
              <a:gd name="T33" fmla="*/ 31 h 109"/>
              <a:gd name="T34" fmla="*/ 155 w 256"/>
              <a:gd name="T35" fmla="*/ 31 h 109"/>
              <a:gd name="T36" fmla="*/ 109 w 256"/>
              <a:gd name="T37" fmla="*/ 67 h 109"/>
              <a:gd name="T38" fmla="*/ 129 w 256"/>
              <a:gd name="T39" fmla="*/ 98 h 109"/>
              <a:gd name="T40" fmla="*/ 94 w 256"/>
              <a:gd name="T41" fmla="*/ 108 h 109"/>
              <a:gd name="T42" fmla="*/ 78 w 256"/>
              <a:gd name="T43" fmla="*/ 82 h 109"/>
              <a:gd name="T44" fmla="*/ 67 w 256"/>
              <a:gd name="T45" fmla="*/ 82 h 109"/>
              <a:gd name="T46" fmla="*/ 47 w 256"/>
              <a:gd name="T47" fmla="*/ 67 h 109"/>
              <a:gd name="T48" fmla="*/ 10 w 256"/>
              <a:gd name="T49" fmla="*/ 57 h 109"/>
              <a:gd name="T50" fmla="*/ 0 w 256"/>
              <a:gd name="T51" fmla="*/ 41 h 109"/>
              <a:gd name="T52" fmla="*/ 0 w 256"/>
              <a:gd name="T53" fmla="*/ 31 h 109"/>
              <a:gd name="T54" fmla="*/ 10 w 256"/>
              <a:gd name="T55" fmla="*/ 0 h 109"/>
              <a:gd name="T56" fmla="*/ 26 w 256"/>
              <a:gd name="T57" fmla="*/ 0 h 109"/>
              <a:gd name="T58" fmla="*/ 26 w 256"/>
              <a:gd name="T59" fmla="*/ 0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6"/>
              <a:gd name="T91" fmla="*/ 0 h 109"/>
              <a:gd name="T92" fmla="*/ 256 w 256"/>
              <a:gd name="T93" fmla="*/ 109 h 1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6" h="109">
                <a:moveTo>
                  <a:pt x="26" y="0"/>
                </a:moveTo>
                <a:lnTo>
                  <a:pt x="37" y="16"/>
                </a:lnTo>
                <a:lnTo>
                  <a:pt x="51" y="16"/>
                </a:lnTo>
                <a:lnTo>
                  <a:pt x="78" y="31"/>
                </a:lnTo>
                <a:lnTo>
                  <a:pt x="119" y="16"/>
                </a:lnTo>
                <a:lnTo>
                  <a:pt x="145" y="0"/>
                </a:lnTo>
                <a:lnTo>
                  <a:pt x="197" y="6"/>
                </a:lnTo>
                <a:lnTo>
                  <a:pt x="238" y="31"/>
                </a:lnTo>
                <a:lnTo>
                  <a:pt x="255" y="41"/>
                </a:lnTo>
                <a:lnTo>
                  <a:pt x="255" y="72"/>
                </a:lnTo>
                <a:lnTo>
                  <a:pt x="238" y="98"/>
                </a:lnTo>
                <a:lnTo>
                  <a:pt x="227" y="88"/>
                </a:lnTo>
                <a:lnTo>
                  <a:pt x="217" y="108"/>
                </a:lnTo>
                <a:lnTo>
                  <a:pt x="202" y="67"/>
                </a:lnTo>
                <a:lnTo>
                  <a:pt x="213" y="47"/>
                </a:lnTo>
                <a:lnTo>
                  <a:pt x="197" y="47"/>
                </a:lnTo>
                <a:lnTo>
                  <a:pt x="176" y="31"/>
                </a:lnTo>
                <a:lnTo>
                  <a:pt x="155" y="31"/>
                </a:lnTo>
                <a:lnTo>
                  <a:pt x="109" y="67"/>
                </a:lnTo>
                <a:lnTo>
                  <a:pt x="129" y="98"/>
                </a:lnTo>
                <a:lnTo>
                  <a:pt x="94" y="108"/>
                </a:lnTo>
                <a:lnTo>
                  <a:pt x="78" y="82"/>
                </a:lnTo>
                <a:lnTo>
                  <a:pt x="67" y="82"/>
                </a:lnTo>
                <a:lnTo>
                  <a:pt x="47" y="67"/>
                </a:lnTo>
                <a:lnTo>
                  <a:pt x="10" y="57"/>
                </a:lnTo>
                <a:lnTo>
                  <a:pt x="0" y="41"/>
                </a:lnTo>
                <a:lnTo>
                  <a:pt x="0" y="31"/>
                </a:lnTo>
                <a:lnTo>
                  <a:pt x="10" y="0"/>
                </a:lnTo>
                <a:lnTo>
                  <a:pt x="26"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9" name="Freeform 226">
            <a:extLst>
              <a:ext uri="{FF2B5EF4-FFF2-40B4-BE49-F238E27FC236}">
                <a16:creationId xmlns:a16="http://schemas.microsoft.com/office/drawing/2014/main" id="{1A71F677-CA3A-1B46-BAFC-C49EA07F30BD}"/>
              </a:ext>
            </a:extLst>
          </p:cNvPr>
          <p:cNvSpPr>
            <a:spLocks noChangeArrowheads="1"/>
          </p:cNvSpPr>
          <p:nvPr/>
        </p:nvSpPr>
        <p:spPr bwMode="auto">
          <a:xfrm>
            <a:off x="2983764" y="5322981"/>
            <a:ext cx="237987" cy="251134"/>
          </a:xfrm>
          <a:custGeom>
            <a:avLst/>
            <a:gdLst>
              <a:gd name="T0" fmla="*/ 0 w 390"/>
              <a:gd name="T1" fmla="*/ 114 h 395"/>
              <a:gd name="T2" fmla="*/ 26 w 390"/>
              <a:gd name="T3" fmla="*/ 73 h 395"/>
              <a:gd name="T4" fmla="*/ 16 w 390"/>
              <a:gd name="T5" fmla="*/ 41 h 395"/>
              <a:gd name="T6" fmla="*/ 41 w 390"/>
              <a:gd name="T7" fmla="*/ 16 h 395"/>
              <a:gd name="T8" fmla="*/ 41 w 390"/>
              <a:gd name="T9" fmla="*/ 0 h 395"/>
              <a:gd name="T10" fmla="*/ 171 w 390"/>
              <a:gd name="T11" fmla="*/ 0 h 395"/>
              <a:gd name="T12" fmla="*/ 202 w 390"/>
              <a:gd name="T13" fmla="*/ 31 h 395"/>
              <a:gd name="T14" fmla="*/ 227 w 390"/>
              <a:gd name="T15" fmla="*/ 124 h 395"/>
              <a:gd name="T16" fmla="*/ 321 w 390"/>
              <a:gd name="T17" fmla="*/ 129 h 395"/>
              <a:gd name="T18" fmla="*/ 352 w 390"/>
              <a:gd name="T19" fmla="*/ 208 h 395"/>
              <a:gd name="T20" fmla="*/ 368 w 390"/>
              <a:gd name="T21" fmla="*/ 196 h 395"/>
              <a:gd name="T22" fmla="*/ 389 w 390"/>
              <a:gd name="T23" fmla="*/ 218 h 395"/>
              <a:gd name="T24" fmla="*/ 378 w 390"/>
              <a:gd name="T25" fmla="*/ 259 h 395"/>
              <a:gd name="T26" fmla="*/ 389 w 390"/>
              <a:gd name="T27" fmla="*/ 300 h 395"/>
              <a:gd name="T28" fmla="*/ 378 w 390"/>
              <a:gd name="T29" fmla="*/ 341 h 395"/>
              <a:gd name="T30" fmla="*/ 342 w 390"/>
              <a:gd name="T31" fmla="*/ 373 h 395"/>
              <a:gd name="T32" fmla="*/ 300 w 390"/>
              <a:gd name="T33" fmla="*/ 394 h 395"/>
              <a:gd name="T34" fmla="*/ 259 w 390"/>
              <a:gd name="T35" fmla="*/ 373 h 395"/>
              <a:gd name="T36" fmla="*/ 212 w 390"/>
              <a:gd name="T37" fmla="*/ 368 h 395"/>
              <a:gd name="T38" fmla="*/ 227 w 390"/>
              <a:gd name="T39" fmla="*/ 326 h 395"/>
              <a:gd name="T40" fmla="*/ 243 w 390"/>
              <a:gd name="T41" fmla="*/ 300 h 395"/>
              <a:gd name="T42" fmla="*/ 254 w 390"/>
              <a:gd name="T43" fmla="*/ 264 h 395"/>
              <a:gd name="T44" fmla="*/ 233 w 390"/>
              <a:gd name="T45" fmla="*/ 249 h 395"/>
              <a:gd name="T46" fmla="*/ 186 w 390"/>
              <a:gd name="T47" fmla="*/ 239 h 395"/>
              <a:gd name="T48" fmla="*/ 145 w 390"/>
              <a:gd name="T49" fmla="*/ 218 h 395"/>
              <a:gd name="T50" fmla="*/ 94 w 390"/>
              <a:gd name="T51" fmla="*/ 208 h 395"/>
              <a:gd name="T52" fmla="*/ 51 w 390"/>
              <a:gd name="T53" fmla="*/ 166 h 395"/>
              <a:gd name="T54" fmla="*/ 0 w 390"/>
              <a:gd name="T55" fmla="*/ 114 h 395"/>
              <a:gd name="T56" fmla="*/ 0 w 390"/>
              <a:gd name="T57" fmla="*/ 114 h 3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0"/>
              <a:gd name="T88" fmla="*/ 0 h 395"/>
              <a:gd name="T89" fmla="*/ 390 w 390"/>
              <a:gd name="T90" fmla="*/ 395 h 3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0" h="395">
                <a:moveTo>
                  <a:pt x="0" y="114"/>
                </a:moveTo>
                <a:lnTo>
                  <a:pt x="26" y="73"/>
                </a:lnTo>
                <a:lnTo>
                  <a:pt x="16" y="41"/>
                </a:lnTo>
                <a:lnTo>
                  <a:pt x="41" y="16"/>
                </a:lnTo>
                <a:lnTo>
                  <a:pt x="41" y="0"/>
                </a:lnTo>
                <a:lnTo>
                  <a:pt x="171" y="0"/>
                </a:lnTo>
                <a:lnTo>
                  <a:pt x="202" y="31"/>
                </a:lnTo>
                <a:lnTo>
                  <a:pt x="227" y="124"/>
                </a:lnTo>
                <a:lnTo>
                  <a:pt x="321" y="129"/>
                </a:lnTo>
                <a:lnTo>
                  <a:pt x="352" y="208"/>
                </a:lnTo>
                <a:lnTo>
                  <a:pt x="368" y="196"/>
                </a:lnTo>
                <a:lnTo>
                  <a:pt x="389" y="218"/>
                </a:lnTo>
                <a:lnTo>
                  <a:pt x="378" y="259"/>
                </a:lnTo>
                <a:lnTo>
                  <a:pt x="389" y="300"/>
                </a:lnTo>
                <a:lnTo>
                  <a:pt x="378" y="341"/>
                </a:lnTo>
                <a:lnTo>
                  <a:pt x="342" y="373"/>
                </a:lnTo>
                <a:lnTo>
                  <a:pt x="300" y="394"/>
                </a:lnTo>
                <a:lnTo>
                  <a:pt x="259" y="373"/>
                </a:lnTo>
                <a:lnTo>
                  <a:pt x="212" y="368"/>
                </a:lnTo>
                <a:lnTo>
                  <a:pt x="227" y="326"/>
                </a:lnTo>
                <a:lnTo>
                  <a:pt x="243" y="300"/>
                </a:lnTo>
                <a:lnTo>
                  <a:pt x="254" y="264"/>
                </a:lnTo>
                <a:lnTo>
                  <a:pt x="233" y="249"/>
                </a:lnTo>
                <a:lnTo>
                  <a:pt x="186" y="239"/>
                </a:lnTo>
                <a:lnTo>
                  <a:pt x="145" y="218"/>
                </a:lnTo>
                <a:lnTo>
                  <a:pt x="94" y="208"/>
                </a:lnTo>
                <a:lnTo>
                  <a:pt x="51" y="166"/>
                </a:lnTo>
                <a:lnTo>
                  <a:pt x="0" y="11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0" name="Freeform 227">
            <a:extLst>
              <a:ext uri="{FF2B5EF4-FFF2-40B4-BE49-F238E27FC236}">
                <a16:creationId xmlns:a16="http://schemas.microsoft.com/office/drawing/2014/main" id="{B38D44C7-4811-1341-B740-E256923DCEF1}"/>
              </a:ext>
            </a:extLst>
          </p:cNvPr>
          <p:cNvSpPr>
            <a:spLocks noChangeArrowheads="1"/>
          </p:cNvSpPr>
          <p:nvPr/>
        </p:nvSpPr>
        <p:spPr bwMode="auto">
          <a:xfrm>
            <a:off x="2458656" y="4743932"/>
            <a:ext cx="350072" cy="547058"/>
          </a:xfrm>
          <a:custGeom>
            <a:avLst/>
            <a:gdLst>
              <a:gd name="T0" fmla="*/ 244 w 571"/>
              <a:gd name="T1" fmla="*/ 0 h 856"/>
              <a:gd name="T2" fmla="*/ 260 w 571"/>
              <a:gd name="T3" fmla="*/ 10 h 856"/>
              <a:gd name="T4" fmla="*/ 286 w 571"/>
              <a:gd name="T5" fmla="*/ 16 h 856"/>
              <a:gd name="T6" fmla="*/ 311 w 571"/>
              <a:gd name="T7" fmla="*/ 51 h 856"/>
              <a:gd name="T8" fmla="*/ 352 w 571"/>
              <a:gd name="T9" fmla="*/ 82 h 856"/>
              <a:gd name="T10" fmla="*/ 368 w 571"/>
              <a:gd name="T11" fmla="*/ 118 h 856"/>
              <a:gd name="T12" fmla="*/ 395 w 571"/>
              <a:gd name="T13" fmla="*/ 118 h 856"/>
              <a:gd name="T14" fmla="*/ 420 w 571"/>
              <a:gd name="T15" fmla="*/ 98 h 856"/>
              <a:gd name="T16" fmla="*/ 456 w 571"/>
              <a:gd name="T17" fmla="*/ 108 h 856"/>
              <a:gd name="T18" fmla="*/ 487 w 571"/>
              <a:gd name="T19" fmla="*/ 124 h 856"/>
              <a:gd name="T20" fmla="*/ 477 w 571"/>
              <a:gd name="T21" fmla="*/ 165 h 856"/>
              <a:gd name="T22" fmla="*/ 497 w 571"/>
              <a:gd name="T23" fmla="*/ 191 h 856"/>
              <a:gd name="T24" fmla="*/ 462 w 571"/>
              <a:gd name="T25" fmla="*/ 191 h 856"/>
              <a:gd name="T26" fmla="*/ 389 w 571"/>
              <a:gd name="T27" fmla="*/ 227 h 856"/>
              <a:gd name="T28" fmla="*/ 368 w 571"/>
              <a:gd name="T29" fmla="*/ 259 h 856"/>
              <a:gd name="T30" fmla="*/ 364 w 571"/>
              <a:gd name="T31" fmla="*/ 300 h 856"/>
              <a:gd name="T32" fmla="*/ 337 w 571"/>
              <a:gd name="T33" fmla="*/ 315 h 856"/>
              <a:gd name="T34" fmla="*/ 337 w 571"/>
              <a:gd name="T35" fmla="*/ 367 h 856"/>
              <a:gd name="T36" fmla="*/ 364 w 571"/>
              <a:gd name="T37" fmla="*/ 408 h 856"/>
              <a:gd name="T38" fmla="*/ 389 w 571"/>
              <a:gd name="T39" fmla="*/ 435 h 856"/>
              <a:gd name="T40" fmla="*/ 420 w 571"/>
              <a:gd name="T41" fmla="*/ 450 h 856"/>
              <a:gd name="T42" fmla="*/ 462 w 571"/>
              <a:gd name="T43" fmla="*/ 450 h 856"/>
              <a:gd name="T44" fmla="*/ 487 w 571"/>
              <a:gd name="T45" fmla="*/ 435 h 856"/>
              <a:gd name="T46" fmla="*/ 487 w 571"/>
              <a:gd name="T47" fmla="*/ 502 h 856"/>
              <a:gd name="T48" fmla="*/ 503 w 571"/>
              <a:gd name="T49" fmla="*/ 502 h 856"/>
              <a:gd name="T50" fmla="*/ 529 w 571"/>
              <a:gd name="T51" fmla="*/ 502 h 856"/>
              <a:gd name="T52" fmla="*/ 570 w 571"/>
              <a:gd name="T53" fmla="*/ 569 h 856"/>
              <a:gd name="T54" fmla="*/ 555 w 571"/>
              <a:gd name="T55" fmla="*/ 625 h 856"/>
              <a:gd name="T56" fmla="*/ 555 w 571"/>
              <a:gd name="T57" fmla="*/ 662 h 856"/>
              <a:gd name="T58" fmla="*/ 544 w 571"/>
              <a:gd name="T59" fmla="*/ 709 h 856"/>
              <a:gd name="T60" fmla="*/ 524 w 571"/>
              <a:gd name="T61" fmla="*/ 703 h 856"/>
              <a:gd name="T62" fmla="*/ 524 w 571"/>
              <a:gd name="T63" fmla="*/ 729 h 856"/>
              <a:gd name="T64" fmla="*/ 555 w 571"/>
              <a:gd name="T65" fmla="*/ 755 h 856"/>
              <a:gd name="T66" fmla="*/ 565 w 571"/>
              <a:gd name="T67" fmla="*/ 755 h 856"/>
              <a:gd name="T68" fmla="*/ 555 w 571"/>
              <a:gd name="T69" fmla="*/ 776 h 856"/>
              <a:gd name="T70" fmla="*/ 544 w 571"/>
              <a:gd name="T71" fmla="*/ 812 h 856"/>
              <a:gd name="T72" fmla="*/ 529 w 571"/>
              <a:gd name="T73" fmla="*/ 838 h 856"/>
              <a:gd name="T74" fmla="*/ 513 w 571"/>
              <a:gd name="T75" fmla="*/ 855 h 856"/>
              <a:gd name="T76" fmla="*/ 472 w 571"/>
              <a:gd name="T77" fmla="*/ 817 h 856"/>
              <a:gd name="T78" fmla="*/ 430 w 571"/>
              <a:gd name="T79" fmla="*/ 786 h 856"/>
              <a:gd name="T80" fmla="*/ 352 w 571"/>
              <a:gd name="T81" fmla="*/ 745 h 856"/>
              <a:gd name="T82" fmla="*/ 296 w 571"/>
              <a:gd name="T83" fmla="*/ 709 h 856"/>
              <a:gd name="T84" fmla="*/ 239 w 571"/>
              <a:gd name="T85" fmla="*/ 647 h 856"/>
              <a:gd name="T86" fmla="*/ 219 w 571"/>
              <a:gd name="T87" fmla="*/ 580 h 856"/>
              <a:gd name="T88" fmla="*/ 187 w 571"/>
              <a:gd name="T89" fmla="*/ 553 h 856"/>
              <a:gd name="T90" fmla="*/ 172 w 571"/>
              <a:gd name="T91" fmla="*/ 502 h 856"/>
              <a:gd name="T92" fmla="*/ 135 w 571"/>
              <a:gd name="T93" fmla="*/ 450 h 856"/>
              <a:gd name="T94" fmla="*/ 109 w 571"/>
              <a:gd name="T95" fmla="*/ 392 h 856"/>
              <a:gd name="T96" fmla="*/ 68 w 571"/>
              <a:gd name="T97" fmla="*/ 326 h 856"/>
              <a:gd name="T98" fmla="*/ 0 w 571"/>
              <a:gd name="T99" fmla="*/ 269 h 856"/>
              <a:gd name="T100" fmla="*/ 0 w 571"/>
              <a:gd name="T101" fmla="*/ 202 h 856"/>
              <a:gd name="T102" fmla="*/ 21 w 571"/>
              <a:gd name="T103" fmla="*/ 175 h 856"/>
              <a:gd name="T104" fmla="*/ 52 w 571"/>
              <a:gd name="T105" fmla="*/ 161 h 856"/>
              <a:gd name="T106" fmla="*/ 42 w 571"/>
              <a:gd name="T107" fmla="*/ 202 h 856"/>
              <a:gd name="T108" fmla="*/ 68 w 571"/>
              <a:gd name="T109" fmla="*/ 206 h 856"/>
              <a:gd name="T110" fmla="*/ 104 w 571"/>
              <a:gd name="T111" fmla="*/ 227 h 856"/>
              <a:gd name="T112" fmla="*/ 119 w 571"/>
              <a:gd name="T113" fmla="*/ 186 h 856"/>
              <a:gd name="T114" fmla="*/ 151 w 571"/>
              <a:gd name="T115" fmla="*/ 145 h 856"/>
              <a:gd name="T116" fmla="*/ 203 w 571"/>
              <a:gd name="T117" fmla="*/ 124 h 856"/>
              <a:gd name="T118" fmla="*/ 244 w 571"/>
              <a:gd name="T119" fmla="*/ 77 h 856"/>
              <a:gd name="T120" fmla="*/ 270 w 571"/>
              <a:gd name="T121" fmla="*/ 41 h 856"/>
              <a:gd name="T122" fmla="*/ 244 w 571"/>
              <a:gd name="T123" fmla="*/ 0 h 856"/>
              <a:gd name="T124" fmla="*/ 244 w 571"/>
              <a:gd name="T125" fmla="*/ 0 h 8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1"/>
              <a:gd name="T190" fmla="*/ 0 h 856"/>
              <a:gd name="T191" fmla="*/ 571 w 571"/>
              <a:gd name="T192" fmla="*/ 856 h 8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1" h="856">
                <a:moveTo>
                  <a:pt x="244" y="0"/>
                </a:moveTo>
                <a:lnTo>
                  <a:pt x="260" y="10"/>
                </a:lnTo>
                <a:lnTo>
                  <a:pt x="286" y="16"/>
                </a:lnTo>
                <a:lnTo>
                  <a:pt x="311" y="51"/>
                </a:lnTo>
                <a:lnTo>
                  <a:pt x="352" y="82"/>
                </a:lnTo>
                <a:lnTo>
                  <a:pt x="368" y="118"/>
                </a:lnTo>
                <a:lnTo>
                  <a:pt x="395" y="118"/>
                </a:lnTo>
                <a:lnTo>
                  <a:pt x="420" y="98"/>
                </a:lnTo>
                <a:lnTo>
                  <a:pt x="456" y="108"/>
                </a:lnTo>
                <a:lnTo>
                  <a:pt x="487" y="124"/>
                </a:lnTo>
                <a:lnTo>
                  <a:pt x="477" y="165"/>
                </a:lnTo>
                <a:lnTo>
                  <a:pt x="497" y="191"/>
                </a:lnTo>
                <a:lnTo>
                  <a:pt x="462" y="191"/>
                </a:lnTo>
                <a:lnTo>
                  <a:pt x="389" y="227"/>
                </a:lnTo>
                <a:lnTo>
                  <a:pt x="368" y="259"/>
                </a:lnTo>
                <a:lnTo>
                  <a:pt x="364" y="300"/>
                </a:lnTo>
                <a:lnTo>
                  <a:pt x="337" y="315"/>
                </a:lnTo>
                <a:lnTo>
                  <a:pt x="337" y="367"/>
                </a:lnTo>
                <a:lnTo>
                  <a:pt x="364" y="408"/>
                </a:lnTo>
                <a:lnTo>
                  <a:pt x="389" y="435"/>
                </a:lnTo>
                <a:lnTo>
                  <a:pt x="420" y="450"/>
                </a:lnTo>
                <a:lnTo>
                  <a:pt x="462" y="450"/>
                </a:lnTo>
                <a:lnTo>
                  <a:pt x="487" y="435"/>
                </a:lnTo>
                <a:lnTo>
                  <a:pt x="487" y="502"/>
                </a:lnTo>
                <a:lnTo>
                  <a:pt x="503" y="502"/>
                </a:lnTo>
                <a:lnTo>
                  <a:pt x="529" y="502"/>
                </a:lnTo>
                <a:lnTo>
                  <a:pt x="570" y="569"/>
                </a:lnTo>
                <a:lnTo>
                  <a:pt x="555" y="625"/>
                </a:lnTo>
                <a:lnTo>
                  <a:pt x="555" y="662"/>
                </a:lnTo>
                <a:lnTo>
                  <a:pt x="544" y="709"/>
                </a:lnTo>
                <a:lnTo>
                  <a:pt x="524" y="703"/>
                </a:lnTo>
                <a:lnTo>
                  <a:pt x="524" y="729"/>
                </a:lnTo>
                <a:lnTo>
                  <a:pt x="555" y="755"/>
                </a:lnTo>
                <a:lnTo>
                  <a:pt x="565" y="755"/>
                </a:lnTo>
                <a:lnTo>
                  <a:pt x="555" y="776"/>
                </a:lnTo>
                <a:lnTo>
                  <a:pt x="544" y="812"/>
                </a:lnTo>
                <a:lnTo>
                  <a:pt x="529" y="838"/>
                </a:lnTo>
                <a:lnTo>
                  <a:pt x="513" y="855"/>
                </a:lnTo>
                <a:lnTo>
                  <a:pt x="472" y="817"/>
                </a:lnTo>
                <a:lnTo>
                  <a:pt x="430" y="786"/>
                </a:lnTo>
                <a:lnTo>
                  <a:pt x="352" y="745"/>
                </a:lnTo>
                <a:lnTo>
                  <a:pt x="296" y="709"/>
                </a:lnTo>
                <a:lnTo>
                  <a:pt x="239" y="647"/>
                </a:lnTo>
                <a:lnTo>
                  <a:pt x="219" y="580"/>
                </a:lnTo>
                <a:lnTo>
                  <a:pt x="187" y="553"/>
                </a:lnTo>
                <a:lnTo>
                  <a:pt x="172" y="502"/>
                </a:lnTo>
                <a:lnTo>
                  <a:pt x="135" y="450"/>
                </a:lnTo>
                <a:lnTo>
                  <a:pt x="109" y="392"/>
                </a:lnTo>
                <a:lnTo>
                  <a:pt x="68" y="326"/>
                </a:lnTo>
                <a:lnTo>
                  <a:pt x="0" y="269"/>
                </a:lnTo>
                <a:lnTo>
                  <a:pt x="0" y="202"/>
                </a:lnTo>
                <a:lnTo>
                  <a:pt x="21" y="175"/>
                </a:lnTo>
                <a:lnTo>
                  <a:pt x="52" y="161"/>
                </a:lnTo>
                <a:lnTo>
                  <a:pt x="42" y="202"/>
                </a:lnTo>
                <a:lnTo>
                  <a:pt x="68" y="206"/>
                </a:lnTo>
                <a:lnTo>
                  <a:pt x="104" y="227"/>
                </a:lnTo>
                <a:lnTo>
                  <a:pt x="119" y="186"/>
                </a:lnTo>
                <a:lnTo>
                  <a:pt x="151" y="145"/>
                </a:lnTo>
                <a:lnTo>
                  <a:pt x="203" y="124"/>
                </a:lnTo>
                <a:lnTo>
                  <a:pt x="244" y="77"/>
                </a:lnTo>
                <a:lnTo>
                  <a:pt x="270" y="41"/>
                </a:lnTo>
                <a:lnTo>
                  <a:pt x="244"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1" name="Freeform 228">
            <a:extLst>
              <a:ext uri="{FF2B5EF4-FFF2-40B4-BE49-F238E27FC236}">
                <a16:creationId xmlns:a16="http://schemas.microsoft.com/office/drawing/2014/main" id="{E449BFF7-E6C4-E44B-BBE9-3EAF402A4D7D}"/>
              </a:ext>
            </a:extLst>
          </p:cNvPr>
          <p:cNvSpPr>
            <a:spLocks noChangeArrowheads="1"/>
          </p:cNvSpPr>
          <p:nvPr/>
        </p:nvSpPr>
        <p:spPr bwMode="auto">
          <a:xfrm>
            <a:off x="3022149" y="4348833"/>
            <a:ext cx="3071" cy="9598"/>
          </a:xfrm>
          <a:custGeom>
            <a:avLst/>
            <a:gdLst>
              <a:gd name="T0" fmla="*/ 0 w 6"/>
              <a:gd name="T1" fmla="*/ 16 h 17"/>
              <a:gd name="T2" fmla="*/ 0 w 6"/>
              <a:gd name="T3" fmla="*/ 0 h 17"/>
              <a:gd name="T4" fmla="*/ 5 w 6"/>
              <a:gd name="T5" fmla="*/ 0 h 17"/>
              <a:gd name="T6" fmla="*/ 5 w 6"/>
              <a:gd name="T7" fmla="*/ 6 h 17"/>
              <a:gd name="T8" fmla="*/ 0 w 6"/>
              <a:gd name="T9" fmla="*/ 16 h 17"/>
              <a:gd name="T10" fmla="*/ 0 w 6"/>
              <a:gd name="T11" fmla="*/ 16 h 17"/>
              <a:gd name="T12" fmla="*/ 0 60000 65536"/>
              <a:gd name="T13" fmla="*/ 0 60000 65536"/>
              <a:gd name="T14" fmla="*/ 0 60000 65536"/>
              <a:gd name="T15" fmla="*/ 0 60000 65536"/>
              <a:gd name="T16" fmla="*/ 0 60000 65536"/>
              <a:gd name="T17" fmla="*/ 0 60000 65536"/>
              <a:gd name="T18" fmla="*/ 0 w 6"/>
              <a:gd name="T19" fmla="*/ 0 h 17"/>
              <a:gd name="T20" fmla="*/ 6 w 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 h="17">
                <a:moveTo>
                  <a:pt x="0" y="16"/>
                </a:moveTo>
                <a:lnTo>
                  <a:pt x="0" y="0"/>
                </a:lnTo>
                <a:lnTo>
                  <a:pt x="5" y="0"/>
                </a:lnTo>
                <a:lnTo>
                  <a:pt x="5" y="6"/>
                </a:lnTo>
                <a:lnTo>
                  <a:pt x="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2" name="Freeform 229" descr="Diagonales larges vers le bas">
            <a:extLst>
              <a:ext uri="{FF2B5EF4-FFF2-40B4-BE49-F238E27FC236}">
                <a16:creationId xmlns:a16="http://schemas.microsoft.com/office/drawing/2014/main" id="{452F8432-5B3C-3C49-BB60-0A848708F8B7}"/>
              </a:ext>
            </a:extLst>
          </p:cNvPr>
          <p:cNvSpPr>
            <a:spLocks noChangeArrowheads="1"/>
          </p:cNvSpPr>
          <p:nvPr/>
        </p:nvSpPr>
        <p:spPr bwMode="auto">
          <a:xfrm>
            <a:off x="3091242" y="4577573"/>
            <a:ext cx="118226" cy="121569"/>
          </a:xfrm>
          <a:custGeom>
            <a:avLst/>
            <a:gdLst>
              <a:gd name="T0" fmla="*/ 51 w 193"/>
              <a:gd name="T1" fmla="*/ 0 h 192"/>
              <a:gd name="T2" fmla="*/ 104 w 193"/>
              <a:gd name="T3" fmla="*/ 15 h 192"/>
              <a:gd name="T4" fmla="*/ 145 w 193"/>
              <a:gd name="T5" fmla="*/ 0 h 192"/>
              <a:gd name="T6" fmla="*/ 192 w 193"/>
              <a:gd name="T7" fmla="*/ 15 h 192"/>
              <a:gd name="T8" fmla="*/ 166 w 193"/>
              <a:gd name="T9" fmla="*/ 41 h 192"/>
              <a:gd name="T10" fmla="*/ 176 w 193"/>
              <a:gd name="T11" fmla="*/ 98 h 192"/>
              <a:gd name="T12" fmla="*/ 186 w 193"/>
              <a:gd name="T13" fmla="*/ 124 h 192"/>
              <a:gd name="T14" fmla="*/ 161 w 193"/>
              <a:gd name="T15" fmla="*/ 165 h 192"/>
              <a:gd name="T16" fmla="*/ 145 w 193"/>
              <a:gd name="T17" fmla="*/ 150 h 192"/>
              <a:gd name="T18" fmla="*/ 104 w 193"/>
              <a:gd name="T19" fmla="*/ 160 h 192"/>
              <a:gd name="T20" fmla="*/ 94 w 193"/>
              <a:gd name="T21" fmla="*/ 191 h 192"/>
              <a:gd name="T22" fmla="*/ 67 w 193"/>
              <a:gd name="T23" fmla="*/ 186 h 192"/>
              <a:gd name="T24" fmla="*/ 41 w 193"/>
              <a:gd name="T25" fmla="*/ 118 h 192"/>
              <a:gd name="T26" fmla="*/ 0 w 193"/>
              <a:gd name="T27" fmla="*/ 93 h 192"/>
              <a:gd name="T28" fmla="*/ 10 w 193"/>
              <a:gd name="T29" fmla="*/ 57 h 192"/>
              <a:gd name="T30" fmla="*/ 41 w 193"/>
              <a:gd name="T31" fmla="*/ 41 h 192"/>
              <a:gd name="T32" fmla="*/ 51 w 193"/>
              <a:gd name="T33" fmla="*/ 0 h 192"/>
              <a:gd name="T34" fmla="*/ 51 w 193"/>
              <a:gd name="T35" fmla="*/ 0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3"/>
              <a:gd name="T55" fmla="*/ 0 h 192"/>
              <a:gd name="T56" fmla="*/ 193 w 193"/>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3" h="192">
                <a:moveTo>
                  <a:pt x="51" y="0"/>
                </a:moveTo>
                <a:lnTo>
                  <a:pt x="104" y="15"/>
                </a:lnTo>
                <a:lnTo>
                  <a:pt x="145" y="0"/>
                </a:lnTo>
                <a:lnTo>
                  <a:pt x="192" y="15"/>
                </a:lnTo>
                <a:lnTo>
                  <a:pt x="166" y="41"/>
                </a:lnTo>
                <a:lnTo>
                  <a:pt x="176" y="98"/>
                </a:lnTo>
                <a:lnTo>
                  <a:pt x="186" y="124"/>
                </a:lnTo>
                <a:lnTo>
                  <a:pt x="161" y="165"/>
                </a:lnTo>
                <a:lnTo>
                  <a:pt x="145" y="150"/>
                </a:lnTo>
                <a:lnTo>
                  <a:pt x="104" y="160"/>
                </a:lnTo>
                <a:lnTo>
                  <a:pt x="94" y="191"/>
                </a:lnTo>
                <a:lnTo>
                  <a:pt x="67" y="186"/>
                </a:lnTo>
                <a:lnTo>
                  <a:pt x="41" y="118"/>
                </a:lnTo>
                <a:lnTo>
                  <a:pt x="0" y="93"/>
                </a:lnTo>
                <a:lnTo>
                  <a:pt x="10" y="57"/>
                </a:lnTo>
                <a:lnTo>
                  <a:pt x="41" y="41"/>
                </a:lnTo>
                <a:lnTo>
                  <a:pt x="51"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3" name="Freeform 230">
            <a:extLst>
              <a:ext uri="{FF2B5EF4-FFF2-40B4-BE49-F238E27FC236}">
                <a16:creationId xmlns:a16="http://schemas.microsoft.com/office/drawing/2014/main" id="{5D50F034-8490-354E-9430-37D36B74920D}"/>
              </a:ext>
            </a:extLst>
          </p:cNvPr>
          <p:cNvSpPr>
            <a:spLocks noChangeArrowheads="1"/>
          </p:cNvSpPr>
          <p:nvPr/>
        </p:nvSpPr>
        <p:spPr bwMode="auto">
          <a:xfrm>
            <a:off x="3138840" y="5652495"/>
            <a:ext cx="133581" cy="159959"/>
          </a:xfrm>
          <a:custGeom>
            <a:avLst/>
            <a:gdLst>
              <a:gd name="T0" fmla="*/ 26 w 218"/>
              <a:gd name="T1" fmla="*/ 0 h 250"/>
              <a:gd name="T2" fmla="*/ 41 w 218"/>
              <a:gd name="T3" fmla="*/ 0 h 250"/>
              <a:gd name="T4" fmla="*/ 98 w 218"/>
              <a:gd name="T5" fmla="*/ 41 h 250"/>
              <a:gd name="T6" fmla="*/ 123 w 218"/>
              <a:gd name="T7" fmla="*/ 41 h 250"/>
              <a:gd name="T8" fmla="*/ 165 w 218"/>
              <a:gd name="T9" fmla="*/ 73 h 250"/>
              <a:gd name="T10" fmla="*/ 217 w 218"/>
              <a:gd name="T11" fmla="*/ 114 h 250"/>
              <a:gd name="T12" fmla="*/ 206 w 218"/>
              <a:gd name="T13" fmla="*/ 141 h 250"/>
              <a:gd name="T14" fmla="*/ 217 w 218"/>
              <a:gd name="T15" fmla="*/ 176 h 250"/>
              <a:gd name="T16" fmla="*/ 191 w 218"/>
              <a:gd name="T17" fmla="*/ 218 h 250"/>
              <a:gd name="T18" fmla="*/ 165 w 218"/>
              <a:gd name="T19" fmla="*/ 243 h 250"/>
              <a:gd name="T20" fmla="*/ 108 w 218"/>
              <a:gd name="T21" fmla="*/ 249 h 250"/>
              <a:gd name="T22" fmla="*/ 67 w 218"/>
              <a:gd name="T23" fmla="*/ 223 h 250"/>
              <a:gd name="T24" fmla="*/ 31 w 218"/>
              <a:gd name="T25" fmla="*/ 218 h 250"/>
              <a:gd name="T26" fmla="*/ 0 w 218"/>
              <a:gd name="T27" fmla="*/ 202 h 250"/>
              <a:gd name="T28" fmla="*/ 0 w 218"/>
              <a:gd name="T29" fmla="*/ 156 h 250"/>
              <a:gd name="T30" fmla="*/ 0 w 218"/>
              <a:gd name="T31" fmla="*/ 151 h 250"/>
              <a:gd name="T32" fmla="*/ 0 w 218"/>
              <a:gd name="T33" fmla="*/ 125 h 250"/>
              <a:gd name="T34" fmla="*/ 0 w 218"/>
              <a:gd name="T35" fmla="*/ 84 h 250"/>
              <a:gd name="T36" fmla="*/ 4 w 218"/>
              <a:gd name="T37" fmla="*/ 41 h 250"/>
              <a:gd name="T38" fmla="*/ 4 w 218"/>
              <a:gd name="T39" fmla="*/ 6 h 250"/>
              <a:gd name="T40" fmla="*/ 26 w 218"/>
              <a:gd name="T41" fmla="*/ 0 h 250"/>
              <a:gd name="T42" fmla="*/ 26 w 218"/>
              <a:gd name="T43" fmla="*/ 0 h 2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8"/>
              <a:gd name="T67" fmla="*/ 0 h 250"/>
              <a:gd name="T68" fmla="*/ 218 w 218"/>
              <a:gd name="T69" fmla="*/ 250 h 2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8" h="250">
                <a:moveTo>
                  <a:pt x="26" y="0"/>
                </a:moveTo>
                <a:lnTo>
                  <a:pt x="41" y="0"/>
                </a:lnTo>
                <a:lnTo>
                  <a:pt x="98" y="41"/>
                </a:lnTo>
                <a:lnTo>
                  <a:pt x="123" y="41"/>
                </a:lnTo>
                <a:lnTo>
                  <a:pt x="165" y="73"/>
                </a:lnTo>
                <a:lnTo>
                  <a:pt x="217" y="114"/>
                </a:lnTo>
                <a:lnTo>
                  <a:pt x="206" y="141"/>
                </a:lnTo>
                <a:lnTo>
                  <a:pt x="217" y="176"/>
                </a:lnTo>
                <a:lnTo>
                  <a:pt x="191" y="218"/>
                </a:lnTo>
                <a:lnTo>
                  <a:pt x="165" y="243"/>
                </a:lnTo>
                <a:lnTo>
                  <a:pt x="108" y="249"/>
                </a:lnTo>
                <a:lnTo>
                  <a:pt x="67" y="223"/>
                </a:lnTo>
                <a:lnTo>
                  <a:pt x="31" y="218"/>
                </a:lnTo>
                <a:lnTo>
                  <a:pt x="0" y="202"/>
                </a:lnTo>
                <a:lnTo>
                  <a:pt x="0" y="156"/>
                </a:lnTo>
                <a:lnTo>
                  <a:pt x="0" y="151"/>
                </a:lnTo>
                <a:lnTo>
                  <a:pt x="0" y="125"/>
                </a:lnTo>
                <a:lnTo>
                  <a:pt x="0" y="84"/>
                </a:lnTo>
                <a:lnTo>
                  <a:pt x="4" y="41"/>
                </a:lnTo>
                <a:lnTo>
                  <a:pt x="4" y="6"/>
                </a:lnTo>
                <a:lnTo>
                  <a:pt x="26"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4" name="Freeform 231">
            <a:extLst>
              <a:ext uri="{FF2B5EF4-FFF2-40B4-BE49-F238E27FC236}">
                <a16:creationId xmlns:a16="http://schemas.microsoft.com/office/drawing/2014/main" id="{C573D2DD-CC7D-DC4E-A86C-000A56CC9CBA}"/>
              </a:ext>
            </a:extLst>
          </p:cNvPr>
          <p:cNvSpPr>
            <a:spLocks noChangeArrowheads="1"/>
          </p:cNvSpPr>
          <p:nvPr/>
        </p:nvSpPr>
        <p:spPr bwMode="auto">
          <a:xfrm>
            <a:off x="2684360" y="4395221"/>
            <a:ext cx="365426" cy="331114"/>
          </a:xfrm>
          <a:custGeom>
            <a:avLst/>
            <a:gdLst>
              <a:gd name="T0" fmla="*/ 62 w 597"/>
              <a:gd name="T1" fmla="*/ 37 h 518"/>
              <a:gd name="T2" fmla="*/ 62 w 597"/>
              <a:gd name="T3" fmla="*/ 84 h 518"/>
              <a:gd name="T4" fmla="*/ 62 w 597"/>
              <a:gd name="T5" fmla="*/ 145 h 518"/>
              <a:gd name="T6" fmla="*/ 94 w 597"/>
              <a:gd name="T7" fmla="*/ 109 h 518"/>
              <a:gd name="T8" fmla="*/ 104 w 597"/>
              <a:gd name="T9" fmla="*/ 52 h 518"/>
              <a:gd name="T10" fmla="*/ 135 w 597"/>
              <a:gd name="T11" fmla="*/ 26 h 518"/>
              <a:gd name="T12" fmla="*/ 160 w 597"/>
              <a:gd name="T13" fmla="*/ 37 h 518"/>
              <a:gd name="T14" fmla="*/ 213 w 597"/>
              <a:gd name="T15" fmla="*/ 52 h 518"/>
              <a:gd name="T16" fmla="*/ 270 w 597"/>
              <a:gd name="T17" fmla="*/ 78 h 518"/>
              <a:gd name="T18" fmla="*/ 326 w 597"/>
              <a:gd name="T19" fmla="*/ 94 h 518"/>
              <a:gd name="T20" fmla="*/ 420 w 597"/>
              <a:gd name="T21" fmla="*/ 84 h 518"/>
              <a:gd name="T22" fmla="*/ 502 w 597"/>
              <a:gd name="T23" fmla="*/ 78 h 518"/>
              <a:gd name="T24" fmla="*/ 481 w 597"/>
              <a:gd name="T25" fmla="*/ 109 h 518"/>
              <a:gd name="T26" fmla="*/ 549 w 597"/>
              <a:gd name="T27" fmla="*/ 135 h 518"/>
              <a:gd name="T28" fmla="*/ 569 w 597"/>
              <a:gd name="T29" fmla="*/ 166 h 518"/>
              <a:gd name="T30" fmla="*/ 554 w 597"/>
              <a:gd name="T31" fmla="*/ 217 h 518"/>
              <a:gd name="T32" fmla="*/ 538 w 597"/>
              <a:gd name="T33" fmla="*/ 254 h 518"/>
              <a:gd name="T34" fmla="*/ 523 w 597"/>
              <a:gd name="T35" fmla="*/ 295 h 518"/>
              <a:gd name="T36" fmla="*/ 523 w 597"/>
              <a:gd name="T37" fmla="*/ 352 h 518"/>
              <a:gd name="T38" fmla="*/ 456 w 597"/>
              <a:gd name="T39" fmla="*/ 383 h 518"/>
              <a:gd name="T40" fmla="*/ 362 w 597"/>
              <a:gd name="T41" fmla="*/ 368 h 518"/>
              <a:gd name="T42" fmla="*/ 389 w 597"/>
              <a:gd name="T43" fmla="*/ 434 h 518"/>
              <a:gd name="T44" fmla="*/ 435 w 597"/>
              <a:gd name="T45" fmla="*/ 460 h 518"/>
              <a:gd name="T46" fmla="*/ 326 w 597"/>
              <a:gd name="T47" fmla="*/ 512 h 518"/>
              <a:gd name="T48" fmla="*/ 270 w 597"/>
              <a:gd name="T49" fmla="*/ 502 h 518"/>
              <a:gd name="T50" fmla="*/ 244 w 597"/>
              <a:gd name="T51" fmla="*/ 419 h 518"/>
              <a:gd name="T52" fmla="*/ 238 w 597"/>
              <a:gd name="T53" fmla="*/ 368 h 518"/>
              <a:gd name="T54" fmla="*/ 254 w 597"/>
              <a:gd name="T55" fmla="*/ 274 h 518"/>
              <a:gd name="T56" fmla="*/ 135 w 597"/>
              <a:gd name="T57" fmla="*/ 243 h 518"/>
              <a:gd name="T58" fmla="*/ 37 w 597"/>
              <a:gd name="T59" fmla="*/ 217 h 518"/>
              <a:gd name="T60" fmla="*/ 11 w 597"/>
              <a:gd name="T61" fmla="*/ 135 h 518"/>
              <a:gd name="T62" fmla="*/ 0 w 597"/>
              <a:gd name="T63" fmla="*/ 109 h 518"/>
              <a:gd name="T64" fmla="*/ 21 w 597"/>
              <a:gd name="T65" fmla="*/ 68 h 518"/>
              <a:gd name="T66" fmla="*/ 52 w 597"/>
              <a:gd name="T67" fmla="*/ 16 h 518"/>
              <a:gd name="T68" fmla="*/ 94 w 597"/>
              <a:gd name="T69" fmla="*/ 0 h 5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7"/>
              <a:gd name="T106" fmla="*/ 0 h 518"/>
              <a:gd name="T107" fmla="*/ 597 w 597"/>
              <a:gd name="T108" fmla="*/ 518 h 5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7" h="518">
                <a:moveTo>
                  <a:pt x="94" y="0"/>
                </a:moveTo>
                <a:lnTo>
                  <a:pt x="62" y="37"/>
                </a:lnTo>
                <a:lnTo>
                  <a:pt x="62" y="52"/>
                </a:lnTo>
                <a:lnTo>
                  <a:pt x="62" y="84"/>
                </a:lnTo>
                <a:lnTo>
                  <a:pt x="47" y="109"/>
                </a:lnTo>
                <a:lnTo>
                  <a:pt x="62" y="145"/>
                </a:lnTo>
                <a:lnTo>
                  <a:pt x="88" y="145"/>
                </a:lnTo>
                <a:lnTo>
                  <a:pt x="94" y="109"/>
                </a:lnTo>
                <a:lnTo>
                  <a:pt x="88" y="68"/>
                </a:lnTo>
                <a:lnTo>
                  <a:pt x="104" y="52"/>
                </a:lnTo>
                <a:lnTo>
                  <a:pt x="145" y="41"/>
                </a:lnTo>
                <a:lnTo>
                  <a:pt x="135" y="26"/>
                </a:lnTo>
                <a:lnTo>
                  <a:pt x="145" y="0"/>
                </a:lnTo>
                <a:lnTo>
                  <a:pt x="160" y="37"/>
                </a:lnTo>
                <a:lnTo>
                  <a:pt x="176" y="37"/>
                </a:lnTo>
                <a:lnTo>
                  <a:pt x="213" y="52"/>
                </a:lnTo>
                <a:lnTo>
                  <a:pt x="217" y="78"/>
                </a:lnTo>
                <a:lnTo>
                  <a:pt x="270" y="78"/>
                </a:lnTo>
                <a:lnTo>
                  <a:pt x="311" y="78"/>
                </a:lnTo>
                <a:lnTo>
                  <a:pt x="326" y="94"/>
                </a:lnTo>
                <a:lnTo>
                  <a:pt x="378" y="98"/>
                </a:lnTo>
                <a:lnTo>
                  <a:pt x="420" y="84"/>
                </a:lnTo>
                <a:lnTo>
                  <a:pt x="393" y="78"/>
                </a:lnTo>
                <a:lnTo>
                  <a:pt x="502" y="78"/>
                </a:lnTo>
                <a:lnTo>
                  <a:pt x="461" y="84"/>
                </a:lnTo>
                <a:lnTo>
                  <a:pt x="481" y="109"/>
                </a:lnTo>
                <a:lnTo>
                  <a:pt x="523" y="109"/>
                </a:lnTo>
                <a:lnTo>
                  <a:pt x="549" y="135"/>
                </a:lnTo>
                <a:lnTo>
                  <a:pt x="554" y="166"/>
                </a:lnTo>
                <a:lnTo>
                  <a:pt x="569" y="166"/>
                </a:lnTo>
                <a:lnTo>
                  <a:pt x="596" y="186"/>
                </a:lnTo>
                <a:lnTo>
                  <a:pt x="554" y="217"/>
                </a:lnTo>
                <a:lnTo>
                  <a:pt x="569" y="243"/>
                </a:lnTo>
                <a:lnTo>
                  <a:pt x="538" y="254"/>
                </a:lnTo>
                <a:lnTo>
                  <a:pt x="538" y="270"/>
                </a:lnTo>
                <a:lnTo>
                  <a:pt x="523" y="295"/>
                </a:lnTo>
                <a:lnTo>
                  <a:pt x="554" y="326"/>
                </a:lnTo>
                <a:lnTo>
                  <a:pt x="523" y="352"/>
                </a:lnTo>
                <a:lnTo>
                  <a:pt x="471" y="368"/>
                </a:lnTo>
                <a:lnTo>
                  <a:pt x="456" y="383"/>
                </a:lnTo>
                <a:lnTo>
                  <a:pt x="404" y="368"/>
                </a:lnTo>
                <a:lnTo>
                  <a:pt x="362" y="368"/>
                </a:lnTo>
                <a:lnTo>
                  <a:pt x="393" y="393"/>
                </a:lnTo>
                <a:lnTo>
                  <a:pt x="389" y="434"/>
                </a:lnTo>
                <a:lnTo>
                  <a:pt x="430" y="444"/>
                </a:lnTo>
                <a:lnTo>
                  <a:pt x="435" y="460"/>
                </a:lnTo>
                <a:lnTo>
                  <a:pt x="393" y="487"/>
                </a:lnTo>
                <a:lnTo>
                  <a:pt x="326" y="512"/>
                </a:lnTo>
                <a:lnTo>
                  <a:pt x="295" y="517"/>
                </a:lnTo>
                <a:lnTo>
                  <a:pt x="270" y="502"/>
                </a:lnTo>
                <a:lnTo>
                  <a:pt x="254" y="450"/>
                </a:lnTo>
                <a:lnTo>
                  <a:pt x="244" y="419"/>
                </a:lnTo>
                <a:lnTo>
                  <a:pt x="254" y="393"/>
                </a:lnTo>
                <a:lnTo>
                  <a:pt x="238" y="368"/>
                </a:lnTo>
                <a:lnTo>
                  <a:pt x="228" y="315"/>
                </a:lnTo>
                <a:lnTo>
                  <a:pt x="254" y="274"/>
                </a:lnTo>
                <a:lnTo>
                  <a:pt x="160" y="274"/>
                </a:lnTo>
                <a:lnTo>
                  <a:pt x="135" y="243"/>
                </a:lnTo>
                <a:lnTo>
                  <a:pt x="68" y="243"/>
                </a:lnTo>
                <a:lnTo>
                  <a:pt x="37" y="217"/>
                </a:lnTo>
                <a:lnTo>
                  <a:pt x="37" y="186"/>
                </a:lnTo>
                <a:lnTo>
                  <a:pt x="11" y="135"/>
                </a:lnTo>
                <a:lnTo>
                  <a:pt x="0" y="135"/>
                </a:lnTo>
                <a:lnTo>
                  <a:pt x="0" y="109"/>
                </a:lnTo>
                <a:lnTo>
                  <a:pt x="0" y="94"/>
                </a:lnTo>
                <a:lnTo>
                  <a:pt x="21" y="68"/>
                </a:lnTo>
                <a:lnTo>
                  <a:pt x="47" y="41"/>
                </a:lnTo>
                <a:lnTo>
                  <a:pt x="52" y="16"/>
                </a:lnTo>
                <a:lnTo>
                  <a:pt x="78" y="11"/>
                </a:lnTo>
                <a:lnTo>
                  <a:pt x="94"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5" name="Freeform 232" descr="Diagonales larges vers le bas">
            <a:extLst>
              <a:ext uri="{FF2B5EF4-FFF2-40B4-BE49-F238E27FC236}">
                <a16:creationId xmlns:a16="http://schemas.microsoft.com/office/drawing/2014/main" id="{94AC66BE-57A7-CF45-809A-C42D885CAD1E}"/>
              </a:ext>
            </a:extLst>
          </p:cNvPr>
          <p:cNvSpPr>
            <a:spLocks noChangeArrowheads="1"/>
          </p:cNvSpPr>
          <p:nvPr/>
        </p:nvSpPr>
        <p:spPr bwMode="auto">
          <a:xfrm>
            <a:off x="719045" y="1661530"/>
            <a:ext cx="961162" cy="1071722"/>
          </a:xfrm>
          <a:custGeom>
            <a:avLst/>
            <a:gdLst>
              <a:gd name="T0" fmla="*/ 1104 w 1565"/>
              <a:gd name="T1" fmla="*/ 1164 h 1678"/>
              <a:gd name="T2" fmla="*/ 1238 w 1565"/>
              <a:gd name="T3" fmla="*/ 1304 h 1678"/>
              <a:gd name="T4" fmla="*/ 1264 w 1565"/>
              <a:gd name="T5" fmla="*/ 1657 h 1678"/>
              <a:gd name="T6" fmla="*/ 1238 w 1565"/>
              <a:gd name="T7" fmla="*/ 1583 h 1678"/>
              <a:gd name="T8" fmla="*/ 1243 w 1565"/>
              <a:gd name="T9" fmla="*/ 1516 h 1678"/>
              <a:gd name="T10" fmla="*/ 1238 w 1565"/>
              <a:gd name="T11" fmla="*/ 1449 h 1678"/>
              <a:gd name="T12" fmla="*/ 1202 w 1565"/>
              <a:gd name="T13" fmla="*/ 1356 h 1678"/>
              <a:gd name="T14" fmla="*/ 1155 w 1565"/>
              <a:gd name="T15" fmla="*/ 1315 h 1678"/>
              <a:gd name="T16" fmla="*/ 1088 w 1565"/>
              <a:gd name="T17" fmla="*/ 1273 h 1678"/>
              <a:gd name="T18" fmla="*/ 1067 w 1565"/>
              <a:gd name="T19" fmla="*/ 1191 h 1678"/>
              <a:gd name="T20" fmla="*/ 1025 w 1565"/>
              <a:gd name="T21" fmla="*/ 1195 h 1678"/>
              <a:gd name="T22" fmla="*/ 912 w 1565"/>
              <a:gd name="T23" fmla="*/ 1138 h 1678"/>
              <a:gd name="T24" fmla="*/ 859 w 1565"/>
              <a:gd name="T25" fmla="*/ 1082 h 1678"/>
              <a:gd name="T26" fmla="*/ 803 w 1565"/>
              <a:gd name="T27" fmla="*/ 1030 h 1678"/>
              <a:gd name="T28" fmla="*/ 726 w 1565"/>
              <a:gd name="T29" fmla="*/ 1107 h 1678"/>
              <a:gd name="T30" fmla="*/ 575 w 1565"/>
              <a:gd name="T31" fmla="*/ 1133 h 1678"/>
              <a:gd name="T32" fmla="*/ 658 w 1565"/>
              <a:gd name="T33" fmla="*/ 1025 h 1678"/>
              <a:gd name="T34" fmla="*/ 751 w 1565"/>
              <a:gd name="T35" fmla="*/ 978 h 1678"/>
              <a:gd name="T36" fmla="*/ 591 w 1565"/>
              <a:gd name="T37" fmla="*/ 1046 h 1678"/>
              <a:gd name="T38" fmla="*/ 466 w 1565"/>
              <a:gd name="T39" fmla="*/ 1138 h 1678"/>
              <a:gd name="T40" fmla="*/ 301 w 1565"/>
              <a:gd name="T41" fmla="*/ 1283 h 1678"/>
              <a:gd name="T42" fmla="*/ 98 w 1565"/>
              <a:gd name="T43" fmla="*/ 1393 h 1678"/>
              <a:gd name="T44" fmla="*/ 0 w 1565"/>
              <a:gd name="T45" fmla="*/ 1413 h 1678"/>
              <a:gd name="T46" fmla="*/ 57 w 1565"/>
              <a:gd name="T47" fmla="*/ 1371 h 1678"/>
              <a:gd name="T48" fmla="*/ 109 w 1565"/>
              <a:gd name="T49" fmla="*/ 1330 h 1678"/>
              <a:gd name="T50" fmla="*/ 264 w 1565"/>
              <a:gd name="T51" fmla="*/ 1248 h 1678"/>
              <a:gd name="T52" fmla="*/ 280 w 1565"/>
              <a:gd name="T53" fmla="*/ 1138 h 1678"/>
              <a:gd name="T54" fmla="*/ 223 w 1565"/>
              <a:gd name="T55" fmla="*/ 1087 h 1678"/>
              <a:gd name="T56" fmla="*/ 192 w 1565"/>
              <a:gd name="T57" fmla="*/ 1040 h 1678"/>
              <a:gd name="T58" fmla="*/ 125 w 1565"/>
              <a:gd name="T59" fmla="*/ 937 h 1678"/>
              <a:gd name="T60" fmla="*/ 197 w 1565"/>
              <a:gd name="T61" fmla="*/ 895 h 1678"/>
              <a:gd name="T62" fmla="*/ 129 w 1565"/>
              <a:gd name="T63" fmla="*/ 823 h 1678"/>
              <a:gd name="T64" fmla="*/ 223 w 1565"/>
              <a:gd name="T65" fmla="*/ 714 h 1678"/>
              <a:gd name="T66" fmla="*/ 305 w 1565"/>
              <a:gd name="T67" fmla="*/ 678 h 1678"/>
              <a:gd name="T68" fmla="*/ 482 w 1565"/>
              <a:gd name="T69" fmla="*/ 590 h 1678"/>
              <a:gd name="T70" fmla="*/ 435 w 1565"/>
              <a:gd name="T71" fmla="*/ 554 h 1678"/>
              <a:gd name="T72" fmla="*/ 332 w 1565"/>
              <a:gd name="T73" fmla="*/ 455 h 1678"/>
              <a:gd name="T74" fmla="*/ 368 w 1565"/>
              <a:gd name="T75" fmla="*/ 429 h 1678"/>
              <a:gd name="T76" fmla="*/ 425 w 1565"/>
              <a:gd name="T77" fmla="*/ 326 h 1678"/>
              <a:gd name="T78" fmla="*/ 544 w 1565"/>
              <a:gd name="T79" fmla="*/ 310 h 1678"/>
              <a:gd name="T80" fmla="*/ 601 w 1565"/>
              <a:gd name="T81" fmla="*/ 404 h 1678"/>
              <a:gd name="T82" fmla="*/ 616 w 1565"/>
              <a:gd name="T83" fmla="*/ 305 h 1678"/>
              <a:gd name="T84" fmla="*/ 632 w 1565"/>
              <a:gd name="T85" fmla="*/ 337 h 1678"/>
              <a:gd name="T86" fmla="*/ 575 w 1565"/>
              <a:gd name="T87" fmla="*/ 129 h 1678"/>
              <a:gd name="T88" fmla="*/ 777 w 1565"/>
              <a:gd name="T89" fmla="*/ 93 h 1678"/>
              <a:gd name="T90" fmla="*/ 1000 w 1565"/>
              <a:gd name="T91" fmla="*/ 36 h 1678"/>
              <a:gd name="T92" fmla="*/ 1186 w 1565"/>
              <a:gd name="T93" fmla="*/ 26 h 1678"/>
              <a:gd name="T94" fmla="*/ 1243 w 1565"/>
              <a:gd name="T95" fmla="*/ 77 h 1678"/>
              <a:gd name="T96" fmla="*/ 1280 w 1565"/>
              <a:gd name="T97" fmla="*/ 145 h 1678"/>
              <a:gd name="T98" fmla="*/ 1378 w 1565"/>
              <a:gd name="T99" fmla="*/ 196 h 1678"/>
              <a:gd name="T100" fmla="*/ 1564 w 1565"/>
              <a:gd name="T101" fmla="*/ 321 h 16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65"/>
              <a:gd name="T154" fmla="*/ 0 h 1678"/>
              <a:gd name="T155" fmla="*/ 1565 w 1565"/>
              <a:gd name="T156" fmla="*/ 1678 h 16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65" h="1678">
                <a:moveTo>
                  <a:pt x="1564" y="321"/>
                </a:moveTo>
                <a:lnTo>
                  <a:pt x="1186" y="864"/>
                </a:lnTo>
                <a:lnTo>
                  <a:pt x="1047" y="1138"/>
                </a:lnTo>
                <a:lnTo>
                  <a:pt x="1108" y="1148"/>
                </a:lnTo>
                <a:lnTo>
                  <a:pt x="1104" y="1164"/>
                </a:lnTo>
                <a:lnTo>
                  <a:pt x="1129" y="1283"/>
                </a:lnTo>
                <a:lnTo>
                  <a:pt x="1186" y="1242"/>
                </a:lnTo>
                <a:lnTo>
                  <a:pt x="1217" y="1232"/>
                </a:lnTo>
                <a:lnTo>
                  <a:pt x="1238" y="1248"/>
                </a:lnTo>
                <a:lnTo>
                  <a:pt x="1238" y="1304"/>
                </a:lnTo>
                <a:lnTo>
                  <a:pt x="1253" y="1501"/>
                </a:lnTo>
                <a:lnTo>
                  <a:pt x="1280" y="1548"/>
                </a:lnTo>
                <a:lnTo>
                  <a:pt x="1305" y="1589"/>
                </a:lnTo>
                <a:lnTo>
                  <a:pt x="1295" y="1611"/>
                </a:lnTo>
                <a:lnTo>
                  <a:pt x="1264" y="1657"/>
                </a:lnTo>
                <a:lnTo>
                  <a:pt x="1238" y="1677"/>
                </a:lnTo>
                <a:lnTo>
                  <a:pt x="1238" y="1651"/>
                </a:lnTo>
                <a:lnTo>
                  <a:pt x="1264" y="1614"/>
                </a:lnTo>
                <a:lnTo>
                  <a:pt x="1253" y="1583"/>
                </a:lnTo>
                <a:lnTo>
                  <a:pt x="1238" y="1583"/>
                </a:lnTo>
                <a:lnTo>
                  <a:pt x="1212" y="1599"/>
                </a:lnTo>
                <a:lnTo>
                  <a:pt x="1202" y="1599"/>
                </a:lnTo>
                <a:lnTo>
                  <a:pt x="1227" y="1573"/>
                </a:lnTo>
                <a:lnTo>
                  <a:pt x="1238" y="1542"/>
                </a:lnTo>
                <a:lnTo>
                  <a:pt x="1243" y="1516"/>
                </a:lnTo>
                <a:lnTo>
                  <a:pt x="1227" y="1516"/>
                </a:lnTo>
                <a:lnTo>
                  <a:pt x="1227" y="1501"/>
                </a:lnTo>
                <a:lnTo>
                  <a:pt x="1212" y="1465"/>
                </a:lnTo>
                <a:lnTo>
                  <a:pt x="1227" y="1438"/>
                </a:lnTo>
                <a:lnTo>
                  <a:pt x="1238" y="1449"/>
                </a:lnTo>
                <a:lnTo>
                  <a:pt x="1227" y="1413"/>
                </a:lnTo>
                <a:lnTo>
                  <a:pt x="1212" y="1393"/>
                </a:lnTo>
                <a:lnTo>
                  <a:pt x="1227" y="1366"/>
                </a:lnTo>
                <a:lnTo>
                  <a:pt x="1217" y="1371"/>
                </a:lnTo>
                <a:lnTo>
                  <a:pt x="1202" y="1356"/>
                </a:lnTo>
                <a:lnTo>
                  <a:pt x="1212" y="1283"/>
                </a:lnTo>
                <a:lnTo>
                  <a:pt x="1176" y="1366"/>
                </a:lnTo>
                <a:lnTo>
                  <a:pt x="1160" y="1350"/>
                </a:lnTo>
                <a:lnTo>
                  <a:pt x="1170" y="1299"/>
                </a:lnTo>
                <a:lnTo>
                  <a:pt x="1155" y="1315"/>
                </a:lnTo>
                <a:lnTo>
                  <a:pt x="1135" y="1289"/>
                </a:lnTo>
                <a:lnTo>
                  <a:pt x="1145" y="1350"/>
                </a:lnTo>
                <a:lnTo>
                  <a:pt x="1119" y="1356"/>
                </a:lnTo>
                <a:lnTo>
                  <a:pt x="1104" y="1330"/>
                </a:lnTo>
                <a:lnTo>
                  <a:pt x="1088" y="1273"/>
                </a:lnTo>
                <a:lnTo>
                  <a:pt x="1092" y="1263"/>
                </a:lnTo>
                <a:lnTo>
                  <a:pt x="1078" y="1263"/>
                </a:lnTo>
                <a:lnTo>
                  <a:pt x="1051" y="1221"/>
                </a:lnTo>
                <a:lnTo>
                  <a:pt x="1062" y="1205"/>
                </a:lnTo>
                <a:lnTo>
                  <a:pt x="1067" y="1191"/>
                </a:lnTo>
                <a:lnTo>
                  <a:pt x="1078" y="1216"/>
                </a:lnTo>
                <a:lnTo>
                  <a:pt x="1092" y="1195"/>
                </a:lnTo>
                <a:lnTo>
                  <a:pt x="1088" y="1180"/>
                </a:lnTo>
                <a:lnTo>
                  <a:pt x="1051" y="1195"/>
                </a:lnTo>
                <a:lnTo>
                  <a:pt x="1025" y="1195"/>
                </a:lnTo>
                <a:lnTo>
                  <a:pt x="1010" y="1180"/>
                </a:lnTo>
                <a:lnTo>
                  <a:pt x="1020" y="1164"/>
                </a:lnTo>
                <a:lnTo>
                  <a:pt x="994" y="1175"/>
                </a:lnTo>
                <a:lnTo>
                  <a:pt x="969" y="1148"/>
                </a:lnTo>
                <a:lnTo>
                  <a:pt x="912" y="1138"/>
                </a:lnTo>
                <a:lnTo>
                  <a:pt x="886" y="1107"/>
                </a:lnTo>
                <a:lnTo>
                  <a:pt x="902" y="1097"/>
                </a:lnTo>
                <a:lnTo>
                  <a:pt x="902" y="1082"/>
                </a:lnTo>
                <a:lnTo>
                  <a:pt x="875" y="1097"/>
                </a:lnTo>
                <a:lnTo>
                  <a:pt x="859" y="1082"/>
                </a:lnTo>
                <a:lnTo>
                  <a:pt x="834" y="1056"/>
                </a:lnTo>
                <a:lnTo>
                  <a:pt x="844" y="1040"/>
                </a:lnTo>
                <a:lnTo>
                  <a:pt x="871" y="1025"/>
                </a:lnTo>
                <a:lnTo>
                  <a:pt x="824" y="1030"/>
                </a:lnTo>
                <a:lnTo>
                  <a:pt x="803" y="1030"/>
                </a:lnTo>
                <a:lnTo>
                  <a:pt x="793" y="1025"/>
                </a:lnTo>
                <a:lnTo>
                  <a:pt x="783" y="1025"/>
                </a:lnTo>
                <a:lnTo>
                  <a:pt x="767" y="1046"/>
                </a:lnTo>
                <a:lnTo>
                  <a:pt x="777" y="1066"/>
                </a:lnTo>
                <a:lnTo>
                  <a:pt x="726" y="1107"/>
                </a:lnTo>
                <a:lnTo>
                  <a:pt x="694" y="1097"/>
                </a:lnTo>
                <a:lnTo>
                  <a:pt x="632" y="1133"/>
                </a:lnTo>
                <a:lnTo>
                  <a:pt x="601" y="1148"/>
                </a:lnTo>
                <a:lnTo>
                  <a:pt x="565" y="1148"/>
                </a:lnTo>
                <a:lnTo>
                  <a:pt x="575" y="1133"/>
                </a:lnTo>
                <a:lnTo>
                  <a:pt x="626" y="1107"/>
                </a:lnTo>
                <a:lnTo>
                  <a:pt x="591" y="1107"/>
                </a:lnTo>
                <a:lnTo>
                  <a:pt x="591" y="1097"/>
                </a:lnTo>
                <a:lnTo>
                  <a:pt x="616" y="1071"/>
                </a:lnTo>
                <a:lnTo>
                  <a:pt x="658" y="1025"/>
                </a:lnTo>
                <a:lnTo>
                  <a:pt x="699" y="1003"/>
                </a:lnTo>
                <a:lnTo>
                  <a:pt x="710" y="1015"/>
                </a:lnTo>
                <a:lnTo>
                  <a:pt x="736" y="1003"/>
                </a:lnTo>
                <a:lnTo>
                  <a:pt x="726" y="999"/>
                </a:lnTo>
                <a:lnTo>
                  <a:pt x="751" y="978"/>
                </a:lnTo>
                <a:lnTo>
                  <a:pt x="715" y="978"/>
                </a:lnTo>
                <a:lnTo>
                  <a:pt x="726" y="958"/>
                </a:lnTo>
                <a:lnTo>
                  <a:pt x="694" y="978"/>
                </a:lnTo>
                <a:lnTo>
                  <a:pt x="642" y="1003"/>
                </a:lnTo>
                <a:lnTo>
                  <a:pt x="591" y="1046"/>
                </a:lnTo>
                <a:lnTo>
                  <a:pt x="575" y="1046"/>
                </a:lnTo>
                <a:lnTo>
                  <a:pt x="585" y="1066"/>
                </a:lnTo>
                <a:lnTo>
                  <a:pt x="565" y="1071"/>
                </a:lnTo>
                <a:lnTo>
                  <a:pt x="523" y="1097"/>
                </a:lnTo>
                <a:lnTo>
                  <a:pt x="466" y="1138"/>
                </a:lnTo>
                <a:lnTo>
                  <a:pt x="482" y="1148"/>
                </a:lnTo>
                <a:lnTo>
                  <a:pt x="493" y="1164"/>
                </a:lnTo>
                <a:lnTo>
                  <a:pt x="425" y="1216"/>
                </a:lnTo>
                <a:lnTo>
                  <a:pt x="358" y="1248"/>
                </a:lnTo>
                <a:lnTo>
                  <a:pt x="301" y="1283"/>
                </a:lnTo>
                <a:lnTo>
                  <a:pt x="223" y="1330"/>
                </a:lnTo>
                <a:lnTo>
                  <a:pt x="182" y="1356"/>
                </a:lnTo>
                <a:lnTo>
                  <a:pt x="150" y="1381"/>
                </a:lnTo>
                <a:lnTo>
                  <a:pt x="98" y="1407"/>
                </a:lnTo>
                <a:lnTo>
                  <a:pt x="98" y="1393"/>
                </a:lnTo>
                <a:lnTo>
                  <a:pt x="72" y="1397"/>
                </a:lnTo>
                <a:lnTo>
                  <a:pt x="15" y="1413"/>
                </a:lnTo>
                <a:lnTo>
                  <a:pt x="20" y="1397"/>
                </a:lnTo>
                <a:lnTo>
                  <a:pt x="6" y="1407"/>
                </a:lnTo>
                <a:lnTo>
                  <a:pt x="0" y="1413"/>
                </a:lnTo>
                <a:lnTo>
                  <a:pt x="0" y="1397"/>
                </a:lnTo>
                <a:lnTo>
                  <a:pt x="0" y="1381"/>
                </a:lnTo>
                <a:lnTo>
                  <a:pt x="15" y="1366"/>
                </a:lnTo>
                <a:lnTo>
                  <a:pt x="62" y="1366"/>
                </a:lnTo>
                <a:lnTo>
                  <a:pt x="57" y="1371"/>
                </a:lnTo>
                <a:lnTo>
                  <a:pt x="62" y="1381"/>
                </a:lnTo>
                <a:lnTo>
                  <a:pt x="72" y="1371"/>
                </a:lnTo>
                <a:lnTo>
                  <a:pt x="84" y="1381"/>
                </a:lnTo>
                <a:lnTo>
                  <a:pt x="84" y="1356"/>
                </a:lnTo>
                <a:lnTo>
                  <a:pt x="109" y="1330"/>
                </a:lnTo>
                <a:lnTo>
                  <a:pt x="166" y="1299"/>
                </a:lnTo>
                <a:lnTo>
                  <a:pt x="192" y="1304"/>
                </a:lnTo>
                <a:lnTo>
                  <a:pt x="207" y="1273"/>
                </a:lnTo>
                <a:lnTo>
                  <a:pt x="259" y="1248"/>
                </a:lnTo>
                <a:lnTo>
                  <a:pt x="264" y="1248"/>
                </a:lnTo>
                <a:lnTo>
                  <a:pt x="264" y="1242"/>
                </a:lnTo>
                <a:lnTo>
                  <a:pt x="290" y="1191"/>
                </a:lnTo>
                <a:lnTo>
                  <a:pt x="305" y="1175"/>
                </a:lnTo>
                <a:lnTo>
                  <a:pt x="358" y="1123"/>
                </a:lnTo>
                <a:lnTo>
                  <a:pt x="280" y="1138"/>
                </a:lnTo>
                <a:lnTo>
                  <a:pt x="301" y="1097"/>
                </a:lnTo>
                <a:lnTo>
                  <a:pt x="249" y="1154"/>
                </a:lnTo>
                <a:lnTo>
                  <a:pt x="239" y="1107"/>
                </a:lnTo>
                <a:lnTo>
                  <a:pt x="233" y="1113"/>
                </a:lnTo>
                <a:lnTo>
                  <a:pt x="223" y="1087"/>
                </a:lnTo>
                <a:lnTo>
                  <a:pt x="166" y="1113"/>
                </a:lnTo>
                <a:lnTo>
                  <a:pt x="140" y="1107"/>
                </a:lnTo>
                <a:lnTo>
                  <a:pt x="156" y="1097"/>
                </a:lnTo>
                <a:lnTo>
                  <a:pt x="166" y="1066"/>
                </a:lnTo>
                <a:lnTo>
                  <a:pt x="192" y="1040"/>
                </a:lnTo>
                <a:lnTo>
                  <a:pt x="217" y="947"/>
                </a:lnTo>
                <a:lnTo>
                  <a:pt x="192" y="988"/>
                </a:lnTo>
                <a:lnTo>
                  <a:pt x="156" y="988"/>
                </a:lnTo>
                <a:lnTo>
                  <a:pt x="125" y="978"/>
                </a:lnTo>
                <a:lnTo>
                  <a:pt x="125" y="937"/>
                </a:lnTo>
                <a:lnTo>
                  <a:pt x="109" y="905"/>
                </a:lnTo>
                <a:lnTo>
                  <a:pt x="140" y="880"/>
                </a:lnTo>
                <a:lnTo>
                  <a:pt x="172" y="905"/>
                </a:lnTo>
                <a:lnTo>
                  <a:pt x="172" y="921"/>
                </a:lnTo>
                <a:lnTo>
                  <a:pt x="197" y="895"/>
                </a:lnTo>
                <a:lnTo>
                  <a:pt x="207" y="854"/>
                </a:lnTo>
                <a:lnTo>
                  <a:pt x="182" y="870"/>
                </a:lnTo>
                <a:lnTo>
                  <a:pt x="166" y="880"/>
                </a:lnTo>
                <a:lnTo>
                  <a:pt x="140" y="864"/>
                </a:lnTo>
                <a:lnTo>
                  <a:pt x="129" y="823"/>
                </a:lnTo>
                <a:lnTo>
                  <a:pt x="140" y="797"/>
                </a:lnTo>
                <a:lnTo>
                  <a:pt x="150" y="782"/>
                </a:lnTo>
                <a:lnTo>
                  <a:pt x="166" y="782"/>
                </a:lnTo>
                <a:lnTo>
                  <a:pt x="182" y="745"/>
                </a:lnTo>
                <a:lnTo>
                  <a:pt x="223" y="714"/>
                </a:lnTo>
                <a:lnTo>
                  <a:pt x="264" y="699"/>
                </a:lnTo>
                <a:lnTo>
                  <a:pt x="249" y="699"/>
                </a:lnTo>
                <a:lnTo>
                  <a:pt x="280" y="662"/>
                </a:lnTo>
                <a:lnTo>
                  <a:pt x="317" y="652"/>
                </a:lnTo>
                <a:lnTo>
                  <a:pt x="305" y="678"/>
                </a:lnTo>
                <a:lnTo>
                  <a:pt x="342" y="678"/>
                </a:lnTo>
                <a:lnTo>
                  <a:pt x="389" y="647"/>
                </a:lnTo>
                <a:lnTo>
                  <a:pt x="409" y="652"/>
                </a:lnTo>
                <a:lnTo>
                  <a:pt x="466" y="631"/>
                </a:lnTo>
                <a:lnTo>
                  <a:pt x="482" y="590"/>
                </a:lnTo>
                <a:lnTo>
                  <a:pt x="482" y="564"/>
                </a:lnTo>
                <a:lnTo>
                  <a:pt x="518" y="543"/>
                </a:lnTo>
                <a:lnTo>
                  <a:pt x="523" y="523"/>
                </a:lnTo>
                <a:lnTo>
                  <a:pt x="497" y="527"/>
                </a:lnTo>
                <a:lnTo>
                  <a:pt x="435" y="554"/>
                </a:lnTo>
                <a:lnTo>
                  <a:pt x="415" y="539"/>
                </a:lnTo>
                <a:lnTo>
                  <a:pt x="399" y="523"/>
                </a:lnTo>
                <a:lnTo>
                  <a:pt x="358" y="523"/>
                </a:lnTo>
                <a:lnTo>
                  <a:pt x="317" y="486"/>
                </a:lnTo>
                <a:lnTo>
                  <a:pt x="332" y="455"/>
                </a:lnTo>
                <a:lnTo>
                  <a:pt x="332" y="414"/>
                </a:lnTo>
                <a:lnTo>
                  <a:pt x="347" y="429"/>
                </a:lnTo>
                <a:lnTo>
                  <a:pt x="368" y="445"/>
                </a:lnTo>
                <a:lnTo>
                  <a:pt x="389" y="435"/>
                </a:lnTo>
                <a:lnTo>
                  <a:pt x="368" y="429"/>
                </a:lnTo>
                <a:lnTo>
                  <a:pt x="332" y="394"/>
                </a:lnTo>
                <a:lnTo>
                  <a:pt x="317" y="378"/>
                </a:lnTo>
                <a:lnTo>
                  <a:pt x="327" y="351"/>
                </a:lnTo>
                <a:lnTo>
                  <a:pt x="332" y="351"/>
                </a:lnTo>
                <a:lnTo>
                  <a:pt x="425" y="326"/>
                </a:lnTo>
                <a:lnTo>
                  <a:pt x="425" y="337"/>
                </a:lnTo>
                <a:lnTo>
                  <a:pt x="450" y="337"/>
                </a:lnTo>
                <a:lnTo>
                  <a:pt x="450" y="326"/>
                </a:lnTo>
                <a:lnTo>
                  <a:pt x="507" y="305"/>
                </a:lnTo>
                <a:lnTo>
                  <a:pt x="544" y="310"/>
                </a:lnTo>
                <a:lnTo>
                  <a:pt x="518" y="337"/>
                </a:lnTo>
                <a:lnTo>
                  <a:pt x="507" y="362"/>
                </a:lnTo>
                <a:lnTo>
                  <a:pt x="575" y="394"/>
                </a:lnTo>
                <a:lnTo>
                  <a:pt x="606" y="378"/>
                </a:lnTo>
                <a:lnTo>
                  <a:pt x="601" y="404"/>
                </a:lnTo>
                <a:lnTo>
                  <a:pt x="616" y="378"/>
                </a:lnTo>
                <a:lnTo>
                  <a:pt x="606" y="362"/>
                </a:lnTo>
                <a:lnTo>
                  <a:pt x="591" y="362"/>
                </a:lnTo>
                <a:lnTo>
                  <a:pt x="606" y="305"/>
                </a:lnTo>
                <a:lnTo>
                  <a:pt x="616" y="305"/>
                </a:lnTo>
                <a:lnTo>
                  <a:pt x="616" y="347"/>
                </a:lnTo>
                <a:lnTo>
                  <a:pt x="632" y="367"/>
                </a:lnTo>
                <a:lnTo>
                  <a:pt x="669" y="378"/>
                </a:lnTo>
                <a:lnTo>
                  <a:pt x="694" y="351"/>
                </a:lnTo>
                <a:lnTo>
                  <a:pt x="632" y="337"/>
                </a:lnTo>
                <a:lnTo>
                  <a:pt x="626" y="326"/>
                </a:lnTo>
                <a:lnTo>
                  <a:pt x="653" y="305"/>
                </a:lnTo>
                <a:lnTo>
                  <a:pt x="585" y="269"/>
                </a:lnTo>
                <a:lnTo>
                  <a:pt x="601" y="212"/>
                </a:lnTo>
                <a:lnTo>
                  <a:pt x="575" y="129"/>
                </a:lnTo>
                <a:lnTo>
                  <a:pt x="601" y="129"/>
                </a:lnTo>
                <a:lnTo>
                  <a:pt x="642" y="88"/>
                </a:lnTo>
                <a:lnTo>
                  <a:pt x="658" y="104"/>
                </a:lnTo>
                <a:lnTo>
                  <a:pt x="715" y="108"/>
                </a:lnTo>
                <a:lnTo>
                  <a:pt x="777" y="93"/>
                </a:lnTo>
                <a:lnTo>
                  <a:pt x="818" y="62"/>
                </a:lnTo>
                <a:lnTo>
                  <a:pt x="902" y="26"/>
                </a:lnTo>
                <a:lnTo>
                  <a:pt x="984" y="19"/>
                </a:lnTo>
                <a:lnTo>
                  <a:pt x="969" y="51"/>
                </a:lnTo>
                <a:lnTo>
                  <a:pt x="1000" y="36"/>
                </a:lnTo>
                <a:lnTo>
                  <a:pt x="1000" y="19"/>
                </a:lnTo>
                <a:lnTo>
                  <a:pt x="1047" y="0"/>
                </a:lnTo>
                <a:lnTo>
                  <a:pt x="1092" y="26"/>
                </a:lnTo>
                <a:lnTo>
                  <a:pt x="1176" y="0"/>
                </a:lnTo>
                <a:lnTo>
                  <a:pt x="1186" y="26"/>
                </a:lnTo>
                <a:lnTo>
                  <a:pt x="1135" y="51"/>
                </a:lnTo>
                <a:lnTo>
                  <a:pt x="1202" y="41"/>
                </a:lnTo>
                <a:lnTo>
                  <a:pt x="1196" y="77"/>
                </a:lnTo>
                <a:lnTo>
                  <a:pt x="1217" y="67"/>
                </a:lnTo>
                <a:lnTo>
                  <a:pt x="1243" y="77"/>
                </a:lnTo>
                <a:lnTo>
                  <a:pt x="1268" y="104"/>
                </a:lnTo>
                <a:lnTo>
                  <a:pt x="1243" y="108"/>
                </a:lnTo>
                <a:lnTo>
                  <a:pt x="1264" y="129"/>
                </a:lnTo>
                <a:lnTo>
                  <a:pt x="1243" y="129"/>
                </a:lnTo>
                <a:lnTo>
                  <a:pt x="1280" y="145"/>
                </a:lnTo>
                <a:lnTo>
                  <a:pt x="1253" y="176"/>
                </a:lnTo>
                <a:lnTo>
                  <a:pt x="1321" y="145"/>
                </a:lnTo>
                <a:lnTo>
                  <a:pt x="1347" y="149"/>
                </a:lnTo>
                <a:lnTo>
                  <a:pt x="1362" y="161"/>
                </a:lnTo>
                <a:lnTo>
                  <a:pt x="1378" y="196"/>
                </a:lnTo>
                <a:lnTo>
                  <a:pt x="1378" y="212"/>
                </a:lnTo>
                <a:lnTo>
                  <a:pt x="1419" y="212"/>
                </a:lnTo>
                <a:lnTo>
                  <a:pt x="1445" y="243"/>
                </a:lnTo>
                <a:lnTo>
                  <a:pt x="1501" y="253"/>
                </a:lnTo>
                <a:lnTo>
                  <a:pt x="1564" y="32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6" name="Freeform 233">
            <a:extLst>
              <a:ext uri="{FF2B5EF4-FFF2-40B4-BE49-F238E27FC236}">
                <a16:creationId xmlns:a16="http://schemas.microsoft.com/office/drawing/2014/main" id="{FE6B2DA2-5B09-2D42-93C7-9155DA865016}"/>
              </a:ext>
            </a:extLst>
          </p:cNvPr>
          <p:cNvSpPr>
            <a:spLocks noChangeArrowheads="1"/>
          </p:cNvSpPr>
          <p:nvPr/>
        </p:nvSpPr>
        <p:spPr bwMode="auto">
          <a:xfrm>
            <a:off x="3206397" y="6407499"/>
            <a:ext cx="44527" cy="43188"/>
          </a:xfrm>
          <a:custGeom>
            <a:avLst/>
            <a:gdLst>
              <a:gd name="T0" fmla="*/ 16 w 74"/>
              <a:gd name="T1" fmla="*/ 67 h 68"/>
              <a:gd name="T2" fmla="*/ 0 w 74"/>
              <a:gd name="T3" fmla="*/ 46 h 68"/>
              <a:gd name="T4" fmla="*/ 16 w 74"/>
              <a:gd name="T5" fmla="*/ 20 h 68"/>
              <a:gd name="T6" fmla="*/ 26 w 74"/>
              <a:gd name="T7" fmla="*/ 0 h 68"/>
              <a:gd name="T8" fmla="*/ 41 w 74"/>
              <a:gd name="T9" fmla="*/ 0 h 68"/>
              <a:gd name="T10" fmla="*/ 57 w 74"/>
              <a:gd name="T11" fmla="*/ 0 h 68"/>
              <a:gd name="T12" fmla="*/ 68 w 74"/>
              <a:gd name="T13" fmla="*/ 16 h 68"/>
              <a:gd name="T14" fmla="*/ 73 w 74"/>
              <a:gd name="T15" fmla="*/ 20 h 68"/>
              <a:gd name="T16" fmla="*/ 41 w 74"/>
              <a:gd name="T17" fmla="*/ 41 h 68"/>
              <a:gd name="T18" fmla="*/ 16 w 74"/>
              <a:gd name="T19" fmla="*/ 67 h 68"/>
              <a:gd name="T20" fmla="*/ 16 w 74"/>
              <a:gd name="T21" fmla="*/ 67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68"/>
              <a:gd name="T35" fmla="*/ 74 w 74"/>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68">
                <a:moveTo>
                  <a:pt x="16" y="67"/>
                </a:moveTo>
                <a:lnTo>
                  <a:pt x="0" y="46"/>
                </a:lnTo>
                <a:lnTo>
                  <a:pt x="16" y="20"/>
                </a:lnTo>
                <a:lnTo>
                  <a:pt x="26" y="0"/>
                </a:lnTo>
                <a:lnTo>
                  <a:pt x="41" y="0"/>
                </a:lnTo>
                <a:lnTo>
                  <a:pt x="57" y="0"/>
                </a:lnTo>
                <a:lnTo>
                  <a:pt x="68" y="16"/>
                </a:lnTo>
                <a:lnTo>
                  <a:pt x="73" y="20"/>
                </a:lnTo>
                <a:lnTo>
                  <a:pt x="41" y="41"/>
                </a:lnTo>
                <a:lnTo>
                  <a:pt x="16" y="6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7" name="Freeform 234">
            <a:extLst>
              <a:ext uri="{FF2B5EF4-FFF2-40B4-BE49-F238E27FC236}">
                <a16:creationId xmlns:a16="http://schemas.microsoft.com/office/drawing/2014/main" id="{7DCB0AA5-8876-AF46-B703-B3A358D69298}"/>
              </a:ext>
            </a:extLst>
          </p:cNvPr>
          <p:cNvSpPr>
            <a:spLocks noChangeArrowheads="1"/>
          </p:cNvSpPr>
          <p:nvPr/>
        </p:nvSpPr>
        <p:spPr bwMode="auto">
          <a:xfrm>
            <a:off x="3174153" y="6410699"/>
            <a:ext cx="35314" cy="35191"/>
          </a:xfrm>
          <a:custGeom>
            <a:avLst/>
            <a:gdLst>
              <a:gd name="T0" fmla="*/ 16 w 58"/>
              <a:gd name="T1" fmla="*/ 53 h 54"/>
              <a:gd name="T2" fmla="*/ 0 w 58"/>
              <a:gd name="T3" fmla="*/ 42 h 54"/>
              <a:gd name="T4" fmla="*/ 10 w 58"/>
              <a:gd name="T5" fmla="*/ 0 h 54"/>
              <a:gd name="T6" fmla="*/ 57 w 58"/>
              <a:gd name="T7" fmla="*/ 0 h 54"/>
              <a:gd name="T8" fmla="*/ 41 w 58"/>
              <a:gd name="T9" fmla="*/ 37 h 54"/>
              <a:gd name="T10" fmla="*/ 16 w 58"/>
              <a:gd name="T11" fmla="*/ 53 h 54"/>
              <a:gd name="T12" fmla="*/ 16 w 58"/>
              <a:gd name="T13" fmla="*/ 53 h 54"/>
              <a:gd name="T14" fmla="*/ 0 60000 65536"/>
              <a:gd name="T15" fmla="*/ 0 60000 65536"/>
              <a:gd name="T16" fmla="*/ 0 60000 65536"/>
              <a:gd name="T17" fmla="*/ 0 60000 65536"/>
              <a:gd name="T18" fmla="*/ 0 60000 65536"/>
              <a:gd name="T19" fmla="*/ 0 60000 65536"/>
              <a:gd name="T20" fmla="*/ 0 60000 65536"/>
              <a:gd name="T21" fmla="*/ 0 w 58"/>
              <a:gd name="T22" fmla="*/ 0 h 54"/>
              <a:gd name="T23" fmla="*/ 58 w 5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54">
                <a:moveTo>
                  <a:pt x="16" y="53"/>
                </a:moveTo>
                <a:lnTo>
                  <a:pt x="0" y="42"/>
                </a:lnTo>
                <a:lnTo>
                  <a:pt x="10" y="0"/>
                </a:lnTo>
                <a:lnTo>
                  <a:pt x="57" y="0"/>
                </a:lnTo>
                <a:lnTo>
                  <a:pt x="41" y="37"/>
                </a:lnTo>
                <a:lnTo>
                  <a:pt x="16" y="5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8" name="Freeform 235" descr="Diagonales larges vers le bas">
            <a:extLst>
              <a:ext uri="{FF2B5EF4-FFF2-40B4-BE49-F238E27FC236}">
                <a16:creationId xmlns:a16="http://schemas.microsoft.com/office/drawing/2014/main" id="{5CE22B4D-8BB5-5148-8BA9-C75D8801F36B}"/>
              </a:ext>
            </a:extLst>
          </p:cNvPr>
          <p:cNvSpPr>
            <a:spLocks noChangeArrowheads="1"/>
          </p:cNvSpPr>
          <p:nvPr/>
        </p:nvSpPr>
        <p:spPr bwMode="auto">
          <a:xfrm>
            <a:off x="3191043" y="4587171"/>
            <a:ext cx="75235" cy="108772"/>
          </a:xfrm>
          <a:custGeom>
            <a:avLst/>
            <a:gdLst>
              <a:gd name="T0" fmla="*/ 31 w 125"/>
              <a:gd name="T1" fmla="*/ 0 h 173"/>
              <a:gd name="T2" fmla="*/ 73 w 125"/>
              <a:gd name="T3" fmla="*/ 16 h 173"/>
              <a:gd name="T4" fmla="*/ 114 w 125"/>
              <a:gd name="T5" fmla="*/ 52 h 173"/>
              <a:gd name="T6" fmla="*/ 124 w 125"/>
              <a:gd name="T7" fmla="*/ 78 h 173"/>
              <a:gd name="T8" fmla="*/ 109 w 125"/>
              <a:gd name="T9" fmla="*/ 119 h 173"/>
              <a:gd name="T10" fmla="*/ 83 w 125"/>
              <a:gd name="T11" fmla="*/ 161 h 173"/>
              <a:gd name="T12" fmla="*/ 31 w 125"/>
              <a:gd name="T13" fmla="*/ 172 h 173"/>
              <a:gd name="T14" fmla="*/ 0 w 125"/>
              <a:gd name="T15" fmla="*/ 151 h 173"/>
              <a:gd name="T16" fmla="*/ 26 w 125"/>
              <a:gd name="T17" fmla="*/ 109 h 173"/>
              <a:gd name="T18" fmla="*/ 16 w 125"/>
              <a:gd name="T19" fmla="*/ 84 h 173"/>
              <a:gd name="T20" fmla="*/ 6 w 125"/>
              <a:gd name="T21" fmla="*/ 27 h 173"/>
              <a:gd name="T22" fmla="*/ 31 w 125"/>
              <a:gd name="T23" fmla="*/ 0 h 173"/>
              <a:gd name="T24" fmla="*/ 31 w 125"/>
              <a:gd name="T25" fmla="*/ 0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173"/>
              <a:gd name="T41" fmla="*/ 125 w 125"/>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173">
                <a:moveTo>
                  <a:pt x="31" y="0"/>
                </a:moveTo>
                <a:lnTo>
                  <a:pt x="73" y="16"/>
                </a:lnTo>
                <a:lnTo>
                  <a:pt x="114" y="52"/>
                </a:lnTo>
                <a:lnTo>
                  <a:pt x="124" y="78"/>
                </a:lnTo>
                <a:lnTo>
                  <a:pt x="109" y="119"/>
                </a:lnTo>
                <a:lnTo>
                  <a:pt x="83" y="161"/>
                </a:lnTo>
                <a:lnTo>
                  <a:pt x="31" y="172"/>
                </a:lnTo>
                <a:lnTo>
                  <a:pt x="0" y="151"/>
                </a:lnTo>
                <a:lnTo>
                  <a:pt x="26" y="109"/>
                </a:lnTo>
                <a:lnTo>
                  <a:pt x="16" y="84"/>
                </a:lnTo>
                <a:lnTo>
                  <a:pt x="6" y="27"/>
                </a:lnTo>
                <a:lnTo>
                  <a:pt x="31"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9" name="Freeform 236">
            <a:extLst>
              <a:ext uri="{FF2B5EF4-FFF2-40B4-BE49-F238E27FC236}">
                <a16:creationId xmlns:a16="http://schemas.microsoft.com/office/drawing/2014/main" id="{B2FC0B01-6598-4A4D-9F3D-EACF5FA540D5}"/>
              </a:ext>
            </a:extLst>
          </p:cNvPr>
          <p:cNvSpPr>
            <a:spLocks noChangeArrowheads="1"/>
          </p:cNvSpPr>
          <p:nvPr/>
        </p:nvSpPr>
        <p:spPr bwMode="auto">
          <a:xfrm>
            <a:off x="2859397" y="4209669"/>
            <a:ext cx="47598" cy="19195"/>
          </a:xfrm>
          <a:custGeom>
            <a:avLst/>
            <a:gdLst>
              <a:gd name="T0" fmla="*/ 62 w 78"/>
              <a:gd name="T1" fmla="*/ 31 h 32"/>
              <a:gd name="T2" fmla="*/ 0 w 78"/>
              <a:gd name="T3" fmla="*/ 21 h 32"/>
              <a:gd name="T4" fmla="*/ 10 w 78"/>
              <a:gd name="T5" fmla="*/ 0 h 32"/>
              <a:gd name="T6" fmla="*/ 51 w 78"/>
              <a:gd name="T7" fmla="*/ 6 h 32"/>
              <a:gd name="T8" fmla="*/ 77 w 78"/>
              <a:gd name="T9" fmla="*/ 15 h 32"/>
              <a:gd name="T10" fmla="*/ 62 w 78"/>
              <a:gd name="T11" fmla="*/ 31 h 32"/>
              <a:gd name="T12" fmla="*/ 62 w 78"/>
              <a:gd name="T13" fmla="*/ 31 h 32"/>
              <a:gd name="T14" fmla="*/ 0 60000 65536"/>
              <a:gd name="T15" fmla="*/ 0 60000 65536"/>
              <a:gd name="T16" fmla="*/ 0 60000 65536"/>
              <a:gd name="T17" fmla="*/ 0 60000 65536"/>
              <a:gd name="T18" fmla="*/ 0 60000 65536"/>
              <a:gd name="T19" fmla="*/ 0 60000 65536"/>
              <a:gd name="T20" fmla="*/ 0 60000 65536"/>
              <a:gd name="T21" fmla="*/ 0 w 78"/>
              <a:gd name="T22" fmla="*/ 0 h 32"/>
              <a:gd name="T23" fmla="*/ 78 w 7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32">
                <a:moveTo>
                  <a:pt x="62" y="31"/>
                </a:moveTo>
                <a:lnTo>
                  <a:pt x="0" y="21"/>
                </a:lnTo>
                <a:lnTo>
                  <a:pt x="10" y="0"/>
                </a:lnTo>
                <a:lnTo>
                  <a:pt x="51" y="6"/>
                </a:lnTo>
                <a:lnTo>
                  <a:pt x="77" y="15"/>
                </a:lnTo>
                <a:lnTo>
                  <a:pt x="62"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0" name="Freeform 237" descr="Diagonales larges vers le bas">
            <a:extLst>
              <a:ext uri="{FF2B5EF4-FFF2-40B4-BE49-F238E27FC236}">
                <a16:creationId xmlns:a16="http://schemas.microsoft.com/office/drawing/2014/main" id="{CA9A739D-068A-734D-862E-C15E7F1A6C30}"/>
              </a:ext>
            </a:extLst>
          </p:cNvPr>
          <p:cNvSpPr>
            <a:spLocks noChangeArrowheads="1"/>
          </p:cNvSpPr>
          <p:nvPr/>
        </p:nvSpPr>
        <p:spPr bwMode="auto">
          <a:xfrm>
            <a:off x="8535780" y="4862301"/>
            <a:ext cx="261018" cy="238337"/>
          </a:xfrm>
          <a:custGeom>
            <a:avLst/>
            <a:gdLst>
              <a:gd name="T0" fmla="*/ 0 w 426"/>
              <a:gd name="T1" fmla="*/ 300 h 373"/>
              <a:gd name="T2" fmla="*/ 6 w 426"/>
              <a:gd name="T3" fmla="*/ 0 h 373"/>
              <a:gd name="T4" fmla="*/ 47 w 426"/>
              <a:gd name="T5" fmla="*/ 16 h 373"/>
              <a:gd name="T6" fmla="*/ 109 w 426"/>
              <a:gd name="T7" fmla="*/ 31 h 373"/>
              <a:gd name="T8" fmla="*/ 141 w 426"/>
              <a:gd name="T9" fmla="*/ 47 h 373"/>
              <a:gd name="T10" fmla="*/ 151 w 426"/>
              <a:gd name="T11" fmla="*/ 47 h 373"/>
              <a:gd name="T12" fmla="*/ 182 w 426"/>
              <a:gd name="T13" fmla="*/ 72 h 373"/>
              <a:gd name="T14" fmla="*/ 197 w 426"/>
              <a:gd name="T15" fmla="*/ 72 h 373"/>
              <a:gd name="T16" fmla="*/ 219 w 426"/>
              <a:gd name="T17" fmla="*/ 88 h 373"/>
              <a:gd name="T18" fmla="*/ 219 w 426"/>
              <a:gd name="T19" fmla="*/ 124 h 373"/>
              <a:gd name="T20" fmla="*/ 291 w 426"/>
              <a:gd name="T21" fmla="*/ 149 h 373"/>
              <a:gd name="T22" fmla="*/ 307 w 426"/>
              <a:gd name="T23" fmla="*/ 180 h 373"/>
              <a:gd name="T24" fmla="*/ 264 w 426"/>
              <a:gd name="T25" fmla="*/ 192 h 373"/>
              <a:gd name="T26" fmla="*/ 280 w 426"/>
              <a:gd name="T27" fmla="*/ 222 h 373"/>
              <a:gd name="T28" fmla="*/ 317 w 426"/>
              <a:gd name="T29" fmla="*/ 248 h 373"/>
              <a:gd name="T30" fmla="*/ 327 w 426"/>
              <a:gd name="T31" fmla="*/ 258 h 373"/>
              <a:gd name="T32" fmla="*/ 332 w 426"/>
              <a:gd name="T33" fmla="*/ 274 h 373"/>
              <a:gd name="T34" fmla="*/ 332 w 426"/>
              <a:gd name="T35" fmla="*/ 300 h 373"/>
              <a:gd name="T36" fmla="*/ 368 w 426"/>
              <a:gd name="T37" fmla="*/ 300 h 373"/>
              <a:gd name="T38" fmla="*/ 374 w 426"/>
              <a:gd name="T39" fmla="*/ 305 h 373"/>
              <a:gd name="T40" fmla="*/ 368 w 426"/>
              <a:gd name="T41" fmla="*/ 315 h 373"/>
              <a:gd name="T42" fmla="*/ 399 w 426"/>
              <a:gd name="T43" fmla="*/ 325 h 373"/>
              <a:gd name="T44" fmla="*/ 389 w 426"/>
              <a:gd name="T45" fmla="*/ 341 h 373"/>
              <a:gd name="T46" fmla="*/ 409 w 426"/>
              <a:gd name="T47" fmla="*/ 351 h 373"/>
              <a:gd name="T48" fmla="*/ 425 w 426"/>
              <a:gd name="T49" fmla="*/ 356 h 373"/>
              <a:gd name="T50" fmla="*/ 409 w 426"/>
              <a:gd name="T51" fmla="*/ 366 h 373"/>
              <a:gd name="T52" fmla="*/ 425 w 426"/>
              <a:gd name="T53" fmla="*/ 366 h 373"/>
              <a:gd name="T54" fmla="*/ 425 w 426"/>
              <a:gd name="T55" fmla="*/ 372 h 373"/>
              <a:gd name="T56" fmla="*/ 399 w 426"/>
              <a:gd name="T57" fmla="*/ 372 h 373"/>
              <a:gd name="T58" fmla="*/ 399 w 426"/>
              <a:gd name="T59" fmla="*/ 366 h 373"/>
              <a:gd name="T60" fmla="*/ 327 w 426"/>
              <a:gd name="T61" fmla="*/ 351 h 373"/>
              <a:gd name="T62" fmla="*/ 307 w 426"/>
              <a:gd name="T63" fmla="*/ 351 h 373"/>
              <a:gd name="T64" fmla="*/ 264 w 426"/>
              <a:gd name="T65" fmla="*/ 315 h 373"/>
              <a:gd name="T66" fmla="*/ 260 w 426"/>
              <a:gd name="T67" fmla="*/ 300 h 373"/>
              <a:gd name="T68" fmla="*/ 249 w 426"/>
              <a:gd name="T69" fmla="*/ 300 h 373"/>
              <a:gd name="T70" fmla="*/ 239 w 426"/>
              <a:gd name="T71" fmla="*/ 284 h 373"/>
              <a:gd name="T72" fmla="*/ 219 w 426"/>
              <a:gd name="T73" fmla="*/ 243 h 373"/>
              <a:gd name="T74" fmla="*/ 207 w 426"/>
              <a:gd name="T75" fmla="*/ 243 h 373"/>
              <a:gd name="T76" fmla="*/ 197 w 426"/>
              <a:gd name="T77" fmla="*/ 243 h 373"/>
              <a:gd name="T78" fmla="*/ 172 w 426"/>
              <a:gd name="T79" fmla="*/ 243 h 373"/>
              <a:gd name="T80" fmla="*/ 166 w 426"/>
              <a:gd name="T81" fmla="*/ 222 h 373"/>
              <a:gd name="T82" fmla="*/ 156 w 426"/>
              <a:gd name="T83" fmla="*/ 222 h 373"/>
              <a:gd name="T84" fmla="*/ 151 w 426"/>
              <a:gd name="T85" fmla="*/ 233 h 373"/>
              <a:gd name="T86" fmla="*/ 141 w 426"/>
              <a:gd name="T87" fmla="*/ 233 h 373"/>
              <a:gd name="T88" fmla="*/ 125 w 426"/>
              <a:gd name="T89" fmla="*/ 222 h 373"/>
              <a:gd name="T90" fmla="*/ 130 w 426"/>
              <a:gd name="T91" fmla="*/ 248 h 373"/>
              <a:gd name="T92" fmla="*/ 115 w 426"/>
              <a:gd name="T93" fmla="*/ 248 h 373"/>
              <a:gd name="T94" fmla="*/ 115 w 426"/>
              <a:gd name="T95" fmla="*/ 258 h 373"/>
              <a:gd name="T96" fmla="*/ 74 w 426"/>
              <a:gd name="T97" fmla="*/ 258 h 373"/>
              <a:gd name="T98" fmla="*/ 88 w 426"/>
              <a:gd name="T99" fmla="*/ 264 h 373"/>
              <a:gd name="T100" fmla="*/ 109 w 426"/>
              <a:gd name="T101" fmla="*/ 289 h 373"/>
              <a:gd name="T102" fmla="*/ 74 w 426"/>
              <a:gd name="T103" fmla="*/ 305 h 373"/>
              <a:gd name="T104" fmla="*/ 0 w 426"/>
              <a:gd name="T105" fmla="*/ 300 h 373"/>
              <a:gd name="T106" fmla="*/ 0 w 426"/>
              <a:gd name="T107" fmla="*/ 300 h 3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6"/>
              <a:gd name="T163" fmla="*/ 0 h 373"/>
              <a:gd name="T164" fmla="*/ 426 w 426"/>
              <a:gd name="T165" fmla="*/ 373 h 3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6" h="373">
                <a:moveTo>
                  <a:pt x="0" y="300"/>
                </a:moveTo>
                <a:lnTo>
                  <a:pt x="6" y="0"/>
                </a:lnTo>
                <a:lnTo>
                  <a:pt x="47" y="16"/>
                </a:lnTo>
                <a:lnTo>
                  <a:pt x="109" y="31"/>
                </a:lnTo>
                <a:lnTo>
                  <a:pt x="141" y="47"/>
                </a:lnTo>
                <a:lnTo>
                  <a:pt x="151" y="47"/>
                </a:lnTo>
                <a:lnTo>
                  <a:pt x="182" y="72"/>
                </a:lnTo>
                <a:lnTo>
                  <a:pt x="197" y="72"/>
                </a:lnTo>
                <a:lnTo>
                  <a:pt x="219" y="88"/>
                </a:lnTo>
                <a:lnTo>
                  <a:pt x="219" y="124"/>
                </a:lnTo>
                <a:lnTo>
                  <a:pt x="291" y="149"/>
                </a:lnTo>
                <a:lnTo>
                  <a:pt x="307" y="180"/>
                </a:lnTo>
                <a:lnTo>
                  <a:pt x="264" y="192"/>
                </a:lnTo>
                <a:lnTo>
                  <a:pt x="280" y="222"/>
                </a:lnTo>
                <a:lnTo>
                  <a:pt x="317" y="248"/>
                </a:lnTo>
                <a:lnTo>
                  <a:pt x="327" y="258"/>
                </a:lnTo>
                <a:lnTo>
                  <a:pt x="332" y="274"/>
                </a:lnTo>
                <a:lnTo>
                  <a:pt x="332" y="300"/>
                </a:lnTo>
                <a:lnTo>
                  <a:pt x="368" y="300"/>
                </a:lnTo>
                <a:lnTo>
                  <a:pt x="374" y="305"/>
                </a:lnTo>
                <a:lnTo>
                  <a:pt x="368" y="315"/>
                </a:lnTo>
                <a:lnTo>
                  <a:pt x="399" y="325"/>
                </a:lnTo>
                <a:lnTo>
                  <a:pt x="389" y="341"/>
                </a:lnTo>
                <a:lnTo>
                  <a:pt x="409" y="351"/>
                </a:lnTo>
                <a:lnTo>
                  <a:pt x="425" y="356"/>
                </a:lnTo>
                <a:lnTo>
                  <a:pt x="409" y="366"/>
                </a:lnTo>
                <a:lnTo>
                  <a:pt x="425" y="366"/>
                </a:lnTo>
                <a:lnTo>
                  <a:pt x="425" y="372"/>
                </a:lnTo>
                <a:lnTo>
                  <a:pt x="399" y="372"/>
                </a:lnTo>
                <a:lnTo>
                  <a:pt x="399" y="366"/>
                </a:lnTo>
                <a:lnTo>
                  <a:pt x="327" y="351"/>
                </a:lnTo>
                <a:lnTo>
                  <a:pt x="307" y="351"/>
                </a:lnTo>
                <a:lnTo>
                  <a:pt x="264" y="315"/>
                </a:lnTo>
                <a:lnTo>
                  <a:pt x="260" y="300"/>
                </a:lnTo>
                <a:lnTo>
                  <a:pt x="249" y="300"/>
                </a:lnTo>
                <a:lnTo>
                  <a:pt x="239" y="284"/>
                </a:lnTo>
                <a:lnTo>
                  <a:pt x="219" y="243"/>
                </a:lnTo>
                <a:lnTo>
                  <a:pt x="207" y="243"/>
                </a:lnTo>
                <a:lnTo>
                  <a:pt x="197" y="243"/>
                </a:lnTo>
                <a:lnTo>
                  <a:pt x="172" y="243"/>
                </a:lnTo>
                <a:lnTo>
                  <a:pt x="166" y="222"/>
                </a:lnTo>
                <a:lnTo>
                  <a:pt x="156" y="222"/>
                </a:lnTo>
                <a:lnTo>
                  <a:pt x="151" y="233"/>
                </a:lnTo>
                <a:lnTo>
                  <a:pt x="141" y="233"/>
                </a:lnTo>
                <a:lnTo>
                  <a:pt x="125" y="222"/>
                </a:lnTo>
                <a:lnTo>
                  <a:pt x="130" y="248"/>
                </a:lnTo>
                <a:lnTo>
                  <a:pt x="115" y="248"/>
                </a:lnTo>
                <a:lnTo>
                  <a:pt x="115" y="258"/>
                </a:lnTo>
                <a:lnTo>
                  <a:pt x="74" y="258"/>
                </a:lnTo>
                <a:lnTo>
                  <a:pt x="88" y="264"/>
                </a:lnTo>
                <a:lnTo>
                  <a:pt x="109" y="289"/>
                </a:lnTo>
                <a:lnTo>
                  <a:pt x="74" y="305"/>
                </a:lnTo>
                <a:lnTo>
                  <a:pt x="0" y="300"/>
                </a:lnTo>
              </a:path>
            </a:pathLst>
          </a:custGeom>
          <a:solidFill>
            <a:schemeClr val="bg1"/>
          </a:solidFill>
          <a:ln w="3240">
            <a:solidFill>
              <a:schemeClr val="tx1"/>
            </a:solidFill>
            <a:round/>
            <a:headEnd/>
            <a:tailEnd/>
          </a:ln>
        </p:spPr>
        <p:txBody>
          <a:bodyPr wrap="none" anchor="ctr"/>
          <a:lstStyle/>
          <a:p>
            <a:pPr>
              <a:defRPr/>
            </a:pPr>
            <a:endParaRPr lang="fr-FR" dirty="0"/>
          </a:p>
        </p:txBody>
      </p:sp>
      <p:sp>
        <p:nvSpPr>
          <p:cNvPr id="241" name="Freeform 238" descr="Diagonales larges vers le bas">
            <a:extLst>
              <a:ext uri="{FF2B5EF4-FFF2-40B4-BE49-F238E27FC236}">
                <a16:creationId xmlns:a16="http://schemas.microsoft.com/office/drawing/2014/main" id="{F3C111DC-AA16-6348-8583-BBB6DC89DCA4}"/>
              </a:ext>
            </a:extLst>
          </p:cNvPr>
          <p:cNvSpPr>
            <a:spLocks noChangeArrowheads="1"/>
          </p:cNvSpPr>
          <p:nvPr/>
        </p:nvSpPr>
        <p:spPr bwMode="auto">
          <a:xfrm>
            <a:off x="8739988" y="4905489"/>
            <a:ext cx="115156" cy="62385"/>
          </a:xfrm>
          <a:custGeom>
            <a:avLst/>
            <a:gdLst>
              <a:gd name="T0" fmla="*/ 92 w 187"/>
              <a:gd name="T1" fmla="*/ 98 h 99"/>
              <a:gd name="T2" fmla="*/ 57 w 187"/>
              <a:gd name="T3" fmla="*/ 98 h 99"/>
              <a:gd name="T4" fmla="*/ 51 w 187"/>
              <a:gd name="T5" fmla="*/ 88 h 99"/>
              <a:gd name="T6" fmla="*/ 36 w 187"/>
              <a:gd name="T7" fmla="*/ 88 h 99"/>
              <a:gd name="T8" fmla="*/ 16 w 187"/>
              <a:gd name="T9" fmla="*/ 82 h 99"/>
              <a:gd name="T10" fmla="*/ 0 w 187"/>
              <a:gd name="T11" fmla="*/ 72 h 99"/>
              <a:gd name="T12" fmla="*/ 0 w 187"/>
              <a:gd name="T13" fmla="*/ 57 h 99"/>
              <a:gd name="T14" fmla="*/ 10 w 187"/>
              <a:gd name="T15" fmla="*/ 62 h 99"/>
              <a:gd name="T16" fmla="*/ 26 w 187"/>
              <a:gd name="T17" fmla="*/ 57 h 99"/>
              <a:gd name="T18" fmla="*/ 41 w 187"/>
              <a:gd name="T19" fmla="*/ 62 h 99"/>
              <a:gd name="T20" fmla="*/ 67 w 187"/>
              <a:gd name="T21" fmla="*/ 57 h 99"/>
              <a:gd name="T22" fmla="*/ 77 w 187"/>
              <a:gd name="T23" fmla="*/ 41 h 99"/>
              <a:gd name="T24" fmla="*/ 82 w 187"/>
              <a:gd name="T25" fmla="*/ 62 h 99"/>
              <a:gd name="T26" fmla="*/ 92 w 187"/>
              <a:gd name="T27" fmla="*/ 57 h 99"/>
              <a:gd name="T28" fmla="*/ 104 w 187"/>
              <a:gd name="T29" fmla="*/ 62 h 99"/>
              <a:gd name="T30" fmla="*/ 119 w 187"/>
              <a:gd name="T31" fmla="*/ 57 h 99"/>
              <a:gd name="T32" fmla="*/ 124 w 187"/>
              <a:gd name="T33" fmla="*/ 41 h 99"/>
              <a:gd name="T34" fmla="*/ 145 w 187"/>
              <a:gd name="T35" fmla="*/ 41 h 99"/>
              <a:gd name="T36" fmla="*/ 150 w 187"/>
              <a:gd name="T37" fmla="*/ 31 h 99"/>
              <a:gd name="T38" fmla="*/ 145 w 187"/>
              <a:gd name="T39" fmla="*/ 6 h 99"/>
              <a:gd name="T40" fmla="*/ 176 w 187"/>
              <a:gd name="T41" fmla="*/ 0 h 99"/>
              <a:gd name="T42" fmla="*/ 186 w 187"/>
              <a:gd name="T43" fmla="*/ 6 h 99"/>
              <a:gd name="T44" fmla="*/ 186 w 187"/>
              <a:gd name="T45" fmla="*/ 31 h 99"/>
              <a:gd name="T46" fmla="*/ 170 w 187"/>
              <a:gd name="T47" fmla="*/ 41 h 99"/>
              <a:gd name="T48" fmla="*/ 170 w 187"/>
              <a:gd name="T49" fmla="*/ 57 h 99"/>
              <a:gd name="T50" fmla="*/ 150 w 187"/>
              <a:gd name="T51" fmla="*/ 62 h 99"/>
              <a:gd name="T52" fmla="*/ 145 w 187"/>
              <a:gd name="T53" fmla="*/ 62 h 99"/>
              <a:gd name="T54" fmla="*/ 135 w 187"/>
              <a:gd name="T55" fmla="*/ 72 h 99"/>
              <a:gd name="T56" fmla="*/ 92 w 187"/>
              <a:gd name="T57" fmla="*/ 98 h 99"/>
              <a:gd name="T58" fmla="*/ 92 w 187"/>
              <a:gd name="T59" fmla="*/ 98 h 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7"/>
              <a:gd name="T91" fmla="*/ 0 h 99"/>
              <a:gd name="T92" fmla="*/ 187 w 187"/>
              <a:gd name="T93" fmla="*/ 99 h 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7" h="99">
                <a:moveTo>
                  <a:pt x="92" y="98"/>
                </a:moveTo>
                <a:lnTo>
                  <a:pt x="57" y="98"/>
                </a:lnTo>
                <a:lnTo>
                  <a:pt x="51" y="88"/>
                </a:lnTo>
                <a:lnTo>
                  <a:pt x="36" y="88"/>
                </a:lnTo>
                <a:lnTo>
                  <a:pt x="16" y="82"/>
                </a:lnTo>
                <a:lnTo>
                  <a:pt x="0" y="72"/>
                </a:lnTo>
                <a:lnTo>
                  <a:pt x="0" y="57"/>
                </a:lnTo>
                <a:lnTo>
                  <a:pt x="10" y="62"/>
                </a:lnTo>
                <a:lnTo>
                  <a:pt x="26" y="57"/>
                </a:lnTo>
                <a:lnTo>
                  <a:pt x="41" y="62"/>
                </a:lnTo>
                <a:lnTo>
                  <a:pt x="67" y="57"/>
                </a:lnTo>
                <a:lnTo>
                  <a:pt x="77" y="41"/>
                </a:lnTo>
                <a:lnTo>
                  <a:pt x="82" y="62"/>
                </a:lnTo>
                <a:lnTo>
                  <a:pt x="92" y="57"/>
                </a:lnTo>
                <a:lnTo>
                  <a:pt x="104" y="62"/>
                </a:lnTo>
                <a:lnTo>
                  <a:pt x="119" y="57"/>
                </a:lnTo>
                <a:lnTo>
                  <a:pt x="124" y="41"/>
                </a:lnTo>
                <a:lnTo>
                  <a:pt x="145" y="41"/>
                </a:lnTo>
                <a:lnTo>
                  <a:pt x="150" y="31"/>
                </a:lnTo>
                <a:lnTo>
                  <a:pt x="145" y="6"/>
                </a:lnTo>
                <a:lnTo>
                  <a:pt x="176" y="0"/>
                </a:lnTo>
                <a:lnTo>
                  <a:pt x="186" y="6"/>
                </a:lnTo>
                <a:lnTo>
                  <a:pt x="186" y="31"/>
                </a:lnTo>
                <a:lnTo>
                  <a:pt x="170" y="41"/>
                </a:lnTo>
                <a:lnTo>
                  <a:pt x="170" y="57"/>
                </a:lnTo>
                <a:lnTo>
                  <a:pt x="150" y="62"/>
                </a:lnTo>
                <a:lnTo>
                  <a:pt x="145" y="62"/>
                </a:lnTo>
                <a:lnTo>
                  <a:pt x="135" y="72"/>
                </a:lnTo>
                <a:lnTo>
                  <a:pt x="92" y="9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2" name="Freeform 239">
            <a:extLst>
              <a:ext uri="{FF2B5EF4-FFF2-40B4-BE49-F238E27FC236}">
                <a16:creationId xmlns:a16="http://schemas.microsoft.com/office/drawing/2014/main" id="{D77F41C1-FE24-4A4F-B643-D09A3C5C2AC6}"/>
              </a:ext>
            </a:extLst>
          </p:cNvPr>
          <p:cNvSpPr>
            <a:spLocks noChangeArrowheads="1"/>
          </p:cNvSpPr>
          <p:nvPr/>
        </p:nvSpPr>
        <p:spPr bwMode="auto">
          <a:xfrm>
            <a:off x="8807544" y="4855901"/>
            <a:ext cx="62952" cy="68782"/>
          </a:xfrm>
          <a:custGeom>
            <a:avLst/>
            <a:gdLst>
              <a:gd name="T0" fmla="*/ 94 w 105"/>
              <a:gd name="T1" fmla="*/ 109 h 110"/>
              <a:gd name="T2" fmla="*/ 94 w 105"/>
              <a:gd name="T3" fmla="*/ 93 h 110"/>
              <a:gd name="T4" fmla="*/ 84 w 105"/>
              <a:gd name="T5" fmla="*/ 68 h 110"/>
              <a:gd name="T6" fmla="*/ 63 w 105"/>
              <a:gd name="T7" fmla="*/ 42 h 110"/>
              <a:gd name="T8" fmla="*/ 16 w 105"/>
              <a:gd name="T9" fmla="*/ 16 h 110"/>
              <a:gd name="T10" fmla="*/ 0 w 105"/>
              <a:gd name="T11" fmla="*/ 11 h 110"/>
              <a:gd name="T12" fmla="*/ 0 w 105"/>
              <a:gd name="T13" fmla="*/ 0 h 110"/>
              <a:gd name="T14" fmla="*/ 68 w 105"/>
              <a:gd name="T15" fmla="*/ 31 h 110"/>
              <a:gd name="T16" fmla="*/ 94 w 105"/>
              <a:gd name="T17" fmla="*/ 58 h 110"/>
              <a:gd name="T18" fmla="*/ 94 w 105"/>
              <a:gd name="T19" fmla="*/ 68 h 110"/>
              <a:gd name="T20" fmla="*/ 104 w 105"/>
              <a:gd name="T21" fmla="*/ 93 h 110"/>
              <a:gd name="T22" fmla="*/ 94 w 105"/>
              <a:gd name="T23" fmla="*/ 109 h 110"/>
              <a:gd name="T24" fmla="*/ 94 w 105"/>
              <a:gd name="T25" fmla="*/ 109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0"/>
              <a:gd name="T41" fmla="*/ 105 w 105"/>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0">
                <a:moveTo>
                  <a:pt x="94" y="109"/>
                </a:moveTo>
                <a:lnTo>
                  <a:pt x="94" y="93"/>
                </a:lnTo>
                <a:lnTo>
                  <a:pt x="84" y="68"/>
                </a:lnTo>
                <a:lnTo>
                  <a:pt x="63" y="42"/>
                </a:lnTo>
                <a:lnTo>
                  <a:pt x="16" y="16"/>
                </a:lnTo>
                <a:lnTo>
                  <a:pt x="0" y="11"/>
                </a:lnTo>
                <a:lnTo>
                  <a:pt x="0" y="0"/>
                </a:lnTo>
                <a:lnTo>
                  <a:pt x="68" y="31"/>
                </a:lnTo>
                <a:lnTo>
                  <a:pt x="94" y="58"/>
                </a:lnTo>
                <a:lnTo>
                  <a:pt x="94" y="68"/>
                </a:lnTo>
                <a:lnTo>
                  <a:pt x="104" y="93"/>
                </a:lnTo>
                <a:lnTo>
                  <a:pt x="94" y="10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3" name="Freeform 240">
            <a:extLst>
              <a:ext uri="{FF2B5EF4-FFF2-40B4-BE49-F238E27FC236}">
                <a16:creationId xmlns:a16="http://schemas.microsoft.com/office/drawing/2014/main" id="{B05EBED1-B8B2-B840-90C4-F447000BE16E}"/>
              </a:ext>
            </a:extLst>
          </p:cNvPr>
          <p:cNvSpPr>
            <a:spLocks noChangeArrowheads="1"/>
          </p:cNvSpPr>
          <p:nvPr/>
        </p:nvSpPr>
        <p:spPr bwMode="auto">
          <a:xfrm>
            <a:off x="8911953" y="4931082"/>
            <a:ext cx="35314" cy="54386"/>
          </a:xfrm>
          <a:custGeom>
            <a:avLst/>
            <a:gdLst>
              <a:gd name="T0" fmla="*/ 57 w 58"/>
              <a:gd name="T1" fmla="*/ 84 h 85"/>
              <a:gd name="T2" fmla="*/ 31 w 58"/>
              <a:gd name="T3" fmla="*/ 84 h 85"/>
              <a:gd name="T4" fmla="*/ 20 w 58"/>
              <a:gd name="T5" fmla="*/ 57 h 85"/>
              <a:gd name="T6" fmla="*/ 4 w 58"/>
              <a:gd name="T7" fmla="*/ 47 h 85"/>
              <a:gd name="T8" fmla="*/ 4 w 58"/>
              <a:gd name="T9" fmla="*/ 21 h 85"/>
              <a:gd name="T10" fmla="*/ 0 w 58"/>
              <a:gd name="T11" fmla="*/ 16 h 85"/>
              <a:gd name="T12" fmla="*/ 0 w 58"/>
              <a:gd name="T13" fmla="*/ 0 h 85"/>
              <a:gd name="T14" fmla="*/ 4 w 58"/>
              <a:gd name="T15" fmla="*/ 16 h 85"/>
              <a:gd name="T16" fmla="*/ 16 w 58"/>
              <a:gd name="T17" fmla="*/ 21 h 85"/>
              <a:gd name="T18" fmla="*/ 31 w 58"/>
              <a:gd name="T19" fmla="*/ 31 h 85"/>
              <a:gd name="T20" fmla="*/ 41 w 58"/>
              <a:gd name="T21" fmla="*/ 47 h 85"/>
              <a:gd name="T22" fmla="*/ 46 w 58"/>
              <a:gd name="T23" fmla="*/ 57 h 85"/>
              <a:gd name="T24" fmla="*/ 57 w 58"/>
              <a:gd name="T25" fmla="*/ 73 h 85"/>
              <a:gd name="T26" fmla="*/ 57 w 58"/>
              <a:gd name="T27" fmla="*/ 84 h 85"/>
              <a:gd name="T28" fmla="*/ 57 w 58"/>
              <a:gd name="T29" fmla="*/ 84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85"/>
              <a:gd name="T47" fmla="*/ 58 w 58"/>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85">
                <a:moveTo>
                  <a:pt x="57" y="84"/>
                </a:moveTo>
                <a:lnTo>
                  <a:pt x="31" y="84"/>
                </a:lnTo>
                <a:lnTo>
                  <a:pt x="20" y="57"/>
                </a:lnTo>
                <a:lnTo>
                  <a:pt x="4" y="47"/>
                </a:lnTo>
                <a:lnTo>
                  <a:pt x="4" y="21"/>
                </a:lnTo>
                <a:lnTo>
                  <a:pt x="0" y="16"/>
                </a:lnTo>
                <a:lnTo>
                  <a:pt x="0" y="0"/>
                </a:lnTo>
                <a:lnTo>
                  <a:pt x="4" y="16"/>
                </a:lnTo>
                <a:lnTo>
                  <a:pt x="16" y="21"/>
                </a:lnTo>
                <a:lnTo>
                  <a:pt x="31" y="31"/>
                </a:lnTo>
                <a:lnTo>
                  <a:pt x="41" y="47"/>
                </a:lnTo>
                <a:lnTo>
                  <a:pt x="46" y="57"/>
                </a:lnTo>
                <a:lnTo>
                  <a:pt x="57" y="73"/>
                </a:lnTo>
                <a:lnTo>
                  <a:pt x="57" y="8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4" name="Freeform 241">
            <a:extLst>
              <a:ext uri="{FF2B5EF4-FFF2-40B4-BE49-F238E27FC236}">
                <a16:creationId xmlns:a16="http://schemas.microsoft.com/office/drawing/2014/main" id="{7607328A-D1F4-A14F-9784-CF3D94964EEE}"/>
              </a:ext>
            </a:extLst>
          </p:cNvPr>
          <p:cNvSpPr>
            <a:spLocks noChangeArrowheads="1"/>
          </p:cNvSpPr>
          <p:nvPr/>
        </p:nvSpPr>
        <p:spPr bwMode="auto">
          <a:xfrm>
            <a:off x="9074705" y="5031857"/>
            <a:ext cx="21496" cy="47987"/>
          </a:xfrm>
          <a:custGeom>
            <a:avLst/>
            <a:gdLst>
              <a:gd name="T0" fmla="*/ 36 w 37"/>
              <a:gd name="T1" fmla="*/ 77 h 78"/>
              <a:gd name="T2" fmla="*/ 26 w 37"/>
              <a:gd name="T3" fmla="*/ 51 h 78"/>
              <a:gd name="T4" fmla="*/ 0 w 37"/>
              <a:gd name="T5" fmla="*/ 36 h 78"/>
              <a:gd name="T6" fmla="*/ 0 w 37"/>
              <a:gd name="T7" fmla="*/ 0 h 78"/>
              <a:gd name="T8" fmla="*/ 10 w 37"/>
              <a:gd name="T9" fmla="*/ 0 h 78"/>
              <a:gd name="T10" fmla="*/ 16 w 37"/>
              <a:gd name="T11" fmla="*/ 20 h 78"/>
              <a:gd name="T12" fmla="*/ 26 w 37"/>
              <a:gd name="T13" fmla="*/ 26 h 78"/>
              <a:gd name="T14" fmla="*/ 36 w 37"/>
              <a:gd name="T15" fmla="*/ 51 h 78"/>
              <a:gd name="T16" fmla="*/ 36 w 37"/>
              <a:gd name="T17" fmla="*/ 77 h 78"/>
              <a:gd name="T18" fmla="*/ 36 w 37"/>
              <a:gd name="T19" fmla="*/ 77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78"/>
              <a:gd name="T32" fmla="*/ 37 w 37"/>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78">
                <a:moveTo>
                  <a:pt x="36" y="77"/>
                </a:moveTo>
                <a:lnTo>
                  <a:pt x="26" y="51"/>
                </a:lnTo>
                <a:lnTo>
                  <a:pt x="0" y="36"/>
                </a:lnTo>
                <a:lnTo>
                  <a:pt x="0" y="0"/>
                </a:lnTo>
                <a:lnTo>
                  <a:pt x="10" y="0"/>
                </a:lnTo>
                <a:lnTo>
                  <a:pt x="16" y="20"/>
                </a:lnTo>
                <a:lnTo>
                  <a:pt x="26" y="26"/>
                </a:lnTo>
                <a:lnTo>
                  <a:pt x="36" y="51"/>
                </a:lnTo>
                <a:lnTo>
                  <a:pt x="36" y="7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5" name="Freeform 242">
            <a:extLst>
              <a:ext uri="{FF2B5EF4-FFF2-40B4-BE49-F238E27FC236}">
                <a16:creationId xmlns:a16="http://schemas.microsoft.com/office/drawing/2014/main" id="{6CD0371E-2353-F94C-AB39-202CEFABB00C}"/>
              </a:ext>
            </a:extLst>
          </p:cNvPr>
          <p:cNvSpPr>
            <a:spLocks noChangeArrowheads="1"/>
          </p:cNvSpPr>
          <p:nvPr/>
        </p:nvSpPr>
        <p:spPr bwMode="auto">
          <a:xfrm>
            <a:off x="9016359" y="5011061"/>
            <a:ext cx="39921" cy="27193"/>
          </a:xfrm>
          <a:custGeom>
            <a:avLst/>
            <a:gdLst>
              <a:gd name="T0" fmla="*/ 63 w 64"/>
              <a:gd name="T1" fmla="*/ 41 h 42"/>
              <a:gd name="T2" fmla="*/ 47 w 64"/>
              <a:gd name="T3" fmla="*/ 31 h 42"/>
              <a:gd name="T4" fmla="*/ 21 w 64"/>
              <a:gd name="T5" fmla="*/ 15 h 42"/>
              <a:gd name="T6" fmla="*/ 0 w 64"/>
              <a:gd name="T7" fmla="*/ 0 h 42"/>
              <a:gd name="T8" fmla="*/ 10 w 64"/>
              <a:gd name="T9" fmla="*/ 0 h 42"/>
              <a:gd name="T10" fmla="*/ 26 w 64"/>
              <a:gd name="T11" fmla="*/ 10 h 42"/>
              <a:gd name="T12" fmla="*/ 47 w 64"/>
              <a:gd name="T13" fmla="*/ 10 h 42"/>
              <a:gd name="T14" fmla="*/ 63 w 64"/>
              <a:gd name="T15" fmla="*/ 41 h 42"/>
              <a:gd name="T16" fmla="*/ 63 w 64"/>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2"/>
              <a:gd name="T29" fmla="*/ 64 w 64"/>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2">
                <a:moveTo>
                  <a:pt x="63" y="41"/>
                </a:moveTo>
                <a:lnTo>
                  <a:pt x="47" y="31"/>
                </a:lnTo>
                <a:lnTo>
                  <a:pt x="21" y="15"/>
                </a:lnTo>
                <a:lnTo>
                  <a:pt x="0" y="0"/>
                </a:lnTo>
                <a:lnTo>
                  <a:pt x="10" y="0"/>
                </a:lnTo>
                <a:lnTo>
                  <a:pt x="26" y="10"/>
                </a:lnTo>
                <a:lnTo>
                  <a:pt x="47" y="10"/>
                </a:lnTo>
                <a:lnTo>
                  <a:pt x="63"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6" name="Freeform 243">
            <a:extLst>
              <a:ext uri="{FF2B5EF4-FFF2-40B4-BE49-F238E27FC236}">
                <a16:creationId xmlns:a16="http://schemas.microsoft.com/office/drawing/2014/main" id="{F1C718DB-F1E7-FD41-A7EF-0450E8551CBB}"/>
              </a:ext>
            </a:extLst>
          </p:cNvPr>
          <p:cNvSpPr>
            <a:spLocks noChangeArrowheads="1"/>
          </p:cNvSpPr>
          <p:nvPr/>
        </p:nvSpPr>
        <p:spPr bwMode="auto">
          <a:xfrm>
            <a:off x="9045532" y="5063848"/>
            <a:ext cx="29172" cy="9598"/>
          </a:xfrm>
          <a:custGeom>
            <a:avLst/>
            <a:gdLst>
              <a:gd name="T0" fmla="*/ 47 w 48"/>
              <a:gd name="T1" fmla="*/ 16 h 17"/>
              <a:gd name="T2" fmla="*/ 31 w 48"/>
              <a:gd name="T3" fmla="*/ 16 h 17"/>
              <a:gd name="T4" fmla="*/ 4 w 48"/>
              <a:gd name="T5" fmla="*/ 16 h 17"/>
              <a:gd name="T6" fmla="*/ 0 w 48"/>
              <a:gd name="T7" fmla="*/ 0 h 17"/>
              <a:gd name="T8" fmla="*/ 41 w 48"/>
              <a:gd name="T9" fmla="*/ 0 h 17"/>
              <a:gd name="T10" fmla="*/ 47 w 48"/>
              <a:gd name="T11" fmla="*/ 16 h 17"/>
              <a:gd name="T12" fmla="*/ 47 w 48"/>
              <a:gd name="T13" fmla="*/ 16 h 17"/>
              <a:gd name="T14" fmla="*/ 0 60000 65536"/>
              <a:gd name="T15" fmla="*/ 0 60000 65536"/>
              <a:gd name="T16" fmla="*/ 0 60000 65536"/>
              <a:gd name="T17" fmla="*/ 0 60000 65536"/>
              <a:gd name="T18" fmla="*/ 0 60000 65536"/>
              <a:gd name="T19" fmla="*/ 0 60000 65536"/>
              <a:gd name="T20" fmla="*/ 0 60000 65536"/>
              <a:gd name="T21" fmla="*/ 0 w 48"/>
              <a:gd name="T22" fmla="*/ 0 h 17"/>
              <a:gd name="T23" fmla="*/ 48 w 4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7">
                <a:moveTo>
                  <a:pt x="47" y="16"/>
                </a:moveTo>
                <a:lnTo>
                  <a:pt x="31" y="16"/>
                </a:lnTo>
                <a:lnTo>
                  <a:pt x="4" y="16"/>
                </a:lnTo>
                <a:lnTo>
                  <a:pt x="0" y="0"/>
                </a:lnTo>
                <a:lnTo>
                  <a:pt x="41" y="0"/>
                </a:lnTo>
                <a:lnTo>
                  <a:pt x="47"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7" name="Freeform 244">
            <a:extLst>
              <a:ext uri="{FF2B5EF4-FFF2-40B4-BE49-F238E27FC236}">
                <a16:creationId xmlns:a16="http://schemas.microsoft.com/office/drawing/2014/main" id="{1BF24391-EB93-604B-ADA6-2528822EDF58}"/>
              </a:ext>
            </a:extLst>
          </p:cNvPr>
          <p:cNvSpPr>
            <a:spLocks noChangeArrowheads="1"/>
          </p:cNvSpPr>
          <p:nvPr/>
        </p:nvSpPr>
        <p:spPr bwMode="auto">
          <a:xfrm>
            <a:off x="8962621" y="4977470"/>
            <a:ext cx="26101" cy="23994"/>
          </a:xfrm>
          <a:custGeom>
            <a:avLst/>
            <a:gdLst>
              <a:gd name="T0" fmla="*/ 25 w 42"/>
              <a:gd name="T1" fmla="*/ 37 h 38"/>
              <a:gd name="T2" fmla="*/ 6 w 42"/>
              <a:gd name="T3" fmla="*/ 16 h 38"/>
              <a:gd name="T4" fmla="*/ 0 w 42"/>
              <a:gd name="T5" fmla="*/ 0 h 38"/>
              <a:gd name="T6" fmla="*/ 15 w 42"/>
              <a:gd name="T7" fmla="*/ 11 h 38"/>
              <a:gd name="T8" fmla="*/ 25 w 42"/>
              <a:gd name="T9" fmla="*/ 16 h 38"/>
              <a:gd name="T10" fmla="*/ 41 w 42"/>
              <a:gd name="T11" fmla="*/ 37 h 38"/>
              <a:gd name="T12" fmla="*/ 25 w 42"/>
              <a:gd name="T13" fmla="*/ 37 h 38"/>
              <a:gd name="T14" fmla="*/ 25 w 42"/>
              <a:gd name="T15" fmla="*/ 37 h 3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38"/>
              <a:gd name="T26" fmla="*/ 42 w 42"/>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38">
                <a:moveTo>
                  <a:pt x="25" y="37"/>
                </a:moveTo>
                <a:lnTo>
                  <a:pt x="6" y="16"/>
                </a:lnTo>
                <a:lnTo>
                  <a:pt x="0" y="0"/>
                </a:lnTo>
                <a:lnTo>
                  <a:pt x="15" y="11"/>
                </a:lnTo>
                <a:lnTo>
                  <a:pt x="25" y="16"/>
                </a:lnTo>
                <a:lnTo>
                  <a:pt x="41" y="37"/>
                </a:lnTo>
                <a:lnTo>
                  <a:pt x="25" y="3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8" name="Freeform 245" descr="Diagonales larges vers le bas">
            <a:extLst>
              <a:ext uri="{FF2B5EF4-FFF2-40B4-BE49-F238E27FC236}">
                <a16:creationId xmlns:a16="http://schemas.microsoft.com/office/drawing/2014/main" id="{250FE1B6-FB1E-7E44-9A92-0FCFA4327200}"/>
              </a:ext>
            </a:extLst>
          </p:cNvPr>
          <p:cNvSpPr>
            <a:spLocks noChangeArrowheads="1"/>
          </p:cNvSpPr>
          <p:nvPr/>
        </p:nvSpPr>
        <p:spPr bwMode="auto">
          <a:xfrm>
            <a:off x="3375292" y="1485575"/>
            <a:ext cx="1116238" cy="1284468"/>
          </a:xfrm>
          <a:custGeom>
            <a:avLst/>
            <a:gdLst>
              <a:gd name="T0" fmla="*/ 337 w 1819"/>
              <a:gd name="T1" fmla="*/ 1931 h 2009"/>
              <a:gd name="T2" fmla="*/ 218 w 1819"/>
              <a:gd name="T3" fmla="*/ 1449 h 2009"/>
              <a:gd name="T4" fmla="*/ 368 w 1819"/>
              <a:gd name="T5" fmla="*/ 1248 h 2009"/>
              <a:gd name="T6" fmla="*/ 275 w 1819"/>
              <a:gd name="T7" fmla="*/ 1123 h 2009"/>
              <a:gd name="T8" fmla="*/ 301 w 1819"/>
              <a:gd name="T9" fmla="*/ 745 h 2009"/>
              <a:gd name="T10" fmla="*/ 109 w 1819"/>
              <a:gd name="T11" fmla="*/ 668 h 2009"/>
              <a:gd name="T12" fmla="*/ 11 w 1819"/>
              <a:gd name="T13" fmla="*/ 637 h 2009"/>
              <a:gd name="T14" fmla="*/ 16 w 1819"/>
              <a:gd name="T15" fmla="*/ 600 h 2009"/>
              <a:gd name="T16" fmla="*/ 11 w 1819"/>
              <a:gd name="T17" fmla="*/ 554 h 2009"/>
              <a:gd name="T18" fmla="*/ 140 w 1819"/>
              <a:gd name="T19" fmla="*/ 543 h 2009"/>
              <a:gd name="T20" fmla="*/ 52 w 1819"/>
              <a:gd name="T21" fmla="*/ 512 h 2009"/>
              <a:gd name="T22" fmla="*/ 68 w 1819"/>
              <a:gd name="T23" fmla="*/ 409 h 2009"/>
              <a:gd name="T24" fmla="*/ 207 w 1819"/>
              <a:gd name="T25" fmla="*/ 382 h 2009"/>
              <a:gd name="T26" fmla="*/ 327 w 1819"/>
              <a:gd name="T27" fmla="*/ 337 h 2009"/>
              <a:gd name="T28" fmla="*/ 379 w 1819"/>
              <a:gd name="T29" fmla="*/ 294 h 2009"/>
              <a:gd name="T30" fmla="*/ 275 w 1819"/>
              <a:gd name="T31" fmla="*/ 294 h 2009"/>
              <a:gd name="T32" fmla="*/ 405 w 1819"/>
              <a:gd name="T33" fmla="*/ 202 h 2009"/>
              <a:gd name="T34" fmla="*/ 461 w 1819"/>
              <a:gd name="T35" fmla="*/ 176 h 2009"/>
              <a:gd name="T36" fmla="*/ 570 w 1819"/>
              <a:gd name="T37" fmla="*/ 119 h 2009"/>
              <a:gd name="T38" fmla="*/ 653 w 1819"/>
              <a:gd name="T39" fmla="*/ 206 h 2009"/>
              <a:gd name="T40" fmla="*/ 845 w 1819"/>
              <a:gd name="T41" fmla="*/ 176 h 2009"/>
              <a:gd name="T42" fmla="*/ 927 w 1819"/>
              <a:gd name="T43" fmla="*/ 149 h 2009"/>
              <a:gd name="T44" fmla="*/ 1021 w 1819"/>
              <a:gd name="T45" fmla="*/ 145 h 2009"/>
              <a:gd name="T46" fmla="*/ 1088 w 1819"/>
              <a:gd name="T47" fmla="*/ 98 h 2009"/>
              <a:gd name="T48" fmla="*/ 1037 w 1819"/>
              <a:gd name="T49" fmla="*/ 56 h 2009"/>
              <a:gd name="T50" fmla="*/ 1315 w 1819"/>
              <a:gd name="T51" fmla="*/ 0 h 2009"/>
              <a:gd name="T52" fmla="*/ 1414 w 1819"/>
              <a:gd name="T53" fmla="*/ 77 h 2009"/>
              <a:gd name="T54" fmla="*/ 1321 w 1819"/>
              <a:gd name="T55" fmla="*/ 98 h 2009"/>
              <a:gd name="T56" fmla="*/ 1548 w 1819"/>
              <a:gd name="T57" fmla="*/ 145 h 2009"/>
              <a:gd name="T58" fmla="*/ 1523 w 1819"/>
              <a:gd name="T59" fmla="*/ 202 h 2009"/>
              <a:gd name="T60" fmla="*/ 1238 w 1819"/>
              <a:gd name="T61" fmla="*/ 253 h 2009"/>
              <a:gd name="T62" fmla="*/ 1481 w 1819"/>
              <a:gd name="T63" fmla="*/ 259 h 2009"/>
              <a:gd name="T64" fmla="*/ 1507 w 1819"/>
              <a:gd name="T65" fmla="*/ 243 h 2009"/>
              <a:gd name="T66" fmla="*/ 1471 w 1819"/>
              <a:gd name="T67" fmla="*/ 409 h 2009"/>
              <a:gd name="T68" fmla="*/ 1616 w 1819"/>
              <a:gd name="T69" fmla="*/ 284 h 2009"/>
              <a:gd name="T70" fmla="*/ 1755 w 1819"/>
              <a:gd name="T71" fmla="*/ 269 h 2009"/>
              <a:gd name="T72" fmla="*/ 1755 w 1819"/>
              <a:gd name="T73" fmla="*/ 382 h 2009"/>
              <a:gd name="T74" fmla="*/ 1667 w 1819"/>
              <a:gd name="T75" fmla="*/ 419 h 2009"/>
              <a:gd name="T76" fmla="*/ 1575 w 1819"/>
              <a:gd name="T77" fmla="*/ 492 h 2009"/>
              <a:gd name="T78" fmla="*/ 1601 w 1819"/>
              <a:gd name="T79" fmla="*/ 554 h 2009"/>
              <a:gd name="T80" fmla="*/ 1548 w 1819"/>
              <a:gd name="T81" fmla="*/ 729 h 2009"/>
              <a:gd name="T82" fmla="*/ 1491 w 1819"/>
              <a:gd name="T83" fmla="*/ 813 h 2009"/>
              <a:gd name="T84" fmla="*/ 1491 w 1819"/>
              <a:gd name="T85" fmla="*/ 1071 h 2009"/>
              <a:gd name="T86" fmla="*/ 1331 w 1819"/>
              <a:gd name="T87" fmla="*/ 1123 h 2009"/>
              <a:gd name="T88" fmla="*/ 1362 w 1819"/>
              <a:gd name="T89" fmla="*/ 1299 h 2009"/>
              <a:gd name="T90" fmla="*/ 1295 w 1819"/>
              <a:gd name="T91" fmla="*/ 1232 h 2009"/>
              <a:gd name="T92" fmla="*/ 1238 w 1819"/>
              <a:gd name="T93" fmla="*/ 1211 h 2009"/>
              <a:gd name="T94" fmla="*/ 1170 w 1819"/>
              <a:gd name="T95" fmla="*/ 1289 h 2009"/>
              <a:gd name="T96" fmla="*/ 1383 w 1819"/>
              <a:gd name="T97" fmla="*/ 1320 h 2009"/>
              <a:gd name="T98" fmla="*/ 1037 w 1819"/>
              <a:gd name="T99" fmla="*/ 1438 h 2009"/>
              <a:gd name="T100" fmla="*/ 912 w 1819"/>
              <a:gd name="T101" fmla="*/ 1522 h 2009"/>
              <a:gd name="T102" fmla="*/ 777 w 1819"/>
              <a:gd name="T103" fmla="*/ 1537 h 2009"/>
              <a:gd name="T104" fmla="*/ 663 w 1819"/>
              <a:gd name="T105" fmla="*/ 1667 h 2009"/>
              <a:gd name="T106" fmla="*/ 477 w 1819"/>
              <a:gd name="T107" fmla="*/ 2008 h 20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19"/>
              <a:gd name="T163" fmla="*/ 0 h 2009"/>
              <a:gd name="T164" fmla="*/ 1819 w 1819"/>
              <a:gd name="T165" fmla="*/ 2009 h 20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19" h="2009">
                <a:moveTo>
                  <a:pt x="477" y="2008"/>
                </a:moveTo>
                <a:lnTo>
                  <a:pt x="446" y="1998"/>
                </a:lnTo>
                <a:lnTo>
                  <a:pt x="393" y="1931"/>
                </a:lnTo>
                <a:lnTo>
                  <a:pt x="337" y="1931"/>
                </a:lnTo>
                <a:lnTo>
                  <a:pt x="295" y="1873"/>
                </a:lnTo>
                <a:lnTo>
                  <a:pt x="244" y="1734"/>
                </a:lnTo>
                <a:lnTo>
                  <a:pt x="228" y="1573"/>
                </a:lnTo>
                <a:lnTo>
                  <a:pt x="218" y="1449"/>
                </a:lnTo>
                <a:lnTo>
                  <a:pt x="260" y="1356"/>
                </a:lnTo>
                <a:lnTo>
                  <a:pt x="317" y="1346"/>
                </a:lnTo>
                <a:lnTo>
                  <a:pt x="363" y="1320"/>
                </a:lnTo>
                <a:lnTo>
                  <a:pt x="368" y="1248"/>
                </a:lnTo>
                <a:lnTo>
                  <a:pt x="295" y="1180"/>
                </a:lnTo>
                <a:lnTo>
                  <a:pt x="393" y="1221"/>
                </a:lnTo>
                <a:lnTo>
                  <a:pt x="342" y="1138"/>
                </a:lnTo>
                <a:lnTo>
                  <a:pt x="275" y="1123"/>
                </a:lnTo>
                <a:lnTo>
                  <a:pt x="295" y="1071"/>
                </a:lnTo>
                <a:lnTo>
                  <a:pt x="342" y="1035"/>
                </a:lnTo>
                <a:lnTo>
                  <a:pt x="327" y="817"/>
                </a:lnTo>
                <a:lnTo>
                  <a:pt x="301" y="745"/>
                </a:lnTo>
                <a:lnTo>
                  <a:pt x="233" y="703"/>
                </a:lnTo>
                <a:lnTo>
                  <a:pt x="176" y="678"/>
                </a:lnTo>
                <a:lnTo>
                  <a:pt x="125" y="693"/>
                </a:lnTo>
                <a:lnTo>
                  <a:pt x="109" y="668"/>
                </a:lnTo>
                <a:lnTo>
                  <a:pt x="78" y="662"/>
                </a:lnTo>
                <a:lnTo>
                  <a:pt x="84" y="703"/>
                </a:lnTo>
                <a:lnTo>
                  <a:pt x="31" y="678"/>
                </a:lnTo>
                <a:lnTo>
                  <a:pt x="11" y="637"/>
                </a:lnTo>
                <a:lnTo>
                  <a:pt x="42" y="625"/>
                </a:lnTo>
                <a:lnTo>
                  <a:pt x="78" y="611"/>
                </a:lnTo>
                <a:lnTo>
                  <a:pt x="52" y="611"/>
                </a:lnTo>
                <a:lnTo>
                  <a:pt x="16" y="600"/>
                </a:lnTo>
                <a:lnTo>
                  <a:pt x="52" y="580"/>
                </a:lnTo>
                <a:lnTo>
                  <a:pt x="42" y="569"/>
                </a:lnTo>
                <a:lnTo>
                  <a:pt x="0" y="584"/>
                </a:lnTo>
                <a:lnTo>
                  <a:pt x="11" y="554"/>
                </a:lnTo>
                <a:lnTo>
                  <a:pt x="78" y="554"/>
                </a:lnTo>
                <a:lnTo>
                  <a:pt x="150" y="580"/>
                </a:lnTo>
                <a:lnTo>
                  <a:pt x="176" y="533"/>
                </a:lnTo>
                <a:lnTo>
                  <a:pt x="140" y="543"/>
                </a:lnTo>
                <a:lnTo>
                  <a:pt x="99" y="543"/>
                </a:lnTo>
                <a:lnTo>
                  <a:pt x="58" y="527"/>
                </a:lnTo>
                <a:lnTo>
                  <a:pt x="84" y="517"/>
                </a:lnTo>
                <a:lnTo>
                  <a:pt x="52" y="512"/>
                </a:lnTo>
                <a:lnTo>
                  <a:pt x="16" y="486"/>
                </a:lnTo>
                <a:lnTo>
                  <a:pt x="0" y="460"/>
                </a:lnTo>
                <a:lnTo>
                  <a:pt x="16" y="419"/>
                </a:lnTo>
                <a:lnTo>
                  <a:pt x="68" y="409"/>
                </a:lnTo>
                <a:lnTo>
                  <a:pt x="109" y="409"/>
                </a:lnTo>
                <a:lnTo>
                  <a:pt x="161" y="404"/>
                </a:lnTo>
                <a:lnTo>
                  <a:pt x="161" y="394"/>
                </a:lnTo>
                <a:lnTo>
                  <a:pt x="207" y="382"/>
                </a:lnTo>
                <a:lnTo>
                  <a:pt x="244" y="382"/>
                </a:lnTo>
                <a:lnTo>
                  <a:pt x="260" y="394"/>
                </a:lnTo>
                <a:lnTo>
                  <a:pt x="317" y="362"/>
                </a:lnTo>
                <a:lnTo>
                  <a:pt x="327" y="337"/>
                </a:lnTo>
                <a:lnTo>
                  <a:pt x="363" y="326"/>
                </a:lnTo>
                <a:lnTo>
                  <a:pt x="337" y="310"/>
                </a:lnTo>
                <a:lnTo>
                  <a:pt x="379" y="300"/>
                </a:lnTo>
                <a:lnTo>
                  <a:pt x="379" y="294"/>
                </a:lnTo>
                <a:lnTo>
                  <a:pt x="363" y="300"/>
                </a:lnTo>
                <a:lnTo>
                  <a:pt x="311" y="310"/>
                </a:lnTo>
                <a:lnTo>
                  <a:pt x="301" y="294"/>
                </a:lnTo>
                <a:lnTo>
                  <a:pt x="275" y="294"/>
                </a:lnTo>
                <a:lnTo>
                  <a:pt x="285" y="274"/>
                </a:lnTo>
                <a:lnTo>
                  <a:pt x="311" y="259"/>
                </a:lnTo>
                <a:lnTo>
                  <a:pt x="368" y="227"/>
                </a:lnTo>
                <a:lnTo>
                  <a:pt x="405" y="202"/>
                </a:lnTo>
                <a:lnTo>
                  <a:pt x="446" y="192"/>
                </a:lnTo>
                <a:lnTo>
                  <a:pt x="451" y="227"/>
                </a:lnTo>
                <a:lnTo>
                  <a:pt x="461" y="227"/>
                </a:lnTo>
                <a:lnTo>
                  <a:pt x="461" y="176"/>
                </a:lnTo>
                <a:lnTo>
                  <a:pt x="487" y="176"/>
                </a:lnTo>
                <a:lnTo>
                  <a:pt x="503" y="202"/>
                </a:lnTo>
                <a:lnTo>
                  <a:pt x="528" y="192"/>
                </a:lnTo>
                <a:lnTo>
                  <a:pt x="570" y="119"/>
                </a:lnTo>
                <a:lnTo>
                  <a:pt x="601" y="124"/>
                </a:lnTo>
                <a:lnTo>
                  <a:pt x="601" y="161"/>
                </a:lnTo>
                <a:lnTo>
                  <a:pt x="642" y="206"/>
                </a:lnTo>
                <a:lnTo>
                  <a:pt x="653" y="206"/>
                </a:lnTo>
                <a:lnTo>
                  <a:pt x="622" y="108"/>
                </a:lnTo>
                <a:lnTo>
                  <a:pt x="772" y="93"/>
                </a:lnTo>
                <a:lnTo>
                  <a:pt x="777" y="149"/>
                </a:lnTo>
                <a:lnTo>
                  <a:pt x="845" y="176"/>
                </a:lnTo>
                <a:lnTo>
                  <a:pt x="855" y="165"/>
                </a:lnTo>
                <a:lnTo>
                  <a:pt x="845" y="124"/>
                </a:lnTo>
                <a:lnTo>
                  <a:pt x="860" y="93"/>
                </a:lnTo>
                <a:lnTo>
                  <a:pt x="927" y="149"/>
                </a:lnTo>
                <a:lnTo>
                  <a:pt x="969" y="217"/>
                </a:lnTo>
                <a:lnTo>
                  <a:pt x="990" y="202"/>
                </a:lnTo>
                <a:lnTo>
                  <a:pt x="979" y="165"/>
                </a:lnTo>
                <a:lnTo>
                  <a:pt x="1021" y="145"/>
                </a:lnTo>
                <a:lnTo>
                  <a:pt x="1047" y="161"/>
                </a:lnTo>
                <a:lnTo>
                  <a:pt x="1057" y="161"/>
                </a:lnTo>
                <a:lnTo>
                  <a:pt x="1005" y="77"/>
                </a:lnTo>
                <a:lnTo>
                  <a:pt x="1088" y="98"/>
                </a:lnTo>
                <a:lnTo>
                  <a:pt x="1129" y="145"/>
                </a:lnTo>
                <a:lnTo>
                  <a:pt x="1129" y="108"/>
                </a:lnTo>
                <a:lnTo>
                  <a:pt x="1103" y="77"/>
                </a:lnTo>
                <a:lnTo>
                  <a:pt x="1037" y="56"/>
                </a:lnTo>
                <a:lnTo>
                  <a:pt x="1021" y="15"/>
                </a:lnTo>
                <a:lnTo>
                  <a:pt x="1047" y="15"/>
                </a:lnTo>
                <a:lnTo>
                  <a:pt x="1197" y="15"/>
                </a:lnTo>
                <a:lnTo>
                  <a:pt x="1315" y="0"/>
                </a:lnTo>
                <a:lnTo>
                  <a:pt x="1440" y="26"/>
                </a:lnTo>
                <a:lnTo>
                  <a:pt x="1507" y="56"/>
                </a:lnTo>
                <a:lnTo>
                  <a:pt x="1481" y="77"/>
                </a:lnTo>
                <a:lnTo>
                  <a:pt x="1414" y="77"/>
                </a:lnTo>
                <a:lnTo>
                  <a:pt x="1331" y="83"/>
                </a:lnTo>
                <a:lnTo>
                  <a:pt x="1274" y="93"/>
                </a:lnTo>
                <a:lnTo>
                  <a:pt x="1238" y="119"/>
                </a:lnTo>
                <a:lnTo>
                  <a:pt x="1321" y="98"/>
                </a:lnTo>
                <a:lnTo>
                  <a:pt x="1430" y="98"/>
                </a:lnTo>
                <a:lnTo>
                  <a:pt x="1523" y="93"/>
                </a:lnTo>
                <a:lnTo>
                  <a:pt x="1523" y="134"/>
                </a:lnTo>
                <a:lnTo>
                  <a:pt x="1548" y="145"/>
                </a:lnTo>
                <a:lnTo>
                  <a:pt x="1616" y="165"/>
                </a:lnTo>
                <a:lnTo>
                  <a:pt x="1575" y="192"/>
                </a:lnTo>
                <a:lnTo>
                  <a:pt x="1559" y="202"/>
                </a:lnTo>
                <a:lnTo>
                  <a:pt x="1523" y="202"/>
                </a:lnTo>
                <a:lnTo>
                  <a:pt x="1497" y="217"/>
                </a:lnTo>
                <a:lnTo>
                  <a:pt x="1450" y="206"/>
                </a:lnTo>
                <a:lnTo>
                  <a:pt x="1362" y="206"/>
                </a:lnTo>
                <a:lnTo>
                  <a:pt x="1238" y="253"/>
                </a:lnTo>
                <a:lnTo>
                  <a:pt x="1248" y="259"/>
                </a:lnTo>
                <a:lnTo>
                  <a:pt x="1362" y="233"/>
                </a:lnTo>
                <a:lnTo>
                  <a:pt x="1471" y="233"/>
                </a:lnTo>
                <a:lnTo>
                  <a:pt x="1481" y="259"/>
                </a:lnTo>
                <a:lnTo>
                  <a:pt x="1414" y="294"/>
                </a:lnTo>
                <a:lnTo>
                  <a:pt x="1430" y="310"/>
                </a:lnTo>
                <a:lnTo>
                  <a:pt x="1497" y="284"/>
                </a:lnTo>
                <a:lnTo>
                  <a:pt x="1507" y="243"/>
                </a:lnTo>
                <a:lnTo>
                  <a:pt x="1564" y="233"/>
                </a:lnTo>
                <a:lnTo>
                  <a:pt x="1564" y="259"/>
                </a:lnTo>
                <a:lnTo>
                  <a:pt x="1538" y="337"/>
                </a:lnTo>
                <a:lnTo>
                  <a:pt x="1471" y="409"/>
                </a:lnTo>
                <a:lnTo>
                  <a:pt x="1518" y="378"/>
                </a:lnTo>
                <a:lnTo>
                  <a:pt x="1575" y="337"/>
                </a:lnTo>
                <a:lnTo>
                  <a:pt x="1601" y="294"/>
                </a:lnTo>
                <a:lnTo>
                  <a:pt x="1616" y="284"/>
                </a:lnTo>
                <a:lnTo>
                  <a:pt x="1616" y="316"/>
                </a:lnTo>
                <a:lnTo>
                  <a:pt x="1667" y="316"/>
                </a:lnTo>
                <a:lnTo>
                  <a:pt x="1689" y="284"/>
                </a:lnTo>
                <a:lnTo>
                  <a:pt x="1755" y="269"/>
                </a:lnTo>
                <a:lnTo>
                  <a:pt x="1818" y="300"/>
                </a:lnTo>
                <a:lnTo>
                  <a:pt x="1808" y="337"/>
                </a:lnTo>
                <a:lnTo>
                  <a:pt x="1751" y="367"/>
                </a:lnTo>
                <a:lnTo>
                  <a:pt x="1755" y="382"/>
                </a:lnTo>
                <a:lnTo>
                  <a:pt x="1710" y="404"/>
                </a:lnTo>
                <a:lnTo>
                  <a:pt x="1647" y="409"/>
                </a:lnTo>
                <a:lnTo>
                  <a:pt x="1601" y="409"/>
                </a:lnTo>
                <a:lnTo>
                  <a:pt x="1667" y="419"/>
                </a:lnTo>
                <a:lnTo>
                  <a:pt x="1710" y="419"/>
                </a:lnTo>
                <a:lnTo>
                  <a:pt x="1683" y="460"/>
                </a:lnTo>
                <a:lnTo>
                  <a:pt x="1601" y="445"/>
                </a:lnTo>
                <a:lnTo>
                  <a:pt x="1575" y="492"/>
                </a:lnTo>
                <a:lnTo>
                  <a:pt x="1575" y="502"/>
                </a:lnTo>
                <a:lnTo>
                  <a:pt x="1606" y="476"/>
                </a:lnTo>
                <a:lnTo>
                  <a:pt x="1667" y="476"/>
                </a:lnTo>
                <a:lnTo>
                  <a:pt x="1601" y="554"/>
                </a:lnTo>
                <a:lnTo>
                  <a:pt x="1538" y="611"/>
                </a:lnTo>
                <a:lnTo>
                  <a:pt x="1534" y="678"/>
                </a:lnTo>
                <a:lnTo>
                  <a:pt x="1575" y="719"/>
                </a:lnTo>
                <a:lnTo>
                  <a:pt x="1548" y="729"/>
                </a:lnTo>
                <a:lnTo>
                  <a:pt x="1579" y="735"/>
                </a:lnTo>
                <a:lnTo>
                  <a:pt x="1591" y="797"/>
                </a:lnTo>
                <a:lnTo>
                  <a:pt x="1518" y="776"/>
                </a:lnTo>
                <a:lnTo>
                  <a:pt x="1491" y="813"/>
                </a:lnTo>
                <a:lnTo>
                  <a:pt x="1534" y="828"/>
                </a:lnTo>
                <a:lnTo>
                  <a:pt x="1538" y="921"/>
                </a:lnTo>
                <a:lnTo>
                  <a:pt x="1534" y="1003"/>
                </a:lnTo>
                <a:lnTo>
                  <a:pt x="1491" y="1071"/>
                </a:lnTo>
                <a:lnTo>
                  <a:pt x="1424" y="1087"/>
                </a:lnTo>
                <a:lnTo>
                  <a:pt x="1373" y="1060"/>
                </a:lnTo>
                <a:lnTo>
                  <a:pt x="1315" y="1081"/>
                </a:lnTo>
                <a:lnTo>
                  <a:pt x="1331" y="1123"/>
                </a:lnTo>
                <a:lnTo>
                  <a:pt x="1383" y="1190"/>
                </a:lnTo>
                <a:lnTo>
                  <a:pt x="1409" y="1221"/>
                </a:lnTo>
                <a:lnTo>
                  <a:pt x="1409" y="1289"/>
                </a:lnTo>
                <a:lnTo>
                  <a:pt x="1362" y="1299"/>
                </a:lnTo>
                <a:lnTo>
                  <a:pt x="1358" y="1299"/>
                </a:lnTo>
                <a:lnTo>
                  <a:pt x="1321" y="1278"/>
                </a:lnTo>
                <a:lnTo>
                  <a:pt x="1321" y="1252"/>
                </a:lnTo>
                <a:lnTo>
                  <a:pt x="1295" y="1232"/>
                </a:lnTo>
                <a:lnTo>
                  <a:pt x="1254" y="1205"/>
                </a:lnTo>
                <a:lnTo>
                  <a:pt x="1197" y="1164"/>
                </a:lnTo>
                <a:lnTo>
                  <a:pt x="1186" y="1180"/>
                </a:lnTo>
                <a:lnTo>
                  <a:pt x="1238" y="1211"/>
                </a:lnTo>
                <a:lnTo>
                  <a:pt x="1280" y="1236"/>
                </a:lnTo>
                <a:lnTo>
                  <a:pt x="1207" y="1248"/>
                </a:lnTo>
                <a:lnTo>
                  <a:pt x="1181" y="1273"/>
                </a:lnTo>
                <a:lnTo>
                  <a:pt x="1170" y="1289"/>
                </a:lnTo>
                <a:lnTo>
                  <a:pt x="1238" y="1289"/>
                </a:lnTo>
                <a:lnTo>
                  <a:pt x="1155" y="1304"/>
                </a:lnTo>
                <a:lnTo>
                  <a:pt x="1274" y="1299"/>
                </a:lnTo>
                <a:lnTo>
                  <a:pt x="1383" y="1320"/>
                </a:lnTo>
                <a:lnTo>
                  <a:pt x="1342" y="1346"/>
                </a:lnTo>
                <a:lnTo>
                  <a:pt x="1233" y="1407"/>
                </a:lnTo>
                <a:lnTo>
                  <a:pt x="1129" y="1423"/>
                </a:lnTo>
                <a:lnTo>
                  <a:pt x="1037" y="1438"/>
                </a:lnTo>
                <a:lnTo>
                  <a:pt x="1005" y="1407"/>
                </a:lnTo>
                <a:lnTo>
                  <a:pt x="1015" y="1449"/>
                </a:lnTo>
                <a:lnTo>
                  <a:pt x="979" y="1465"/>
                </a:lnTo>
                <a:lnTo>
                  <a:pt x="912" y="1522"/>
                </a:lnTo>
                <a:lnTo>
                  <a:pt x="829" y="1579"/>
                </a:lnTo>
                <a:lnTo>
                  <a:pt x="788" y="1579"/>
                </a:lnTo>
                <a:lnTo>
                  <a:pt x="804" y="1537"/>
                </a:lnTo>
                <a:lnTo>
                  <a:pt x="777" y="1537"/>
                </a:lnTo>
                <a:lnTo>
                  <a:pt x="772" y="1589"/>
                </a:lnTo>
                <a:lnTo>
                  <a:pt x="720" y="1599"/>
                </a:lnTo>
                <a:lnTo>
                  <a:pt x="694" y="1614"/>
                </a:lnTo>
                <a:lnTo>
                  <a:pt x="663" y="1667"/>
                </a:lnTo>
                <a:lnTo>
                  <a:pt x="642" y="1708"/>
                </a:lnTo>
                <a:lnTo>
                  <a:pt x="601" y="1775"/>
                </a:lnTo>
                <a:lnTo>
                  <a:pt x="570" y="1863"/>
                </a:lnTo>
                <a:lnTo>
                  <a:pt x="477" y="200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9" name="Freeform 246">
            <a:extLst>
              <a:ext uri="{FF2B5EF4-FFF2-40B4-BE49-F238E27FC236}">
                <a16:creationId xmlns:a16="http://schemas.microsoft.com/office/drawing/2014/main" id="{9317EE46-768E-984E-8673-221DF9DB7448}"/>
              </a:ext>
            </a:extLst>
          </p:cNvPr>
          <p:cNvSpPr>
            <a:spLocks noChangeArrowheads="1"/>
          </p:cNvSpPr>
          <p:nvPr/>
        </p:nvSpPr>
        <p:spPr bwMode="auto">
          <a:xfrm>
            <a:off x="2992975" y="4444808"/>
            <a:ext cx="29172" cy="12797"/>
          </a:xfrm>
          <a:custGeom>
            <a:avLst/>
            <a:gdLst>
              <a:gd name="T0" fmla="*/ 36 w 48"/>
              <a:gd name="T1" fmla="*/ 20 h 21"/>
              <a:gd name="T2" fmla="*/ 0 w 48"/>
              <a:gd name="T3" fmla="*/ 20 h 21"/>
              <a:gd name="T4" fmla="*/ 21 w 48"/>
              <a:gd name="T5" fmla="*/ 15 h 21"/>
              <a:gd name="T6" fmla="*/ 21 w 48"/>
              <a:gd name="T7" fmla="*/ 0 h 21"/>
              <a:gd name="T8" fmla="*/ 47 w 48"/>
              <a:gd name="T9" fmla="*/ 0 h 21"/>
              <a:gd name="T10" fmla="*/ 36 w 48"/>
              <a:gd name="T11" fmla="*/ 20 h 21"/>
              <a:gd name="T12" fmla="*/ 36 w 48"/>
              <a:gd name="T13" fmla="*/ 20 h 21"/>
              <a:gd name="T14" fmla="*/ 0 60000 65536"/>
              <a:gd name="T15" fmla="*/ 0 60000 65536"/>
              <a:gd name="T16" fmla="*/ 0 60000 65536"/>
              <a:gd name="T17" fmla="*/ 0 60000 65536"/>
              <a:gd name="T18" fmla="*/ 0 60000 65536"/>
              <a:gd name="T19" fmla="*/ 0 60000 65536"/>
              <a:gd name="T20" fmla="*/ 0 60000 65536"/>
              <a:gd name="T21" fmla="*/ 0 w 48"/>
              <a:gd name="T22" fmla="*/ 0 h 21"/>
              <a:gd name="T23" fmla="*/ 48 w 4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1">
                <a:moveTo>
                  <a:pt x="36" y="20"/>
                </a:moveTo>
                <a:lnTo>
                  <a:pt x="0" y="20"/>
                </a:lnTo>
                <a:lnTo>
                  <a:pt x="21" y="15"/>
                </a:lnTo>
                <a:lnTo>
                  <a:pt x="21" y="0"/>
                </a:lnTo>
                <a:lnTo>
                  <a:pt x="47" y="0"/>
                </a:lnTo>
                <a:lnTo>
                  <a:pt x="36" y="2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0" name="Freeform 247" descr="Diagonales larges vers le bas">
            <a:extLst>
              <a:ext uri="{FF2B5EF4-FFF2-40B4-BE49-F238E27FC236}">
                <a16:creationId xmlns:a16="http://schemas.microsoft.com/office/drawing/2014/main" id="{621FD998-149E-8945-9EBB-C10CC1CEE258}"/>
              </a:ext>
            </a:extLst>
          </p:cNvPr>
          <p:cNvSpPr>
            <a:spLocks noChangeArrowheads="1"/>
          </p:cNvSpPr>
          <p:nvPr/>
        </p:nvSpPr>
        <p:spPr bwMode="auto">
          <a:xfrm>
            <a:off x="4752547" y="3150743"/>
            <a:ext cx="92124" cy="68782"/>
          </a:xfrm>
          <a:custGeom>
            <a:avLst/>
            <a:gdLst>
              <a:gd name="T0" fmla="*/ 0 w 152"/>
              <a:gd name="T1" fmla="*/ 20 h 109"/>
              <a:gd name="T2" fmla="*/ 26 w 152"/>
              <a:gd name="T3" fmla="*/ 4 h 109"/>
              <a:gd name="T4" fmla="*/ 37 w 152"/>
              <a:gd name="T5" fmla="*/ 4 h 109"/>
              <a:gd name="T6" fmla="*/ 41 w 152"/>
              <a:gd name="T7" fmla="*/ 16 h 109"/>
              <a:gd name="T8" fmla="*/ 51 w 152"/>
              <a:gd name="T9" fmla="*/ 4 h 109"/>
              <a:gd name="T10" fmla="*/ 67 w 152"/>
              <a:gd name="T11" fmla="*/ 0 h 109"/>
              <a:gd name="T12" fmla="*/ 83 w 152"/>
              <a:gd name="T13" fmla="*/ 0 h 109"/>
              <a:gd name="T14" fmla="*/ 104 w 152"/>
              <a:gd name="T15" fmla="*/ 4 h 109"/>
              <a:gd name="T16" fmla="*/ 125 w 152"/>
              <a:gd name="T17" fmla="*/ 16 h 109"/>
              <a:gd name="T18" fmla="*/ 120 w 152"/>
              <a:gd name="T19" fmla="*/ 31 h 109"/>
              <a:gd name="T20" fmla="*/ 145 w 152"/>
              <a:gd name="T21" fmla="*/ 41 h 109"/>
              <a:gd name="T22" fmla="*/ 151 w 152"/>
              <a:gd name="T23" fmla="*/ 67 h 109"/>
              <a:gd name="T24" fmla="*/ 135 w 152"/>
              <a:gd name="T25" fmla="*/ 72 h 109"/>
              <a:gd name="T26" fmla="*/ 125 w 152"/>
              <a:gd name="T27" fmla="*/ 82 h 109"/>
              <a:gd name="T28" fmla="*/ 125 w 152"/>
              <a:gd name="T29" fmla="*/ 108 h 109"/>
              <a:gd name="T30" fmla="*/ 120 w 152"/>
              <a:gd name="T31" fmla="*/ 108 h 109"/>
              <a:gd name="T32" fmla="*/ 94 w 152"/>
              <a:gd name="T33" fmla="*/ 98 h 109"/>
              <a:gd name="T34" fmla="*/ 83 w 152"/>
              <a:gd name="T35" fmla="*/ 72 h 109"/>
              <a:gd name="T36" fmla="*/ 78 w 152"/>
              <a:gd name="T37" fmla="*/ 88 h 109"/>
              <a:gd name="T38" fmla="*/ 41 w 152"/>
              <a:gd name="T39" fmla="*/ 57 h 109"/>
              <a:gd name="T40" fmla="*/ 37 w 152"/>
              <a:gd name="T41" fmla="*/ 47 h 109"/>
              <a:gd name="T42" fmla="*/ 26 w 152"/>
              <a:gd name="T43" fmla="*/ 31 h 109"/>
              <a:gd name="T44" fmla="*/ 16 w 152"/>
              <a:gd name="T45" fmla="*/ 41 h 109"/>
              <a:gd name="T46" fmla="*/ 0 w 152"/>
              <a:gd name="T47" fmla="*/ 31 h 109"/>
              <a:gd name="T48" fmla="*/ 0 w 152"/>
              <a:gd name="T49" fmla="*/ 20 h 109"/>
              <a:gd name="T50" fmla="*/ 0 w 152"/>
              <a:gd name="T51" fmla="*/ 20 h 1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09"/>
              <a:gd name="T80" fmla="*/ 152 w 152"/>
              <a:gd name="T81" fmla="*/ 109 h 1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09">
                <a:moveTo>
                  <a:pt x="0" y="20"/>
                </a:moveTo>
                <a:lnTo>
                  <a:pt x="26" y="4"/>
                </a:lnTo>
                <a:lnTo>
                  <a:pt x="37" y="4"/>
                </a:lnTo>
                <a:lnTo>
                  <a:pt x="41" y="16"/>
                </a:lnTo>
                <a:lnTo>
                  <a:pt x="51" y="4"/>
                </a:lnTo>
                <a:lnTo>
                  <a:pt x="67" y="0"/>
                </a:lnTo>
                <a:lnTo>
                  <a:pt x="83" y="0"/>
                </a:lnTo>
                <a:lnTo>
                  <a:pt x="104" y="4"/>
                </a:lnTo>
                <a:lnTo>
                  <a:pt x="125" y="16"/>
                </a:lnTo>
                <a:lnTo>
                  <a:pt x="120" y="31"/>
                </a:lnTo>
                <a:lnTo>
                  <a:pt x="145" y="41"/>
                </a:lnTo>
                <a:lnTo>
                  <a:pt x="151" y="67"/>
                </a:lnTo>
                <a:lnTo>
                  <a:pt x="135" y="72"/>
                </a:lnTo>
                <a:lnTo>
                  <a:pt x="125" y="82"/>
                </a:lnTo>
                <a:lnTo>
                  <a:pt x="125" y="108"/>
                </a:lnTo>
                <a:lnTo>
                  <a:pt x="120" y="108"/>
                </a:lnTo>
                <a:lnTo>
                  <a:pt x="94" y="98"/>
                </a:lnTo>
                <a:lnTo>
                  <a:pt x="83" y="72"/>
                </a:lnTo>
                <a:lnTo>
                  <a:pt x="78" y="88"/>
                </a:lnTo>
                <a:lnTo>
                  <a:pt x="41" y="57"/>
                </a:lnTo>
                <a:lnTo>
                  <a:pt x="37" y="47"/>
                </a:lnTo>
                <a:lnTo>
                  <a:pt x="26" y="31"/>
                </a:lnTo>
                <a:lnTo>
                  <a:pt x="16" y="41"/>
                </a:lnTo>
                <a:lnTo>
                  <a:pt x="0" y="31"/>
                </a:lnTo>
                <a:lnTo>
                  <a:pt x="0" y="2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1" name="Freeform 248">
            <a:extLst>
              <a:ext uri="{FF2B5EF4-FFF2-40B4-BE49-F238E27FC236}">
                <a16:creationId xmlns:a16="http://schemas.microsoft.com/office/drawing/2014/main" id="{EC519282-FB34-214B-9E3A-C5B84AA67991}"/>
              </a:ext>
            </a:extLst>
          </p:cNvPr>
          <p:cNvSpPr>
            <a:spLocks noChangeArrowheads="1"/>
          </p:cNvSpPr>
          <p:nvPr/>
        </p:nvSpPr>
        <p:spPr bwMode="auto">
          <a:xfrm>
            <a:off x="4952149" y="2968391"/>
            <a:ext cx="35314" cy="43188"/>
          </a:xfrm>
          <a:custGeom>
            <a:avLst/>
            <a:gdLst>
              <a:gd name="T0" fmla="*/ 41 w 58"/>
              <a:gd name="T1" fmla="*/ 68 h 69"/>
              <a:gd name="T2" fmla="*/ 36 w 58"/>
              <a:gd name="T3" fmla="*/ 68 h 69"/>
              <a:gd name="T4" fmla="*/ 26 w 58"/>
              <a:gd name="T5" fmla="*/ 47 h 69"/>
              <a:gd name="T6" fmla="*/ 0 w 58"/>
              <a:gd name="T7" fmla="*/ 16 h 69"/>
              <a:gd name="T8" fmla="*/ 10 w 58"/>
              <a:gd name="T9" fmla="*/ 16 h 69"/>
              <a:gd name="T10" fmla="*/ 16 w 58"/>
              <a:gd name="T11" fmla="*/ 6 h 69"/>
              <a:gd name="T12" fmla="*/ 26 w 58"/>
              <a:gd name="T13" fmla="*/ 16 h 69"/>
              <a:gd name="T14" fmla="*/ 36 w 58"/>
              <a:gd name="T15" fmla="*/ 6 h 69"/>
              <a:gd name="T16" fmla="*/ 41 w 58"/>
              <a:gd name="T17" fmla="*/ 0 h 69"/>
              <a:gd name="T18" fmla="*/ 51 w 58"/>
              <a:gd name="T19" fmla="*/ 0 h 69"/>
              <a:gd name="T20" fmla="*/ 57 w 58"/>
              <a:gd name="T21" fmla="*/ 21 h 69"/>
              <a:gd name="T22" fmla="*/ 41 w 58"/>
              <a:gd name="T23" fmla="*/ 31 h 69"/>
              <a:gd name="T24" fmla="*/ 51 w 58"/>
              <a:gd name="T25" fmla="*/ 42 h 69"/>
              <a:gd name="T26" fmla="*/ 41 w 58"/>
              <a:gd name="T27" fmla="*/ 47 h 69"/>
              <a:gd name="T28" fmla="*/ 41 w 58"/>
              <a:gd name="T29" fmla="*/ 68 h 69"/>
              <a:gd name="T30" fmla="*/ 41 w 58"/>
              <a:gd name="T31" fmla="*/ 68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69"/>
              <a:gd name="T50" fmla="*/ 58 w 58"/>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69">
                <a:moveTo>
                  <a:pt x="41" y="68"/>
                </a:moveTo>
                <a:lnTo>
                  <a:pt x="36" y="68"/>
                </a:lnTo>
                <a:lnTo>
                  <a:pt x="26" y="47"/>
                </a:lnTo>
                <a:lnTo>
                  <a:pt x="0" y="16"/>
                </a:lnTo>
                <a:lnTo>
                  <a:pt x="10" y="16"/>
                </a:lnTo>
                <a:lnTo>
                  <a:pt x="16" y="6"/>
                </a:lnTo>
                <a:lnTo>
                  <a:pt x="26" y="16"/>
                </a:lnTo>
                <a:lnTo>
                  <a:pt x="36" y="6"/>
                </a:lnTo>
                <a:lnTo>
                  <a:pt x="41" y="0"/>
                </a:lnTo>
                <a:lnTo>
                  <a:pt x="51" y="0"/>
                </a:lnTo>
                <a:lnTo>
                  <a:pt x="57" y="21"/>
                </a:lnTo>
                <a:lnTo>
                  <a:pt x="41" y="31"/>
                </a:lnTo>
                <a:lnTo>
                  <a:pt x="51" y="42"/>
                </a:lnTo>
                <a:lnTo>
                  <a:pt x="41" y="47"/>
                </a:lnTo>
                <a:lnTo>
                  <a:pt x="41" y="6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2" name="Freeform 249">
            <a:extLst>
              <a:ext uri="{FF2B5EF4-FFF2-40B4-BE49-F238E27FC236}">
                <a16:creationId xmlns:a16="http://schemas.microsoft.com/office/drawing/2014/main" id="{D51AAC7E-FE48-CA46-872C-C1A50928B5F4}"/>
              </a:ext>
            </a:extLst>
          </p:cNvPr>
          <p:cNvSpPr>
            <a:spLocks noChangeArrowheads="1"/>
          </p:cNvSpPr>
          <p:nvPr/>
        </p:nvSpPr>
        <p:spPr bwMode="auto">
          <a:xfrm>
            <a:off x="4919906" y="2987585"/>
            <a:ext cx="23031" cy="17595"/>
          </a:xfrm>
          <a:custGeom>
            <a:avLst/>
            <a:gdLst>
              <a:gd name="T0" fmla="*/ 37 w 38"/>
              <a:gd name="T1" fmla="*/ 27 h 28"/>
              <a:gd name="T2" fmla="*/ 21 w 38"/>
              <a:gd name="T3" fmla="*/ 27 h 28"/>
              <a:gd name="T4" fmla="*/ 11 w 38"/>
              <a:gd name="T5" fmla="*/ 16 h 28"/>
              <a:gd name="T6" fmla="*/ 0 w 38"/>
              <a:gd name="T7" fmla="*/ 11 h 28"/>
              <a:gd name="T8" fmla="*/ 26 w 38"/>
              <a:gd name="T9" fmla="*/ 0 h 28"/>
              <a:gd name="T10" fmla="*/ 37 w 38"/>
              <a:gd name="T11" fmla="*/ 27 h 28"/>
              <a:gd name="T12" fmla="*/ 37 w 38"/>
              <a:gd name="T13" fmla="*/ 27 h 28"/>
              <a:gd name="T14" fmla="*/ 0 60000 65536"/>
              <a:gd name="T15" fmla="*/ 0 60000 65536"/>
              <a:gd name="T16" fmla="*/ 0 60000 65536"/>
              <a:gd name="T17" fmla="*/ 0 60000 65536"/>
              <a:gd name="T18" fmla="*/ 0 60000 65536"/>
              <a:gd name="T19" fmla="*/ 0 60000 65536"/>
              <a:gd name="T20" fmla="*/ 0 60000 65536"/>
              <a:gd name="T21" fmla="*/ 0 w 38"/>
              <a:gd name="T22" fmla="*/ 0 h 28"/>
              <a:gd name="T23" fmla="*/ 38 w 3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8">
                <a:moveTo>
                  <a:pt x="37" y="27"/>
                </a:moveTo>
                <a:lnTo>
                  <a:pt x="21" y="27"/>
                </a:lnTo>
                <a:lnTo>
                  <a:pt x="11" y="16"/>
                </a:lnTo>
                <a:lnTo>
                  <a:pt x="0" y="11"/>
                </a:lnTo>
                <a:lnTo>
                  <a:pt x="26" y="0"/>
                </a:lnTo>
                <a:lnTo>
                  <a:pt x="37" y="2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3" name="Freeform 250" descr="Diagonales larges vers le bas">
            <a:extLst>
              <a:ext uri="{FF2B5EF4-FFF2-40B4-BE49-F238E27FC236}">
                <a16:creationId xmlns:a16="http://schemas.microsoft.com/office/drawing/2014/main" id="{15A12A33-C9D9-C14A-B3CA-49B9A7F9611F}"/>
              </a:ext>
            </a:extLst>
          </p:cNvPr>
          <p:cNvSpPr>
            <a:spLocks noChangeArrowheads="1"/>
          </p:cNvSpPr>
          <p:nvPr/>
        </p:nvSpPr>
        <p:spPr bwMode="auto">
          <a:xfrm>
            <a:off x="4833923" y="3011579"/>
            <a:ext cx="227240" cy="287925"/>
          </a:xfrm>
          <a:custGeom>
            <a:avLst/>
            <a:gdLst>
              <a:gd name="T0" fmla="*/ 119 w 370"/>
              <a:gd name="T1" fmla="*/ 4 h 452"/>
              <a:gd name="T2" fmla="*/ 150 w 370"/>
              <a:gd name="T3" fmla="*/ 16 h 452"/>
              <a:gd name="T4" fmla="*/ 150 w 370"/>
              <a:gd name="T5" fmla="*/ 31 h 452"/>
              <a:gd name="T6" fmla="*/ 176 w 370"/>
              <a:gd name="T7" fmla="*/ 41 h 452"/>
              <a:gd name="T8" fmla="*/ 186 w 370"/>
              <a:gd name="T9" fmla="*/ 67 h 452"/>
              <a:gd name="T10" fmla="*/ 217 w 370"/>
              <a:gd name="T11" fmla="*/ 47 h 452"/>
              <a:gd name="T12" fmla="*/ 259 w 370"/>
              <a:gd name="T13" fmla="*/ 41 h 452"/>
              <a:gd name="T14" fmla="*/ 300 w 370"/>
              <a:gd name="T15" fmla="*/ 67 h 452"/>
              <a:gd name="T16" fmla="*/ 337 w 370"/>
              <a:gd name="T17" fmla="*/ 108 h 452"/>
              <a:gd name="T18" fmla="*/ 315 w 370"/>
              <a:gd name="T19" fmla="*/ 129 h 452"/>
              <a:gd name="T20" fmla="*/ 337 w 370"/>
              <a:gd name="T21" fmla="*/ 155 h 452"/>
              <a:gd name="T22" fmla="*/ 352 w 370"/>
              <a:gd name="T23" fmla="*/ 180 h 452"/>
              <a:gd name="T24" fmla="*/ 357 w 370"/>
              <a:gd name="T25" fmla="*/ 217 h 452"/>
              <a:gd name="T26" fmla="*/ 357 w 370"/>
              <a:gd name="T27" fmla="*/ 237 h 452"/>
              <a:gd name="T28" fmla="*/ 337 w 370"/>
              <a:gd name="T29" fmla="*/ 248 h 452"/>
              <a:gd name="T30" fmla="*/ 249 w 370"/>
              <a:gd name="T31" fmla="*/ 274 h 452"/>
              <a:gd name="T32" fmla="*/ 249 w 370"/>
              <a:gd name="T33" fmla="*/ 300 h 452"/>
              <a:gd name="T34" fmla="*/ 269 w 370"/>
              <a:gd name="T35" fmla="*/ 325 h 452"/>
              <a:gd name="T36" fmla="*/ 300 w 370"/>
              <a:gd name="T37" fmla="*/ 346 h 452"/>
              <a:gd name="T38" fmla="*/ 315 w 370"/>
              <a:gd name="T39" fmla="*/ 372 h 452"/>
              <a:gd name="T40" fmla="*/ 284 w 370"/>
              <a:gd name="T41" fmla="*/ 398 h 452"/>
              <a:gd name="T42" fmla="*/ 295 w 370"/>
              <a:gd name="T43" fmla="*/ 439 h 452"/>
              <a:gd name="T44" fmla="*/ 259 w 370"/>
              <a:gd name="T45" fmla="*/ 434 h 452"/>
              <a:gd name="T46" fmla="*/ 233 w 370"/>
              <a:gd name="T47" fmla="*/ 439 h 452"/>
              <a:gd name="T48" fmla="*/ 202 w 370"/>
              <a:gd name="T49" fmla="*/ 439 h 452"/>
              <a:gd name="T50" fmla="*/ 186 w 370"/>
              <a:gd name="T51" fmla="*/ 451 h 452"/>
              <a:gd name="T52" fmla="*/ 150 w 370"/>
              <a:gd name="T53" fmla="*/ 434 h 452"/>
              <a:gd name="T54" fmla="*/ 135 w 370"/>
              <a:gd name="T55" fmla="*/ 434 h 452"/>
              <a:gd name="T56" fmla="*/ 124 w 370"/>
              <a:gd name="T57" fmla="*/ 423 h 452"/>
              <a:gd name="T58" fmla="*/ 108 w 370"/>
              <a:gd name="T59" fmla="*/ 423 h 452"/>
              <a:gd name="T60" fmla="*/ 98 w 370"/>
              <a:gd name="T61" fmla="*/ 439 h 452"/>
              <a:gd name="T62" fmla="*/ 82 w 370"/>
              <a:gd name="T63" fmla="*/ 439 h 452"/>
              <a:gd name="T64" fmla="*/ 67 w 370"/>
              <a:gd name="T65" fmla="*/ 439 h 452"/>
              <a:gd name="T66" fmla="*/ 57 w 370"/>
              <a:gd name="T67" fmla="*/ 413 h 452"/>
              <a:gd name="T68" fmla="*/ 93 w 370"/>
              <a:gd name="T69" fmla="*/ 356 h 452"/>
              <a:gd name="T70" fmla="*/ 26 w 370"/>
              <a:gd name="T71" fmla="*/ 325 h 452"/>
              <a:gd name="T72" fmla="*/ 10 w 370"/>
              <a:gd name="T73" fmla="*/ 300 h 452"/>
              <a:gd name="T74" fmla="*/ 10 w 370"/>
              <a:gd name="T75" fmla="*/ 258 h 452"/>
              <a:gd name="T76" fmla="*/ 16 w 370"/>
              <a:gd name="T77" fmla="*/ 217 h 452"/>
              <a:gd name="T78" fmla="*/ 16 w 370"/>
              <a:gd name="T79" fmla="*/ 180 h 452"/>
              <a:gd name="T80" fmla="*/ 26 w 370"/>
              <a:gd name="T81" fmla="*/ 139 h 452"/>
              <a:gd name="T82" fmla="*/ 51 w 370"/>
              <a:gd name="T83" fmla="*/ 114 h 452"/>
              <a:gd name="T84" fmla="*/ 78 w 370"/>
              <a:gd name="T85" fmla="*/ 82 h 452"/>
              <a:gd name="T86" fmla="*/ 93 w 370"/>
              <a:gd name="T87" fmla="*/ 72 h 452"/>
              <a:gd name="T88" fmla="*/ 98 w 370"/>
              <a:gd name="T89" fmla="*/ 67 h 452"/>
              <a:gd name="T90" fmla="*/ 98 w 370"/>
              <a:gd name="T91" fmla="*/ 47 h 452"/>
              <a:gd name="T92" fmla="*/ 98 w 370"/>
              <a:gd name="T93" fmla="*/ 20 h 452"/>
              <a:gd name="T94" fmla="*/ 78 w 370"/>
              <a:gd name="T95" fmla="*/ 4 h 452"/>
              <a:gd name="T96" fmla="*/ 93 w 370"/>
              <a:gd name="T97" fmla="*/ 0 h 4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0"/>
              <a:gd name="T148" fmla="*/ 0 h 452"/>
              <a:gd name="T149" fmla="*/ 370 w 370"/>
              <a:gd name="T150" fmla="*/ 452 h 4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0" h="452">
                <a:moveTo>
                  <a:pt x="93" y="0"/>
                </a:moveTo>
                <a:lnTo>
                  <a:pt x="119" y="4"/>
                </a:lnTo>
                <a:lnTo>
                  <a:pt x="135" y="4"/>
                </a:lnTo>
                <a:lnTo>
                  <a:pt x="150" y="16"/>
                </a:lnTo>
                <a:lnTo>
                  <a:pt x="150" y="20"/>
                </a:lnTo>
                <a:lnTo>
                  <a:pt x="150" y="31"/>
                </a:lnTo>
                <a:lnTo>
                  <a:pt x="161" y="41"/>
                </a:lnTo>
                <a:lnTo>
                  <a:pt x="176" y="41"/>
                </a:lnTo>
                <a:lnTo>
                  <a:pt x="192" y="41"/>
                </a:lnTo>
                <a:lnTo>
                  <a:pt x="186" y="67"/>
                </a:lnTo>
                <a:lnTo>
                  <a:pt x="207" y="67"/>
                </a:lnTo>
                <a:lnTo>
                  <a:pt x="217" y="47"/>
                </a:lnTo>
                <a:lnTo>
                  <a:pt x="249" y="20"/>
                </a:lnTo>
                <a:lnTo>
                  <a:pt x="259" y="41"/>
                </a:lnTo>
                <a:lnTo>
                  <a:pt x="295" y="57"/>
                </a:lnTo>
                <a:lnTo>
                  <a:pt x="300" y="67"/>
                </a:lnTo>
                <a:lnTo>
                  <a:pt x="327" y="82"/>
                </a:lnTo>
                <a:lnTo>
                  <a:pt x="337" y="108"/>
                </a:lnTo>
                <a:lnTo>
                  <a:pt x="315" y="124"/>
                </a:lnTo>
                <a:lnTo>
                  <a:pt x="315" y="129"/>
                </a:lnTo>
                <a:lnTo>
                  <a:pt x="341" y="149"/>
                </a:lnTo>
                <a:lnTo>
                  <a:pt x="337" y="155"/>
                </a:lnTo>
                <a:lnTo>
                  <a:pt x="341" y="180"/>
                </a:lnTo>
                <a:lnTo>
                  <a:pt x="352" y="180"/>
                </a:lnTo>
                <a:lnTo>
                  <a:pt x="352" y="192"/>
                </a:lnTo>
                <a:lnTo>
                  <a:pt x="357" y="217"/>
                </a:lnTo>
                <a:lnTo>
                  <a:pt x="369" y="222"/>
                </a:lnTo>
                <a:lnTo>
                  <a:pt x="357" y="237"/>
                </a:lnTo>
                <a:lnTo>
                  <a:pt x="341" y="237"/>
                </a:lnTo>
                <a:lnTo>
                  <a:pt x="337" y="248"/>
                </a:lnTo>
                <a:lnTo>
                  <a:pt x="259" y="284"/>
                </a:lnTo>
                <a:lnTo>
                  <a:pt x="249" y="274"/>
                </a:lnTo>
                <a:lnTo>
                  <a:pt x="249" y="284"/>
                </a:lnTo>
                <a:lnTo>
                  <a:pt x="249" y="300"/>
                </a:lnTo>
                <a:lnTo>
                  <a:pt x="269" y="305"/>
                </a:lnTo>
                <a:lnTo>
                  <a:pt x="269" y="325"/>
                </a:lnTo>
                <a:lnTo>
                  <a:pt x="295" y="341"/>
                </a:lnTo>
                <a:lnTo>
                  <a:pt x="300" y="346"/>
                </a:lnTo>
                <a:lnTo>
                  <a:pt x="315" y="366"/>
                </a:lnTo>
                <a:lnTo>
                  <a:pt x="315" y="372"/>
                </a:lnTo>
                <a:lnTo>
                  <a:pt x="315" y="393"/>
                </a:lnTo>
                <a:lnTo>
                  <a:pt x="284" y="398"/>
                </a:lnTo>
                <a:lnTo>
                  <a:pt x="284" y="423"/>
                </a:lnTo>
                <a:lnTo>
                  <a:pt x="295" y="439"/>
                </a:lnTo>
                <a:lnTo>
                  <a:pt x="284" y="434"/>
                </a:lnTo>
                <a:lnTo>
                  <a:pt x="259" y="434"/>
                </a:lnTo>
                <a:lnTo>
                  <a:pt x="249" y="439"/>
                </a:lnTo>
                <a:lnTo>
                  <a:pt x="233" y="439"/>
                </a:lnTo>
                <a:lnTo>
                  <a:pt x="207" y="451"/>
                </a:lnTo>
                <a:lnTo>
                  <a:pt x="202" y="439"/>
                </a:lnTo>
                <a:lnTo>
                  <a:pt x="186" y="439"/>
                </a:lnTo>
                <a:lnTo>
                  <a:pt x="186" y="451"/>
                </a:lnTo>
                <a:lnTo>
                  <a:pt x="161" y="439"/>
                </a:lnTo>
                <a:lnTo>
                  <a:pt x="150" y="434"/>
                </a:lnTo>
                <a:lnTo>
                  <a:pt x="139" y="434"/>
                </a:lnTo>
                <a:lnTo>
                  <a:pt x="135" y="434"/>
                </a:lnTo>
                <a:lnTo>
                  <a:pt x="124" y="434"/>
                </a:lnTo>
                <a:lnTo>
                  <a:pt x="124" y="423"/>
                </a:lnTo>
                <a:lnTo>
                  <a:pt x="119" y="423"/>
                </a:lnTo>
                <a:lnTo>
                  <a:pt x="108" y="423"/>
                </a:lnTo>
                <a:lnTo>
                  <a:pt x="98" y="434"/>
                </a:lnTo>
                <a:lnTo>
                  <a:pt x="98" y="439"/>
                </a:lnTo>
                <a:lnTo>
                  <a:pt x="93" y="439"/>
                </a:lnTo>
                <a:lnTo>
                  <a:pt x="82" y="439"/>
                </a:lnTo>
                <a:lnTo>
                  <a:pt x="78" y="439"/>
                </a:lnTo>
                <a:lnTo>
                  <a:pt x="67" y="439"/>
                </a:lnTo>
                <a:lnTo>
                  <a:pt x="57" y="439"/>
                </a:lnTo>
                <a:lnTo>
                  <a:pt x="57" y="413"/>
                </a:lnTo>
                <a:lnTo>
                  <a:pt x="78" y="382"/>
                </a:lnTo>
                <a:lnTo>
                  <a:pt x="93" y="356"/>
                </a:lnTo>
                <a:lnTo>
                  <a:pt x="67" y="346"/>
                </a:lnTo>
                <a:lnTo>
                  <a:pt x="26" y="325"/>
                </a:lnTo>
                <a:lnTo>
                  <a:pt x="26" y="305"/>
                </a:lnTo>
                <a:lnTo>
                  <a:pt x="10" y="300"/>
                </a:lnTo>
                <a:lnTo>
                  <a:pt x="16" y="284"/>
                </a:lnTo>
                <a:lnTo>
                  <a:pt x="10" y="258"/>
                </a:lnTo>
                <a:lnTo>
                  <a:pt x="10" y="237"/>
                </a:lnTo>
                <a:lnTo>
                  <a:pt x="16" y="217"/>
                </a:lnTo>
                <a:lnTo>
                  <a:pt x="0" y="192"/>
                </a:lnTo>
                <a:lnTo>
                  <a:pt x="16" y="180"/>
                </a:lnTo>
                <a:lnTo>
                  <a:pt x="31" y="180"/>
                </a:lnTo>
                <a:lnTo>
                  <a:pt x="26" y="139"/>
                </a:lnTo>
                <a:lnTo>
                  <a:pt x="41" y="139"/>
                </a:lnTo>
                <a:lnTo>
                  <a:pt x="51" y="114"/>
                </a:lnTo>
                <a:lnTo>
                  <a:pt x="41" y="82"/>
                </a:lnTo>
                <a:lnTo>
                  <a:pt x="78" y="82"/>
                </a:lnTo>
                <a:lnTo>
                  <a:pt x="82" y="98"/>
                </a:lnTo>
                <a:lnTo>
                  <a:pt x="93" y="72"/>
                </a:lnTo>
                <a:lnTo>
                  <a:pt x="108" y="72"/>
                </a:lnTo>
                <a:lnTo>
                  <a:pt x="98" y="67"/>
                </a:lnTo>
                <a:lnTo>
                  <a:pt x="108" y="47"/>
                </a:lnTo>
                <a:lnTo>
                  <a:pt x="98" y="47"/>
                </a:lnTo>
                <a:lnTo>
                  <a:pt x="98" y="41"/>
                </a:lnTo>
                <a:lnTo>
                  <a:pt x="98" y="20"/>
                </a:lnTo>
                <a:lnTo>
                  <a:pt x="93" y="4"/>
                </a:lnTo>
                <a:lnTo>
                  <a:pt x="78" y="4"/>
                </a:lnTo>
                <a:lnTo>
                  <a:pt x="82" y="0"/>
                </a:lnTo>
                <a:lnTo>
                  <a:pt x="93"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4" name="Freeform 251" descr="Diagonales larges vers le bas">
            <a:extLst>
              <a:ext uri="{FF2B5EF4-FFF2-40B4-BE49-F238E27FC236}">
                <a16:creationId xmlns:a16="http://schemas.microsoft.com/office/drawing/2014/main" id="{6244F628-3209-E749-8628-A0A4ABB124C5}"/>
              </a:ext>
            </a:extLst>
          </p:cNvPr>
          <p:cNvSpPr>
            <a:spLocks noChangeArrowheads="1"/>
          </p:cNvSpPr>
          <p:nvPr/>
        </p:nvSpPr>
        <p:spPr bwMode="auto">
          <a:xfrm>
            <a:off x="5134862" y="2330155"/>
            <a:ext cx="282514" cy="473478"/>
          </a:xfrm>
          <a:custGeom>
            <a:avLst/>
            <a:gdLst>
              <a:gd name="T0" fmla="*/ 284 w 462"/>
              <a:gd name="T1" fmla="*/ 93 h 740"/>
              <a:gd name="T2" fmla="*/ 315 w 462"/>
              <a:gd name="T3" fmla="*/ 134 h 740"/>
              <a:gd name="T4" fmla="*/ 315 w 462"/>
              <a:gd name="T5" fmla="*/ 196 h 740"/>
              <a:gd name="T6" fmla="*/ 356 w 462"/>
              <a:gd name="T7" fmla="*/ 335 h 740"/>
              <a:gd name="T8" fmla="*/ 356 w 462"/>
              <a:gd name="T9" fmla="*/ 361 h 740"/>
              <a:gd name="T10" fmla="*/ 372 w 462"/>
              <a:gd name="T11" fmla="*/ 377 h 740"/>
              <a:gd name="T12" fmla="*/ 393 w 462"/>
              <a:gd name="T13" fmla="*/ 403 h 740"/>
              <a:gd name="T14" fmla="*/ 419 w 462"/>
              <a:gd name="T15" fmla="*/ 470 h 740"/>
              <a:gd name="T16" fmla="*/ 461 w 462"/>
              <a:gd name="T17" fmla="*/ 496 h 740"/>
              <a:gd name="T18" fmla="*/ 325 w 462"/>
              <a:gd name="T19" fmla="*/ 678 h 740"/>
              <a:gd name="T20" fmla="*/ 263 w 462"/>
              <a:gd name="T21" fmla="*/ 688 h 740"/>
              <a:gd name="T22" fmla="*/ 196 w 462"/>
              <a:gd name="T23" fmla="*/ 713 h 740"/>
              <a:gd name="T24" fmla="*/ 124 w 462"/>
              <a:gd name="T25" fmla="*/ 719 h 740"/>
              <a:gd name="T26" fmla="*/ 139 w 462"/>
              <a:gd name="T27" fmla="*/ 713 h 740"/>
              <a:gd name="T28" fmla="*/ 134 w 462"/>
              <a:gd name="T29" fmla="*/ 713 h 740"/>
              <a:gd name="T30" fmla="*/ 124 w 462"/>
              <a:gd name="T31" fmla="*/ 693 h 740"/>
              <a:gd name="T32" fmla="*/ 87 w 462"/>
              <a:gd name="T33" fmla="*/ 688 h 740"/>
              <a:gd name="T34" fmla="*/ 72 w 462"/>
              <a:gd name="T35" fmla="*/ 651 h 740"/>
              <a:gd name="T36" fmla="*/ 72 w 462"/>
              <a:gd name="T37" fmla="*/ 621 h 740"/>
              <a:gd name="T38" fmla="*/ 67 w 462"/>
              <a:gd name="T39" fmla="*/ 584 h 740"/>
              <a:gd name="T40" fmla="*/ 57 w 462"/>
              <a:gd name="T41" fmla="*/ 527 h 740"/>
              <a:gd name="T42" fmla="*/ 72 w 462"/>
              <a:gd name="T43" fmla="*/ 496 h 740"/>
              <a:gd name="T44" fmla="*/ 98 w 462"/>
              <a:gd name="T45" fmla="*/ 486 h 740"/>
              <a:gd name="T46" fmla="*/ 108 w 462"/>
              <a:gd name="T47" fmla="*/ 470 h 740"/>
              <a:gd name="T48" fmla="*/ 124 w 462"/>
              <a:gd name="T49" fmla="*/ 455 h 740"/>
              <a:gd name="T50" fmla="*/ 155 w 462"/>
              <a:gd name="T51" fmla="*/ 392 h 740"/>
              <a:gd name="T52" fmla="*/ 180 w 462"/>
              <a:gd name="T53" fmla="*/ 361 h 740"/>
              <a:gd name="T54" fmla="*/ 190 w 462"/>
              <a:gd name="T55" fmla="*/ 347 h 740"/>
              <a:gd name="T56" fmla="*/ 165 w 462"/>
              <a:gd name="T57" fmla="*/ 304 h 740"/>
              <a:gd name="T58" fmla="*/ 139 w 462"/>
              <a:gd name="T59" fmla="*/ 294 h 740"/>
              <a:gd name="T60" fmla="*/ 124 w 462"/>
              <a:gd name="T61" fmla="*/ 259 h 740"/>
              <a:gd name="T62" fmla="*/ 114 w 462"/>
              <a:gd name="T63" fmla="*/ 202 h 740"/>
              <a:gd name="T64" fmla="*/ 124 w 462"/>
              <a:gd name="T65" fmla="*/ 186 h 740"/>
              <a:gd name="T66" fmla="*/ 108 w 462"/>
              <a:gd name="T67" fmla="*/ 145 h 740"/>
              <a:gd name="T68" fmla="*/ 57 w 462"/>
              <a:gd name="T69" fmla="*/ 118 h 740"/>
              <a:gd name="T70" fmla="*/ 0 w 462"/>
              <a:gd name="T71" fmla="*/ 77 h 740"/>
              <a:gd name="T72" fmla="*/ 14 w 462"/>
              <a:gd name="T73" fmla="*/ 77 h 740"/>
              <a:gd name="T74" fmla="*/ 14 w 462"/>
              <a:gd name="T75" fmla="*/ 61 h 740"/>
              <a:gd name="T76" fmla="*/ 67 w 462"/>
              <a:gd name="T77" fmla="*/ 93 h 740"/>
              <a:gd name="T78" fmla="*/ 108 w 462"/>
              <a:gd name="T79" fmla="*/ 93 h 740"/>
              <a:gd name="T80" fmla="*/ 134 w 462"/>
              <a:gd name="T81" fmla="*/ 93 h 740"/>
              <a:gd name="T82" fmla="*/ 155 w 462"/>
              <a:gd name="T83" fmla="*/ 103 h 740"/>
              <a:gd name="T84" fmla="*/ 175 w 462"/>
              <a:gd name="T85" fmla="*/ 87 h 740"/>
              <a:gd name="T86" fmla="*/ 175 w 462"/>
              <a:gd name="T87" fmla="*/ 36 h 740"/>
              <a:gd name="T88" fmla="*/ 206 w 462"/>
              <a:gd name="T89" fmla="*/ 10 h 740"/>
              <a:gd name="T90" fmla="*/ 243 w 462"/>
              <a:gd name="T91" fmla="*/ 0 h 740"/>
              <a:gd name="T92" fmla="*/ 274 w 462"/>
              <a:gd name="T93" fmla="*/ 20 h 740"/>
              <a:gd name="T94" fmla="*/ 284 w 462"/>
              <a:gd name="T95" fmla="*/ 51 h 740"/>
              <a:gd name="T96" fmla="*/ 274 w 462"/>
              <a:gd name="T97" fmla="*/ 77 h 7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2"/>
              <a:gd name="T148" fmla="*/ 0 h 740"/>
              <a:gd name="T149" fmla="*/ 462 w 462"/>
              <a:gd name="T150" fmla="*/ 740 h 7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2" h="740">
                <a:moveTo>
                  <a:pt x="274" y="77"/>
                </a:moveTo>
                <a:lnTo>
                  <a:pt x="284" y="93"/>
                </a:lnTo>
                <a:lnTo>
                  <a:pt x="290" y="118"/>
                </a:lnTo>
                <a:lnTo>
                  <a:pt x="315" y="134"/>
                </a:lnTo>
                <a:lnTo>
                  <a:pt x="331" y="149"/>
                </a:lnTo>
                <a:lnTo>
                  <a:pt x="315" y="196"/>
                </a:lnTo>
                <a:lnTo>
                  <a:pt x="366" y="284"/>
                </a:lnTo>
                <a:lnTo>
                  <a:pt x="356" y="335"/>
                </a:lnTo>
                <a:lnTo>
                  <a:pt x="356" y="347"/>
                </a:lnTo>
                <a:lnTo>
                  <a:pt x="356" y="361"/>
                </a:lnTo>
                <a:lnTo>
                  <a:pt x="372" y="361"/>
                </a:lnTo>
                <a:lnTo>
                  <a:pt x="372" y="377"/>
                </a:lnTo>
                <a:lnTo>
                  <a:pt x="372" y="392"/>
                </a:lnTo>
                <a:lnTo>
                  <a:pt x="393" y="403"/>
                </a:lnTo>
                <a:lnTo>
                  <a:pt x="382" y="445"/>
                </a:lnTo>
                <a:lnTo>
                  <a:pt x="419" y="470"/>
                </a:lnTo>
                <a:lnTo>
                  <a:pt x="434" y="476"/>
                </a:lnTo>
                <a:lnTo>
                  <a:pt x="461" y="496"/>
                </a:lnTo>
                <a:lnTo>
                  <a:pt x="409" y="578"/>
                </a:lnTo>
                <a:lnTo>
                  <a:pt x="325" y="678"/>
                </a:lnTo>
                <a:lnTo>
                  <a:pt x="310" y="688"/>
                </a:lnTo>
                <a:lnTo>
                  <a:pt x="263" y="688"/>
                </a:lnTo>
                <a:lnTo>
                  <a:pt x="233" y="703"/>
                </a:lnTo>
                <a:lnTo>
                  <a:pt x="196" y="713"/>
                </a:lnTo>
                <a:lnTo>
                  <a:pt x="149" y="739"/>
                </a:lnTo>
                <a:lnTo>
                  <a:pt x="124" y="719"/>
                </a:lnTo>
                <a:lnTo>
                  <a:pt x="124" y="713"/>
                </a:lnTo>
                <a:lnTo>
                  <a:pt x="139" y="713"/>
                </a:lnTo>
                <a:lnTo>
                  <a:pt x="139" y="693"/>
                </a:lnTo>
                <a:lnTo>
                  <a:pt x="134" y="713"/>
                </a:lnTo>
                <a:lnTo>
                  <a:pt x="124" y="703"/>
                </a:lnTo>
                <a:lnTo>
                  <a:pt x="124" y="693"/>
                </a:lnTo>
                <a:lnTo>
                  <a:pt x="108" y="688"/>
                </a:lnTo>
                <a:lnTo>
                  <a:pt x="87" y="688"/>
                </a:lnTo>
                <a:lnTo>
                  <a:pt x="82" y="678"/>
                </a:lnTo>
                <a:lnTo>
                  <a:pt x="72" y="651"/>
                </a:lnTo>
                <a:lnTo>
                  <a:pt x="82" y="646"/>
                </a:lnTo>
                <a:lnTo>
                  <a:pt x="72" y="621"/>
                </a:lnTo>
                <a:lnTo>
                  <a:pt x="82" y="621"/>
                </a:lnTo>
                <a:lnTo>
                  <a:pt x="67" y="584"/>
                </a:lnTo>
                <a:lnTo>
                  <a:pt x="57" y="537"/>
                </a:lnTo>
                <a:lnTo>
                  <a:pt x="57" y="527"/>
                </a:lnTo>
                <a:lnTo>
                  <a:pt x="72" y="512"/>
                </a:lnTo>
                <a:lnTo>
                  <a:pt x="72" y="496"/>
                </a:lnTo>
                <a:lnTo>
                  <a:pt x="82" y="496"/>
                </a:lnTo>
                <a:lnTo>
                  <a:pt x="98" y="486"/>
                </a:lnTo>
                <a:lnTo>
                  <a:pt x="87" y="476"/>
                </a:lnTo>
                <a:lnTo>
                  <a:pt x="108" y="470"/>
                </a:lnTo>
                <a:lnTo>
                  <a:pt x="108" y="460"/>
                </a:lnTo>
                <a:lnTo>
                  <a:pt x="124" y="455"/>
                </a:lnTo>
                <a:lnTo>
                  <a:pt x="134" y="429"/>
                </a:lnTo>
                <a:lnTo>
                  <a:pt x="155" y="392"/>
                </a:lnTo>
                <a:lnTo>
                  <a:pt x="165" y="377"/>
                </a:lnTo>
                <a:lnTo>
                  <a:pt x="180" y="361"/>
                </a:lnTo>
                <a:lnTo>
                  <a:pt x="196" y="361"/>
                </a:lnTo>
                <a:lnTo>
                  <a:pt x="190" y="347"/>
                </a:lnTo>
                <a:lnTo>
                  <a:pt x="190" y="320"/>
                </a:lnTo>
                <a:lnTo>
                  <a:pt x="165" y="304"/>
                </a:lnTo>
                <a:lnTo>
                  <a:pt x="155" y="294"/>
                </a:lnTo>
                <a:lnTo>
                  <a:pt x="139" y="294"/>
                </a:lnTo>
                <a:lnTo>
                  <a:pt x="134" y="279"/>
                </a:lnTo>
                <a:lnTo>
                  <a:pt x="124" y="259"/>
                </a:lnTo>
                <a:lnTo>
                  <a:pt x="134" y="217"/>
                </a:lnTo>
                <a:lnTo>
                  <a:pt x="114" y="202"/>
                </a:lnTo>
                <a:lnTo>
                  <a:pt x="114" y="196"/>
                </a:lnTo>
                <a:lnTo>
                  <a:pt x="124" y="186"/>
                </a:lnTo>
                <a:lnTo>
                  <a:pt x="108" y="175"/>
                </a:lnTo>
                <a:lnTo>
                  <a:pt x="108" y="145"/>
                </a:lnTo>
                <a:lnTo>
                  <a:pt x="82" y="118"/>
                </a:lnTo>
                <a:lnTo>
                  <a:pt x="57" y="118"/>
                </a:lnTo>
                <a:lnTo>
                  <a:pt x="26" y="103"/>
                </a:lnTo>
                <a:lnTo>
                  <a:pt x="0" y="77"/>
                </a:lnTo>
                <a:lnTo>
                  <a:pt x="0" y="67"/>
                </a:lnTo>
                <a:lnTo>
                  <a:pt x="14" y="77"/>
                </a:lnTo>
                <a:lnTo>
                  <a:pt x="4" y="61"/>
                </a:lnTo>
                <a:lnTo>
                  <a:pt x="14" y="61"/>
                </a:lnTo>
                <a:lnTo>
                  <a:pt x="41" y="67"/>
                </a:lnTo>
                <a:lnTo>
                  <a:pt x="67" y="93"/>
                </a:lnTo>
                <a:lnTo>
                  <a:pt x="87" y="93"/>
                </a:lnTo>
                <a:lnTo>
                  <a:pt x="108" y="93"/>
                </a:lnTo>
                <a:lnTo>
                  <a:pt x="114" y="87"/>
                </a:lnTo>
                <a:lnTo>
                  <a:pt x="134" y="93"/>
                </a:lnTo>
                <a:lnTo>
                  <a:pt x="149" y="103"/>
                </a:lnTo>
                <a:lnTo>
                  <a:pt x="155" y="103"/>
                </a:lnTo>
                <a:lnTo>
                  <a:pt x="155" y="87"/>
                </a:lnTo>
                <a:lnTo>
                  <a:pt x="175" y="87"/>
                </a:lnTo>
                <a:lnTo>
                  <a:pt x="175" y="61"/>
                </a:lnTo>
                <a:lnTo>
                  <a:pt x="175" y="36"/>
                </a:lnTo>
                <a:lnTo>
                  <a:pt x="190" y="10"/>
                </a:lnTo>
                <a:lnTo>
                  <a:pt x="206" y="10"/>
                </a:lnTo>
                <a:lnTo>
                  <a:pt x="217" y="10"/>
                </a:lnTo>
                <a:lnTo>
                  <a:pt x="243" y="0"/>
                </a:lnTo>
                <a:lnTo>
                  <a:pt x="248" y="10"/>
                </a:lnTo>
                <a:lnTo>
                  <a:pt x="274" y="20"/>
                </a:lnTo>
                <a:lnTo>
                  <a:pt x="290" y="36"/>
                </a:lnTo>
                <a:lnTo>
                  <a:pt x="284" y="51"/>
                </a:lnTo>
                <a:lnTo>
                  <a:pt x="274" y="7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5" name="Freeform 252" descr="Diagonales larges vers le bas">
            <a:extLst>
              <a:ext uri="{FF2B5EF4-FFF2-40B4-BE49-F238E27FC236}">
                <a16:creationId xmlns:a16="http://schemas.microsoft.com/office/drawing/2014/main" id="{FEF75944-45B2-2643-8F19-2A5DF7E007EC}"/>
              </a:ext>
            </a:extLst>
          </p:cNvPr>
          <p:cNvSpPr>
            <a:spLocks noChangeArrowheads="1"/>
          </p:cNvSpPr>
          <p:nvPr/>
        </p:nvSpPr>
        <p:spPr bwMode="auto">
          <a:xfrm>
            <a:off x="4560621" y="3163540"/>
            <a:ext cx="331647" cy="311919"/>
          </a:xfrm>
          <a:custGeom>
            <a:avLst/>
            <a:gdLst>
              <a:gd name="T0" fmla="*/ 311 w 540"/>
              <a:gd name="T1" fmla="*/ 11 h 488"/>
              <a:gd name="T2" fmla="*/ 337 w 540"/>
              <a:gd name="T3" fmla="*/ 11 h 488"/>
              <a:gd name="T4" fmla="*/ 353 w 540"/>
              <a:gd name="T5" fmla="*/ 37 h 488"/>
              <a:gd name="T6" fmla="*/ 394 w 540"/>
              <a:gd name="T7" fmla="*/ 52 h 488"/>
              <a:gd name="T8" fmla="*/ 431 w 540"/>
              <a:gd name="T9" fmla="*/ 88 h 488"/>
              <a:gd name="T10" fmla="*/ 456 w 540"/>
              <a:gd name="T11" fmla="*/ 88 h 488"/>
              <a:gd name="T12" fmla="*/ 513 w 540"/>
              <a:gd name="T13" fmla="*/ 109 h 488"/>
              <a:gd name="T14" fmla="*/ 524 w 540"/>
              <a:gd name="T15" fmla="*/ 145 h 488"/>
              <a:gd name="T16" fmla="*/ 503 w 540"/>
              <a:gd name="T17" fmla="*/ 202 h 488"/>
              <a:gd name="T18" fmla="*/ 488 w 540"/>
              <a:gd name="T19" fmla="*/ 217 h 488"/>
              <a:gd name="T20" fmla="*/ 456 w 540"/>
              <a:gd name="T21" fmla="*/ 264 h 488"/>
              <a:gd name="T22" fmla="*/ 472 w 540"/>
              <a:gd name="T23" fmla="*/ 264 h 488"/>
              <a:gd name="T24" fmla="*/ 498 w 540"/>
              <a:gd name="T25" fmla="*/ 295 h 488"/>
              <a:gd name="T26" fmla="*/ 498 w 540"/>
              <a:gd name="T27" fmla="*/ 336 h 488"/>
              <a:gd name="T28" fmla="*/ 488 w 540"/>
              <a:gd name="T29" fmla="*/ 347 h 488"/>
              <a:gd name="T30" fmla="*/ 513 w 540"/>
              <a:gd name="T31" fmla="*/ 393 h 488"/>
              <a:gd name="T32" fmla="*/ 524 w 540"/>
              <a:gd name="T33" fmla="*/ 403 h 488"/>
              <a:gd name="T34" fmla="*/ 513 w 540"/>
              <a:gd name="T35" fmla="*/ 419 h 488"/>
              <a:gd name="T36" fmla="*/ 503 w 540"/>
              <a:gd name="T37" fmla="*/ 419 h 488"/>
              <a:gd name="T38" fmla="*/ 488 w 540"/>
              <a:gd name="T39" fmla="*/ 430 h 488"/>
              <a:gd name="T40" fmla="*/ 472 w 540"/>
              <a:gd name="T41" fmla="*/ 456 h 488"/>
              <a:gd name="T42" fmla="*/ 421 w 540"/>
              <a:gd name="T43" fmla="*/ 446 h 488"/>
              <a:gd name="T44" fmla="*/ 405 w 540"/>
              <a:gd name="T45" fmla="*/ 435 h 488"/>
              <a:gd name="T46" fmla="*/ 389 w 540"/>
              <a:gd name="T47" fmla="*/ 430 h 488"/>
              <a:gd name="T48" fmla="*/ 363 w 540"/>
              <a:gd name="T49" fmla="*/ 430 h 488"/>
              <a:gd name="T50" fmla="*/ 327 w 540"/>
              <a:gd name="T51" fmla="*/ 456 h 488"/>
              <a:gd name="T52" fmla="*/ 311 w 540"/>
              <a:gd name="T53" fmla="*/ 487 h 488"/>
              <a:gd name="T54" fmla="*/ 254 w 540"/>
              <a:gd name="T55" fmla="*/ 471 h 488"/>
              <a:gd name="T56" fmla="*/ 229 w 540"/>
              <a:gd name="T57" fmla="*/ 471 h 488"/>
              <a:gd name="T58" fmla="*/ 145 w 540"/>
              <a:gd name="T59" fmla="*/ 456 h 488"/>
              <a:gd name="T60" fmla="*/ 145 w 540"/>
              <a:gd name="T61" fmla="*/ 373 h 488"/>
              <a:gd name="T62" fmla="*/ 145 w 540"/>
              <a:gd name="T63" fmla="*/ 352 h 488"/>
              <a:gd name="T64" fmla="*/ 172 w 540"/>
              <a:gd name="T65" fmla="*/ 336 h 488"/>
              <a:gd name="T66" fmla="*/ 145 w 540"/>
              <a:gd name="T67" fmla="*/ 305 h 488"/>
              <a:gd name="T68" fmla="*/ 109 w 540"/>
              <a:gd name="T69" fmla="*/ 244 h 488"/>
              <a:gd name="T70" fmla="*/ 94 w 540"/>
              <a:gd name="T71" fmla="*/ 213 h 488"/>
              <a:gd name="T72" fmla="*/ 21 w 540"/>
              <a:gd name="T73" fmla="*/ 186 h 488"/>
              <a:gd name="T74" fmla="*/ 21 w 540"/>
              <a:gd name="T75" fmla="*/ 172 h 488"/>
              <a:gd name="T76" fmla="*/ 27 w 540"/>
              <a:gd name="T77" fmla="*/ 160 h 488"/>
              <a:gd name="T78" fmla="*/ 0 w 540"/>
              <a:gd name="T79" fmla="*/ 156 h 488"/>
              <a:gd name="T80" fmla="*/ 37 w 540"/>
              <a:gd name="T81" fmla="*/ 135 h 488"/>
              <a:gd name="T82" fmla="*/ 68 w 540"/>
              <a:gd name="T83" fmla="*/ 135 h 488"/>
              <a:gd name="T84" fmla="*/ 104 w 540"/>
              <a:gd name="T85" fmla="*/ 145 h 488"/>
              <a:gd name="T86" fmla="*/ 135 w 540"/>
              <a:gd name="T87" fmla="*/ 145 h 488"/>
              <a:gd name="T88" fmla="*/ 119 w 540"/>
              <a:gd name="T89" fmla="*/ 78 h 488"/>
              <a:gd name="T90" fmla="*/ 151 w 540"/>
              <a:gd name="T91" fmla="*/ 78 h 488"/>
              <a:gd name="T92" fmla="*/ 172 w 540"/>
              <a:gd name="T93" fmla="*/ 104 h 488"/>
              <a:gd name="T94" fmla="*/ 202 w 540"/>
              <a:gd name="T95" fmla="*/ 88 h 488"/>
              <a:gd name="T96" fmla="*/ 254 w 540"/>
              <a:gd name="T97" fmla="*/ 68 h 488"/>
              <a:gd name="T98" fmla="*/ 260 w 540"/>
              <a:gd name="T99" fmla="*/ 11 h 488"/>
              <a:gd name="T100" fmla="*/ 311 w 540"/>
              <a:gd name="T101" fmla="*/ 0 h 4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0"/>
              <a:gd name="T154" fmla="*/ 0 h 488"/>
              <a:gd name="T155" fmla="*/ 540 w 540"/>
              <a:gd name="T156" fmla="*/ 488 h 4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0" h="488">
                <a:moveTo>
                  <a:pt x="311" y="0"/>
                </a:moveTo>
                <a:lnTo>
                  <a:pt x="311" y="11"/>
                </a:lnTo>
                <a:lnTo>
                  <a:pt x="327" y="21"/>
                </a:lnTo>
                <a:lnTo>
                  <a:pt x="337" y="11"/>
                </a:lnTo>
                <a:lnTo>
                  <a:pt x="348" y="27"/>
                </a:lnTo>
                <a:lnTo>
                  <a:pt x="353" y="37"/>
                </a:lnTo>
                <a:lnTo>
                  <a:pt x="389" y="68"/>
                </a:lnTo>
                <a:lnTo>
                  <a:pt x="394" y="52"/>
                </a:lnTo>
                <a:lnTo>
                  <a:pt x="405" y="78"/>
                </a:lnTo>
                <a:lnTo>
                  <a:pt x="431" y="88"/>
                </a:lnTo>
                <a:lnTo>
                  <a:pt x="436" y="88"/>
                </a:lnTo>
                <a:lnTo>
                  <a:pt x="456" y="88"/>
                </a:lnTo>
                <a:lnTo>
                  <a:pt x="472" y="88"/>
                </a:lnTo>
                <a:lnTo>
                  <a:pt x="513" y="109"/>
                </a:lnTo>
                <a:lnTo>
                  <a:pt x="539" y="119"/>
                </a:lnTo>
                <a:lnTo>
                  <a:pt x="524" y="145"/>
                </a:lnTo>
                <a:lnTo>
                  <a:pt x="503" y="176"/>
                </a:lnTo>
                <a:lnTo>
                  <a:pt x="503" y="202"/>
                </a:lnTo>
                <a:lnTo>
                  <a:pt x="488" y="202"/>
                </a:lnTo>
                <a:lnTo>
                  <a:pt x="488" y="217"/>
                </a:lnTo>
                <a:lnTo>
                  <a:pt x="472" y="238"/>
                </a:lnTo>
                <a:lnTo>
                  <a:pt x="456" y="264"/>
                </a:lnTo>
                <a:lnTo>
                  <a:pt x="456" y="270"/>
                </a:lnTo>
                <a:lnTo>
                  <a:pt x="472" y="264"/>
                </a:lnTo>
                <a:lnTo>
                  <a:pt x="488" y="280"/>
                </a:lnTo>
                <a:lnTo>
                  <a:pt x="498" y="295"/>
                </a:lnTo>
                <a:lnTo>
                  <a:pt x="488" y="295"/>
                </a:lnTo>
                <a:lnTo>
                  <a:pt x="498" y="336"/>
                </a:lnTo>
                <a:lnTo>
                  <a:pt x="478" y="336"/>
                </a:lnTo>
                <a:lnTo>
                  <a:pt x="488" y="347"/>
                </a:lnTo>
                <a:lnTo>
                  <a:pt x="498" y="389"/>
                </a:lnTo>
                <a:lnTo>
                  <a:pt x="513" y="393"/>
                </a:lnTo>
                <a:lnTo>
                  <a:pt x="529" y="393"/>
                </a:lnTo>
                <a:lnTo>
                  <a:pt x="524" y="403"/>
                </a:lnTo>
                <a:lnTo>
                  <a:pt x="524" y="414"/>
                </a:lnTo>
                <a:lnTo>
                  <a:pt x="513" y="419"/>
                </a:lnTo>
                <a:lnTo>
                  <a:pt x="503" y="414"/>
                </a:lnTo>
                <a:lnTo>
                  <a:pt x="503" y="419"/>
                </a:lnTo>
                <a:lnTo>
                  <a:pt x="503" y="430"/>
                </a:lnTo>
                <a:lnTo>
                  <a:pt x="488" y="430"/>
                </a:lnTo>
                <a:lnTo>
                  <a:pt x="472" y="435"/>
                </a:lnTo>
                <a:lnTo>
                  <a:pt x="472" y="456"/>
                </a:lnTo>
                <a:lnTo>
                  <a:pt x="436" y="456"/>
                </a:lnTo>
                <a:lnTo>
                  <a:pt x="421" y="446"/>
                </a:lnTo>
                <a:lnTo>
                  <a:pt x="415" y="435"/>
                </a:lnTo>
                <a:lnTo>
                  <a:pt x="405" y="435"/>
                </a:lnTo>
                <a:lnTo>
                  <a:pt x="389" y="435"/>
                </a:lnTo>
                <a:lnTo>
                  <a:pt x="389" y="430"/>
                </a:lnTo>
                <a:lnTo>
                  <a:pt x="368" y="430"/>
                </a:lnTo>
                <a:lnTo>
                  <a:pt x="363" y="430"/>
                </a:lnTo>
                <a:lnTo>
                  <a:pt x="353" y="435"/>
                </a:lnTo>
                <a:lnTo>
                  <a:pt x="327" y="456"/>
                </a:lnTo>
                <a:lnTo>
                  <a:pt x="327" y="481"/>
                </a:lnTo>
                <a:lnTo>
                  <a:pt x="311" y="487"/>
                </a:lnTo>
                <a:lnTo>
                  <a:pt x="286" y="481"/>
                </a:lnTo>
                <a:lnTo>
                  <a:pt x="254" y="471"/>
                </a:lnTo>
                <a:lnTo>
                  <a:pt x="229" y="461"/>
                </a:lnTo>
                <a:lnTo>
                  <a:pt x="229" y="471"/>
                </a:lnTo>
                <a:lnTo>
                  <a:pt x="202" y="471"/>
                </a:lnTo>
                <a:lnTo>
                  <a:pt x="145" y="456"/>
                </a:lnTo>
                <a:lnTo>
                  <a:pt x="129" y="430"/>
                </a:lnTo>
                <a:lnTo>
                  <a:pt x="145" y="373"/>
                </a:lnTo>
                <a:lnTo>
                  <a:pt x="151" y="362"/>
                </a:lnTo>
                <a:lnTo>
                  <a:pt x="145" y="352"/>
                </a:lnTo>
                <a:lnTo>
                  <a:pt x="151" y="311"/>
                </a:lnTo>
                <a:lnTo>
                  <a:pt x="172" y="336"/>
                </a:lnTo>
                <a:lnTo>
                  <a:pt x="161" y="311"/>
                </a:lnTo>
                <a:lnTo>
                  <a:pt x="145" y="305"/>
                </a:lnTo>
                <a:lnTo>
                  <a:pt x="145" y="280"/>
                </a:lnTo>
                <a:lnTo>
                  <a:pt x="109" y="244"/>
                </a:lnTo>
                <a:lnTo>
                  <a:pt x="109" y="217"/>
                </a:lnTo>
                <a:lnTo>
                  <a:pt x="94" y="213"/>
                </a:lnTo>
                <a:lnTo>
                  <a:pt x="68" y="202"/>
                </a:lnTo>
                <a:lnTo>
                  <a:pt x="21" y="186"/>
                </a:lnTo>
                <a:lnTo>
                  <a:pt x="11" y="172"/>
                </a:lnTo>
                <a:lnTo>
                  <a:pt x="21" y="172"/>
                </a:lnTo>
                <a:lnTo>
                  <a:pt x="11" y="160"/>
                </a:lnTo>
                <a:lnTo>
                  <a:pt x="27" y="160"/>
                </a:lnTo>
                <a:lnTo>
                  <a:pt x="21" y="156"/>
                </a:lnTo>
                <a:lnTo>
                  <a:pt x="0" y="156"/>
                </a:lnTo>
                <a:lnTo>
                  <a:pt x="11" y="145"/>
                </a:lnTo>
                <a:lnTo>
                  <a:pt x="37" y="135"/>
                </a:lnTo>
                <a:lnTo>
                  <a:pt x="52" y="135"/>
                </a:lnTo>
                <a:lnTo>
                  <a:pt x="68" y="135"/>
                </a:lnTo>
                <a:lnTo>
                  <a:pt x="94" y="156"/>
                </a:lnTo>
                <a:lnTo>
                  <a:pt x="104" y="145"/>
                </a:lnTo>
                <a:lnTo>
                  <a:pt x="119" y="145"/>
                </a:lnTo>
                <a:lnTo>
                  <a:pt x="135" y="145"/>
                </a:lnTo>
                <a:lnTo>
                  <a:pt x="129" y="109"/>
                </a:lnTo>
                <a:lnTo>
                  <a:pt x="119" y="78"/>
                </a:lnTo>
                <a:lnTo>
                  <a:pt x="135" y="78"/>
                </a:lnTo>
                <a:lnTo>
                  <a:pt x="151" y="78"/>
                </a:lnTo>
                <a:lnTo>
                  <a:pt x="151" y="94"/>
                </a:lnTo>
                <a:lnTo>
                  <a:pt x="172" y="104"/>
                </a:lnTo>
                <a:lnTo>
                  <a:pt x="192" y="104"/>
                </a:lnTo>
                <a:lnTo>
                  <a:pt x="202" y="88"/>
                </a:lnTo>
                <a:lnTo>
                  <a:pt x="218" y="78"/>
                </a:lnTo>
                <a:lnTo>
                  <a:pt x="254" y="68"/>
                </a:lnTo>
                <a:lnTo>
                  <a:pt x="260" y="52"/>
                </a:lnTo>
                <a:lnTo>
                  <a:pt x="260" y="11"/>
                </a:lnTo>
                <a:lnTo>
                  <a:pt x="311"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6" name="Freeform 253" descr="Diagonales larges vers le bas">
            <a:extLst>
              <a:ext uri="{FF2B5EF4-FFF2-40B4-BE49-F238E27FC236}">
                <a16:creationId xmlns:a16="http://schemas.microsoft.com/office/drawing/2014/main" id="{5427D4F5-8284-804C-BA70-56ABA588751E}"/>
              </a:ext>
            </a:extLst>
          </p:cNvPr>
          <p:cNvSpPr>
            <a:spLocks noChangeArrowheads="1"/>
          </p:cNvSpPr>
          <p:nvPr/>
        </p:nvSpPr>
        <p:spPr bwMode="auto">
          <a:xfrm>
            <a:off x="4536055" y="2856421"/>
            <a:ext cx="190390" cy="347109"/>
          </a:xfrm>
          <a:custGeom>
            <a:avLst/>
            <a:gdLst>
              <a:gd name="T0" fmla="*/ 10 w 312"/>
              <a:gd name="T1" fmla="*/ 533 h 544"/>
              <a:gd name="T2" fmla="*/ 62 w 312"/>
              <a:gd name="T3" fmla="*/ 480 h 544"/>
              <a:gd name="T4" fmla="*/ 109 w 312"/>
              <a:gd name="T5" fmla="*/ 476 h 544"/>
              <a:gd name="T6" fmla="*/ 104 w 312"/>
              <a:gd name="T7" fmla="*/ 460 h 544"/>
              <a:gd name="T8" fmla="*/ 62 w 312"/>
              <a:gd name="T9" fmla="*/ 439 h 544"/>
              <a:gd name="T10" fmla="*/ 37 w 312"/>
              <a:gd name="T11" fmla="*/ 435 h 544"/>
              <a:gd name="T12" fmla="*/ 78 w 312"/>
              <a:gd name="T13" fmla="*/ 372 h 544"/>
              <a:gd name="T14" fmla="*/ 52 w 312"/>
              <a:gd name="T15" fmla="*/ 372 h 544"/>
              <a:gd name="T16" fmla="*/ 94 w 312"/>
              <a:gd name="T17" fmla="*/ 351 h 544"/>
              <a:gd name="T18" fmla="*/ 119 w 312"/>
              <a:gd name="T19" fmla="*/ 331 h 544"/>
              <a:gd name="T20" fmla="*/ 119 w 312"/>
              <a:gd name="T21" fmla="*/ 300 h 544"/>
              <a:gd name="T22" fmla="*/ 104 w 312"/>
              <a:gd name="T23" fmla="*/ 263 h 544"/>
              <a:gd name="T24" fmla="*/ 119 w 312"/>
              <a:gd name="T25" fmla="*/ 243 h 544"/>
              <a:gd name="T26" fmla="*/ 78 w 312"/>
              <a:gd name="T27" fmla="*/ 247 h 544"/>
              <a:gd name="T28" fmla="*/ 37 w 312"/>
              <a:gd name="T29" fmla="*/ 247 h 544"/>
              <a:gd name="T30" fmla="*/ 52 w 312"/>
              <a:gd name="T31" fmla="*/ 196 h 544"/>
              <a:gd name="T32" fmla="*/ 26 w 312"/>
              <a:gd name="T33" fmla="*/ 181 h 544"/>
              <a:gd name="T34" fmla="*/ 16 w 312"/>
              <a:gd name="T35" fmla="*/ 191 h 544"/>
              <a:gd name="T36" fmla="*/ 37 w 312"/>
              <a:gd name="T37" fmla="*/ 134 h 544"/>
              <a:gd name="T38" fmla="*/ 0 w 312"/>
              <a:gd name="T39" fmla="*/ 124 h 544"/>
              <a:gd name="T40" fmla="*/ 26 w 312"/>
              <a:gd name="T41" fmla="*/ 88 h 544"/>
              <a:gd name="T42" fmla="*/ 16 w 312"/>
              <a:gd name="T43" fmla="*/ 57 h 544"/>
              <a:gd name="T44" fmla="*/ 37 w 312"/>
              <a:gd name="T45" fmla="*/ 30 h 544"/>
              <a:gd name="T46" fmla="*/ 52 w 312"/>
              <a:gd name="T47" fmla="*/ 0 h 544"/>
              <a:gd name="T48" fmla="*/ 119 w 312"/>
              <a:gd name="T49" fmla="*/ 0 h 544"/>
              <a:gd name="T50" fmla="*/ 82 w 312"/>
              <a:gd name="T51" fmla="*/ 46 h 544"/>
              <a:gd name="T52" fmla="*/ 78 w 312"/>
              <a:gd name="T53" fmla="*/ 72 h 544"/>
              <a:gd name="T54" fmla="*/ 160 w 312"/>
              <a:gd name="T55" fmla="*/ 67 h 544"/>
              <a:gd name="T56" fmla="*/ 150 w 312"/>
              <a:gd name="T57" fmla="*/ 108 h 544"/>
              <a:gd name="T58" fmla="*/ 135 w 312"/>
              <a:gd name="T59" fmla="*/ 155 h 544"/>
              <a:gd name="T60" fmla="*/ 104 w 312"/>
              <a:gd name="T61" fmla="*/ 175 h 544"/>
              <a:gd name="T62" fmla="*/ 176 w 312"/>
              <a:gd name="T63" fmla="*/ 217 h 544"/>
              <a:gd name="T64" fmla="*/ 233 w 312"/>
              <a:gd name="T65" fmla="*/ 290 h 544"/>
              <a:gd name="T66" fmla="*/ 233 w 312"/>
              <a:gd name="T67" fmla="*/ 326 h 544"/>
              <a:gd name="T68" fmla="*/ 243 w 312"/>
              <a:gd name="T69" fmla="*/ 367 h 544"/>
              <a:gd name="T70" fmla="*/ 259 w 312"/>
              <a:gd name="T71" fmla="*/ 372 h 544"/>
              <a:gd name="T72" fmla="*/ 311 w 312"/>
              <a:gd name="T73" fmla="*/ 392 h 544"/>
              <a:gd name="T74" fmla="*/ 280 w 312"/>
              <a:gd name="T75" fmla="*/ 439 h 544"/>
              <a:gd name="T76" fmla="*/ 259 w 312"/>
              <a:gd name="T77" fmla="*/ 460 h 544"/>
              <a:gd name="T78" fmla="*/ 280 w 312"/>
              <a:gd name="T79" fmla="*/ 492 h 544"/>
              <a:gd name="T80" fmla="*/ 217 w 312"/>
              <a:gd name="T81" fmla="*/ 492 h 544"/>
              <a:gd name="T82" fmla="*/ 160 w 312"/>
              <a:gd name="T83" fmla="*/ 502 h 544"/>
              <a:gd name="T84" fmla="*/ 104 w 312"/>
              <a:gd name="T85" fmla="*/ 507 h 544"/>
              <a:gd name="T86" fmla="*/ 68 w 312"/>
              <a:gd name="T87" fmla="*/ 527 h 544"/>
              <a:gd name="T88" fmla="*/ 26 w 312"/>
              <a:gd name="T89" fmla="*/ 543 h 5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2"/>
              <a:gd name="T136" fmla="*/ 0 h 544"/>
              <a:gd name="T137" fmla="*/ 312 w 312"/>
              <a:gd name="T138" fmla="*/ 544 h 5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2" h="544">
                <a:moveTo>
                  <a:pt x="26" y="543"/>
                </a:moveTo>
                <a:lnTo>
                  <a:pt x="10" y="533"/>
                </a:lnTo>
                <a:lnTo>
                  <a:pt x="37" y="517"/>
                </a:lnTo>
                <a:lnTo>
                  <a:pt x="62" y="480"/>
                </a:lnTo>
                <a:lnTo>
                  <a:pt x="78" y="476"/>
                </a:lnTo>
                <a:lnTo>
                  <a:pt x="109" y="476"/>
                </a:lnTo>
                <a:lnTo>
                  <a:pt x="125" y="450"/>
                </a:lnTo>
                <a:lnTo>
                  <a:pt x="104" y="460"/>
                </a:lnTo>
                <a:lnTo>
                  <a:pt x="68" y="450"/>
                </a:lnTo>
                <a:lnTo>
                  <a:pt x="62" y="439"/>
                </a:lnTo>
                <a:lnTo>
                  <a:pt x="41" y="450"/>
                </a:lnTo>
                <a:lnTo>
                  <a:pt x="37" y="435"/>
                </a:lnTo>
                <a:lnTo>
                  <a:pt x="78" y="398"/>
                </a:lnTo>
                <a:lnTo>
                  <a:pt x="78" y="372"/>
                </a:lnTo>
                <a:lnTo>
                  <a:pt x="62" y="372"/>
                </a:lnTo>
                <a:lnTo>
                  <a:pt x="52" y="372"/>
                </a:lnTo>
                <a:lnTo>
                  <a:pt x="62" y="367"/>
                </a:lnTo>
                <a:lnTo>
                  <a:pt x="94" y="351"/>
                </a:lnTo>
                <a:lnTo>
                  <a:pt x="125" y="351"/>
                </a:lnTo>
                <a:lnTo>
                  <a:pt x="119" y="331"/>
                </a:lnTo>
                <a:lnTo>
                  <a:pt x="119" y="310"/>
                </a:lnTo>
                <a:lnTo>
                  <a:pt x="119" y="300"/>
                </a:lnTo>
                <a:lnTo>
                  <a:pt x="109" y="300"/>
                </a:lnTo>
                <a:lnTo>
                  <a:pt x="104" y="263"/>
                </a:lnTo>
                <a:lnTo>
                  <a:pt x="104" y="259"/>
                </a:lnTo>
                <a:lnTo>
                  <a:pt x="119" y="243"/>
                </a:lnTo>
                <a:lnTo>
                  <a:pt x="104" y="243"/>
                </a:lnTo>
                <a:lnTo>
                  <a:pt x="78" y="247"/>
                </a:lnTo>
                <a:lnTo>
                  <a:pt x="52" y="259"/>
                </a:lnTo>
                <a:lnTo>
                  <a:pt x="37" y="247"/>
                </a:lnTo>
                <a:lnTo>
                  <a:pt x="52" y="206"/>
                </a:lnTo>
                <a:lnTo>
                  <a:pt x="52" y="196"/>
                </a:lnTo>
                <a:lnTo>
                  <a:pt x="52" y="181"/>
                </a:lnTo>
                <a:lnTo>
                  <a:pt x="26" y="181"/>
                </a:lnTo>
                <a:lnTo>
                  <a:pt x="16" y="217"/>
                </a:lnTo>
                <a:lnTo>
                  <a:pt x="16" y="191"/>
                </a:lnTo>
                <a:lnTo>
                  <a:pt x="16" y="155"/>
                </a:lnTo>
                <a:lnTo>
                  <a:pt x="37" y="134"/>
                </a:lnTo>
                <a:lnTo>
                  <a:pt x="16" y="139"/>
                </a:lnTo>
                <a:lnTo>
                  <a:pt x="0" y="124"/>
                </a:lnTo>
                <a:lnTo>
                  <a:pt x="16" y="108"/>
                </a:lnTo>
                <a:lnTo>
                  <a:pt x="26" y="88"/>
                </a:lnTo>
                <a:lnTo>
                  <a:pt x="10" y="82"/>
                </a:lnTo>
                <a:lnTo>
                  <a:pt x="16" y="57"/>
                </a:lnTo>
                <a:lnTo>
                  <a:pt x="37" y="46"/>
                </a:lnTo>
                <a:lnTo>
                  <a:pt x="37" y="30"/>
                </a:lnTo>
                <a:lnTo>
                  <a:pt x="41" y="30"/>
                </a:lnTo>
                <a:lnTo>
                  <a:pt x="52" y="0"/>
                </a:lnTo>
                <a:lnTo>
                  <a:pt x="82" y="4"/>
                </a:lnTo>
                <a:lnTo>
                  <a:pt x="119" y="0"/>
                </a:lnTo>
                <a:lnTo>
                  <a:pt x="119" y="26"/>
                </a:lnTo>
                <a:lnTo>
                  <a:pt x="82" y="46"/>
                </a:lnTo>
                <a:lnTo>
                  <a:pt x="82" y="57"/>
                </a:lnTo>
                <a:lnTo>
                  <a:pt x="78" y="72"/>
                </a:lnTo>
                <a:lnTo>
                  <a:pt x="104" y="67"/>
                </a:lnTo>
                <a:lnTo>
                  <a:pt x="160" y="67"/>
                </a:lnTo>
                <a:lnTo>
                  <a:pt x="170" y="82"/>
                </a:lnTo>
                <a:lnTo>
                  <a:pt x="150" y="108"/>
                </a:lnTo>
                <a:lnTo>
                  <a:pt x="125" y="149"/>
                </a:lnTo>
                <a:lnTo>
                  <a:pt x="135" y="155"/>
                </a:lnTo>
                <a:lnTo>
                  <a:pt x="119" y="165"/>
                </a:lnTo>
                <a:lnTo>
                  <a:pt x="104" y="175"/>
                </a:lnTo>
                <a:lnTo>
                  <a:pt x="135" y="175"/>
                </a:lnTo>
                <a:lnTo>
                  <a:pt x="176" y="217"/>
                </a:lnTo>
                <a:lnTo>
                  <a:pt x="202" y="263"/>
                </a:lnTo>
                <a:lnTo>
                  <a:pt x="233" y="290"/>
                </a:lnTo>
                <a:lnTo>
                  <a:pt x="243" y="326"/>
                </a:lnTo>
                <a:lnTo>
                  <a:pt x="233" y="326"/>
                </a:lnTo>
                <a:lnTo>
                  <a:pt x="254" y="357"/>
                </a:lnTo>
                <a:lnTo>
                  <a:pt x="243" y="367"/>
                </a:lnTo>
                <a:lnTo>
                  <a:pt x="254" y="382"/>
                </a:lnTo>
                <a:lnTo>
                  <a:pt x="259" y="372"/>
                </a:lnTo>
                <a:lnTo>
                  <a:pt x="280" y="367"/>
                </a:lnTo>
                <a:lnTo>
                  <a:pt x="311" y="392"/>
                </a:lnTo>
                <a:lnTo>
                  <a:pt x="295" y="435"/>
                </a:lnTo>
                <a:lnTo>
                  <a:pt x="280" y="439"/>
                </a:lnTo>
                <a:lnTo>
                  <a:pt x="270" y="450"/>
                </a:lnTo>
                <a:lnTo>
                  <a:pt x="259" y="460"/>
                </a:lnTo>
                <a:lnTo>
                  <a:pt x="295" y="465"/>
                </a:lnTo>
                <a:lnTo>
                  <a:pt x="280" y="492"/>
                </a:lnTo>
                <a:lnTo>
                  <a:pt x="254" y="502"/>
                </a:lnTo>
                <a:lnTo>
                  <a:pt x="217" y="492"/>
                </a:lnTo>
                <a:lnTo>
                  <a:pt x="202" y="492"/>
                </a:lnTo>
                <a:lnTo>
                  <a:pt x="160" y="502"/>
                </a:lnTo>
                <a:lnTo>
                  <a:pt x="125" y="502"/>
                </a:lnTo>
                <a:lnTo>
                  <a:pt x="104" y="507"/>
                </a:lnTo>
                <a:lnTo>
                  <a:pt x="82" y="527"/>
                </a:lnTo>
                <a:lnTo>
                  <a:pt x="68" y="527"/>
                </a:lnTo>
                <a:lnTo>
                  <a:pt x="26" y="54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7" name="Freeform 254" descr="Diagonales larges vers le bas">
            <a:extLst>
              <a:ext uri="{FF2B5EF4-FFF2-40B4-BE49-F238E27FC236}">
                <a16:creationId xmlns:a16="http://schemas.microsoft.com/office/drawing/2014/main" id="{8C7A8093-E41F-2841-A9EA-C4648D3E35B2}"/>
              </a:ext>
            </a:extLst>
          </p:cNvPr>
          <p:cNvSpPr>
            <a:spLocks noChangeArrowheads="1"/>
          </p:cNvSpPr>
          <p:nvPr/>
        </p:nvSpPr>
        <p:spPr bwMode="auto">
          <a:xfrm>
            <a:off x="4491528" y="2998783"/>
            <a:ext cx="59880" cy="49588"/>
          </a:xfrm>
          <a:custGeom>
            <a:avLst/>
            <a:gdLst>
              <a:gd name="T0" fmla="*/ 26 w 99"/>
              <a:gd name="T1" fmla="*/ 21 h 79"/>
              <a:gd name="T2" fmla="*/ 41 w 99"/>
              <a:gd name="T3" fmla="*/ 11 h 79"/>
              <a:gd name="T4" fmla="*/ 67 w 99"/>
              <a:gd name="T5" fmla="*/ 0 h 79"/>
              <a:gd name="T6" fmla="*/ 72 w 99"/>
              <a:gd name="T7" fmla="*/ 0 h 79"/>
              <a:gd name="T8" fmla="*/ 88 w 99"/>
              <a:gd name="T9" fmla="*/ 26 h 79"/>
              <a:gd name="T10" fmla="*/ 82 w 99"/>
              <a:gd name="T11" fmla="*/ 37 h 79"/>
              <a:gd name="T12" fmla="*/ 88 w 99"/>
              <a:gd name="T13" fmla="*/ 37 h 79"/>
              <a:gd name="T14" fmla="*/ 98 w 99"/>
              <a:gd name="T15" fmla="*/ 62 h 79"/>
              <a:gd name="T16" fmla="*/ 72 w 99"/>
              <a:gd name="T17" fmla="*/ 78 h 79"/>
              <a:gd name="T18" fmla="*/ 67 w 99"/>
              <a:gd name="T19" fmla="*/ 68 h 79"/>
              <a:gd name="T20" fmla="*/ 57 w 99"/>
              <a:gd name="T21" fmla="*/ 68 h 79"/>
              <a:gd name="T22" fmla="*/ 31 w 99"/>
              <a:gd name="T23" fmla="*/ 41 h 79"/>
              <a:gd name="T24" fmla="*/ 31 w 99"/>
              <a:gd name="T25" fmla="*/ 52 h 79"/>
              <a:gd name="T26" fmla="*/ 31 w 99"/>
              <a:gd name="T27" fmla="*/ 62 h 79"/>
              <a:gd name="T28" fmla="*/ 26 w 99"/>
              <a:gd name="T29" fmla="*/ 68 h 79"/>
              <a:gd name="T30" fmla="*/ 6 w 99"/>
              <a:gd name="T31" fmla="*/ 62 h 79"/>
              <a:gd name="T32" fmla="*/ 0 w 99"/>
              <a:gd name="T33" fmla="*/ 41 h 79"/>
              <a:gd name="T34" fmla="*/ 6 w 99"/>
              <a:gd name="T35" fmla="*/ 37 h 79"/>
              <a:gd name="T36" fmla="*/ 6 w 99"/>
              <a:gd name="T37" fmla="*/ 26 h 79"/>
              <a:gd name="T38" fmla="*/ 26 w 99"/>
              <a:gd name="T39" fmla="*/ 21 h 79"/>
              <a:gd name="T40" fmla="*/ 26 w 99"/>
              <a:gd name="T41" fmla="*/ 2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79"/>
              <a:gd name="T65" fmla="*/ 99 w 99"/>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79">
                <a:moveTo>
                  <a:pt x="26" y="21"/>
                </a:moveTo>
                <a:lnTo>
                  <a:pt x="41" y="11"/>
                </a:lnTo>
                <a:lnTo>
                  <a:pt x="67" y="0"/>
                </a:lnTo>
                <a:lnTo>
                  <a:pt x="72" y="0"/>
                </a:lnTo>
                <a:lnTo>
                  <a:pt x="88" y="26"/>
                </a:lnTo>
                <a:lnTo>
                  <a:pt x="82" y="37"/>
                </a:lnTo>
                <a:lnTo>
                  <a:pt x="88" y="37"/>
                </a:lnTo>
                <a:lnTo>
                  <a:pt x="98" y="62"/>
                </a:lnTo>
                <a:lnTo>
                  <a:pt x="72" y="78"/>
                </a:lnTo>
                <a:lnTo>
                  <a:pt x="67" y="68"/>
                </a:lnTo>
                <a:lnTo>
                  <a:pt x="57" y="68"/>
                </a:lnTo>
                <a:lnTo>
                  <a:pt x="31" y="41"/>
                </a:lnTo>
                <a:lnTo>
                  <a:pt x="31" y="52"/>
                </a:lnTo>
                <a:lnTo>
                  <a:pt x="31" y="62"/>
                </a:lnTo>
                <a:lnTo>
                  <a:pt x="26" y="68"/>
                </a:lnTo>
                <a:lnTo>
                  <a:pt x="6" y="62"/>
                </a:lnTo>
                <a:lnTo>
                  <a:pt x="0" y="41"/>
                </a:lnTo>
                <a:lnTo>
                  <a:pt x="6" y="37"/>
                </a:lnTo>
                <a:lnTo>
                  <a:pt x="6" y="26"/>
                </a:lnTo>
                <a:lnTo>
                  <a:pt x="26" y="2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8" name="Freeform 255">
            <a:extLst>
              <a:ext uri="{FF2B5EF4-FFF2-40B4-BE49-F238E27FC236}">
                <a16:creationId xmlns:a16="http://schemas.microsoft.com/office/drawing/2014/main" id="{8191E710-1712-EA4F-A999-3806FA4DF397}"/>
              </a:ext>
            </a:extLst>
          </p:cNvPr>
          <p:cNvSpPr>
            <a:spLocks noChangeArrowheads="1"/>
          </p:cNvSpPr>
          <p:nvPr/>
        </p:nvSpPr>
        <p:spPr bwMode="auto">
          <a:xfrm>
            <a:off x="4516095" y="2866018"/>
            <a:ext cx="16889" cy="27193"/>
          </a:xfrm>
          <a:custGeom>
            <a:avLst/>
            <a:gdLst>
              <a:gd name="T0" fmla="*/ 0 w 27"/>
              <a:gd name="T1" fmla="*/ 41 h 42"/>
              <a:gd name="T2" fmla="*/ 0 w 27"/>
              <a:gd name="T3" fmla="*/ 30 h 42"/>
              <a:gd name="T4" fmla="*/ 0 w 27"/>
              <a:gd name="T5" fmla="*/ 25 h 42"/>
              <a:gd name="T6" fmla="*/ 0 w 27"/>
              <a:gd name="T7" fmla="*/ 14 h 42"/>
              <a:gd name="T8" fmla="*/ 6 w 27"/>
              <a:gd name="T9" fmla="*/ 14 h 42"/>
              <a:gd name="T10" fmla="*/ 6 w 27"/>
              <a:gd name="T11" fmla="*/ 10 h 42"/>
              <a:gd name="T12" fmla="*/ 26 w 27"/>
              <a:gd name="T13" fmla="*/ 0 h 42"/>
              <a:gd name="T14" fmla="*/ 26 w 27"/>
              <a:gd name="T15" fmla="*/ 10 h 42"/>
              <a:gd name="T16" fmla="*/ 16 w 27"/>
              <a:gd name="T17" fmla="*/ 25 h 42"/>
              <a:gd name="T18" fmla="*/ 26 w 27"/>
              <a:gd name="T19" fmla="*/ 25 h 42"/>
              <a:gd name="T20" fmla="*/ 16 w 27"/>
              <a:gd name="T21" fmla="*/ 30 h 42"/>
              <a:gd name="T22" fmla="*/ 0 w 27"/>
              <a:gd name="T23" fmla="*/ 41 h 42"/>
              <a:gd name="T24" fmla="*/ 0 w 27"/>
              <a:gd name="T25" fmla="*/ 4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42"/>
              <a:gd name="T41" fmla="*/ 27 w 27"/>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42">
                <a:moveTo>
                  <a:pt x="0" y="41"/>
                </a:moveTo>
                <a:lnTo>
                  <a:pt x="0" y="30"/>
                </a:lnTo>
                <a:lnTo>
                  <a:pt x="0" y="25"/>
                </a:lnTo>
                <a:lnTo>
                  <a:pt x="0" y="14"/>
                </a:lnTo>
                <a:lnTo>
                  <a:pt x="6" y="14"/>
                </a:lnTo>
                <a:lnTo>
                  <a:pt x="6" y="10"/>
                </a:lnTo>
                <a:lnTo>
                  <a:pt x="26" y="0"/>
                </a:lnTo>
                <a:lnTo>
                  <a:pt x="26" y="10"/>
                </a:lnTo>
                <a:lnTo>
                  <a:pt x="16" y="25"/>
                </a:lnTo>
                <a:lnTo>
                  <a:pt x="26" y="25"/>
                </a:lnTo>
                <a:lnTo>
                  <a:pt x="16" y="30"/>
                </a:lnTo>
                <a:lnTo>
                  <a:pt x="0"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9" name="Freeform 256">
            <a:extLst>
              <a:ext uri="{FF2B5EF4-FFF2-40B4-BE49-F238E27FC236}">
                <a16:creationId xmlns:a16="http://schemas.microsoft.com/office/drawing/2014/main" id="{BDF7BE0B-8588-D045-A6F2-88FE4D405DC3}"/>
              </a:ext>
            </a:extLst>
          </p:cNvPr>
          <p:cNvSpPr>
            <a:spLocks noChangeArrowheads="1"/>
          </p:cNvSpPr>
          <p:nvPr/>
        </p:nvSpPr>
        <p:spPr bwMode="auto">
          <a:xfrm>
            <a:off x="4520701" y="2899608"/>
            <a:ext cx="24567" cy="19195"/>
          </a:xfrm>
          <a:custGeom>
            <a:avLst/>
            <a:gdLst>
              <a:gd name="T0" fmla="*/ 35 w 42"/>
              <a:gd name="T1" fmla="*/ 31 h 32"/>
              <a:gd name="T2" fmla="*/ 25 w 42"/>
              <a:gd name="T3" fmla="*/ 31 h 32"/>
              <a:gd name="T4" fmla="*/ 35 w 42"/>
              <a:gd name="T5" fmla="*/ 31 h 32"/>
              <a:gd name="T6" fmla="*/ 20 w 42"/>
              <a:gd name="T7" fmla="*/ 31 h 32"/>
              <a:gd name="T8" fmla="*/ 10 w 42"/>
              <a:gd name="T9" fmla="*/ 15 h 32"/>
              <a:gd name="T10" fmla="*/ 0 w 42"/>
              <a:gd name="T11" fmla="*/ 15 h 32"/>
              <a:gd name="T12" fmla="*/ 10 w 42"/>
              <a:gd name="T13" fmla="*/ 0 h 32"/>
              <a:gd name="T14" fmla="*/ 20 w 42"/>
              <a:gd name="T15" fmla="*/ 6 h 32"/>
              <a:gd name="T16" fmla="*/ 20 w 42"/>
              <a:gd name="T17" fmla="*/ 0 h 32"/>
              <a:gd name="T18" fmla="*/ 25 w 42"/>
              <a:gd name="T19" fmla="*/ 0 h 32"/>
              <a:gd name="T20" fmla="*/ 25 w 42"/>
              <a:gd name="T21" fmla="*/ 21 h 32"/>
              <a:gd name="T22" fmla="*/ 41 w 42"/>
              <a:gd name="T23" fmla="*/ 21 h 32"/>
              <a:gd name="T24" fmla="*/ 35 w 42"/>
              <a:gd name="T25" fmla="*/ 31 h 32"/>
              <a:gd name="T26" fmla="*/ 35 w 42"/>
              <a:gd name="T27" fmla="*/ 31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2"/>
              <a:gd name="T44" fmla="*/ 42 w 42"/>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2">
                <a:moveTo>
                  <a:pt x="35" y="31"/>
                </a:moveTo>
                <a:lnTo>
                  <a:pt x="25" y="31"/>
                </a:lnTo>
                <a:lnTo>
                  <a:pt x="35" y="31"/>
                </a:lnTo>
                <a:lnTo>
                  <a:pt x="20" y="31"/>
                </a:lnTo>
                <a:lnTo>
                  <a:pt x="10" y="15"/>
                </a:lnTo>
                <a:lnTo>
                  <a:pt x="0" y="15"/>
                </a:lnTo>
                <a:lnTo>
                  <a:pt x="10" y="0"/>
                </a:lnTo>
                <a:lnTo>
                  <a:pt x="20" y="6"/>
                </a:lnTo>
                <a:lnTo>
                  <a:pt x="20" y="0"/>
                </a:lnTo>
                <a:lnTo>
                  <a:pt x="25" y="0"/>
                </a:lnTo>
                <a:lnTo>
                  <a:pt x="25" y="21"/>
                </a:lnTo>
                <a:lnTo>
                  <a:pt x="41" y="21"/>
                </a:lnTo>
                <a:lnTo>
                  <a:pt x="35"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0" name="Freeform 257">
            <a:extLst>
              <a:ext uri="{FF2B5EF4-FFF2-40B4-BE49-F238E27FC236}">
                <a16:creationId xmlns:a16="http://schemas.microsoft.com/office/drawing/2014/main" id="{370018F4-3048-8946-8EA7-DAB5EA858916}"/>
              </a:ext>
            </a:extLst>
          </p:cNvPr>
          <p:cNvSpPr>
            <a:spLocks noChangeArrowheads="1"/>
          </p:cNvSpPr>
          <p:nvPr/>
        </p:nvSpPr>
        <p:spPr bwMode="auto">
          <a:xfrm>
            <a:off x="4643534" y="2770043"/>
            <a:ext cx="15354" cy="31991"/>
          </a:xfrm>
          <a:custGeom>
            <a:avLst/>
            <a:gdLst>
              <a:gd name="T0" fmla="*/ 10 w 27"/>
              <a:gd name="T1" fmla="*/ 51 h 52"/>
              <a:gd name="T2" fmla="*/ 10 w 27"/>
              <a:gd name="T3" fmla="*/ 31 h 52"/>
              <a:gd name="T4" fmla="*/ 0 w 27"/>
              <a:gd name="T5" fmla="*/ 25 h 52"/>
              <a:gd name="T6" fmla="*/ 10 w 27"/>
              <a:gd name="T7" fmla="*/ 25 h 52"/>
              <a:gd name="T8" fmla="*/ 0 w 27"/>
              <a:gd name="T9" fmla="*/ 6 h 52"/>
              <a:gd name="T10" fmla="*/ 16 w 27"/>
              <a:gd name="T11" fmla="*/ 0 h 52"/>
              <a:gd name="T12" fmla="*/ 16 w 27"/>
              <a:gd name="T13" fmla="*/ 15 h 52"/>
              <a:gd name="T14" fmla="*/ 26 w 27"/>
              <a:gd name="T15" fmla="*/ 31 h 52"/>
              <a:gd name="T16" fmla="*/ 10 w 27"/>
              <a:gd name="T17" fmla="*/ 51 h 52"/>
              <a:gd name="T18" fmla="*/ 10 w 27"/>
              <a:gd name="T19" fmla="*/ 5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52"/>
              <a:gd name="T32" fmla="*/ 27 w 27"/>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52">
                <a:moveTo>
                  <a:pt x="10" y="51"/>
                </a:moveTo>
                <a:lnTo>
                  <a:pt x="10" y="31"/>
                </a:lnTo>
                <a:lnTo>
                  <a:pt x="0" y="25"/>
                </a:lnTo>
                <a:lnTo>
                  <a:pt x="10" y="25"/>
                </a:lnTo>
                <a:lnTo>
                  <a:pt x="0" y="6"/>
                </a:lnTo>
                <a:lnTo>
                  <a:pt x="16" y="0"/>
                </a:lnTo>
                <a:lnTo>
                  <a:pt x="16" y="15"/>
                </a:lnTo>
                <a:lnTo>
                  <a:pt x="26" y="31"/>
                </a:lnTo>
                <a:lnTo>
                  <a:pt x="10" y="5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1" name="Freeform 258">
            <a:extLst>
              <a:ext uri="{FF2B5EF4-FFF2-40B4-BE49-F238E27FC236}">
                <a16:creationId xmlns:a16="http://schemas.microsoft.com/office/drawing/2014/main" id="{16D42E28-6769-084F-9414-A36325DB9FEE}"/>
              </a:ext>
            </a:extLst>
          </p:cNvPr>
          <p:cNvSpPr>
            <a:spLocks noChangeArrowheads="1"/>
          </p:cNvSpPr>
          <p:nvPr/>
        </p:nvSpPr>
        <p:spPr bwMode="auto">
          <a:xfrm>
            <a:off x="4516095" y="2693262"/>
            <a:ext cx="16889" cy="17595"/>
          </a:xfrm>
          <a:custGeom>
            <a:avLst/>
            <a:gdLst>
              <a:gd name="T0" fmla="*/ 16 w 27"/>
              <a:gd name="T1" fmla="*/ 26 h 27"/>
              <a:gd name="T2" fmla="*/ 0 w 27"/>
              <a:gd name="T3" fmla="*/ 10 h 27"/>
              <a:gd name="T4" fmla="*/ 6 w 27"/>
              <a:gd name="T5" fmla="*/ 0 h 27"/>
              <a:gd name="T6" fmla="*/ 26 w 27"/>
              <a:gd name="T7" fmla="*/ 16 h 27"/>
              <a:gd name="T8" fmla="*/ 16 w 27"/>
              <a:gd name="T9" fmla="*/ 26 h 27"/>
              <a:gd name="T10" fmla="*/ 16 w 27"/>
              <a:gd name="T11" fmla="*/ 26 h 27"/>
              <a:gd name="T12" fmla="*/ 0 60000 65536"/>
              <a:gd name="T13" fmla="*/ 0 60000 65536"/>
              <a:gd name="T14" fmla="*/ 0 60000 65536"/>
              <a:gd name="T15" fmla="*/ 0 60000 65536"/>
              <a:gd name="T16" fmla="*/ 0 60000 65536"/>
              <a:gd name="T17" fmla="*/ 0 60000 65536"/>
              <a:gd name="T18" fmla="*/ 0 w 27"/>
              <a:gd name="T19" fmla="*/ 0 h 27"/>
              <a:gd name="T20" fmla="*/ 27 w 2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7" h="27">
                <a:moveTo>
                  <a:pt x="16" y="26"/>
                </a:moveTo>
                <a:lnTo>
                  <a:pt x="0" y="10"/>
                </a:lnTo>
                <a:lnTo>
                  <a:pt x="6" y="0"/>
                </a:lnTo>
                <a:lnTo>
                  <a:pt x="26" y="16"/>
                </a:lnTo>
                <a:lnTo>
                  <a:pt x="16"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2" name="Freeform 259">
            <a:extLst>
              <a:ext uri="{FF2B5EF4-FFF2-40B4-BE49-F238E27FC236}">
                <a16:creationId xmlns:a16="http://schemas.microsoft.com/office/drawing/2014/main" id="{467EF532-99D2-4E45-8985-884391C1E861}"/>
              </a:ext>
            </a:extLst>
          </p:cNvPr>
          <p:cNvSpPr>
            <a:spLocks noChangeArrowheads="1"/>
          </p:cNvSpPr>
          <p:nvPr/>
        </p:nvSpPr>
        <p:spPr bwMode="auto">
          <a:xfrm>
            <a:off x="4603613" y="2832426"/>
            <a:ext cx="15354" cy="9598"/>
          </a:xfrm>
          <a:custGeom>
            <a:avLst/>
            <a:gdLst>
              <a:gd name="T0" fmla="*/ 26 w 27"/>
              <a:gd name="T1" fmla="*/ 16 h 17"/>
              <a:gd name="T2" fmla="*/ 0 w 27"/>
              <a:gd name="T3" fmla="*/ 16 h 17"/>
              <a:gd name="T4" fmla="*/ 0 w 27"/>
              <a:gd name="T5" fmla="*/ 0 h 17"/>
              <a:gd name="T6" fmla="*/ 10 w 27"/>
              <a:gd name="T7" fmla="*/ 10 h 17"/>
              <a:gd name="T8" fmla="*/ 26 w 27"/>
              <a:gd name="T9" fmla="*/ 10 h 17"/>
              <a:gd name="T10" fmla="*/ 26 w 27"/>
              <a:gd name="T11" fmla="*/ 16 h 17"/>
              <a:gd name="T12" fmla="*/ 26 w 27"/>
              <a:gd name="T13" fmla="*/ 16 h 17"/>
              <a:gd name="T14" fmla="*/ 0 60000 65536"/>
              <a:gd name="T15" fmla="*/ 0 60000 65536"/>
              <a:gd name="T16" fmla="*/ 0 60000 65536"/>
              <a:gd name="T17" fmla="*/ 0 60000 65536"/>
              <a:gd name="T18" fmla="*/ 0 60000 65536"/>
              <a:gd name="T19" fmla="*/ 0 60000 65536"/>
              <a:gd name="T20" fmla="*/ 0 60000 65536"/>
              <a:gd name="T21" fmla="*/ 0 w 27"/>
              <a:gd name="T22" fmla="*/ 0 h 17"/>
              <a:gd name="T23" fmla="*/ 27 w 2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7">
                <a:moveTo>
                  <a:pt x="26" y="16"/>
                </a:moveTo>
                <a:lnTo>
                  <a:pt x="0" y="16"/>
                </a:lnTo>
                <a:lnTo>
                  <a:pt x="0" y="0"/>
                </a:lnTo>
                <a:lnTo>
                  <a:pt x="10" y="10"/>
                </a:lnTo>
                <a:lnTo>
                  <a:pt x="26" y="10"/>
                </a:lnTo>
                <a:lnTo>
                  <a:pt x="26"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3" name="Freeform 260">
            <a:extLst>
              <a:ext uri="{FF2B5EF4-FFF2-40B4-BE49-F238E27FC236}">
                <a16:creationId xmlns:a16="http://schemas.microsoft.com/office/drawing/2014/main" id="{9E803A25-0C04-B04A-BBEF-620F1D715CA8}"/>
              </a:ext>
            </a:extLst>
          </p:cNvPr>
          <p:cNvSpPr>
            <a:spLocks noChangeArrowheads="1"/>
          </p:cNvSpPr>
          <p:nvPr/>
        </p:nvSpPr>
        <p:spPr bwMode="auto">
          <a:xfrm>
            <a:off x="4506883" y="2909206"/>
            <a:ext cx="3071" cy="9598"/>
          </a:xfrm>
          <a:custGeom>
            <a:avLst/>
            <a:gdLst>
              <a:gd name="T0" fmla="*/ 6 w 7"/>
              <a:gd name="T1" fmla="*/ 16 h 17"/>
              <a:gd name="T2" fmla="*/ 0 w 7"/>
              <a:gd name="T3" fmla="*/ 16 h 17"/>
              <a:gd name="T4" fmla="*/ 0 w 7"/>
              <a:gd name="T5" fmla="*/ 0 h 17"/>
              <a:gd name="T6" fmla="*/ 6 w 7"/>
              <a:gd name="T7" fmla="*/ 6 h 17"/>
              <a:gd name="T8" fmla="*/ 6 w 7"/>
              <a:gd name="T9" fmla="*/ 16 h 17"/>
              <a:gd name="T10" fmla="*/ 6 w 7"/>
              <a:gd name="T11" fmla="*/ 16 h 17"/>
              <a:gd name="T12" fmla="*/ 0 60000 65536"/>
              <a:gd name="T13" fmla="*/ 0 60000 65536"/>
              <a:gd name="T14" fmla="*/ 0 60000 65536"/>
              <a:gd name="T15" fmla="*/ 0 60000 65536"/>
              <a:gd name="T16" fmla="*/ 0 60000 65536"/>
              <a:gd name="T17" fmla="*/ 0 60000 65536"/>
              <a:gd name="T18" fmla="*/ 0 w 7"/>
              <a:gd name="T19" fmla="*/ 0 h 17"/>
              <a:gd name="T20" fmla="*/ 7 w 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7" h="17">
                <a:moveTo>
                  <a:pt x="6" y="16"/>
                </a:moveTo>
                <a:lnTo>
                  <a:pt x="0" y="16"/>
                </a:lnTo>
                <a:lnTo>
                  <a:pt x="0" y="0"/>
                </a:lnTo>
                <a:lnTo>
                  <a:pt x="6" y="6"/>
                </a:lnTo>
                <a:lnTo>
                  <a:pt x="6"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4" name="Freeform 261">
            <a:extLst>
              <a:ext uri="{FF2B5EF4-FFF2-40B4-BE49-F238E27FC236}">
                <a16:creationId xmlns:a16="http://schemas.microsoft.com/office/drawing/2014/main" id="{D4EA697F-1A7E-E94C-907A-108655AE539F}"/>
              </a:ext>
            </a:extLst>
          </p:cNvPr>
          <p:cNvSpPr>
            <a:spLocks noChangeArrowheads="1"/>
          </p:cNvSpPr>
          <p:nvPr/>
        </p:nvSpPr>
        <p:spPr bwMode="auto">
          <a:xfrm>
            <a:off x="4500742" y="2899609"/>
            <a:ext cx="9212" cy="3199"/>
          </a:xfrm>
          <a:custGeom>
            <a:avLst/>
            <a:gdLst>
              <a:gd name="T0" fmla="*/ 16 w 17"/>
              <a:gd name="T1" fmla="*/ 6 h 7"/>
              <a:gd name="T2" fmla="*/ 0 w 17"/>
              <a:gd name="T3" fmla="*/ 0 h 7"/>
              <a:gd name="T4" fmla="*/ 16 w 17"/>
              <a:gd name="T5" fmla="*/ 0 h 7"/>
              <a:gd name="T6" fmla="*/ 16 w 17"/>
              <a:gd name="T7" fmla="*/ 6 h 7"/>
              <a:gd name="T8" fmla="*/ 16 w 17"/>
              <a:gd name="T9" fmla="*/ 6 h 7"/>
              <a:gd name="T10" fmla="*/ 0 60000 65536"/>
              <a:gd name="T11" fmla="*/ 0 60000 65536"/>
              <a:gd name="T12" fmla="*/ 0 60000 65536"/>
              <a:gd name="T13" fmla="*/ 0 60000 65536"/>
              <a:gd name="T14" fmla="*/ 0 60000 65536"/>
              <a:gd name="T15" fmla="*/ 0 w 17"/>
              <a:gd name="T16" fmla="*/ 0 h 7"/>
              <a:gd name="T17" fmla="*/ 17 w 17"/>
              <a:gd name="T18" fmla="*/ 7 h 7"/>
            </a:gdLst>
            <a:ahLst/>
            <a:cxnLst>
              <a:cxn ang="T10">
                <a:pos x="T0" y="T1"/>
              </a:cxn>
              <a:cxn ang="T11">
                <a:pos x="T2" y="T3"/>
              </a:cxn>
              <a:cxn ang="T12">
                <a:pos x="T4" y="T5"/>
              </a:cxn>
              <a:cxn ang="T13">
                <a:pos x="T6" y="T7"/>
              </a:cxn>
              <a:cxn ang="T14">
                <a:pos x="T8" y="T9"/>
              </a:cxn>
            </a:cxnLst>
            <a:rect l="T15" t="T16" r="T17" b="T18"/>
            <a:pathLst>
              <a:path w="17" h="7">
                <a:moveTo>
                  <a:pt x="16" y="6"/>
                </a:moveTo>
                <a:lnTo>
                  <a:pt x="0" y="0"/>
                </a:lnTo>
                <a:lnTo>
                  <a:pt x="16" y="0"/>
                </a:lnTo>
                <a:lnTo>
                  <a:pt x="16" y="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5" name="Freeform 262" descr="Diagonales larges vers le bas">
            <a:extLst>
              <a:ext uri="{FF2B5EF4-FFF2-40B4-BE49-F238E27FC236}">
                <a16:creationId xmlns:a16="http://schemas.microsoft.com/office/drawing/2014/main" id="{16D71309-BB00-874C-AD9F-F6A810FC6E9F}"/>
              </a:ext>
            </a:extLst>
          </p:cNvPr>
          <p:cNvSpPr>
            <a:spLocks noChangeArrowheads="1"/>
          </p:cNvSpPr>
          <p:nvPr/>
        </p:nvSpPr>
        <p:spPr bwMode="auto">
          <a:xfrm>
            <a:off x="4425506" y="2995584"/>
            <a:ext cx="110549" cy="150361"/>
          </a:xfrm>
          <a:custGeom>
            <a:avLst/>
            <a:gdLst>
              <a:gd name="T0" fmla="*/ 114 w 182"/>
              <a:gd name="T1" fmla="*/ 30 h 235"/>
              <a:gd name="T2" fmla="*/ 108 w 182"/>
              <a:gd name="T3" fmla="*/ 46 h 235"/>
              <a:gd name="T4" fmla="*/ 134 w 182"/>
              <a:gd name="T5" fmla="*/ 72 h 235"/>
              <a:gd name="T6" fmla="*/ 140 w 182"/>
              <a:gd name="T7" fmla="*/ 57 h 235"/>
              <a:gd name="T8" fmla="*/ 165 w 182"/>
              <a:gd name="T9" fmla="*/ 72 h 235"/>
              <a:gd name="T10" fmla="*/ 181 w 182"/>
              <a:gd name="T11" fmla="*/ 82 h 235"/>
              <a:gd name="T12" fmla="*/ 165 w 182"/>
              <a:gd name="T13" fmla="*/ 82 h 235"/>
              <a:gd name="T14" fmla="*/ 175 w 182"/>
              <a:gd name="T15" fmla="*/ 124 h 235"/>
              <a:gd name="T16" fmla="*/ 175 w 182"/>
              <a:gd name="T17" fmla="*/ 155 h 235"/>
              <a:gd name="T18" fmla="*/ 165 w 182"/>
              <a:gd name="T19" fmla="*/ 175 h 235"/>
              <a:gd name="T20" fmla="*/ 140 w 182"/>
              <a:gd name="T21" fmla="*/ 202 h 235"/>
              <a:gd name="T22" fmla="*/ 87 w 182"/>
              <a:gd name="T23" fmla="*/ 222 h 235"/>
              <a:gd name="T24" fmla="*/ 73 w 182"/>
              <a:gd name="T25" fmla="*/ 222 h 235"/>
              <a:gd name="T26" fmla="*/ 30 w 182"/>
              <a:gd name="T27" fmla="*/ 234 h 235"/>
              <a:gd name="T28" fmla="*/ 30 w 182"/>
              <a:gd name="T29" fmla="*/ 217 h 235"/>
              <a:gd name="T30" fmla="*/ 4 w 182"/>
              <a:gd name="T31" fmla="*/ 206 h 235"/>
              <a:gd name="T32" fmla="*/ 0 w 182"/>
              <a:gd name="T33" fmla="*/ 202 h 235"/>
              <a:gd name="T34" fmla="*/ 26 w 182"/>
              <a:gd name="T35" fmla="*/ 191 h 235"/>
              <a:gd name="T36" fmla="*/ 30 w 182"/>
              <a:gd name="T37" fmla="*/ 175 h 235"/>
              <a:gd name="T38" fmla="*/ 67 w 182"/>
              <a:gd name="T39" fmla="*/ 165 h 235"/>
              <a:gd name="T40" fmla="*/ 46 w 182"/>
              <a:gd name="T41" fmla="*/ 165 h 235"/>
              <a:gd name="T42" fmla="*/ 41 w 182"/>
              <a:gd name="T43" fmla="*/ 155 h 235"/>
              <a:gd name="T44" fmla="*/ 57 w 182"/>
              <a:gd name="T45" fmla="*/ 134 h 235"/>
              <a:gd name="T46" fmla="*/ 15 w 182"/>
              <a:gd name="T47" fmla="*/ 108 h 235"/>
              <a:gd name="T48" fmla="*/ 41 w 182"/>
              <a:gd name="T49" fmla="*/ 98 h 235"/>
              <a:gd name="T50" fmla="*/ 26 w 182"/>
              <a:gd name="T51" fmla="*/ 72 h 235"/>
              <a:gd name="T52" fmla="*/ 26 w 182"/>
              <a:gd name="T53" fmla="*/ 67 h 235"/>
              <a:gd name="T54" fmla="*/ 57 w 182"/>
              <a:gd name="T55" fmla="*/ 72 h 235"/>
              <a:gd name="T56" fmla="*/ 83 w 182"/>
              <a:gd name="T57" fmla="*/ 67 h 235"/>
              <a:gd name="T58" fmla="*/ 98 w 182"/>
              <a:gd name="T59" fmla="*/ 46 h 235"/>
              <a:gd name="T60" fmla="*/ 73 w 182"/>
              <a:gd name="T61" fmla="*/ 41 h 235"/>
              <a:gd name="T62" fmla="*/ 87 w 182"/>
              <a:gd name="T63" fmla="*/ 26 h 235"/>
              <a:gd name="T64" fmla="*/ 134 w 182"/>
              <a:gd name="T65" fmla="*/ 0 h 235"/>
              <a:gd name="T66" fmla="*/ 134 w 182"/>
              <a:gd name="T67" fmla="*/ 26 h 2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2"/>
              <a:gd name="T103" fmla="*/ 0 h 235"/>
              <a:gd name="T104" fmla="*/ 182 w 182"/>
              <a:gd name="T105" fmla="*/ 235 h 2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2" h="235">
                <a:moveTo>
                  <a:pt x="134" y="26"/>
                </a:moveTo>
                <a:lnTo>
                  <a:pt x="114" y="30"/>
                </a:lnTo>
                <a:lnTo>
                  <a:pt x="114" y="41"/>
                </a:lnTo>
                <a:lnTo>
                  <a:pt x="108" y="46"/>
                </a:lnTo>
                <a:lnTo>
                  <a:pt x="114" y="67"/>
                </a:lnTo>
                <a:lnTo>
                  <a:pt x="134" y="72"/>
                </a:lnTo>
                <a:lnTo>
                  <a:pt x="140" y="67"/>
                </a:lnTo>
                <a:lnTo>
                  <a:pt x="140" y="57"/>
                </a:lnTo>
                <a:lnTo>
                  <a:pt x="140" y="46"/>
                </a:lnTo>
                <a:lnTo>
                  <a:pt x="165" y="72"/>
                </a:lnTo>
                <a:lnTo>
                  <a:pt x="175" y="72"/>
                </a:lnTo>
                <a:lnTo>
                  <a:pt x="181" y="82"/>
                </a:lnTo>
                <a:lnTo>
                  <a:pt x="175" y="92"/>
                </a:lnTo>
                <a:lnTo>
                  <a:pt x="165" y="82"/>
                </a:lnTo>
                <a:lnTo>
                  <a:pt x="175" y="108"/>
                </a:lnTo>
                <a:lnTo>
                  <a:pt x="175" y="124"/>
                </a:lnTo>
                <a:lnTo>
                  <a:pt x="175" y="134"/>
                </a:lnTo>
                <a:lnTo>
                  <a:pt x="175" y="155"/>
                </a:lnTo>
                <a:lnTo>
                  <a:pt x="165" y="165"/>
                </a:lnTo>
                <a:lnTo>
                  <a:pt x="165" y="175"/>
                </a:lnTo>
                <a:lnTo>
                  <a:pt x="165" y="202"/>
                </a:lnTo>
                <a:lnTo>
                  <a:pt x="140" y="202"/>
                </a:lnTo>
                <a:lnTo>
                  <a:pt x="108" y="206"/>
                </a:lnTo>
                <a:lnTo>
                  <a:pt x="87" y="222"/>
                </a:lnTo>
                <a:lnTo>
                  <a:pt x="87" y="217"/>
                </a:lnTo>
                <a:lnTo>
                  <a:pt x="73" y="222"/>
                </a:lnTo>
                <a:lnTo>
                  <a:pt x="46" y="234"/>
                </a:lnTo>
                <a:lnTo>
                  <a:pt x="30" y="234"/>
                </a:lnTo>
                <a:lnTo>
                  <a:pt x="15" y="234"/>
                </a:lnTo>
                <a:lnTo>
                  <a:pt x="30" y="217"/>
                </a:lnTo>
                <a:lnTo>
                  <a:pt x="4" y="217"/>
                </a:lnTo>
                <a:lnTo>
                  <a:pt x="4" y="206"/>
                </a:lnTo>
                <a:lnTo>
                  <a:pt x="26" y="202"/>
                </a:lnTo>
                <a:lnTo>
                  <a:pt x="0" y="202"/>
                </a:lnTo>
                <a:lnTo>
                  <a:pt x="4" y="191"/>
                </a:lnTo>
                <a:lnTo>
                  <a:pt x="26" y="191"/>
                </a:lnTo>
                <a:lnTo>
                  <a:pt x="26" y="181"/>
                </a:lnTo>
                <a:lnTo>
                  <a:pt x="30" y="175"/>
                </a:lnTo>
                <a:lnTo>
                  <a:pt x="57" y="165"/>
                </a:lnTo>
                <a:lnTo>
                  <a:pt x="67" y="165"/>
                </a:lnTo>
                <a:lnTo>
                  <a:pt x="57" y="155"/>
                </a:lnTo>
                <a:lnTo>
                  <a:pt x="46" y="165"/>
                </a:lnTo>
                <a:lnTo>
                  <a:pt x="30" y="165"/>
                </a:lnTo>
                <a:lnTo>
                  <a:pt x="41" y="155"/>
                </a:lnTo>
                <a:lnTo>
                  <a:pt x="46" y="139"/>
                </a:lnTo>
                <a:lnTo>
                  <a:pt x="57" y="134"/>
                </a:lnTo>
                <a:lnTo>
                  <a:pt x="30" y="124"/>
                </a:lnTo>
                <a:lnTo>
                  <a:pt x="15" y="108"/>
                </a:lnTo>
                <a:lnTo>
                  <a:pt x="30" y="98"/>
                </a:lnTo>
                <a:lnTo>
                  <a:pt x="41" y="98"/>
                </a:lnTo>
                <a:lnTo>
                  <a:pt x="30" y="92"/>
                </a:lnTo>
                <a:lnTo>
                  <a:pt x="26" y="72"/>
                </a:lnTo>
                <a:lnTo>
                  <a:pt x="15" y="82"/>
                </a:lnTo>
                <a:lnTo>
                  <a:pt x="26" y="67"/>
                </a:lnTo>
                <a:lnTo>
                  <a:pt x="41" y="67"/>
                </a:lnTo>
                <a:lnTo>
                  <a:pt x="57" y="72"/>
                </a:lnTo>
                <a:lnTo>
                  <a:pt x="73" y="67"/>
                </a:lnTo>
                <a:lnTo>
                  <a:pt x="83" y="67"/>
                </a:lnTo>
                <a:lnTo>
                  <a:pt x="87" y="57"/>
                </a:lnTo>
                <a:lnTo>
                  <a:pt x="98" y="46"/>
                </a:lnTo>
                <a:lnTo>
                  <a:pt x="98" y="41"/>
                </a:lnTo>
                <a:lnTo>
                  <a:pt x="73" y="41"/>
                </a:lnTo>
                <a:lnTo>
                  <a:pt x="83" y="30"/>
                </a:lnTo>
                <a:lnTo>
                  <a:pt x="87" y="26"/>
                </a:lnTo>
                <a:lnTo>
                  <a:pt x="114" y="4"/>
                </a:lnTo>
                <a:lnTo>
                  <a:pt x="134" y="0"/>
                </a:lnTo>
                <a:lnTo>
                  <a:pt x="150" y="4"/>
                </a:lnTo>
                <a:lnTo>
                  <a:pt x="134"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6" name="Freeform 263" descr="Diagonales larges vers le bas">
            <a:extLst>
              <a:ext uri="{FF2B5EF4-FFF2-40B4-BE49-F238E27FC236}">
                <a16:creationId xmlns:a16="http://schemas.microsoft.com/office/drawing/2014/main" id="{2931EB19-8538-5541-A8AA-C036ED073AC5}"/>
              </a:ext>
            </a:extLst>
          </p:cNvPr>
          <p:cNvSpPr>
            <a:spLocks noChangeArrowheads="1"/>
          </p:cNvSpPr>
          <p:nvPr/>
        </p:nvSpPr>
        <p:spPr bwMode="auto">
          <a:xfrm>
            <a:off x="4144529" y="2482117"/>
            <a:ext cx="242594" cy="151960"/>
          </a:xfrm>
          <a:custGeom>
            <a:avLst/>
            <a:gdLst>
              <a:gd name="T0" fmla="*/ 145 w 395"/>
              <a:gd name="T1" fmla="*/ 223 h 240"/>
              <a:gd name="T2" fmla="*/ 51 w 395"/>
              <a:gd name="T3" fmla="*/ 208 h 240"/>
              <a:gd name="T4" fmla="*/ 61 w 395"/>
              <a:gd name="T5" fmla="*/ 192 h 240"/>
              <a:gd name="T6" fmla="*/ 67 w 395"/>
              <a:gd name="T7" fmla="*/ 155 h 240"/>
              <a:gd name="T8" fmla="*/ 20 w 395"/>
              <a:gd name="T9" fmla="*/ 129 h 240"/>
              <a:gd name="T10" fmla="*/ 51 w 395"/>
              <a:gd name="T11" fmla="*/ 114 h 240"/>
              <a:gd name="T12" fmla="*/ 104 w 395"/>
              <a:gd name="T13" fmla="*/ 109 h 240"/>
              <a:gd name="T14" fmla="*/ 77 w 395"/>
              <a:gd name="T15" fmla="*/ 98 h 240"/>
              <a:gd name="T16" fmla="*/ 61 w 395"/>
              <a:gd name="T17" fmla="*/ 67 h 240"/>
              <a:gd name="T18" fmla="*/ 0 w 395"/>
              <a:gd name="T19" fmla="*/ 73 h 240"/>
              <a:gd name="T20" fmla="*/ 36 w 395"/>
              <a:gd name="T21" fmla="*/ 67 h 240"/>
              <a:gd name="T22" fmla="*/ 26 w 395"/>
              <a:gd name="T23" fmla="*/ 47 h 240"/>
              <a:gd name="T24" fmla="*/ 41 w 395"/>
              <a:gd name="T25" fmla="*/ 21 h 240"/>
              <a:gd name="T26" fmla="*/ 77 w 395"/>
              <a:gd name="T27" fmla="*/ 41 h 240"/>
              <a:gd name="T28" fmla="*/ 88 w 395"/>
              <a:gd name="T29" fmla="*/ 0 h 240"/>
              <a:gd name="T30" fmla="*/ 108 w 395"/>
              <a:gd name="T31" fmla="*/ 67 h 240"/>
              <a:gd name="T32" fmla="*/ 134 w 395"/>
              <a:gd name="T33" fmla="*/ 67 h 240"/>
              <a:gd name="T34" fmla="*/ 155 w 395"/>
              <a:gd name="T35" fmla="*/ 73 h 240"/>
              <a:gd name="T36" fmla="*/ 161 w 395"/>
              <a:gd name="T37" fmla="*/ 31 h 240"/>
              <a:gd name="T38" fmla="*/ 186 w 395"/>
              <a:gd name="T39" fmla="*/ 57 h 240"/>
              <a:gd name="T40" fmla="*/ 202 w 395"/>
              <a:gd name="T41" fmla="*/ 31 h 240"/>
              <a:gd name="T42" fmla="*/ 238 w 395"/>
              <a:gd name="T43" fmla="*/ 57 h 240"/>
              <a:gd name="T44" fmla="*/ 253 w 395"/>
              <a:gd name="T45" fmla="*/ 47 h 240"/>
              <a:gd name="T46" fmla="*/ 285 w 395"/>
              <a:gd name="T47" fmla="*/ 41 h 240"/>
              <a:gd name="T48" fmla="*/ 295 w 395"/>
              <a:gd name="T49" fmla="*/ 16 h 240"/>
              <a:gd name="T50" fmla="*/ 321 w 395"/>
              <a:gd name="T51" fmla="*/ 31 h 240"/>
              <a:gd name="T52" fmla="*/ 347 w 395"/>
              <a:gd name="T53" fmla="*/ 41 h 240"/>
              <a:gd name="T54" fmla="*/ 353 w 395"/>
              <a:gd name="T55" fmla="*/ 67 h 240"/>
              <a:gd name="T56" fmla="*/ 394 w 395"/>
              <a:gd name="T57" fmla="*/ 98 h 240"/>
              <a:gd name="T58" fmla="*/ 388 w 395"/>
              <a:gd name="T59" fmla="*/ 124 h 240"/>
              <a:gd name="T60" fmla="*/ 363 w 395"/>
              <a:gd name="T61" fmla="*/ 155 h 240"/>
              <a:gd name="T62" fmla="*/ 321 w 395"/>
              <a:gd name="T63" fmla="*/ 182 h 240"/>
              <a:gd name="T64" fmla="*/ 264 w 395"/>
              <a:gd name="T65" fmla="*/ 218 h 240"/>
              <a:gd name="T66" fmla="*/ 196 w 395"/>
              <a:gd name="T67" fmla="*/ 239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5"/>
              <a:gd name="T103" fmla="*/ 0 h 240"/>
              <a:gd name="T104" fmla="*/ 395 w 395"/>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5" h="240">
                <a:moveTo>
                  <a:pt x="196" y="239"/>
                </a:moveTo>
                <a:lnTo>
                  <a:pt x="145" y="223"/>
                </a:lnTo>
                <a:lnTo>
                  <a:pt x="119" y="208"/>
                </a:lnTo>
                <a:lnTo>
                  <a:pt x="51" y="208"/>
                </a:lnTo>
                <a:lnTo>
                  <a:pt x="51" y="192"/>
                </a:lnTo>
                <a:lnTo>
                  <a:pt x="61" y="192"/>
                </a:lnTo>
                <a:lnTo>
                  <a:pt x="88" y="176"/>
                </a:lnTo>
                <a:lnTo>
                  <a:pt x="67" y="155"/>
                </a:lnTo>
                <a:lnTo>
                  <a:pt x="67" y="129"/>
                </a:lnTo>
                <a:lnTo>
                  <a:pt x="20" y="129"/>
                </a:lnTo>
                <a:lnTo>
                  <a:pt x="10" y="124"/>
                </a:lnTo>
                <a:lnTo>
                  <a:pt x="51" y="114"/>
                </a:lnTo>
                <a:lnTo>
                  <a:pt x="93" y="114"/>
                </a:lnTo>
                <a:lnTo>
                  <a:pt x="104" y="109"/>
                </a:lnTo>
                <a:lnTo>
                  <a:pt x="93" y="109"/>
                </a:lnTo>
                <a:lnTo>
                  <a:pt x="77" y="98"/>
                </a:lnTo>
                <a:lnTo>
                  <a:pt x="93" y="83"/>
                </a:lnTo>
                <a:lnTo>
                  <a:pt x="61" y="67"/>
                </a:lnTo>
                <a:lnTo>
                  <a:pt x="26" y="83"/>
                </a:lnTo>
                <a:lnTo>
                  <a:pt x="0" y="73"/>
                </a:lnTo>
                <a:lnTo>
                  <a:pt x="20" y="57"/>
                </a:lnTo>
                <a:lnTo>
                  <a:pt x="36" y="67"/>
                </a:lnTo>
                <a:lnTo>
                  <a:pt x="41" y="57"/>
                </a:lnTo>
                <a:lnTo>
                  <a:pt x="26" y="47"/>
                </a:lnTo>
                <a:lnTo>
                  <a:pt x="36" y="41"/>
                </a:lnTo>
                <a:lnTo>
                  <a:pt x="41" y="21"/>
                </a:lnTo>
                <a:lnTo>
                  <a:pt x="61" y="41"/>
                </a:lnTo>
                <a:lnTo>
                  <a:pt x="77" y="41"/>
                </a:lnTo>
                <a:lnTo>
                  <a:pt x="61" y="16"/>
                </a:lnTo>
                <a:lnTo>
                  <a:pt x="88" y="0"/>
                </a:lnTo>
                <a:lnTo>
                  <a:pt x="119" y="31"/>
                </a:lnTo>
                <a:lnTo>
                  <a:pt x="108" y="67"/>
                </a:lnTo>
                <a:lnTo>
                  <a:pt x="119" y="88"/>
                </a:lnTo>
                <a:lnTo>
                  <a:pt x="134" y="67"/>
                </a:lnTo>
                <a:lnTo>
                  <a:pt x="145" y="73"/>
                </a:lnTo>
                <a:lnTo>
                  <a:pt x="155" y="73"/>
                </a:lnTo>
                <a:lnTo>
                  <a:pt x="155" y="41"/>
                </a:lnTo>
                <a:lnTo>
                  <a:pt x="161" y="31"/>
                </a:lnTo>
                <a:lnTo>
                  <a:pt x="176" y="67"/>
                </a:lnTo>
                <a:lnTo>
                  <a:pt x="186" y="57"/>
                </a:lnTo>
                <a:lnTo>
                  <a:pt x="186" y="41"/>
                </a:lnTo>
                <a:lnTo>
                  <a:pt x="202" y="31"/>
                </a:lnTo>
                <a:lnTo>
                  <a:pt x="218" y="47"/>
                </a:lnTo>
                <a:lnTo>
                  <a:pt x="238" y="57"/>
                </a:lnTo>
                <a:lnTo>
                  <a:pt x="228" y="31"/>
                </a:lnTo>
                <a:lnTo>
                  <a:pt x="253" y="47"/>
                </a:lnTo>
                <a:lnTo>
                  <a:pt x="269" y="31"/>
                </a:lnTo>
                <a:lnTo>
                  <a:pt x="285" y="41"/>
                </a:lnTo>
                <a:lnTo>
                  <a:pt x="295" y="31"/>
                </a:lnTo>
                <a:lnTo>
                  <a:pt x="295" y="16"/>
                </a:lnTo>
                <a:lnTo>
                  <a:pt x="310" y="6"/>
                </a:lnTo>
                <a:lnTo>
                  <a:pt x="321" y="31"/>
                </a:lnTo>
                <a:lnTo>
                  <a:pt x="363" y="21"/>
                </a:lnTo>
                <a:lnTo>
                  <a:pt x="347" y="41"/>
                </a:lnTo>
                <a:lnTo>
                  <a:pt x="363" y="41"/>
                </a:lnTo>
                <a:lnTo>
                  <a:pt x="353" y="67"/>
                </a:lnTo>
                <a:lnTo>
                  <a:pt x="363" y="67"/>
                </a:lnTo>
                <a:lnTo>
                  <a:pt x="394" y="98"/>
                </a:lnTo>
                <a:lnTo>
                  <a:pt x="394" y="114"/>
                </a:lnTo>
                <a:lnTo>
                  <a:pt x="388" y="124"/>
                </a:lnTo>
                <a:lnTo>
                  <a:pt x="378" y="151"/>
                </a:lnTo>
                <a:lnTo>
                  <a:pt x="363" y="155"/>
                </a:lnTo>
                <a:lnTo>
                  <a:pt x="353" y="176"/>
                </a:lnTo>
                <a:lnTo>
                  <a:pt x="321" y="182"/>
                </a:lnTo>
                <a:lnTo>
                  <a:pt x="285" y="196"/>
                </a:lnTo>
                <a:lnTo>
                  <a:pt x="264" y="218"/>
                </a:lnTo>
                <a:lnTo>
                  <a:pt x="228" y="233"/>
                </a:lnTo>
                <a:lnTo>
                  <a:pt x="196" y="23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7" name="Freeform 264" descr="Diagonales larges vers le bas">
            <a:extLst>
              <a:ext uri="{FF2B5EF4-FFF2-40B4-BE49-F238E27FC236}">
                <a16:creationId xmlns:a16="http://schemas.microsoft.com/office/drawing/2014/main" id="{7B907C6A-7493-1F4F-B367-2F0E4CEB5C8E}"/>
              </a:ext>
            </a:extLst>
          </p:cNvPr>
          <p:cNvSpPr>
            <a:spLocks noChangeArrowheads="1"/>
          </p:cNvSpPr>
          <p:nvPr/>
        </p:nvSpPr>
        <p:spPr bwMode="auto">
          <a:xfrm>
            <a:off x="4853884" y="3309102"/>
            <a:ext cx="305545" cy="321518"/>
          </a:xfrm>
          <a:custGeom>
            <a:avLst/>
            <a:gdLst>
              <a:gd name="T0" fmla="*/ 186 w 499"/>
              <a:gd name="T1" fmla="*/ 16 h 503"/>
              <a:gd name="T2" fmla="*/ 212 w 499"/>
              <a:gd name="T3" fmla="*/ 0 h 503"/>
              <a:gd name="T4" fmla="*/ 253 w 499"/>
              <a:gd name="T5" fmla="*/ 16 h 503"/>
              <a:gd name="T6" fmla="*/ 284 w 499"/>
              <a:gd name="T7" fmla="*/ 36 h 503"/>
              <a:gd name="T8" fmla="*/ 305 w 499"/>
              <a:gd name="T9" fmla="*/ 67 h 503"/>
              <a:gd name="T10" fmla="*/ 305 w 499"/>
              <a:gd name="T11" fmla="*/ 93 h 503"/>
              <a:gd name="T12" fmla="*/ 280 w 499"/>
              <a:gd name="T13" fmla="*/ 77 h 503"/>
              <a:gd name="T14" fmla="*/ 264 w 499"/>
              <a:gd name="T15" fmla="*/ 83 h 503"/>
              <a:gd name="T16" fmla="*/ 227 w 499"/>
              <a:gd name="T17" fmla="*/ 98 h 503"/>
              <a:gd name="T18" fmla="*/ 227 w 499"/>
              <a:gd name="T19" fmla="*/ 124 h 503"/>
              <a:gd name="T20" fmla="*/ 284 w 499"/>
              <a:gd name="T21" fmla="*/ 202 h 503"/>
              <a:gd name="T22" fmla="*/ 372 w 499"/>
              <a:gd name="T23" fmla="*/ 284 h 503"/>
              <a:gd name="T24" fmla="*/ 393 w 499"/>
              <a:gd name="T25" fmla="*/ 294 h 503"/>
              <a:gd name="T26" fmla="*/ 388 w 499"/>
              <a:gd name="T27" fmla="*/ 310 h 503"/>
              <a:gd name="T28" fmla="*/ 460 w 499"/>
              <a:gd name="T29" fmla="*/ 341 h 503"/>
              <a:gd name="T30" fmla="*/ 498 w 499"/>
              <a:gd name="T31" fmla="*/ 393 h 503"/>
              <a:gd name="T32" fmla="*/ 470 w 499"/>
              <a:gd name="T33" fmla="*/ 383 h 503"/>
              <a:gd name="T34" fmla="*/ 434 w 499"/>
              <a:gd name="T35" fmla="*/ 362 h 503"/>
              <a:gd name="T36" fmla="*/ 413 w 499"/>
              <a:gd name="T37" fmla="*/ 404 h 503"/>
              <a:gd name="T38" fmla="*/ 434 w 499"/>
              <a:gd name="T39" fmla="*/ 408 h 503"/>
              <a:gd name="T40" fmla="*/ 419 w 499"/>
              <a:gd name="T41" fmla="*/ 449 h 503"/>
              <a:gd name="T42" fmla="*/ 403 w 499"/>
              <a:gd name="T43" fmla="*/ 492 h 503"/>
              <a:gd name="T44" fmla="*/ 388 w 499"/>
              <a:gd name="T45" fmla="*/ 486 h 503"/>
              <a:gd name="T46" fmla="*/ 393 w 499"/>
              <a:gd name="T47" fmla="*/ 461 h 503"/>
              <a:gd name="T48" fmla="*/ 378 w 499"/>
              <a:gd name="T49" fmla="*/ 383 h 503"/>
              <a:gd name="T50" fmla="*/ 352 w 499"/>
              <a:gd name="T51" fmla="*/ 377 h 503"/>
              <a:gd name="T52" fmla="*/ 346 w 499"/>
              <a:gd name="T53" fmla="*/ 351 h 503"/>
              <a:gd name="T54" fmla="*/ 321 w 499"/>
              <a:gd name="T55" fmla="*/ 341 h 503"/>
              <a:gd name="T56" fmla="*/ 305 w 499"/>
              <a:gd name="T57" fmla="*/ 336 h 503"/>
              <a:gd name="T58" fmla="*/ 268 w 499"/>
              <a:gd name="T59" fmla="*/ 316 h 503"/>
              <a:gd name="T60" fmla="*/ 217 w 499"/>
              <a:gd name="T61" fmla="*/ 274 h 503"/>
              <a:gd name="T62" fmla="*/ 186 w 499"/>
              <a:gd name="T63" fmla="*/ 243 h 503"/>
              <a:gd name="T64" fmla="*/ 155 w 499"/>
              <a:gd name="T65" fmla="*/ 233 h 503"/>
              <a:gd name="T66" fmla="*/ 155 w 499"/>
              <a:gd name="T67" fmla="*/ 206 h 503"/>
              <a:gd name="T68" fmla="*/ 134 w 499"/>
              <a:gd name="T69" fmla="*/ 165 h 503"/>
              <a:gd name="T70" fmla="*/ 88 w 499"/>
              <a:gd name="T71" fmla="*/ 161 h 503"/>
              <a:gd name="T72" fmla="*/ 51 w 499"/>
              <a:gd name="T73" fmla="*/ 186 h 503"/>
              <a:gd name="T74" fmla="*/ 47 w 499"/>
              <a:gd name="T75" fmla="*/ 175 h 503"/>
              <a:gd name="T76" fmla="*/ 36 w 499"/>
              <a:gd name="T77" fmla="*/ 165 h 503"/>
              <a:gd name="T78" fmla="*/ 10 w 499"/>
              <a:gd name="T79" fmla="*/ 118 h 503"/>
              <a:gd name="T80" fmla="*/ 20 w 499"/>
              <a:gd name="T81" fmla="*/ 108 h 503"/>
              <a:gd name="T82" fmla="*/ 20 w 499"/>
              <a:gd name="T83" fmla="*/ 67 h 503"/>
              <a:gd name="T84" fmla="*/ 51 w 499"/>
              <a:gd name="T85" fmla="*/ 67 h 503"/>
              <a:gd name="T86" fmla="*/ 104 w 499"/>
              <a:gd name="T87" fmla="*/ 57 h 503"/>
              <a:gd name="T88" fmla="*/ 108 w 499"/>
              <a:gd name="T89" fmla="*/ 36 h 503"/>
              <a:gd name="T90" fmla="*/ 129 w 499"/>
              <a:gd name="T91" fmla="*/ 41 h 503"/>
              <a:gd name="T92" fmla="*/ 145 w 499"/>
              <a:gd name="T93" fmla="*/ 51 h 503"/>
              <a:gd name="T94" fmla="*/ 155 w 499"/>
              <a:gd name="T95" fmla="*/ 36 h 503"/>
              <a:gd name="T96" fmla="*/ 160 w 499"/>
              <a:gd name="T97" fmla="*/ 16 h 5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9"/>
              <a:gd name="T148" fmla="*/ 0 h 503"/>
              <a:gd name="T149" fmla="*/ 499 w 499"/>
              <a:gd name="T150" fmla="*/ 503 h 5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9" h="503">
                <a:moveTo>
                  <a:pt x="160" y="16"/>
                </a:moveTo>
                <a:lnTo>
                  <a:pt x="186" y="16"/>
                </a:lnTo>
                <a:lnTo>
                  <a:pt x="186" y="0"/>
                </a:lnTo>
                <a:lnTo>
                  <a:pt x="212" y="0"/>
                </a:lnTo>
                <a:lnTo>
                  <a:pt x="227" y="0"/>
                </a:lnTo>
                <a:lnTo>
                  <a:pt x="253" y="16"/>
                </a:lnTo>
                <a:lnTo>
                  <a:pt x="280" y="36"/>
                </a:lnTo>
                <a:lnTo>
                  <a:pt x="284" y="36"/>
                </a:lnTo>
                <a:lnTo>
                  <a:pt x="280" y="41"/>
                </a:lnTo>
                <a:lnTo>
                  <a:pt x="305" y="67"/>
                </a:lnTo>
                <a:lnTo>
                  <a:pt x="310" y="83"/>
                </a:lnTo>
                <a:lnTo>
                  <a:pt x="305" y="93"/>
                </a:lnTo>
                <a:lnTo>
                  <a:pt x="284" y="83"/>
                </a:lnTo>
                <a:lnTo>
                  <a:pt x="280" y="77"/>
                </a:lnTo>
                <a:lnTo>
                  <a:pt x="264" y="77"/>
                </a:lnTo>
                <a:lnTo>
                  <a:pt x="264" y="83"/>
                </a:lnTo>
                <a:lnTo>
                  <a:pt x="243" y="93"/>
                </a:lnTo>
                <a:lnTo>
                  <a:pt x="227" y="98"/>
                </a:lnTo>
                <a:lnTo>
                  <a:pt x="237" y="118"/>
                </a:lnTo>
                <a:lnTo>
                  <a:pt x="227" y="124"/>
                </a:lnTo>
                <a:lnTo>
                  <a:pt x="227" y="145"/>
                </a:lnTo>
                <a:lnTo>
                  <a:pt x="284" y="202"/>
                </a:lnTo>
                <a:lnTo>
                  <a:pt x="321" y="259"/>
                </a:lnTo>
                <a:lnTo>
                  <a:pt x="372" y="284"/>
                </a:lnTo>
                <a:lnTo>
                  <a:pt x="388" y="284"/>
                </a:lnTo>
                <a:lnTo>
                  <a:pt x="393" y="294"/>
                </a:lnTo>
                <a:lnTo>
                  <a:pt x="388" y="300"/>
                </a:lnTo>
                <a:lnTo>
                  <a:pt x="388" y="310"/>
                </a:lnTo>
                <a:lnTo>
                  <a:pt x="419" y="326"/>
                </a:lnTo>
                <a:lnTo>
                  <a:pt x="460" y="341"/>
                </a:lnTo>
                <a:lnTo>
                  <a:pt x="498" y="377"/>
                </a:lnTo>
                <a:lnTo>
                  <a:pt x="498" y="393"/>
                </a:lnTo>
                <a:lnTo>
                  <a:pt x="481" y="393"/>
                </a:lnTo>
                <a:lnTo>
                  <a:pt x="470" y="383"/>
                </a:lnTo>
                <a:lnTo>
                  <a:pt x="460" y="367"/>
                </a:lnTo>
                <a:lnTo>
                  <a:pt x="434" y="362"/>
                </a:lnTo>
                <a:lnTo>
                  <a:pt x="429" y="367"/>
                </a:lnTo>
                <a:lnTo>
                  <a:pt x="413" y="404"/>
                </a:lnTo>
                <a:lnTo>
                  <a:pt x="429" y="408"/>
                </a:lnTo>
                <a:lnTo>
                  <a:pt x="434" y="408"/>
                </a:lnTo>
                <a:lnTo>
                  <a:pt x="445" y="445"/>
                </a:lnTo>
                <a:lnTo>
                  <a:pt x="419" y="449"/>
                </a:lnTo>
                <a:lnTo>
                  <a:pt x="419" y="471"/>
                </a:lnTo>
                <a:lnTo>
                  <a:pt x="403" y="492"/>
                </a:lnTo>
                <a:lnTo>
                  <a:pt x="388" y="502"/>
                </a:lnTo>
                <a:lnTo>
                  <a:pt x="388" y="486"/>
                </a:lnTo>
                <a:lnTo>
                  <a:pt x="393" y="476"/>
                </a:lnTo>
                <a:lnTo>
                  <a:pt x="393" y="461"/>
                </a:lnTo>
                <a:lnTo>
                  <a:pt x="403" y="449"/>
                </a:lnTo>
                <a:lnTo>
                  <a:pt x="378" y="383"/>
                </a:lnTo>
                <a:lnTo>
                  <a:pt x="372" y="383"/>
                </a:lnTo>
                <a:lnTo>
                  <a:pt x="352" y="377"/>
                </a:lnTo>
                <a:lnTo>
                  <a:pt x="352" y="367"/>
                </a:lnTo>
                <a:lnTo>
                  <a:pt x="346" y="351"/>
                </a:lnTo>
                <a:lnTo>
                  <a:pt x="325" y="351"/>
                </a:lnTo>
                <a:lnTo>
                  <a:pt x="321" y="341"/>
                </a:lnTo>
                <a:lnTo>
                  <a:pt x="310" y="341"/>
                </a:lnTo>
                <a:lnTo>
                  <a:pt x="305" y="336"/>
                </a:lnTo>
                <a:lnTo>
                  <a:pt x="305" y="316"/>
                </a:lnTo>
                <a:lnTo>
                  <a:pt x="268" y="316"/>
                </a:lnTo>
                <a:lnTo>
                  <a:pt x="243" y="310"/>
                </a:lnTo>
                <a:lnTo>
                  <a:pt x="217" y="274"/>
                </a:lnTo>
                <a:lnTo>
                  <a:pt x="212" y="269"/>
                </a:lnTo>
                <a:lnTo>
                  <a:pt x="186" y="243"/>
                </a:lnTo>
                <a:lnTo>
                  <a:pt x="170" y="233"/>
                </a:lnTo>
                <a:lnTo>
                  <a:pt x="155" y="233"/>
                </a:lnTo>
                <a:lnTo>
                  <a:pt x="160" y="217"/>
                </a:lnTo>
                <a:lnTo>
                  <a:pt x="155" y="206"/>
                </a:lnTo>
                <a:lnTo>
                  <a:pt x="145" y="186"/>
                </a:lnTo>
                <a:lnTo>
                  <a:pt x="134" y="165"/>
                </a:lnTo>
                <a:lnTo>
                  <a:pt x="108" y="161"/>
                </a:lnTo>
                <a:lnTo>
                  <a:pt x="88" y="161"/>
                </a:lnTo>
                <a:lnTo>
                  <a:pt x="67" y="165"/>
                </a:lnTo>
                <a:lnTo>
                  <a:pt x="51" y="186"/>
                </a:lnTo>
                <a:lnTo>
                  <a:pt x="47" y="186"/>
                </a:lnTo>
                <a:lnTo>
                  <a:pt x="47" y="175"/>
                </a:lnTo>
                <a:lnTo>
                  <a:pt x="51" y="165"/>
                </a:lnTo>
                <a:lnTo>
                  <a:pt x="36" y="165"/>
                </a:lnTo>
                <a:lnTo>
                  <a:pt x="20" y="161"/>
                </a:lnTo>
                <a:lnTo>
                  <a:pt x="10" y="118"/>
                </a:lnTo>
                <a:lnTo>
                  <a:pt x="0" y="108"/>
                </a:lnTo>
                <a:lnTo>
                  <a:pt x="20" y="108"/>
                </a:lnTo>
                <a:lnTo>
                  <a:pt x="10" y="67"/>
                </a:lnTo>
                <a:lnTo>
                  <a:pt x="20" y="67"/>
                </a:lnTo>
                <a:lnTo>
                  <a:pt x="47" y="57"/>
                </a:lnTo>
                <a:lnTo>
                  <a:pt x="51" y="67"/>
                </a:lnTo>
                <a:lnTo>
                  <a:pt x="67" y="51"/>
                </a:lnTo>
                <a:lnTo>
                  <a:pt x="104" y="57"/>
                </a:lnTo>
                <a:lnTo>
                  <a:pt x="108" y="51"/>
                </a:lnTo>
                <a:lnTo>
                  <a:pt x="108" y="36"/>
                </a:lnTo>
                <a:lnTo>
                  <a:pt x="119" y="36"/>
                </a:lnTo>
                <a:lnTo>
                  <a:pt x="129" y="41"/>
                </a:lnTo>
                <a:lnTo>
                  <a:pt x="134" y="41"/>
                </a:lnTo>
                <a:lnTo>
                  <a:pt x="145" y="51"/>
                </a:lnTo>
                <a:lnTo>
                  <a:pt x="145" y="36"/>
                </a:lnTo>
                <a:lnTo>
                  <a:pt x="155" y="36"/>
                </a:lnTo>
                <a:lnTo>
                  <a:pt x="16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8" name="Freeform 265" descr="Diagonales larges vers le bas">
            <a:extLst>
              <a:ext uri="{FF2B5EF4-FFF2-40B4-BE49-F238E27FC236}">
                <a16:creationId xmlns:a16="http://schemas.microsoft.com/office/drawing/2014/main" id="{7F49341D-9EFF-204F-9D38-171BEBB25FA0}"/>
              </a:ext>
            </a:extLst>
          </p:cNvPr>
          <p:cNvSpPr>
            <a:spLocks noChangeArrowheads="1"/>
          </p:cNvSpPr>
          <p:nvPr/>
        </p:nvSpPr>
        <p:spPr bwMode="auto">
          <a:xfrm>
            <a:off x="5008959" y="3621023"/>
            <a:ext cx="73700" cy="46387"/>
          </a:xfrm>
          <a:custGeom>
            <a:avLst/>
            <a:gdLst>
              <a:gd name="T0" fmla="*/ 109 w 120"/>
              <a:gd name="T1" fmla="*/ 73 h 74"/>
              <a:gd name="T2" fmla="*/ 83 w 120"/>
              <a:gd name="T3" fmla="*/ 67 h 74"/>
              <a:gd name="T4" fmla="*/ 72 w 120"/>
              <a:gd name="T5" fmla="*/ 57 h 74"/>
              <a:gd name="T6" fmla="*/ 52 w 120"/>
              <a:gd name="T7" fmla="*/ 47 h 74"/>
              <a:gd name="T8" fmla="*/ 16 w 120"/>
              <a:gd name="T9" fmla="*/ 31 h 74"/>
              <a:gd name="T10" fmla="*/ 0 w 120"/>
              <a:gd name="T11" fmla="*/ 26 h 74"/>
              <a:gd name="T12" fmla="*/ 0 w 120"/>
              <a:gd name="T13" fmla="*/ 6 h 74"/>
              <a:gd name="T14" fmla="*/ 11 w 120"/>
              <a:gd name="T15" fmla="*/ 0 h 74"/>
              <a:gd name="T16" fmla="*/ 16 w 120"/>
              <a:gd name="T17" fmla="*/ 6 h 74"/>
              <a:gd name="T18" fmla="*/ 27 w 120"/>
              <a:gd name="T19" fmla="*/ 0 h 74"/>
              <a:gd name="T20" fmla="*/ 31 w 120"/>
              <a:gd name="T21" fmla="*/ 0 h 74"/>
              <a:gd name="T22" fmla="*/ 57 w 120"/>
              <a:gd name="T23" fmla="*/ 6 h 74"/>
              <a:gd name="T24" fmla="*/ 119 w 120"/>
              <a:gd name="T25" fmla="*/ 0 h 74"/>
              <a:gd name="T26" fmla="*/ 119 w 120"/>
              <a:gd name="T27" fmla="*/ 16 h 74"/>
              <a:gd name="T28" fmla="*/ 109 w 120"/>
              <a:gd name="T29" fmla="*/ 31 h 74"/>
              <a:gd name="T30" fmla="*/ 119 w 120"/>
              <a:gd name="T31" fmla="*/ 57 h 74"/>
              <a:gd name="T32" fmla="*/ 109 w 120"/>
              <a:gd name="T33" fmla="*/ 73 h 74"/>
              <a:gd name="T34" fmla="*/ 109 w 120"/>
              <a:gd name="T35" fmla="*/ 73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74"/>
              <a:gd name="T56" fmla="*/ 120 w 120"/>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74">
                <a:moveTo>
                  <a:pt x="109" y="73"/>
                </a:moveTo>
                <a:lnTo>
                  <a:pt x="83" y="67"/>
                </a:lnTo>
                <a:lnTo>
                  <a:pt x="72" y="57"/>
                </a:lnTo>
                <a:lnTo>
                  <a:pt x="52" y="47"/>
                </a:lnTo>
                <a:lnTo>
                  <a:pt x="16" y="31"/>
                </a:lnTo>
                <a:lnTo>
                  <a:pt x="0" y="26"/>
                </a:lnTo>
                <a:lnTo>
                  <a:pt x="0" y="6"/>
                </a:lnTo>
                <a:lnTo>
                  <a:pt x="11" y="0"/>
                </a:lnTo>
                <a:lnTo>
                  <a:pt x="16" y="6"/>
                </a:lnTo>
                <a:lnTo>
                  <a:pt x="27" y="0"/>
                </a:lnTo>
                <a:lnTo>
                  <a:pt x="31" y="0"/>
                </a:lnTo>
                <a:lnTo>
                  <a:pt x="57" y="6"/>
                </a:lnTo>
                <a:lnTo>
                  <a:pt x="119" y="0"/>
                </a:lnTo>
                <a:lnTo>
                  <a:pt x="119" y="16"/>
                </a:lnTo>
                <a:lnTo>
                  <a:pt x="109" y="31"/>
                </a:lnTo>
                <a:lnTo>
                  <a:pt x="119" y="57"/>
                </a:lnTo>
                <a:lnTo>
                  <a:pt x="109" y="7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9" name="Freeform 266" descr="Diagonales larges vers le bas">
            <a:extLst>
              <a:ext uri="{FF2B5EF4-FFF2-40B4-BE49-F238E27FC236}">
                <a16:creationId xmlns:a16="http://schemas.microsoft.com/office/drawing/2014/main" id="{B753A1F2-7C86-164C-AAA5-DEB2E5F5794F}"/>
              </a:ext>
            </a:extLst>
          </p:cNvPr>
          <p:cNvSpPr>
            <a:spLocks noChangeArrowheads="1"/>
          </p:cNvSpPr>
          <p:nvPr/>
        </p:nvSpPr>
        <p:spPr bwMode="auto">
          <a:xfrm>
            <a:off x="4892268" y="3518648"/>
            <a:ext cx="44527" cy="75180"/>
          </a:xfrm>
          <a:custGeom>
            <a:avLst/>
            <a:gdLst>
              <a:gd name="T0" fmla="*/ 31 w 74"/>
              <a:gd name="T1" fmla="*/ 119 h 120"/>
              <a:gd name="T2" fmla="*/ 16 w 74"/>
              <a:gd name="T3" fmla="*/ 109 h 120"/>
              <a:gd name="T4" fmla="*/ 16 w 74"/>
              <a:gd name="T5" fmla="*/ 82 h 120"/>
              <a:gd name="T6" fmla="*/ 16 w 74"/>
              <a:gd name="T7" fmla="*/ 78 h 120"/>
              <a:gd name="T8" fmla="*/ 16 w 74"/>
              <a:gd name="T9" fmla="*/ 57 h 120"/>
              <a:gd name="T10" fmla="*/ 16 w 74"/>
              <a:gd name="T11" fmla="*/ 51 h 120"/>
              <a:gd name="T12" fmla="*/ 0 w 74"/>
              <a:gd name="T13" fmla="*/ 26 h 120"/>
              <a:gd name="T14" fmla="*/ 6 w 74"/>
              <a:gd name="T15" fmla="*/ 16 h 120"/>
              <a:gd name="T16" fmla="*/ 16 w 74"/>
              <a:gd name="T17" fmla="*/ 16 h 120"/>
              <a:gd name="T18" fmla="*/ 47 w 74"/>
              <a:gd name="T19" fmla="*/ 0 h 120"/>
              <a:gd name="T20" fmla="*/ 58 w 74"/>
              <a:gd name="T21" fmla="*/ 0 h 120"/>
              <a:gd name="T22" fmla="*/ 73 w 74"/>
              <a:gd name="T23" fmla="*/ 37 h 120"/>
              <a:gd name="T24" fmla="*/ 68 w 74"/>
              <a:gd name="T25" fmla="*/ 41 h 120"/>
              <a:gd name="T26" fmla="*/ 68 w 74"/>
              <a:gd name="T27" fmla="*/ 51 h 120"/>
              <a:gd name="T28" fmla="*/ 58 w 74"/>
              <a:gd name="T29" fmla="*/ 109 h 120"/>
              <a:gd name="T30" fmla="*/ 43 w 74"/>
              <a:gd name="T31" fmla="*/ 98 h 120"/>
              <a:gd name="T32" fmla="*/ 31 w 74"/>
              <a:gd name="T33" fmla="*/ 119 h 120"/>
              <a:gd name="T34" fmla="*/ 31 w 74"/>
              <a:gd name="T35" fmla="*/ 119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
              <a:gd name="T55" fmla="*/ 0 h 120"/>
              <a:gd name="T56" fmla="*/ 74 w 74"/>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 h="120">
                <a:moveTo>
                  <a:pt x="31" y="119"/>
                </a:moveTo>
                <a:lnTo>
                  <a:pt x="16" y="109"/>
                </a:lnTo>
                <a:lnTo>
                  <a:pt x="16" y="82"/>
                </a:lnTo>
                <a:lnTo>
                  <a:pt x="16" y="78"/>
                </a:lnTo>
                <a:lnTo>
                  <a:pt x="16" y="57"/>
                </a:lnTo>
                <a:lnTo>
                  <a:pt x="16" y="51"/>
                </a:lnTo>
                <a:lnTo>
                  <a:pt x="0" y="26"/>
                </a:lnTo>
                <a:lnTo>
                  <a:pt x="6" y="16"/>
                </a:lnTo>
                <a:lnTo>
                  <a:pt x="16" y="16"/>
                </a:lnTo>
                <a:lnTo>
                  <a:pt x="47" y="0"/>
                </a:lnTo>
                <a:lnTo>
                  <a:pt x="58" y="0"/>
                </a:lnTo>
                <a:lnTo>
                  <a:pt x="73" y="37"/>
                </a:lnTo>
                <a:lnTo>
                  <a:pt x="68" y="41"/>
                </a:lnTo>
                <a:lnTo>
                  <a:pt x="68" y="51"/>
                </a:lnTo>
                <a:lnTo>
                  <a:pt x="58" y="109"/>
                </a:lnTo>
                <a:lnTo>
                  <a:pt x="43" y="98"/>
                </a:lnTo>
                <a:lnTo>
                  <a:pt x="31" y="11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0" name="Freeform 267">
            <a:extLst>
              <a:ext uri="{FF2B5EF4-FFF2-40B4-BE49-F238E27FC236}">
                <a16:creationId xmlns:a16="http://schemas.microsoft.com/office/drawing/2014/main" id="{F1725015-EBF7-224C-BA9B-698DFDCE1C72}"/>
              </a:ext>
            </a:extLst>
          </p:cNvPr>
          <p:cNvSpPr>
            <a:spLocks noChangeArrowheads="1"/>
          </p:cNvSpPr>
          <p:nvPr/>
        </p:nvSpPr>
        <p:spPr bwMode="auto">
          <a:xfrm>
            <a:off x="4827783" y="3193932"/>
            <a:ext cx="23031" cy="25593"/>
          </a:xfrm>
          <a:custGeom>
            <a:avLst/>
            <a:gdLst>
              <a:gd name="T0" fmla="*/ 0 w 37"/>
              <a:gd name="T1" fmla="*/ 41 h 42"/>
              <a:gd name="T2" fmla="*/ 0 w 37"/>
              <a:gd name="T3" fmla="*/ 15 h 42"/>
              <a:gd name="T4" fmla="*/ 10 w 37"/>
              <a:gd name="T5" fmla="*/ 6 h 42"/>
              <a:gd name="T6" fmla="*/ 26 w 37"/>
              <a:gd name="T7" fmla="*/ 0 h 42"/>
              <a:gd name="T8" fmla="*/ 20 w 37"/>
              <a:gd name="T9" fmla="*/ 15 h 42"/>
              <a:gd name="T10" fmla="*/ 36 w 37"/>
              <a:gd name="T11" fmla="*/ 21 h 42"/>
              <a:gd name="T12" fmla="*/ 36 w 37"/>
              <a:gd name="T13" fmla="*/ 41 h 42"/>
              <a:gd name="T14" fmla="*/ 20 w 37"/>
              <a:gd name="T15" fmla="*/ 41 h 42"/>
              <a:gd name="T16" fmla="*/ 0 w 37"/>
              <a:gd name="T17" fmla="*/ 41 h 42"/>
              <a:gd name="T18" fmla="*/ 0 w 37"/>
              <a:gd name="T19" fmla="*/ 41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42"/>
              <a:gd name="T32" fmla="*/ 37 w 37"/>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42">
                <a:moveTo>
                  <a:pt x="0" y="41"/>
                </a:moveTo>
                <a:lnTo>
                  <a:pt x="0" y="15"/>
                </a:lnTo>
                <a:lnTo>
                  <a:pt x="10" y="6"/>
                </a:lnTo>
                <a:lnTo>
                  <a:pt x="26" y="0"/>
                </a:lnTo>
                <a:lnTo>
                  <a:pt x="20" y="15"/>
                </a:lnTo>
                <a:lnTo>
                  <a:pt x="36" y="21"/>
                </a:lnTo>
                <a:lnTo>
                  <a:pt x="36" y="41"/>
                </a:lnTo>
                <a:lnTo>
                  <a:pt x="20" y="41"/>
                </a:lnTo>
                <a:lnTo>
                  <a:pt x="0"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1" name="Freeform 268" descr="Diagonales larges vers le bas">
            <a:extLst>
              <a:ext uri="{FF2B5EF4-FFF2-40B4-BE49-F238E27FC236}">
                <a16:creationId xmlns:a16="http://schemas.microsoft.com/office/drawing/2014/main" id="{C1F64244-54F5-7A48-92C2-B846663B8A06}"/>
              </a:ext>
            </a:extLst>
          </p:cNvPr>
          <p:cNvSpPr>
            <a:spLocks noChangeArrowheads="1"/>
          </p:cNvSpPr>
          <p:nvPr/>
        </p:nvSpPr>
        <p:spPr bwMode="auto">
          <a:xfrm>
            <a:off x="4774043" y="3064366"/>
            <a:ext cx="92124" cy="113570"/>
          </a:xfrm>
          <a:custGeom>
            <a:avLst/>
            <a:gdLst>
              <a:gd name="T0" fmla="*/ 0 w 150"/>
              <a:gd name="T1" fmla="*/ 139 h 177"/>
              <a:gd name="T2" fmla="*/ 0 w 150"/>
              <a:gd name="T3" fmla="*/ 125 h 177"/>
              <a:gd name="T4" fmla="*/ 14 w 150"/>
              <a:gd name="T5" fmla="*/ 114 h 177"/>
              <a:gd name="T6" fmla="*/ 41 w 150"/>
              <a:gd name="T7" fmla="*/ 114 h 177"/>
              <a:gd name="T8" fmla="*/ 20 w 150"/>
              <a:gd name="T9" fmla="*/ 109 h 177"/>
              <a:gd name="T10" fmla="*/ 14 w 150"/>
              <a:gd name="T11" fmla="*/ 98 h 177"/>
              <a:gd name="T12" fmla="*/ 30 w 150"/>
              <a:gd name="T13" fmla="*/ 72 h 177"/>
              <a:gd name="T14" fmla="*/ 41 w 150"/>
              <a:gd name="T15" fmla="*/ 31 h 177"/>
              <a:gd name="T16" fmla="*/ 57 w 150"/>
              <a:gd name="T17" fmla="*/ 57 h 177"/>
              <a:gd name="T18" fmla="*/ 67 w 150"/>
              <a:gd name="T19" fmla="*/ 82 h 177"/>
              <a:gd name="T20" fmla="*/ 82 w 150"/>
              <a:gd name="T21" fmla="*/ 94 h 177"/>
              <a:gd name="T22" fmla="*/ 72 w 150"/>
              <a:gd name="T23" fmla="*/ 67 h 177"/>
              <a:gd name="T24" fmla="*/ 82 w 150"/>
              <a:gd name="T25" fmla="*/ 47 h 177"/>
              <a:gd name="T26" fmla="*/ 72 w 150"/>
              <a:gd name="T27" fmla="*/ 47 h 177"/>
              <a:gd name="T28" fmla="*/ 72 w 150"/>
              <a:gd name="T29" fmla="*/ 31 h 177"/>
              <a:gd name="T30" fmla="*/ 98 w 150"/>
              <a:gd name="T31" fmla="*/ 16 h 177"/>
              <a:gd name="T32" fmla="*/ 123 w 150"/>
              <a:gd name="T33" fmla="*/ 6 h 177"/>
              <a:gd name="T34" fmla="*/ 129 w 150"/>
              <a:gd name="T35" fmla="*/ 26 h 177"/>
              <a:gd name="T36" fmla="*/ 129 w 150"/>
              <a:gd name="T37" fmla="*/ 16 h 177"/>
              <a:gd name="T38" fmla="*/ 139 w 150"/>
              <a:gd name="T39" fmla="*/ 0 h 177"/>
              <a:gd name="T40" fmla="*/ 149 w 150"/>
              <a:gd name="T41" fmla="*/ 31 h 177"/>
              <a:gd name="T42" fmla="*/ 139 w 150"/>
              <a:gd name="T43" fmla="*/ 57 h 177"/>
              <a:gd name="T44" fmla="*/ 123 w 150"/>
              <a:gd name="T45" fmla="*/ 57 h 177"/>
              <a:gd name="T46" fmla="*/ 129 w 150"/>
              <a:gd name="T47" fmla="*/ 98 h 177"/>
              <a:gd name="T48" fmla="*/ 113 w 150"/>
              <a:gd name="T49" fmla="*/ 98 h 177"/>
              <a:gd name="T50" fmla="*/ 98 w 150"/>
              <a:gd name="T51" fmla="*/ 109 h 177"/>
              <a:gd name="T52" fmla="*/ 113 w 150"/>
              <a:gd name="T53" fmla="*/ 135 h 177"/>
              <a:gd name="T54" fmla="*/ 108 w 150"/>
              <a:gd name="T55" fmla="*/ 155 h 177"/>
              <a:gd name="T56" fmla="*/ 108 w 150"/>
              <a:gd name="T57" fmla="*/ 176 h 177"/>
              <a:gd name="T58" fmla="*/ 82 w 150"/>
              <a:gd name="T59" fmla="*/ 166 h 177"/>
              <a:gd name="T60" fmla="*/ 88 w 150"/>
              <a:gd name="T61" fmla="*/ 150 h 177"/>
              <a:gd name="T62" fmla="*/ 67 w 150"/>
              <a:gd name="T63" fmla="*/ 139 h 177"/>
              <a:gd name="T64" fmla="*/ 46 w 150"/>
              <a:gd name="T65" fmla="*/ 135 h 177"/>
              <a:gd name="T66" fmla="*/ 30 w 150"/>
              <a:gd name="T67" fmla="*/ 135 h 177"/>
              <a:gd name="T68" fmla="*/ 14 w 150"/>
              <a:gd name="T69" fmla="*/ 139 h 177"/>
              <a:gd name="T70" fmla="*/ 4 w 150"/>
              <a:gd name="T71" fmla="*/ 150 h 177"/>
              <a:gd name="T72" fmla="*/ 0 w 150"/>
              <a:gd name="T73" fmla="*/ 139 h 177"/>
              <a:gd name="T74" fmla="*/ 0 w 150"/>
              <a:gd name="T75" fmla="*/ 139 h 1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0"/>
              <a:gd name="T115" fmla="*/ 0 h 177"/>
              <a:gd name="T116" fmla="*/ 150 w 150"/>
              <a:gd name="T117" fmla="*/ 177 h 1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0" h="177">
                <a:moveTo>
                  <a:pt x="0" y="139"/>
                </a:moveTo>
                <a:lnTo>
                  <a:pt x="0" y="125"/>
                </a:lnTo>
                <a:lnTo>
                  <a:pt x="14" y="114"/>
                </a:lnTo>
                <a:lnTo>
                  <a:pt x="41" y="114"/>
                </a:lnTo>
                <a:lnTo>
                  <a:pt x="20" y="109"/>
                </a:lnTo>
                <a:lnTo>
                  <a:pt x="14" y="98"/>
                </a:lnTo>
                <a:lnTo>
                  <a:pt x="30" y="72"/>
                </a:lnTo>
                <a:lnTo>
                  <a:pt x="41" y="31"/>
                </a:lnTo>
                <a:lnTo>
                  <a:pt x="57" y="57"/>
                </a:lnTo>
                <a:lnTo>
                  <a:pt x="67" y="82"/>
                </a:lnTo>
                <a:lnTo>
                  <a:pt x="82" y="94"/>
                </a:lnTo>
                <a:lnTo>
                  <a:pt x="72" y="67"/>
                </a:lnTo>
                <a:lnTo>
                  <a:pt x="82" y="47"/>
                </a:lnTo>
                <a:lnTo>
                  <a:pt x="72" y="47"/>
                </a:lnTo>
                <a:lnTo>
                  <a:pt x="72" y="31"/>
                </a:lnTo>
                <a:lnTo>
                  <a:pt x="98" y="16"/>
                </a:lnTo>
                <a:lnTo>
                  <a:pt x="123" y="6"/>
                </a:lnTo>
                <a:lnTo>
                  <a:pt x="129" y="26"/>
                </a:lnTo>
                <a:lnTo>
                  <a:pt x="129" y="16"/>
                </a:lnTo>
                <a:lnTo>
                  <a:pt x="139" y="0"/>
                </a:lnTo>
                <a:lnTo>
                  <a:pt x="149" y="31"/>
                </a:lnTo>
                <a:lnTo>
                  <a:pt x="139" y="57"/>
                </a:lnTo>
                <a:lnTo>
                  <a:pt x="123" y="57"/>
                </a:lnTo>
                <a:lnTo>
                  <a:pt x="129" y="98"/>
                </a:lnTo>
                <a:lnTo>
                  <a:pt x="113" y="98"/>
                </a:lnTo>
                <a:lnTo>
                  <a:pt x="98" y="109"/>
                </a:lnTo>
                <a:lnTo>
                  <a:pt x="113" y="135"/>
                </a:lnTo>
                <a:lnTo>
                  <a:pt x="108" y="155"/>
                </a:lnTo>
                <a:lnTo>
                  <a:pt x="108" y="176"/>
                </a:lnTo>
                <a:lnTo>
                  <a:pt x="82" y="166"/>
                </a:lnTo>
                <a:lnTo>
                  <a:pt x="88" y="150"/>
                </a:lnTo>
                <a:lnTo>
                  <a:pt x="67" y="139"/>
                </a:lnTo>
                <a:lnTo>
                  <a:pt x="46" y="135"/>
                </a:lnTo>
                <a:lnTo>
                  <a:pt x="30" y="135"/>
                </a:lnTo>
                <a:lnTo>
                  <a:pt x="14" y="139"/>
                </a:lnTo>
                <a:lnTo>
                  <a:pt x="4" y="150"/>
                </a:lnTo>
                <a:lnTo>
                  <a:pt x="0" y="13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2" name="Freeform 269" descr="Diagonales larges vers le bas">
            <a:extLst>
              <a:ext uri="{FF2B5EF4-FFF2-40B4-BE49-F238E27FC236}">
                <a16:creationId xmlns:a16="http://schemas.microsoft.com/office/drawing/2014/main" id="{EA98BDBD-F55A-4F43-84B9-88AADEB339C1}"/>
              </a:ext>
            </a:extLst>
          </p:cNvPr>
          <p:cNvSpPr>
            <a:spLocks noChangeArrowheads="1"/>
          </p:cNvSpPr>
          <p:nvPr/>
        </p:nvSpPr>
        <p:spPr bwMode="auto">
          <a:xfrm>
            <a:off x="4800145" y="2283769"/>
            <a:ext cx="549674" cy="603043"/>
          </a:xfrm>
          <a:custGeom>
            <a:avLst/>
            <a:gdLst>
              <a:gd name="T0" fmla="*/ 834 w 897"/>
              <a:gd name="T1" fmla="*/ 108 h 943"/>
              <a:gd name="T2" fmla="*/ 750 w 897"/>
              <a:gd name="T3" fmla="*/ 82 h 943"/>
              <a:gd name="T4" fmla="*/ 699 w 897"/>
              <a:gd name="T5" fmla="*/ 159 h 943"/>
              <a:gd name="T6" fmla="*/ 652 w 897"/>
              <a:gd name="T7" fmla="*/ 165 h 943"/>
              <a:gd name="T8" fmla="*/ 548 w 897"/>
              <a:gd name="T9" fmla="*/ 134 h 943"/>
              <a:gd name="T10" fmla="*/ 523 w 897"/>
              <a:gd name="T11" fmla="*/ 165 h 943"/>
              <a:gd name="T12" fmla="*/ 466 w 897"/>
              <a:gd name="T13" fmla="*/ 181 h 943"/>
              <a:gd name="T14" fmla="*/ 413 w 897"/>
              <a:gd name="T15" fmla="*/ 222 h 943"/>
              <a:gd name="T16" fmla="*/ 372 w 897"/>
              <a:gd name="T17" fmla="*/ 326 h 943"/>
              <a:gd name="T18" fmla="*/ 325 w 897"/>
              <a:gd name="T19" fmla="*/ 476 h 943"/>
              <a:gd name="T20" fmla="*/ 290 w 897"/>
              <a:gd name="T21" fmla="*/ 517 h 943"/>
              <a:gd name="T22" fmla="*/ 274 w 897"/>
              <a:gd name="T23" fmla="*/ 637 h 943"/>
              <a:gd name="T24" fmla="*/ 284 w 897"/>
              <a:gd name="T25" fmla="*/ 735 h 943"/>
              <a:gd name="T26" fmla="*/ 274 w 897"/>
              <a:gd name="T27" fmla="*/ 817 h 943"/>
              <a:gd name="T28" fmla="*/ 222 w 897"/>
              <a:gd name="T29" fmla="*/ 817 h 943"/>
              <a:gd name="T30" fmla="*/ 217 w 897"/>
              <a:gd name="T31" fmla="*/ 854 h 943"/>
              <a:gd name="T32" fmla="*/ 155 w 897"/>
              <a:gd name="T33" fmla="*/ 911 h 943"/>
              <a:gd name="T34" fmla="*/ 26 w 897"/>
              <a:gd name="T35" fmla="*/ 874 h 943"/>
              <a:gd name="T36" fmla="*/ 31 w 897"/>
              <a:gd name="T37" fmla="*/ 854 h 943"/>
              <a:gd name="T38" fmla="*/ 41 w 897"/>
              <a:gd name="T39" fmla="*/ 817 h 943"/>
              <a:gd name="T40" fmla="*/ 31 w 897"/>
              <a:gd name="T41" fmla="*/ 802 h 943"/>
              <a:gd name="T42" fmla="*/ 3 w 897"/>
              <a:gd name="T43" fmla="*/ 735 h 943"/>
              <a:gd name="T44" fmla="*/ 88 w 897"/>
              <a:gd name="T45" fmla="*/ 724 h 943"/>
              <a:gd name="T46" fmla="*/ 3 w 897"/>
              <a:gd name="T47" fmla="*/ 709 h 943"/>
              <a:gd name="T48" fmla="*/ 57 w 897"/>
              <a:gd name="T49" fmla="*/ 682 h 943"/>
              <a:gd name="T50" fmla="*/ 41 w 897"/>
              <a:gd name="T51" fmla="*/ 651 h 943"/>
              <a:gd name="T52" fmla="*/ 41 w 897"/>
              <a:gd name="T53" fmla="*/ 637 h 943"/>
              <a:gd name="T54" fmla="*/ 72 w 897"/>
              <a:gd name="T55" fmla="*/ 610 h 943"/>
              <a:gd name="T56" fmla="*/ 114 w 897"/>
              <a:gd name="T57" fmla="*/ 594 h 943"/>
              <a:gd name="T58" fmla="*/ 135 w 897"/>
              <a:gd name="T59" fmla="*/ 569 h 943"/>
              <a:gd name="T60" fmla="*/ 233 w 897"/>
              <a:gd name="T61" fmla="*/ 527 h 943"/>
              <a:gd name="T62" fmla="*/ 192 w 897"/>
              <a:gd name="T63" fmla="*/ 527 h 943"/>
              <a:gd name="T64" fmla="*/ 233 w 897"/>
              <a:gd name="T65" fmla="*/ 476 h 943"/>
              <a:gd name="T66" fmla="*/ 264 w 897"/>
              <a:gd name="T67" fmla="*/ 424 h 943"/>
              <a:gd name="T68" fmla="*/ 264 w 897"/>
              <a:gd name="T69" fmla="*/ 398 h 943"/>
              <a:gd name="T70" fmla="*/ 325 w 897"/>
              <a:gd name="T71" fmla="*/ 341 h 943"/>
              <a:gd name="T72" fmla="*/ 368 w 897"/>
              <a:gd name="T73" fmla="*/ 284 h 943"/>
              <a:gd name="T74" fmla="*/ 368 w 897"/>
              <a:gd name="T75" fmla="*/ 269 h 943"/>
              <a:gd name="T76" fmla="*/ 341 w 897"/>
              <a:gd name="T77" fmla="*/ 243 h 943"/>
              <a:gd name="T78" fmla="*/ 393 w 897"/>
              <a:gd name="T79" fmla="*/ 232 h 943"/>
              <a:gd name="T80" fmla="*/ 435 w 897"/>
              <a:gd name="T81" fmla="*/ 202 h 943"/>
              <a:gd name="T82" fmla="*/ 413 w 897"/>
              <a:gd name="T83" fmla="*/ 181 h 943"/>
              <a:gd name="T84" fmla="*/ 413 w 897"/>
              <a:gd name="T85" fmla="*/ 159 h 943"/>
              <a:gd name="T86" fmla="*/ 491 w 897"/>
              <a:gd name="T87" fmla="*/ 139 h 943"/>
              <a:gd name="T88" fmla="*/ 501 w 897"/>
              <a:gd name="T89" fmla="*/ 124 h 943"/>
              <a:gd name="T90" fmla="*/ 533 w 897"/>
              <a:gd name="T91" fmla="*/ 124 h 943"/>
              <a:gd name="T92" fmla="*/ 574 w 897"/>
              <a:gd name="T93" fmla="*/ 82 h 943"/>
              <a:gd name="T94" fmla="*/ 611 w 897"/>
              <a:gd name="T95" fmla="*/ 72 h 943"/>
              <a:gd name="T96" fmla="*/ 642 w 897"/>
              <a:gd name="T97" fmla="*/ 30 h 943"/>
              <a:gd name="T98" fmla="*/ 678 w 897"/>
              <a:gd name="T99" fmla="*/ 67 h 943"/>
              <a:gd name="T100" fmla="*/ 724 w 897"/>
              <a:gd name="T101" fmla="*/ 51 h 943"/>
              <a:gd name="T102" fmla="*/ 740 w 897"/>
              <a:gd name="T103" fmla="*/ 0 h 943"/>
              <a:gd name="T104" fmla="*/ 787 w 897"/>
              <a:gd name="T105" fmla="*/ 30 h 943"/>
              <a:gd name="T106" fmla="*/ 818 w 897"/>
              <a:gd name="T107" fmla="*/ 26 h 943"/>
              <a:gd name="T108" fmla="*/ 875 w 897"/>
              <a:gd name="T109" fmla="*/ 51 h 943"/>
              <a:gd name="T110" fmla="*/ 854 w 897"/>
              <a:gd name="T111" fmla="*/ 82 h 943"/>
              <a:gd name="T112" fmla="*/ 875 w 897"/>
              <a:gd name="T113" fmla="*/ 98 h 9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7"/>
              <a:gd name="T172" fmla="*/ 0 h 943"/>
              <a:gd name="T173" fmla="*/ 897 w 897"/>
              <a:gd name="T174" fmla="*/ 943 h 9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7" h="943">
                <a:moveTo>
                  <a:pt x="875" y="98"/>
                </a:moveTo>
                <a:lnTo>
                  <a:pt x="859" y="98"/>
                </a:lnTo>
                <a:lnTo>
                  <a:pt x="818" y="149"/>
                </a:lnTo>
                <a:lnTo>
                  <a:pt x="828" y="124"/>
                </a:lnTo>
                <a:lnTo>
                  <a:pt x="834" y="108"/>
                </a:lnTo>
                <a:lnTo>
                  <a:pt x="818" y="93"/>
                </a:lnTo>
                <a:lnTo>
                  <a:pt x="792" y="82"/>
                </a:lnTo>
                <a:lnTo>
                  <a:pt x="787" y="72"/>
                </a:lnTo>
                <a:lnTo>
                  <a:pt x="761" y="82"/>
                </a:lnTo>
                <a:lnTo>
                  <a:pt x="750" y="82"/>
                </a:lnTo>
                <a:lnTo>
                  <a:pt x="734" y="82"/>
                </a:lnTo>
                <a:lnTo>
                  <a:pt x="719" y="108"/>
                </a:lnTo>
                <a:lnTo>
                  <a:pt x="719" y="134"/>
                </a:lnTo>
                <a:lnTo>
                  <a:pt x="719" y="159"/>
                </a:lnTo>
                <a:lnTo>
                  <a:pt x="699" y="159"/>
                </a:lnTo>
                <a:lnTo>
                  <a:pt x="699" y="175"/>
                </a:lnTo>
                <a:lnTo>
                  <a:pt x="693" y="175"/>
                </a:lnTo>
                <a:lnTo>
                  <a:pt x="678" y="165"/>
                </a:lnTo>
                <a:lnTo>
                  <a:pt x="658" y="159"/>
                </a:lnTo>
                <a:lnTo>
                  <a:pt x="652" y="165"/>
                </a:lnTo>
                <a:lnTo>
                  <a:pt x="631" y="165"/>
                </a:lnTo>
                <a:lnTo>
                  <a:pt x="611" y="165"/>
                </a:lnTo>
                <a:lnTo>
                  <a:pt x="585" y="139"/>
                </a:lnTo>
                <a:lnTo>
                  <a:pt x="558" y="134"/>
                </a:lnTo>
                <a:lnTo>
                  <a:pt x="548" y="134"/>
                </a:lnTo>
                <a:lnTo>
                  <a:pt x="558" y="149"/>
                </a:lnTo>
                <a:lnTo>
                  <a:pt x="544" y="139"/>
                </a:lnTo>
                <a:lnTo>
                  <a:pt x="544" y="149"/>
                </a:lnTo>
                <a:lnTo>
                  <a:pt x="523" y="149"/>
                </a:lnTo>
                <a:lnTo>
                  <a:pt x="523" y="165"/>
                </a:lnTo>
                <a:lnTo>
                  <a:pt x="523" y="181"/>
                </a:lnTo>
                <a:lnTo>
                  <a:pt x="533" y="191"/>
                </a:lnTo>
                <a:lnTo>
                  <a:pt x="523" y="202"/>
                </a:lnTo>
                <a:lnTo>
                  <a:pt x="491" y="191"/>
                </a:lnTo>
                <a:lnTo>
                  <a:pt x="466" y="181"/>
                </a:lnTo>
                <a:lnTo>
                  <a:pt x="460" y="191"/>
                </a:lnTo>
                <a:lnTo>
                  <a:pt x="460" y="206"/>
                </a:lnTo>
                <a:lnTo>
                  <a:pt x="460" y="222"/>
                </a:lnTo>
                <a:lnTo>
                  <a:pt x="435" y="217"/>
                </a:lnTo>
                <a:lnTo>
                  <a:pt x="413" y="222"/>
                </a:lnTo>
                <a:lnTo>
                  <a:pt x="413" y="243"/>
                </a:lnTo>
                <a:lnTo>
                  <a:pt x="398" y="259"/>
                </a:lnTo>
                <a:lnTo>
                  <a:pt x="409" y="284"/>
                </a:lnTo>
                <a:lnTo>
                  <a:pt x="398" y="290"/>
                </a:lnTo>
                <a:lnTo>
                  <a:pt x="372" y="326"/>
                </a:lnTo>
                <a:lnTo>
                  <a:pt x="372" y="341"/>
                </a:lnTo>
                <a:lnTo>
                  <a:pt x="352" y="357"/>
                </a:lnTo>
                <a:lnTo>
                  <a:pt x="352" y="408"/>
                </a:lnTo>
                <a:lnTo>
                  <a:pt x="341" y="439"/>
                </a:lnTo>
                <a:lnTo>
                  <a:pt x="325" y="476"/>
                </a:lnTo>
                <a:lnTo>
                  <a:pt x="341" y="486"/>
                </a:lnTo>
                <a:lnTo>
                  <a:pt x="341" y="492"/>
                </a:lnTo>
                <a:lnTo>
                  <a:pt x="341" y="517"/>
                </a:lnTo>
                <a:lnTo>
                  <a:pt x="305" y="506"/>
                </a:lnTo>
                <a:lnTo>
                  <a:pt x="290" y="517"/>
                </a:lnTo>
                <a:lnTo>
                  <a:pt x="264" y="543"/>
                </a:lnTo>
                <a:lnTo>
                  <a:pt x="264" y="569"/>
                </a:lnTo>
                <a:lnTo>
                  <a:pt x="274" y="584"/>
                </a:lnTo>
                <a:lnTo>
                  <a:pt x="264" y="600"/>
                </a:lnTo>
                <a:lnTo>
                  <a:pt x="274" y="637"/>
                </a:lnTo>
                <a:lnTo>
                  <a:pt x="284" y="682"/>
                </a:lnTo>
                <a:lnTo>
                  <a:pt x="290" y="693"/>
                </a:lnTo>
                <a:lnTo>
                  <a:pt x="305" y="709"/>
                </a:lnTo>
                <a:lnTo>
                  <a:pt x="300" y="724"/>
                </a:lnTo>
                <a:lnTo>
                  <a:pt x="284" y="735"/>
                </a:lnTo>
                <a:lnTo>
                  <a:pt x="300" y="766"/>
                </a:lnTo>
                <a:lnTo>
                  <a:pt x="300" y="786"/>
                </a:lnTo>
                <a:lnTo>
                  <a:pt x="290" y="812"/>
                </a:lnTo>
                <a:lnTo>
                  <a:pt x="274" y="812"/>
                </a:lnTo>
                <a:lnTo>
                  <a:pt x="274" y="817"/>
                </a:lnTo>
                <a:lnTo>
                  <a:pt x="264" y="827"/>
                </a:lnTo>
                <a:lnTo>
                  <a:pt x="264" y="874"/>
                </a:lnTo>
                <a:lnTo>
                  <a:pt x="243" y="868"/>
                </a:lnTo>
                <a:lnTo>
                  <a:pt x="222" y="854"/>
                </a:lnTo>
                <a:lnTo>
                  <a:pt x="222" y="817"/>
                </a:lnTo>
                <a:lnTo>
                  <a:pt x="222" y="812"/>
                </a:lnTo>
                <a:lnTo>
                  <a:pt x="217" y="817"/>
                </a:lnTo>
                <a:lnTo>
                  <a:pt x="217" y="833"/>
                </a:lnTo>
                <a:lnTo>
                  <a:pt x="207" y="833"/>
                </a:lnTo>
                <a:lnTo>
                  <a:pt x="217" y="854"/>
                </a:lnTo>
                <a:lnTo>
                  <a:pt x="196" y="874"/>
                </a:lnTo>
                <a:lnTo>
                  <a:pt x="181" y="858"/>
                </a:lnTo>
                <a:lnTo>
                  <a:pt x="176" y="868"/>
                </a:lnTo>
                <a:lnTo>
                  <a:pt x="181" y="874"/>
                </a:lnTo>
                <a:lnTo>
                  <a:pt x="155" y="911"/>
                </a:lnTo>
                <a:lnTo>
                  <a:pt x="135" y="937"/>
                </a:lnTo>
                <a:lnTo>
                  <a:pt x="88" y="942"/>
                </a:lnTo>
                <a:lnTo>
                  <a:pt x="57" y="925"/>
                </a:lnTo>
                <a:lnTo>
                  <a:pt x="26" y="895"/>
                </a:lnTo>
                <a:lnTo>
                  <a:pt x="26" y="874"/>
                </a:lnTo>
                <a:lnTo>
                  <a:pt x="47" y="884"/>
                </a:lnTo>
                <a:lnTo>
                  <a:pt x="41" y="868"/>
                </a:lnTo>
                <a:lnTo>
                  <a:pt x="47" y="843"/>
                </a:lnTo>
                <a:lnTo>
                  <a:pt x="41" y="843"/>
                </a:lnTo>
                <a:lnTo>
                  <a:pt x="31" y="854"/>
                </a:lnTo>
                <a:lnTo>
                  <a:pt x="16" y="868"/>
                </a:lnTo>
                <a:lnTo>
                  <a:pt x="3" y="854"/>
                </a:lnTo>
                <a:lnTo>
                  <a:pt x="26" y="827"/>
                </a:lnTo>
                <a:lnTo>
                  <a:pt x="31" y="827"/>
                </a:lnTo>
                <a:lnTo>
                  <a:pt x="41" y="817"/>
                </a:lnTo>
                <a:lnTo>
                  <a:pt x="31" y="817"/>
                </a:lnTo>
                <a:lnTo>
                  <a:pt x="47" y="802"/>
                </a:lnTo>
                <a:lnTo>
                  <a:pt x="72" y="776"/>
                </a:lnTo>
                <a:lnTo>
                  <a:pt x="41" y="786"/>
                </a:lnTo>
                <a:lnTo>
                  <a:pt x="31" y="802"/>
                </a:lnTo>
                <a:lnTo>
                  <a:pt x="26" y="786"/>
                </a:lnTo>
                <a:lnTo>
                  <a:pt x="16" y="802"/>
                </a:lnTo>
                <a:lnTo>
                  <a:pt x="16" y="776"/>
                </a:lnTo>
                <a:lnTo>
                  <a:pt x="3" y="750"/>
                </a:lnTo>
                <a:lnTo>
                  <a:pt x="3" y="735"/>
                </a:lnTo>
                <a:lnTo>
                  <a:pt x="57" y="735"/>
                </a:lnTo>
                <a:lnTo>
                  <a:pt x="88" y="735"/>
                </a:lnTo>
                <a:lnTo>
                  <a:pt x="98" y="724"/>
                </a:lnTo>
                <a:lnTo>
                  <a:pt x="88" y="719"/>
                </a:lnTo>
                <a:lnTo>
                  <a:pt x="88" y="724"/>
                </a:lnTo>
                <a:lnTo>
                  <a:pt x="72" y="724"/>
                </a:lnTo>
                <a:lnTo>
                  <a:pt x="57" y="724"/>
                </a:lnTo>
                <a:lnTo>
                  <a:pt x="16" y="724"/>
                </a:lnTo>
                <a:lnTo>
                  <a:pt x="3" y="719"/>
                </a:lnTo>
                <a:lnTo>
                  <a:pt x="3" y="709"/>
                </a:lnTo>
                <a:lnTo>
                  <a:pt x="16" y="703"/>
                </a:lnTo>
                <a:lnTo>
                  <a:pt x="0" y="693"/>
                </a:lnTo>
                <a:lnTo>
                  <a:pt x="16" y="682"/>
                </a:lnTo>
                <a:lnTo>
                  <a:pt x="47" y="682"/>
                </a:lnTo>
                <a:lnTo>
                  <a:pt x="57" y="682"/>
                </a:lnTo>
                <a:lnTo>
                  <a:pt x="31" y="667"/>
                </a:lnTo>
                <a:lnTo>
                  <a:pt x="3" y="667"/>
                </a:lnTo>
                <a:lnTo>
                  <a:pt x="3" y="657"/>
                </a:lnTo>
                <a:lnTo>
                  <a:pt x="26" y="657"/>
                </a:lnTo>
                <a:lnTo>
                  <a:pt x="41" y="651"/>
                </a:lnTo>
                <a:lnTo>
                  <a:pt x="72" y="641"/>
                </a:lnTo>
                <a:lnTo>
                  <a:pt x="72" y="651"/>
                </a:lnTo>
                <a:lnTo>
                  <a:pt x="82" y="651"/>
                </a:lnTo>
                <a:lnTo>
                  <a:pt x="72" y="637"/>
                </a:lnTo>
                <a:lnTo>
                  <a:pt x="41" y="637"/>
                </a:lnTo>
                <a:lnTo>
                  <a:pt x="41" y="625"/>
                </a:lnTo>
                <a:lnTo>
                  <a:pt x="72" y="615"/>
                </a:lnTo>
                <a:lnTo>
                  <a:pt x="82" y="625"/>
                </a:lnTo>
                <a:lnTo>
                  <a:pt x="108" y="610"/>
                </a:lnTo>
                <a:lnTo>
                  <a:pt x="72" y="610"/>
                </a:lnTo>
                <a:lnTo>
                  <a:pt x="72" y="600"/>
                </a:lnTo>
                <a:lnTo>
                  <a:pt x="98" y="610"/>
                </a:lnTo>
                <a:lnTo>
                  <a:pt x="124" y="615"/>
                </a:lnTo>
                <a:lnTo>
                  <a:pt x="108" y="600"/>
                </a:lnTo>
                <a:lnTo>
                  <a:pt x="114" y="594"/>
                </a:lnTo>
                <a:lnTo>
                  <a:pt x="139" y="610"/>
                </a:lnTo>
                <a:lnTo>
                  <a:pt x="135" y="594"/>
                </a:lnTo>
                <a:lnTo>
                  <a:pt x="124" y="584"/>
                </a:lnTo>
                <a:lnTo>
                  <a:pt x="135" y="584"/>
                </a:lnTo>
                <a:lnTo>
                  <a:pt x="135" y="569"/>
                </a:lnTo>
                <a:lnTo>
                  <a:pt x="176" y="548"/>
                </a:lnTo>
                <a:lnTo>
                  <a:pt x="181" y="569"/>
                </a:lnTo>
                <a:lnTo>
                  <a:pt x="217" y="559"/>
                </a:lnTo>
                <a:lnTo>
                  <a:pt x="233" y="533"/>
                </a:lnTo>
                <a:lnTo>
                  <a:pt x="233" y="527"/>
                </a:lnTo>
                <a:lnTo>
                  <a:pt x="233" y="517"/>
                </a:lnTo>
                <a:lnTo>
                  <a:pt x="217" y="533"/>
                </a:lnTo>
                <a:lnTo>
                  <a:pt x="192" y="559"/>
                </a:lnTo>
                <a:lnTo>
                  <a:pt x="165" y="543"/>
                </a:lnTo>
                <a:lnTo>
                  <a:pt x="192" y="527"/>
                </a:lnTo>
                <a:lnTo>
                  <a:pt x="192" y="517"/>
                </a:lnTo>
                <a:lnTo>
                  <a:pt x="217" y="486"/>
                </a:lnTo>
                <a:lnTo>
                  <a:pt x="233" y="492"/>
                </a:lnTo>
                <a:lnTo>
                  <a:pt x="243" y="476"/>
                </a:lnTo>
                <a:lnTo>
                  <a:pt x="233" y="476"/>
                </a:lnTo>
                <a:lnTo>
                  <a:pt x="249" y="449"/>
                </a:lnTo>
                <a:lnTo>
                  <a:pt x="259" y="434"/>
                </a:lnTo>
                <a:lnTo>
                  <a:pt x="274" y="439"/>
                </a:lnTo>
                <a:lnTo>
                  <a:pt x="284" y="424"/>
                </a:lnTo>
                <a:lnTo>
                  <a:pt x="264" y="424"/>
                </a:lnTo>
                <a:lnTo>
                  <a:pt x="264" y="419"/>
                </a:lnTo>
                <a:lnTo>
                  <a:pt x="259" y="424"/>
                </a:lnTo>
                <a:lnTo>
                  <a:pt x="259" y="398"/>
                </a:lnTo>
                <a:lnTo>
                  <a:pt x="274" y="408"/>
                </a:lnTo>
                <a:lnTo>
                  <a:pt x="264" y="398"/>
                </a:lnTo>
                <a:lnTo>
                  <a:pt x="274" y="377"/>
                </a:lnTo>
                <a:lnTo>
                  <a:pt x="290" y="377"/>
                </a:lnTo>
                <a:lnTo>
                  <a:pt x="284" y="357"/>
                </a:lnTo>
                <a:lnTo>
                  <a:pt x="325" y="351"/>
                </a:lnTo>
                <a:lnTo>
                  <a:pt x="325" y="341"/>
                </a:lnTo>
                <a:lnTo>
                  <a:pt x="284" y="351"/>
                </a:lnTo>
                <a:lnTo>
                  <a:pt x="284" y="326"/>
                </a:lnTo>
                <a:lnTo>
                  <a:pt x="300" y="300"/>
                </a:lnTo>
                <a:lnTo>
                  <a:pt x="315" y="284"/>
                </a:lnTo>
                <a:lnTo>
                  <a:pt x="368" y="284"/>
                </a:lnTo>
                <a:lnTo>
                  <a:pt x="368" y="274"/>
                </a:lnTo>
                <a:lnTo>
                  <a:pt x="325" y="274"/>
                </a:lnTo>
                <a:lnTo>
                  <a:pt x="352" y="259"/>
                </a:lnTo>
                <a:lnTo>
                  <a:pt x="357" y="259"/>
                </a:lnTo>
                <a:lnTo>
                  <a:pt x="368" y="269"/>
                </a:lnTo>
                <a:lnTo>
                  <a:pt x="368" y="259"/>
                </a:lnTo>
                <a:lnTo>
                  <a:pt x="357" y="247"/>
                </a:lnTo>
                <a:lnTo>
                  <a:pt x="368" y="243"/>
                </a:lnTo>
                <a:lnTo>
                  <a:pt x="352" y="247"/>
                </a:lnTo>
                <a:lnTo>
                  <a:pt x="341" y="243"/>
                </a:lnTo>
                <a:lnTo>
                  <a:pt x="368" y="232"/>
                </a:lnTo>
                <a:lnTo>
                  <a:pt x="372" y="232"/>
                </a:lnTo>
                <a:lnTo>
                  <a:pt x="372" y="222"/>
                </a:lnTo>
                <a:lnTo>
                  <a:pt x="393" y="222"/>
                </a:lnTo>
                <a:lnTo>
                  <a:pt x="393" y="232"/>
                </a:lnTo>
                <a:lnTo>
                  <a:pt x="398" y="222"/>
                </a:lnTo>
                <a:lnTo>
                  <a:pt x="393" y="222"/>
                </a:lnTo>
                <a:lnTo>
                  <a:pt x="398" y="202"/>
                </a:lnTo>
                <a:lnTo>
                  <a:pt x="413" y="202"/>
                </a:lnTo>
                <a:lnTo>
                  <a:pt x="435" y="202"/>
                </a:lnTo>
                <a:lnTo>
                  <a:pt x="435" y="191"/>
                </a:lnTo>
                <a:lnTo>
                  <a:pt x="413" y="202"/>
                </a:lnTo>
                <a:lnTo>
                  <a:pt x="398" y="202"/>
                </a:lnTo>
                <a:lnTo>
                  <a:pt x="409" y="181"/>
                </a:lnTo>
                <a:lnTo>
                  <a:pt x="413" y="181"/>
                </a:lnTo>
                <a:lnTo>
                  <a:pt x="435" y="165"/>
                </a:lnTo>
                <a:lnTo>
                  <a:pt x="435" y="159"/>
                </a:lnTo>
                <a:lnTo>
                  <a:pt x="440" y="149"/>
                </a:lnTo>
                <a:lnTo>
                  <a:pt x="435" y="149"/>
                </a:lnTo>
                <a:lnTo>
                  <a:pt x="413" y="159"/>
                </a:lnTo>
                <a:lnTo>
                  <a:pt x="409" y="149"/>
                </a:lnTo>
                <a:lnTo>
                  <a:pt x="413" y="134"/>
                </a:lnTo>
                <a:lnTo>
                  <a:pt x="466" y="124"/>
                </a:lnTo>
                <a:lnTo>
                  <a:pt x="481" y="139"/>
                </a:lnTo>
                <a:lnTo>
                  <a:pt x="491" y="139"/>
                </a:lnTo>
                <a:lnTo>
                  <a:pt x="491" y="134"/>
                </a:lnTo>
                <a:lnTo>
                  <a:pt x="476" y="134"/>
                </a:lnTo>
                <a:lnTo>
                  <a:pt x="466" y="114"/>
                </a:lnTo>
                <a:lnTo>
                  <a:pt x="491" y="98"/>
                </a:lnTo>
                <a:lnTo>
                  <a:pt x="501" y="124"/>
                </a:lnTo>
                <a:lnTo>
                  <a:pt x="501" y="108"/>
                </a:lnTo>
                <a:lnTo>
                  <a:pt x="507" y="98"/>
                </a:lnTo>
                <a:lnTo>
                  <a:pt x="517" y="134"/>
                </a:lnTo>
                <a:lnTo>
                  <a:pt x="523" y="134"/>
                </a:lnTo>
                <a:lnTo>
                  <a:pt x="533" y="124"/>
                </a:lnTo>
                <a:lnTo>
                  <a:pt x="523" y="108"/>
                </a:lnTo>
                <a:lnTo>
                  <a:pt x="544" y="98"/>
                </a:lnTo>
                <a:lnTo>
                  <a:pt x="548" y="93"/>
                </a:lnTo>
                <a:lnTo>
                  <a:pt x="574" y="108"/>
                </a:lnTo>
                <a:lnTo>
                  <a:pt x="574" y="82"/>
                </a:lnTo>
                <a:lnTo>
                  <a:pt x="558" y="82"/>
                </a:lnTo>
                <a:lnTo>
                  <a:pt x="544" y="67"/>
                </a:lnTo>
                <a:lnTo>
                  <a:pt x="569" y="67"/>
                </a:lnTo>
                <a:lnTo>
                  <a:pt x="601" y="67"/>
                </a:lnTo>
                <a:lnTo>
                  <a:pt x="611" y="72"/>
                </a:lnTo>
                <a:lnTo>
                  <a:pt x="626" y="57"/>
                </a:lnTo>
                <a:lnTo>
                  <a:pt x="626" y="30"/>
                </a:lnTo>
                <a:lnTo>
                  <a:pt x="642" y="51"/>
                </a:lnTo>
                <a:lnTo>
                  <a:pt x="652" y="41"/>
                </a:lnTo>
                <a:lnTo>
                  <a:pt x="642" y="30"/>
                </a:lnTo>
                <a:lnTo>
                  <a:pt x="652" y="14"/>
                </a:lnTo>
                <a:lnTo>
                  <a:pt x="678" y="14"/>
                </a:lnTo>
                <a:lnTo>
                  <a:pt x="693" y="14"/>
                </a:lnTo>
                <a:lnTo>
                  <a:pt x="678" y="41"/>
                </a:lnTo>
                <a:lnTo>
                  <a:pt x="678" y="67"/>
                </a:lnTo>
                <a:lnTo>
                  <a:pt x="683" y="72"/>
                </a:lnTo>
                <a:lnTo>
                  <a:pt x="683" y="57"/>
                </a:lnTo>
                <a:lnTo>
                  <a:pt x="719" y="14"/>
                </a:lnTo>
                <a:lnTo>
                  <a:pt x="719" y="30"/>
                </a:lnTo>
                <a:lnTo>
                  <a:pt x="724" y="51"/>
                </a:lnTo>
                <a:lnTo>
                  <a:pt x="734" y="41"/>
                </a:lnTo>
                <a:lnTo>
                  <a:pt x="740" y="30"/>
                </a:lnTo>
                <a:lnTo>
                  <a:pt x="750" y="26"/>
                </a:lnTo>
                <a:lnTo>
                  <a:pt x="734" y="14"/>
                </a:lnTo>
                <a:lnTo>
                  <a:pt x="740" y="0"/>
                </a:lnTo>
                <a:lnTo>
                  <a:pt x="766" y="0"/>
                </a:lnTo>
                <a:lnTo>
                  <a:pt x="787" y="4"/>
                </a:lnTo>
                <a:lnTo>
                  <a:pt x="787" y="14"/>
                </a:lnTo>
                <a:lnTo>
                  <a:pt x="766" y="26"/>
                </a:lnTo>
                <a:lnTo>
                  <a:pt x="787" y="30"/>
                </a:lnTo>
                <a:lnTo>
                  <a:pt x="766" y="41"/>
                </a:lnTo>
                <a:lnTo>
                  <a:pt x="787" y="41"/>
                </a:lnTo>
                <a:lnTo>
                  <a:pt x="802" y="14"/>
                </a:lnTo>
                <a:lnTo>
                  <a:pt x="807" y="14"/>
                </a:lnTo>
                <a:lnTo>
                  <a:pt x="818" y="26"/>
                </a:lnTo>
                <a:lnTo>
                  <a:pt x="828" y="14"/>
                </a:lnTo>
                <a:lnTo>
                  <a:pt x="854" y="30"/>
                </a:lnTo>
                <a:lnTo>
                  <a:pt x="844" y="30"/>
                </a:lnTo>
                <a:lnTo>
                  <a:pt x="859" y="30"/>
                </a:lnTo>
                <a:lnTo>
                  <a:pt x="875" y="51"/>
                </a:lnTo>
                <a:lnTo>
                  <a:pt x="854" y="67"/>
                </a:lnTo>
                <a:lnTo>
                  <a:pt x="802" y="67"/>
                </a:lnTo>
                <a:lnTo>
                  <a:pt x="828" y="72"/>
                </a:lnTo>
                <a:lnTo>
                  <a:pt x="844" y="93"/>
                </a:lnTo>
                <a:lnTo>
                  <a:pt x="854" y="82"/>
                </a:lnTo>
                <a:lnTo>
                  <a:pt x="869" y="82"/>
                </a:lnTo>
                <a:lnTo>
                  <a:pt x="885" y="93"/>
                </a:lnTo>
                <a:lnTo>
                  <a:pt x="896" y="98"/>
                </a:lnTo>
                <a:lnTo>
                  <a:pt x="875" y="9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3" name="Freeform 270" descr="Diagonales larges vers le bas">
            <a:extLst>
              <a:ext uri="{FF2B5EF4-FFF2-40B4-BE49-F238E27FC236}">
                <a16:creationId xmlns:a16="http://schemas.microsoft.com/office/drawing/2014/main" id="{CF4156F0-D02F-A848-8A36-FA4348116F50}"/>
              </a:ext>
            </a:extLst>
          </p:cNvPr>
          <p:cNvSpPr>
            <a:spLocks noChangeArrowheads="1"/>
          </p:cNvSpPr>
          <p:nvPr/>
        </p:nvSpPr>
        <p:spPr bwMode="auto">
          <a:xfrm>
            <a:off x="4927583" y="3240321"/>
            <a:ext cx="190390" cy="92776"/>
          </a:xfrm>
          <a:custGeom>
            <a:avLst/>
            <a:gdLst>
              <a:gd name="T0" fmla="*/ 165 w 312"/>
              <a:gd name="T1" fmla="*/ 16 h 146"/>
              <a:gd name="T2" fmla="*/ 191 w 312"/>
              <a:gd name="T3" fmla="*/ 26 h 146"/>
              <a:gd name="T4" fmla="*/ 206 w 312"/>
              <a:gd name="T5" fmla="*/ 26 h 146"/>
              <a:gd name="T6" fmla="*/ 227 w 312"/>
              <a:gd name="T7" fmla="*/ 0 h 146"/>
              <a:gd name="T8" fmla="*/ 253 w 312"/>
              <a:gd name="T9" fmla="*/ 10 h 146"/>
              <a:gd name="T10" fmla="*/ 294 w 312"/>
              <a:gd name="T11" fmla="*/ 16 h 146"/>
              <a:gd name="T12" fmla="*/ 294 w 312"/>
              <a:gd name="T13" fmla="*/ 41 h 146"/>
              <a:gd name="T14" fmla="*/ 311 w 312"/>
              <a:gd name="T15" fmla="*/ 57 h 146"/>
              <a:gd name="T16" fmla="*/ 311 w 312"/>
              <a:gd name="T17" fmla="*/ 67 h 146"/>
              <a:gd name="T18" fmla="*/ 300 w 312"/>
              <a:gd name="T19" fmla="*/ 78 h 146"/>
              <a:gd name="T20" fmla="*/ 284 w 312"/>
              <a:gd name="T21" fmla="*/ 78 h 146"/>
              <a:gd name="T22" fmla="*/ 274 w 312"/>
              <a:gd name="T23" fmla="*/ 78 h 146"/>
              <a:gd name="T24" fmla="*/ 284 w 312"/>
              <a:gd name="T25" fmla="*/ 82 h 146"/>
              <a:gd name="T26" fmla="*/ 284 w 312"/>
              <a:gd name="T27" fmla="*/ 119 h 146"/>
              <a:gd name="T28" fmla="*/ 269 w 312"/>
              <a:gd name="T29" fmla="*/ 125 h 146"/>
              <a:gd name="T30" fmla="*/ 269 w 312"/>
              <a:gd name="T31" fmla="*/ 135 h 146"/>
              <a:gd name="T32" fmla="*/ 253 w 312"/>
              <a:gd name="T33" fmla="*/ 135 h 146"/>
              <a:gd name="T34" fmla="*/ 206 w 312"/>
              <a:gd name="T35" fmla="*/ 145 h 146"/>
              <a:gd name="T36" fmla="*/ 165 w 312"/>
              <a:gd name="T37" fmla="*/ 145 h 146"/>
              <a:gd name="T38" fmla="*/ 161 w 312"/>
              <a:gd name="T39" fmla="*/ 145 h 146"/>
              <a:gd name="T40" fmla="*/ 134 w 312"/>
              <a:gd name="T41" fmla="*/ 125 h 146"/>
              <a:gd name="T42" fmla="*/ 108 w 312"/>
              <a:gd name="T43" fmla="*/ 109 h 146"/>
              <a:gd name="T44" fmla="*/ 93 w 312"/>
              <a:gd name="T45" fmla="*/ 109 h 146"/>
              <a:gd name="T46" fmla="*/ 67 w 312"/>
              <a:gd name="T47" fmla="*/ 109 h 146"/>
              <a:gd name="T48" fmla="*/ 67 w 312"/>
              <a:gd name="T49" fmla="*/ 125 h 146"/>
              <a:gd name="T50" fmla="*/ 41 w 312"/>
              <a:gd name="T51" fmla="*/ 125 h 146"/>
              <a:gd name="T52" fmla="*/ 36 w 312"/>
              <a:gd name="T53" fmla="*/ 125 h 146"/>
              <a:gd name="T54" fmla="*/ 36 w 312"/>
              <a:gd name="T55" fmla="*/ 119 h 146"/>
              <a:gd name="T56" fmla="*/ 14 w 312"/>
              <a:gd name="T57" fmla="*/ 119 h 146"/>
              <a:gd name="T58" fmla="*/ 14 w 312"/>
              <a:gd name="T59" fmla="*/ 109 h 146"/>
              <a:gd name="T60" fmla="*/ 10 w 312"/>
              <a:gd name="T61" fmla="*/ 109 h 146"/>
              <a:gd name="T62" fmla="*/ 0 w 312"/>
              <a:gd name="T63" fmla="*/ 98 h 146"/>
              <a:gd name="T64" fmla="*/ 0 w 312"/>
              <a:gd name="T65" fmla="*/ 94 h 146"/>
              <a:gd name="T66" fmla="*/ 10 w 312"/>
              <a:gd name="T67" fmla="*/ 82 h 146"/>
              <a:gd name="T68" fmla="*/ 36 w 312"/>
              <a:gd name="T69" fmla="*/ 94 h 146"/>
              <a:gd name="T70" fmla="*/ 36 w 312"/>
              <a:gd name="T71" fmla="*/ 82 h 146"/>
              <a:gd name="T72" fmla="*/ 51 w 312"/>
              <a:gd name="T73" fmla="*/ 82 h 146"/>
              <a:gd name="T74" fmla="*/ 57 w 312"/>
              <a:gd name="T75" fmla="*/ 94 h 146"/>
              <a:gd name="T76" fmla="*/ 82 w 312"/>
              <a:gd name="T77" fmla="*/ 82 h 146"/>
              <a:gd name="T78" fmla="*/ 98 w 312"/>
              <a:gd name="T79" fmla="*/ 82 h 146"/>
              <a:gd name="T80" fmla="*/ 108 w 312"/>
              <a:gd name="T81" fmla="*/ 78 h 146"/>
              <a:gd name="T82" fmla="*/ 134 w 312"/>
              <a:gd name="T83" fmla="*/ 78 h 146"/>
              <a:gd name="T84" fmla="*/ 145 w 312"/>
              <a:gd name="T85" fmla="*/ 82 h 146"/>
              <a:gd name="T86" fmla="*/ 134 w 312"/>
              <a:gd name="T87" fmla="*/ 67 h 146"/>
              <a:gd name="T88" fmla="*/ 134 w 312"/>
              <a:gd name="T89" fmla="*/ 41 h 146"/>
              <a:gd name="T90" fmla="*/ 165 w 312"/>
              <a:gd name="T91" fmla="*/ 37 h 146"/>
              <a:gd name="T92" fmla="*/ 165 w 312"/>
              <a:gd name="T93" fmla="*/ 16 h 146"/>
              <a:gd name="T94" fmla="*/ 165 w 312"/>
              <a:gd name="T95" fmla="*/ 16 h 1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2"/>
              <a:gd name="T145" fmla="*/ 0 h 146"/>
              <a:gd name="T146" fmla="*/ 312 w 312"/>
              <a:gd name="T147" fmla="*/ 146 h 1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2" h="146">
                <a:moveTo>
                  <a:pt x="165" y="16"/>
                </a:moveTo>
                <a:lnTo>
                  <a:pt x="191" y="26"/>
                </a:lnTo>
                <a:lnTo>
                  <a:pt x="206" y="26"/>
                </a:lnTo>
                <a:lnTo>
                  <a:pt x="227" y="0"/>
                </a:lnTo>
                <a:lnTo>
                  <a:pt x="253" y="10"/>
                </a:lnTo>
                <a:lnTo>
                  <a:pt x="294" y="16"/>
                </a:lnTo>
                <a:lnTo>
                  <a:pt x="294" y="41"/>
                </a:lnTo>
                <a:lnTo>
                  <a:pt x="311" y="57"/>
                </a:lnTo>
                <a:lnTo>
                  <a:pt x="311" y="67"/>
                </a:lnTo>
                <a:lnTo>
                  <a:pt x="300" y="78"/>
                </a:lnTo>
                <a:lnTo>
                  <a:pt x="284" y="78"/>
                </a:lnTo>
                <a:lnTo>
                  <a:pt x="274" y="78"/>
                </a:lnTo>
                <a:lnTo>
                  <a:pt x="284" y="82"/>
                </a:lnTo>
                <a:lnTo>
                  <a:pt x="284" y="119"/>
                </a:lnTo>
                <a:lnTo>
                  <a:pt x="269" y="125"/>
                </a:lnTo>
                <a:lnTo>
                  <a:pt x="269" y="135"/>
                </a:lnTo>
                <a:lnTo>
                  <a:pt x="253" y="135"/>
                </a:lnTo>
                <a:lnTo>
                  <a:pt x="206" y="145"/>
                </a:lnTo>
                <a:lnTo>
                  <a:pt x="165" y="145"/>
                </a:lnTo>
                <a:lnTo>
                  <a:pt x="161" y="145"/>
                </a:lnTo>
                <a:lnTo>
                  <a:pt x="134" y="125"/>
                </a:lnTo>
                <a:lnTo>
                  <a:pt x="108" y="109"/>
                </a:lnTo>
                <a:lnTo>
                  <a:pt x="93" y="109"/>
                </a:lnTo>
                <a:lnTo>
                  <a:pt x="67" y="109"/>
                </a:lnTo>
                <a:lnTo>
                  <a:pt x="67" y="125"/>
                </a:lnTo>
                <a:lnTo>
                  <a:pt x="41" y="125"/>
                </a:lnTo>
                <a:lnTo>
                  <a:pt x="36" y="125"/>
                </a:lnTo>
                <a:lnTo>
                  <a:pt x="36" y="119"/>
                </a:lnTo>
                <a:lnTo>
                  <a:pt x="14" y="119"/>
                </a:lnTo>
                <a:lnTo>
                  <a:pt x="14" y="109"/>
                </a:lnTo>
                <a:lnTo>
                  <a:pt x="10" y="109"/>
                </a:lnTo>
                <a:lnTo>
                  <a:pt x="0" y="98"/>
                </a:lnTo>
                <a:lnTo>
                  <a:pt x="0" y="94"/>
                </a:lnTo>
                <a:lnTo>
                  <a:pt x="10" y="82"/>
                </a:lnTo>
                <a:lnTo>
                  <a:pt x="36" y="94"/>
                </a:lnTo>
                <a:lnTo>
                  <a:pt x="36" y="82"/>
                </a:lnTo>
                <a:lnTo>
                  <a:pt x="51" y="82"/>
                </a:lnTo>
                <a:lnTo>
                  <a:pt x="57" y="94"/>
                </a:lnTo>
                <a:lnTo>
                  <a:pt x="82" y="82"/>
                </a:lnTo>
                <a:lnTo>
                  <a:pt x="98" y="82"/>
                </a:lnTo>
                <a:lnTo>
                  <a:pt x="108" y="78"/>
                </a:lnTo>
                <a:lnTo>
                  <a:pt x="134" y="78"/>
                </a:lnTo>
                <a:lnTo>
                  <a:pt x="145" y="82"/>
                </a:lnTo>
                <a:lnTo>
                  <a:pt x="134" y="67"/>
                </a:lnTo>
                <a:lnTo>
                  <a:pt x="134" y="41"/>
                </a:lnTo>
                <a:lnTo>
                  <a:pt x="165" y="37"/>
                </a:lnTo>
                <a:lnTo>
                  <a:pt x="165"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4" name="Freeform 271" descr="Diagonales larges vers le bas">
            <a:extLst>
              <a:ext uri="{FF2B5EF4-FFF2-40B4-BE49-F238E27FC236}">
                <a16:creationId xmlns:a16="http://schemas.microsoft.com/office/drawing/2014/main" id="{FBE42094-9CF4-6540-A708-C4F81F0E2DAA}"/>
              </a:ext>
            </a:extLst>
          </p:cNvPr>
          <p:cNvSpPr>
            <a:spLocks noChangeArrowheads="1"/>
          </p:cNvSpPr>
          <p:nvPr/>
        </p:nvSpPr>
        <p:spPr bwMode="auto">
          <a:xfrm>
            <a:off x="4433184" y="3481858"/>
            <a:ext cx="87518" cy="175955"/>
          </a:xfrm>
          <a:custGeom>
            <a:avLst/>
            <a:gdLst>
              <a:gd name="T0" fmla="*/ 31 w 142"/>
              <a:gd name="T1" fmla="*/ 0 h 275"/>
              <a:gd name="T2" fmla="*/ 42 w 142"/>
              <a:gd name="T3" fmla="*/ 6 h 275"/>
              <a:gd name="T4" fmla="*/ 58 w 142"/>
              <a:gd name="T5" fmla="*/ 0 h 275"/>
              <a:gd name="T6" fmla="*/ 68 w 142"/>
              <a:gd name="T7" fmla="*/ 16 h 275"/>
              <a:gd name="T8" fmla="*/ 84 w 142"/>
              <a:gd name="T9" fmla="*/ 16 h 275"/>
              <a:gd name="T10" fmla="*/ 100 w 142"/>
              <a:gd name="T11" fmla="*/ 16 h 275"/>
              <a:gd name="T12" fmla="*/ 120 w 142"/>
              <a:gd name="T13" fmla="*/ 16 h 275"/>
              <a:gd name="T14" fmla="*/ 135 w 142"/>
              <a:gd name="T15" fmla="*/ 26 h 275"/>
              <a:gd name="T16" fmla="*/ 141 w 142"/>
              <a:gd name="T17" fmla="*/ 31 h 275"/>
              <a:gd name="T18" fmla="*/ 120 w 142"/>
              <a:gd name="T19" fmla="*/ 67 h 275"/>
              <a:gd name="T20" fmla="*/ 120 w 142"/>
              <a:gd name="T21" fmla="*/ 94 h 275"/>
              <a:gd name="T22" fmla="*/ 110 w 142"/>
              <a:gd name="T23" fmla="*/ 135 h 275"/>
              <a:gd name="T24" fmla="*/ 94 w 142"/>
              <a:gd name="T25" fmla="*/ 135 h 275"/>
              <a:gd name="T26" fmla="*/ 100 w 142"/>
              <a:gd name="T27" fmla="*/ 166 h 275"/>
              <a:gd name="T28" fmla="*/ 100 w 142"/>
              <a:gd name="T29" fmla="*/ 176 h 275"/>
              <a:gd name="T30" fmla="*/ 100 w 142"/>
              <a:gd name="T31" fmla="*/ 191 h 275"/>
              <a:gd name="T32" fmla="*/ 110 w 142"/>
              <a:gd name="T33" fmla="*/ 207 h 275"/>
              <a:gd name="T34" fmla="*/ 110 w 142"/>
              <a:gd name="T35" fmla="*/ 217 h 275"/>
              <a:gd name="T36" fmla="*/ 94 w 142"/>
              <a:gd name="T37" fmla="*/ 233 h 275"/>
              <a:gd name="T38" fmla="*/ 94 w 142"/>
              <a:gd name="T39" fmla="*/ 264 h 275"/>
              <a:gd name="T40" fmla="*/ 58 w 142"/>
              <a:gd name="T41" fmla="*/ 274 h 275"/>
              <a:gd name="T42" fmla="*/ 42 w 142"/>
              <a:gd name="T43" fmla="*/ 264 h 275"/>
              <a:gd name="T44" fmla="*/ 16 w 142"/>
              <a:gd name="T45" fmla="*/ 264 h 275"/>
              <a:gd name="T46" fmla="*/ 27 w 142"/>
              <a:gd name="T47" fmla="*/ 248 h 275"/>
              <a:gd name="T48" fmla="*/ 27 w 142"/>
              <a:gd name="T49" fmla="*/ 202 h 275"/>
              <a:gd name="T50" fmla="*/ 27 w 142"/>
              <a:gd name="T51" fmla="*/ 191 h 275"/>
              <a:gd name="T52" fmla="*/ 16 w 142"/>
              <a:gd name="T53" fmla="*/ 191 h 275"/>
              <a:gd name="T54" fmla="*/ 16 w 142"/>
              <a:gd name="T55" fmla="*/ 180 h 275"/>
              <a:gd name="T56" fmla="*/ 0 w 142"/>
              <a:gd name="T57" fmla="*/ 180 h 275"/>
              <a:gd name="T58" fmla="*/ 11 w 142"/>
              <a:gd name="T59" fmla="*/ 150 h 275"/>
              <a:gd name="T60" fmla="*/ 16 w 142"/>
              <a:gd name="T61" fmla="*/ 139 h 275"/>
              <a:gd name="T62" fmla="*/ 42 w 142"/>
              <a:gd name="T63" fmla="*/ 72 h 275"/>
              <a:gd name="T64" fmla="*/ 31 w 142"/>
              <a:gd name="T65" fmla="*/ 0 h 275"/>
              <a:gd name="T66" fmla="*/ 31 w 142"/>
              <a:gd name="T67" fmla="*/ 0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
              <a:gd name="T103" fmla="*/ 0 h 275"/>
              <a:gd name="T104" fmla="*/ 142 w 142"/>
              <a:gd name="T105" fmla="*/ 275 h 2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 h="275">
                <a:moveTo>
                  <a:pt x="31" y="0"/>
                </a:moveTo>
                <a:lnTo>
                  <a:pt x="42" y="6"/>
                </a:lnTo>
                <a:lnTo>
                  <a:pt x="58" y="0"/>
                </a:lnTo>
                <a:lnTo>
                  <a:pt x="68" y="16"/>
                </a:lnTo>
                <a:lnTo>
                  <a:pt x="84" y="16"/>
                </a:lnTo>
                <a:lnTo>
                  <a:pt x="100" y="16"/>
                </a:lnTo>
                <a:lnTo>
                  <a:pt x="120" y="16"/>
                </a:lnTo>
                <a:lnTo>
                  <a:pt x="135" y="26"/>
                </a:lnTo>
                <a:lnTo>
                  <a:pt x="141" y="31"/>
                </a:lnTo>
                <a:lnTo>
                  <a:pt x="120" y="67"/>
                </a:lnTo>
                <a:lnTo>
                  <a:pt x="120" y="94"/>
                </a:lnTo>
                <a:lnTo>
                  <a:pt x="110" y="135"/>
                </a:lnTo>
                <a:lnTo>
                  <a:pt x="94" y="135"/>
                </a:lnTo>
                <a:lnTo>
                  <a:pt x="100" y="166"/>
                </a:lnTo>
                <a:lnTo>
                  <a:pt x="100" y="176"/>
                </a:lnTo>
                <a:lnTo>
                  <a:pt x="100" y="191"/>
                </a:lnTo>
                <a:lnTo>
                  <a:pt x="110" y="207"/>
                </a:lnTo>
                <a:lnTo>
                  <a:pt x="110" y="217"/>
                </a:lnTo>
                <a:lnTo>
                  <a:pt x="94" y="233"/>
                </a:lnTo>
                <a:lnTo>
                  <a:pt x="94" y="264"/>
                </a:lnTo>
                <a:lnTo>
                  <a:pt x="58" y="274"/>
                </a:lnTo>
                <a:lnTo>
                  <a:pt x="42" y="264"/>
                </a:lnTo>
                <a:lnTo>
                  <a:pt x="16" y="264"/>
                </a:lnTo>
                <a:lnTo>
                  <a:pt x="27" y="248"/>
                </a:lnTo>
                <a:lnTo>
                  <a:pt x="27" y="202"/>
                </a:lnTo>
                <a:lnTo>
                  <a:pt x="27" y="191"/>
                </a:lnTo>
                <a:lnTo>
                  <a:pt x="16" y="191"/>
                </a:lnTo>
                <a:lnTo>
                  <a:pt x="16" y="180"/>
                </a:lnTo>
                <a:lnTo>
                  <a:pt x="0" y="180"/>
                </a:lnTo>
                <a:lnTo>
                  <a:pt x="11" y="150"/>
                </a:lnTo>
                <a:lnTo>
                  <a:pt x="16" y="139"/>
                </a:lnTo>
                <a:lnTo>
                  <a:pt x="42" y="72"/>
                </a:lnTo>
                <a:lnTo>
                  <a:pt x="31"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5" name="Freeform 272" descr="Diagonales larges vers le bas">
            <a:extLst>
              <a:ext uri="{FF2B5EF4-FFF2-40B4-BE49-F238E27FC236}">
                <a16:creationId xmlns:a16="http://schemas.microsoft.com/office/drawing/2014/main" id="{640FD0EA-D043-1D48-9812-2E49DEEB63EC}"/>
              </a:ext>
            </a:extLst>
          </p:cNvPr>
          <p:cNvSpPr>
            <a:spLocks noChangeArrowheads="1"/>
          </p:cNvSpPr>
          <p:nvPr/>
        </p:nvSpPr>
        <p:spPr bwMode="auto">
          <a:xfrm>
            <a:off x="4949080" y="2379744"/>
            <a:ext cx="271766" cy="615840"/>
          </a:xfrm>
          <a:custGeom>
            <a:avLst/>
            <a:gdLst>
              <a:gd name="T0" fmla="*/ 357 w 442"/>
              <a:gd name="T1" fmla="*/ 41 h 964"/>
              <a:gd name="T2" fmla="*/ 409 w 442"/>
              <a:gd name="T3" fmla="*/ 98 h 964"/>
              <a:gd name="T4" fmla="*/ 414 w 442"/>
              <a:gd name="T5" fmla="*/ 125 h 964"/>
              <a:gd name="T6" fmla="*/ 434 w 442"/>
              <a:gd name="T7" fmla="*/ 202 h 964"/>
              <a:gd name="T8" fmla="*/ 409 w 442"/>
              <a:gd name="T9" fmla="*/ 227 h 964"/>
              <a:gd name="T10" fmla="*/ 346 w 442"/>
              <a:gd name="T11" fmla="*/ 259 h 964"/>
              <a:gd name="T12" fmla="*/ 342 w 442"/>
              <a:gd name="T13" fmla="*/ 311 h 964"/>
              <a:gd name="T14" fmla="*/ 342 w 442"/>
              <a:gd name="T15" fmla="*/ 352 h 964"/>
              <a:gd name="T16" fmla="*/ 301 w 442"/>
              <a:gd name="T17" fmla="*/ 399 h 964"/>
              <a:gd name="T18" fmla="*/ 280 w 442"/>
              <a:gd name="T19" fmla="*/ 409 h 964"/>
              <a:gd name="T20" fmla="*/ 248 w 442"/>
              <a:gd name="T21" fmla="*/ 445 h 964"/>
              <a:gd name="T22" fmla="*/ 238 w 442"/>
              <a:gd name="T23" fmla="*/ 450 h 964"/>
              <a:gd name="T24" fmla="*/ 223 w 442"/>
              <a:gd name="T25" fmla="*/ 476 h 964"/>
              <a:gd name="T26" fmla="*/ 223 w 442"/>
              <a:gd name="T27" fmla="*/ 528 h 964"/>
              <a:gd name="T28" fmla="*/ 217 w 442"/>
              <a:gd name="T29" fmla="*/ 554 h 964"/>
              <a:gd name="T30" fmla="*/ 238 w 442"/>
              <a:gd name="T31" fmla="*/ 616 h 964"/>
              <a:gd name="T32" fmla="*/ 280 w 442"/>
              <a:gd name="T33" fmla="*/ 642 h 964"/>
              <a:gd name="T34" fmla="*/ 274 w 442"/>
              <a:gd name="T35" fmla="*/ 709 h 964"/>
              <a:gd name="T36" fmla="*/ 248 w 442"/>
              <a:gd name="T37" fmla="*/ 719 h 964"/>
              <a:gd name="T38" fmla="*/ 197 w 442"/>
              <a:gd name="T39" fmla="*/ 746 h 964"/>
              <a:gd name="T40" fmla="*/ 217 w 442"/>
              <a:gd name="T41" fmla="*/ 791 h 964"/>
              <a:gd name="T42" fmla="*/ 207 w 442"/>
              <a:gd name="T43" fmla="*/ 859 h 964"/>
              <a:gd name="T44" fmla="*/ 140 w 442"/>
              <a:gd name="T45" fmla="*/ 921 h 964"/>
              <a:gd name="T46" fmla="*/ 129 w 442"/>
              <a:gd name="T47" fmla="*/ 942 h 964"/>
              <a:gd name="T48" fmla="*/ 88 w 442"/>
              <a:gd name="T49" fmla="*/ 963 h 964"/>
              <a:gd name="T50" fmla="*/ 62 w 442"/>
              <a:gd name="T51" fmla="*/ 911 h 964"/>
              <a:gd name="T52" fmla="*/ 72 w 442"/>
              <a:gd name="T53" fmla="*/ 895 h 964"/>
              <a:gd name="T54" fmla="*/ 41 w 442"/>
              <a:gd name="T55" fmla="*/ 828 h 964"/>
              <a:gd name="T56" fmla="*/ 21 w 442"/>
              <a:gd name="T57" fmla="*/ 771 h 964"/>
              <a:gd name="T58" fmla="*/ 0 w 442"/>
              <a:gd name="T59" fmla="*/ 724 h 964"/>
              <a:gd name="T60" fmla="*/ 21 w 442"/>
              <a:gd name="T61" fmla="*/ 678 h 964"/>
              <a:gd name="T62" fmla="*/ 47 w 442"/>
              <a:gd name="T63" fmla="*/ 662 h 964"/>
              <a:gd name="T64" fmla="*/ 41 w 442"/>
              <a:gd name="T65" fmla="*/ 585 h 964"/>
              <a:gd name="T66" fmla="*/ 47 w 442"/>
              <a:gd name="T67" fmla="*/ 544 h 964"/>
              <a:gd name="T68" fmla="*/ 21 w 442"/>
              <a:gd name="T69" fmla="*/ 450 h 964"/>
              <a:gd name="T70" fmla="*/ 21 w 442"/>
              <a:gd name="T71" fmla="*/ 393 h 964"/>
              <a:gd name="T72" fmla="*/ 98 w 442"/>
              <a:gd name="T73" fmla="*/ 368 h 964"/>
              <a:gd name="T74" fmla="*/ 82 w 442"/>
              <a:gd name="T75" fmla="*/ 327 h 964"/>
              <a:gd name="T76" fmla="*/ 109 w 442"/>
              <a:gd name="T77" fmla="*/ 207 h 964"/>
              <a:gd name="T78" fmla="*/ 155 w 442"/>
              <a:gd name="T79" fmla="*/ 140 h 964"/>
              <a:gd name="T80" fmla="*/ 170 w 442"/>
              <a:gd name="T81" fmla="*/ 94 h 964"/>
              <a:gd name="T82" fmla="*/ 217 w 442"/>
              <a:gd name="T83" fmla="*/ 72 h 964"/>
              <a:gd name="T84" fmla="*/ 223 w 442"/>
              <a:gd name="T85" fmla="*/ 31 h 964"/>
              <a:gd name="T86" fmla="*/ 290 w 442"/>
              <a:gd name="T87" fmla="*/ 41 h 964"/>
              <a:gd name="T88" fmla="*/ 280 w 442"/>
              <a:gd name="T89" fmla="*/ 0 h 9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2"/>
              <a:gd name="T136" fmla="*/ 0 h 964"/>
              <a:gd name="T137" fmla="*/ 442 w 442"/>
              <a:gd name="T138" fmla="*/ 964 h 9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2" h="964">
                <a:moveTo>
                  <a:pt x="301" y="0"/>
                </a:moveTo>
                <a:lnTo>
                  <a:pt x="326" y="26"/>
                </a:lnTo>
                <a:lnTo>
                  <a:pt x="357" y="41"/>
                </a:lnTo>
                <a:lnTo>
                  <a:pt x="383" y="41"/>
                </a:lnTo>
                <a:lnTo>
                  <a:pt x="409" y="68"/>
                </a:lnTo>
                <a:lnTo>
                  <a:pt x="409" y="98"/>
                </a:lnTo>
                <a:lnTo>
                  <a:pt x="424" y="109"/>
                </a:lnTo>
                <a:lnTo>
                  <a:pt x="414" y="119"/>
                </a:lnTo>
                <a:lnTo>
                  <a:pt x="414" y="125"/>
                </a:lnTo>
                <a:lnTo>
                  <a:pt x="434" y="140"/>
                </a:lnTo>
                <a:lnTo>
                  <a:pt x="424" y="182"/>
                </a:lnTo>
                <a:lnTo>
                  <a:pt x="434" y="202"/>
                </a:lnTo>
                <a:lnTo>
                  <a:pt x="441" y="217"/>
                </a:lnTo>
                <a:lnTo>
                  <a:pt x="409" y="217"/>
                </a:lnTo>
                <a:lnTo>
                  <a:pt x="409" y="227"/>
                </a:lnTo>
                <a:lnTo>
                  <a:pt x="373" y="217"/>
                </a:lnTo>
                <a:lnTo>
                  <a:pt x="368" y="249"/>
                </a:lnTo>
                <a:lnTo>
                  <a:pt x="346" y="259"/>
                </a:lnTo>
                <a:lnTo>
                  <a:pt x="357" y="270"/>
                </a:lnTo>
                <a:lnTo>
                  <a:pt x="346" y="290"/>
                </a:lnTo>
                <a:lnTo>
                  <a:pt x="342" y="311"/>
                </a:lnTo>
                <a:lnTo>
                  <a:pt x="346" y="315"/>
                </a:lnTo>
                <a:lnTo>
                  <a:pt x="357" y="327"/>
                </a:lnTo>
                <a:lnTo>
                  <a:pt x="342" y="352"/>
                </a:lnTo>
                <a:lnTo>
                  <a:pt x="331" y="378"/>
                </a:lnTo>
                <a:lnTo>
                  <a:pt x="326" y="383"/>
                </a:lnTo>
                <a:lnTo>
                  <a:pt x="301" y="399"/>
                </a:lnTo>
                <a:lnTo>
                  <a:pt x="290" y="393"/>
                </a:lnTo>
                <a:lnTo>
                  <a:pt x="290" y="399"/>
                </a:lnTo>
                <a:lnTo>
                  <a:pt x="280" y="409"/>
                </a:lnTo>
                <a:lnTo>
                  <a:pt x="274" y="425"/>
                </a:lnTo>
                <a:lnTo>
                  <a:pt x="258" y="425"/>
                </a:lnTo>
                <a:lnTo>
                  <a:pt x="248" y="445"/>
                </a:lnTo>
                <a:lnTo>
                  <a:pt x="258" y="450"/>
                </a:lnTo>
                <a:lnTo>
                  <a:pt x="248" y="450"/>
                </a:lnTo>
                <a:lnTo>
                  <a:pt x="238" y="450"/>
                </a:lnTo>
                <a:lnTo>
                  <a:pt x="238" y="476"/>
                </a:lnTo>
                <a:lnTo>
                  <a:pt x="233" y="476"/>
                </a:lnTo>
                <a:lnTo>
                  <a:pt x="223" y="476"/>
                </a:lnTo>
                <a:lnTo>
                  <a:pt x="223" y="487"/>
                </a:lnTo>
                <a:lnTo>
                  <a:pt x="223" y="502"/>
                </a:lnTo>
                <a:lnTo>
                  <a:pt x="223" y="528"/>
                </a:lnTo>
                <a:lnTo>
                  <a:pt x="223" y="533"/>
                </a:lnTo>
                <a:lnTo>
                  <a:pt x="217" y="533"/>
                </a:lnTo>
                <a:lnTo>
                  <a:pt x="217" y="554"/>
                </a:lnTo>
                <a:lnTo>
                  <a:pt x="217" y="574"/>
                </a:lnTo>
                <a:lnTo>
                  <a:pt x="233" y="611"/>
                </a:lnTo>
                <a:lnTo>
                  <a:pt x="238" y="616"/>
                </a:lnTo>
                <a:lnTo>
                  <a:pt x="248" y="611"/>
                </a:lnTo>
                <a:lnTo>
                  <a:pt x="264" y="636"/>
                </a:lnTo>
                <a:lnTo>
                  <a:pt x="280" y="642"/>
                </a:lnTo>
                <a:lnTo>
                  <a:pt x="290" y="668"/>
                </a:lnTo>
                <a:lnTo>
                  <a:pt x="264" y="693"/>
                </a:lnTo>
                <a:lnTo>
                  <a:pt x="274" y="709"/>
                </a:lnTo>
                <a:lnTo>
                  <a:pt x="258" y="719"/>
                </a:lnTo>
                <a:lnTo>
                  <a:pt x="258" y="724"/>
                </a:lnTo>
                <a:lnTo>
                  <a:pt x="248" y="719"/>
                </a:lnTo>
                <a:lnTo>
                  <a:pt x="233" y="734"/>
                </a:lnTo>
                <a:lnTo>
                  <a:pt x="217" y="746"/>
                </a:lnTo>
                <a:lnTo>
                  <a:pt x="197" y="746"/>
                </a:lnTo>
                <a:lnTo>
                  <a:pt x="217" y="750"/>
                </a:lnTo>
                <a:lnTo>
                  <a:pt x="217" y="776"/>
                </a:lnTo>
                <a:lnTo>
                  <a:pt x="217" y="791"/>
                </a:lnTo>
                <a:lnTo>
                  <a:pt x="207" y="802"/>
                </a:lnTo>
                <a:lnTo>
                  <a:pt x="217" y="812"/>
                </a:lnTo>
                <a:lnTo>
                  <a:pt x="207" y="859"/>
                </a:lnTo>
                <a:lnTo>
                  <a:pt x="192" y="911"/>
                </a:lnTo>
                <a:lnTo>
                  <a:pt x="150" y="911"/>
                </a:lnTo>
                <a:lnTo>
                  <a:pt x="140" y="921"/>
                </a:lnTo>
                <a:lnTo>
                  <a:pt x="125" y="926"/>
                </a:lnTo>
                <a:lnTo>
                  <a:pt x="125" y="936"/>
                </a:lnTo>
                <a:lnTo>
                  <a:pt x="129" y="942"/>
                </a:lnTo>
                <a:lnTo>
                  <a:pt x="125" y="963"/>
                </a:lnTo>
                <a:lnTo>
                  <a:pt x="109" y="963"/>
                </a:lnTo>
                <a:lnTo>
                  <a:pt x="88" y="963"/>
                </a:lnTo>
                <a:lnTo>
                  <a:pt x="82" y="963"/>
                </a:lnTo>
                <a:lnTo>
                  <a:pt x="82" y="936"/>
                </a:lnTo>
                <a:lnTo>
                  <a:pt x="62" y="911"/>
                </a:lnTo>
                <a:lnTo>
                  <a:pt x="72" y="900"/>
                </a:lnTo>
                <a:lnTo>
                  <a:pt x="62" y="895"/>
                </a:lnTo>
                <a:lnTo>
                  <a:pt x="72" y="895"/>
                </a:lnTo>
                <a:lnTo>
                  <a:pt x="72" y="879"/>
                </a:lnTo>
                <a:lnTo>
                  <a:pt x="57" y="859"/>
                </a:lnTo>
                <a:lnTo>
                  <a:pt x="41" y="828"/>
                </a:lnTo>
                <a:lnTo>
                  <a:pt x="21" y="802"/>
                </a:lnTo>
                <a:lnTo>
                  <a:pt x="31" y="787"/>
                </a:lnTo>
                <a:lnTo>
                  <a:pt x="21" y="771"/>
                </a:lnTo>
                <a:lnTo>
                  <a:pt x="16" y="776"/>
                </a:lnTo>
                <a:lnTo>
                  <a:pt x="6" y="761"/>
                </a:lnTo>
                <a:lnTo>
                  <a:pt x="0" y="724"/>
                </a:lnTo>
                <a:lnTo>
                  <a:pt x="0" y="719"/>
                </a:lnTo>
                <a:lnTo>
                  <a:pt x="21" y="724"/>
                </a:lnTo>
                <a:lnTo>
                  <a:pt x="21" y="678"/>
                </a:lnTo>
                <a:lnTo>
                  <a:pt x="31" y="668"/>
                </a:lnTo>
                <a:lnTo>
                  <a:pt x="31" y="662"/>
                </a:lnTo>
                <a:lnTo>
                  <a:pt x="47" y="662"/>
                </a:lnTo>
                <a:lnTo>
                  <a:pt x="57" y="636"/>
                </a:lnTo>
                <a:lnTo>
                  <a:pt x="57" y="616"/>
                </a:lnTo>
                <a:lnTo>
                  <a:pt x="41" y="585"/>
                </a:lnTo>
                <a:lnTo>
                  <a:pt x="57" y="574"/>
                </a:lnTo>
                <a:lnTo>
                  <a:pt x="62" y="559"/>
                </a:lnTo>
                <a:lnTo>
                  <a:pt x="47" y="544"/>
                </a:lnTo>
                <a:lnTo>
                  <a:pt x="41" y="533"/>
                </a:lnTo>
                <a:lnTo>
                  <a:pt x="31" y="487"/>
                </a:lnTo>
                <a:lnTo>
                  <a:pt x="21" y="450"/>
                </a:lnTo>
                <a:lnTo>
                  <a:pt x="31" y="435"/>
                </a:lnTo>
                <a:lnTo>
                  <a:pt x="21" y="419"/>
                </a:lnTo>
                <a:lnTo>
                  <a:pt x="21" y="393"/>
                </a:lnTo>
                <a:lnTo>
                  <a:pt x="47" y="368"/>
                </a:lnTo>
                <a:lnTo>
                  <a:pt x="62" y="357"/>
                </a:lnTo>
                <a:lnTo>
                  <a:pt x="98" y="368"/>
                </a:lnTo>
                <a:lnTo>
                  <a:pt x="98" y="342"/>
                </a:lnTo>
                <a:lnTo>
                  <a:pt x="98" y="337"/>
                </a:lnTo>
                <a:lnTo>
                  <a:pt x="82" y="327"/>
                </a:lnTo>
                <a:lnTo>
                  <a:pt x="98" y="290"/>
                </a:lnTo>
                <a:lnTo>
                  <a:pt x="109" y="259"/>
                </a:lnTo>
                <a:lnTo>
                  <a:pt x="109" y="207"/>
                </a:lnTo>
                <a:lnTo>
                  <a:pt x="129" y="192"/>
                </a:lnTo>
                <a:lnTo>
                  <a:pt x="129" y="176"/>
                </a:lnTo>
                <a:lnTo>
                  <a:pt x="155" y="140"/>
                </a:lnTo>
                <a:lnTo>
                  <a:pt x="166" y="135"/>
                </a:lnTo>
                <a:lnTo>
                  <a:pt x="155" y="109"/>
                </a:lnTo>
                <a:lnTo>
                  <a:pt x="170" y="94"/>
                </a:lnTo>
                <a:lnTo>
                  <a:pt x="170" y="72"/>
                </a:lnTo>
                <a:lnTo>
                  <a:pt x="192" y="68"/>
                </a:lnTo>
                <a:lnTo>
                  <a:pt x="217" y="72"/>
                </a:lnTo>
                <a:lnTo>
                  <a:pt x="217" y="57"/>
                </a:lnTo>
                <a:lnTo>
                  <a:pt x="217" y="41"/>
                </a:lnTo>
                <a:lnTo>
                  <a:pt x="223" y="31"/>
                </a:lnTo>
                <a:lnTo>
                  <a:pt x="248" y="41"/>
                </a:lnTo>
                <a:lnTo>
                  <a:pt x="280" y="52"/>
                </a:lnTo>
                <a:lnTo>
                  <a:pt x="290" y="41"/>
                </a:lnTo>
                <a:lnTo>
                  <a:pt x="280" y="31"/>
                </a:lnTo>
                <a:lnTo>
                  <a:pt x="280" y="16"/>
                </a:lnTo>
                <a:lnTo>
                  <a:pt x="280" y="0"/>
                </a:lnTo>
                <a:lnTo>
                  <a:pt x="301"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6" name="Freeform 273" descr="Diagonales larges vers le bas">
            <a:extLst>
              <a:ext uri="{FF2B5EF4-FFF2-40B4-BE49-F238E27FC236}">
                <a16:creationId xmlns:a16="http://schemas.microsoft.com/office/drawing/2014/main" id="{114C9535-0027-9946-83A5-D3A81CBFBE85}"/>
              </a:ext>
            </a:extLst>
          </p:cNvPr>
          <p:cNvSpPr>
            <a:spLocks noChangeArrowheads="1"/>
          </p:cNvSpPr>
          <p:nvPr/>
        </p:nvSpPr>
        <p:spPr bwMode="auto">
          <a:xfrm>
            <a:off x="4443931" y="3429071"/>
            <a:ext cx="323971" cy="260732"/>
          </a:xfrm>
          <a:custGeom>
            <a:avLst/>
            <a:gdLst>
              <a:gd name="T0" fmla="*/ 336 w 529"/>
              <a:gd name="T1" fmla="*/ 41 h 409"/>
              <a:gd name="T2" fmla="*/ 420 w 529"/>
              <a:gd name="T3" fmla="*/ 57 h 409"/>
              <a:gd name="T4" fmla="*/ 445 w 529"/>
              <a:gd name="T5" fmla="*/ 57 h 409"/>
              <a:gd name="T6" fmla="*/ 477 w 529"/>
              <a:gd name="T7" fmla="*/ 67 h 409"/>
              <a:gd name="T8" fmla="*/ 518 w 529"/>
              <a:gd name="T9" fmla="*/ 67 h 409"/>
              <a:gd name="T10" fmla="*/ 518 w 529"/>
              <a:gd name="T11" fmla="*/ 82 h 409"/>
              <a:gd name="T12" fmla="*/ 502 w 529"/>
              <a:gd name="T13" fmla="*/ 114 h 409"/>
              <a:gd name="T14" fmla="*/ 445 w 529"/>
              <a:gd name="T15" fmla="*/ 139 h 409"/>
              <a:gd name="T16" fmla="*/ 420 w 529"/>
              <a:gd name="T17" fmla="*/ 149 h 409"/>
              <a:gd name="T18" fmla="*/ 404 w 529"/>
              <a:gd name="T19" fmla="*/ 191 h 409"/>
              <a:gd name="T20" fmla="*/ 379 w 529"/>
              <a:gd name="T21" fmla="*/ 237 h 409"/>
              <a:gd name="T22" fmla="*/ 393 w 529"/>
              <a:gd name="T23" fmla="*/ 274 h 409"/>
              <a:gd name="T24" fmla="*/ 363 w 529"/>
              <a:gd name="T25" fmla="*/ 300 h 409"/>
              <a:gd name="T26" fmla="*/ 352 w 529"/>
              <a:gd name="T27" fmla="*/ 325 h 409"/>
              <a:gd name="T28" fmla="*/ 321 w 529"/>
              <a:gd name="T29" fmla="*/ 331 h 409"/>
              <a:gd name="T30" fmla="*/ 295 w 529"/>
              <a:gd name="T31" fmla="*/ 372 h 409"/>
              <a:gd name="T32" fmla="*/ 275 w 529"/>
              <a:gd name="T33" fmla="*/ 367 h 409"/>
              <a:gd name="T34" fmla="*/ 259 w 529"/>
              <a:gd name="T35" fmla="*/ 372 h 409"/>
              <a:gd name="T36" fmla="*/ 233 w 529"/>
              <a:gd name="T37" fmla="*/ 372 h 409"/>
              <a:gd name="T38" fmla="*/ 192 w 529"/>
              <a:gd name="T39" fmla="*/ 382 h 409"/>
              <a:gd name="T40" fmla="*/ 150 w 529"/>
              <a:gd name="T41" fmla="*/ 408 h 409"/>
              <a:gd name="T42" fmla="*/ 109 w 529"/>
              <a:gd name="T43" fmla="*/ 372 h 409"/>
              <a:gd name="T44" fmla="*/ 84 w 529"/>
              <a:gd name="T45" fmla="*/ 347 h 409"/>
              <a:gd name="T46" fmla="*/ 78 w 529"/>
              <a:gd name="T47" fmla="*/ 315 h 409"/>
              <a:gd name="T48" fmla="*/ 94 w 529"/>
              <a:gd name="T49" fmla="*/ 290 h 409"/>
              <a:gd name="T50" fmla="*/ 84 w 529"/>
              <a:gd name="T51" fmla="*/ 259 h 409"/>
              <a:gd name="T52" fmla="*/ 78 w 529"/>
              <a:gd name="T53" fmla="*/ 217 h 409"/>
              <a:gd name="T54" fmla="*/ 104 w 529"/>
              <a:gd name="T55" fmla="*/ 176 h 409"/>
              <a:gd name="T56" fmla="*/ 125 w 529"/>
              <a:gd name="T57" fmla="*/ 114 h 409"/>
              <a:gd name="T58" fmla="*/ 104 w 529"/>
              <a:gd name="T59" fmla="*/ 98 h 409"/>
              <a:gd name="T60" fmla="*/ 68 w 529"/>
              <a:gd name="T61" fmla="*/ 98 h 409"/>
              <a:gd name="T62" fmla="*/ 42 w 529"/>
              <a:gd name="T63" fmla="*/ 82 h 409"/>
              <a:gd name="T64" fmla="*/ 16 w 529"/>
              <a:gd name="T65" fmla="*/ 82 h 409"/>
              <a:gd name="T66" fmla="*/ 16 w 529"/>
              <a:gd name="T67" fmla="*/ 57 h 409"/>
              <a:gd name="T68" fmla="*/ 11 w 529"/>
              <a:gd name="T69" fmla="*/ 47 h 409"/>
              <a:gd name="T70" fmla="*/ 16 w 529"/>
              <a:gd name="T71" fmla="*/ 16 h 409"/>
              <a:gd name="T72" fmla="*/ 42 w 529"/>
              <a:gd name="T73" fmla="*/ 4 h 409"/>
              <a:gd name="T74" fmla="*/ 78 w 529"/>
              <a:gd name="T75" fmla="*/ 4 h 409"/>
              <a:gd name="T76" fmla="*/ 145 w 529"/>
              <a:gd name="T77" fmla="*/ 4 h 409"/>
              <a:gd name="T78" fmla="*/ 233 w 529"/>
              <a:gd name="T79" fmla="*/ 16 h 409"/>
              <a:gd name="T80" fmla="*/ 321 w 529"/>
              <a:gd name="T81" fmla="*/ 16 h 4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9"/>
              <a:gd name="T124" fmla="*/ 0 h 409"/>
              <a:gd name="T125" fmla="*/ 529 w 529"/>
              <a:gd name="T126" fmla="*/ 409 h 4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9" h="409">
                <a:moveTo>
                  <a:pt x="321" y="16"/>
                </a:moveTo>
                <a:lnTo>
                  <a:pt x="336" y="41"/>
                </a:lnTo>
                <a:lnTo>
                  <a:pt x="393" y="57"/>
                </a:lnTo>
                <a:lnTo>
                  <a:pt x="420" y="57"/>
                </a:lnTo>
                <a:lnTo>
                  <a:pt x="420" y="47"/>
                </a:lnTo>
                <a:lnTo>
                  <a:pt x="445" y="57"/>
                </a:lnTo>
                <a:lnTo>
                  <a:pt x="461" y="72"/>
                </a:lnTo>
                <a:lnTo>
                  <a:pt x="477" y="67"/>
                </a:lnTo>
                <a:lnTo>
                  <a:pt x="502" y="72"/>
                </a:lnTo>
                <a:lnTo>
                  <a:pt x="518" y="67"/>
                </a:lnTo>
                <a:lnTo>
                  <a:pt x="528" y="72"/>
                </a:lnTo>
                <a:lnTo>
                  <a:pt x="518" y="82"/>
                </a:lnTo>
                <a:lnTo>
                  <a:pt x="518" y="98"/>
                </a:lnTo>
                <a:lnTo>
                  <a:pt x="502" y="114"/>
                </a:lnTo>
                <a:lnTo>
                  <a:pt x="477" y="139"/>
                </a:lnTo>
                <a:lnTo>
                  <a:pt x="445" y="139"/>
                </a:lnTo>
                <a:lnTo>
                  <a:pt x="430" y="149"/>
                </a:lnTo>
                <a:lnTo>
                  <a:pt x="420" y="149"/>
                </a:lnTo>
                <a:lnTo>
                  <a:pt x="420" y="176"/>
                </a:lnTo>
                <a:lnTo>
                  <a:pt x="404" y="191"/>
                </a:lnTo>
                <a:lnTo>
                  <a:pt x="368" y="222"/>
                </a:lnTo>
                <a:lnTo>
                  <a:pt x="379" y="237"/>
                </a:lnTo>
                <a:lnTo>
                  <a:pt x="393" y="263"/>
                </a:lnTo>
                <a:lnTo>
                  <a:pt x="393" y="274"/>
                </a:lnTo>
                <a:lnTo>
                  <a:pt x="379" y="284"/>
                </a:lnTo>
                <a:lnTo>
                  <a:pt x="363" y="300"/>
                </a:lnTo>
                <a:lnTo>
                  <a:pt x="352" y="315"/>
                </a:lnTo>
                <a:lnTo>
                  <a:pt x="352" y="325"/>
                </a:lnTo>
                <a:lnTo>
                  <a:pt x="342" y="331"/>
                </a:lnTo>
                <a:lnTo>
                  <a:pt x="321" y="331"/>
                </a:lnTo>
                <a:lnTo>
                  <a:pt x="301" y="347"/>
                </a:lnTo>
                <a:lnTo>
                  <a:pt x="295" y="372"/>
                </a:lnTo>
                <a:lnTo>
                  <a:pt x="285" y="367"/>
                </a:lnTo>
                <a:lnTo>
                  <a:pt x="275" y="367"/>
                </a:lnTo>
                <a:lnTo>
                  <a:pt x="270" y="372"/>
                </a:lnTo>
                <a:lnTo>
                  <a:pt x="259" y="372"/>
                </a:lnTo>
                <a:lnTo>
                  <a:pt x="244" y="372"/>
                </a:lnTo>
                <a:lnTo>
                  <a:pt x="233" y="372"/>
                </a:lnTo>
                <a:lnTo>
                  <a:pt x="213" y="372"/>
                </a:lnTo>
                <a:lnTo>
                  <a:pt x="192" y="382"/>
                </a:lnTo>
                <a:lnTo>
                  <a:pt x="176" y="382"/>
                </a:lnTo>
                <a:lnTo>
                  <a:pt x="150" y="408"/>
                </a:lnTo>
                <a:lnTo>
                  <a:pt x="119" y="393"/>
                </a:lnTo>
                <a:lnTo>
                  <a:pt x="109" y="372"/>
                </a:lnTo>
                <a:lnTo>
                  <a:pt x="109" y="357"/>
                </a:lnTo>
                <a:lnTo>
                  <a:pt x="84" y="347"/>
                </a:lnTo>
                <a:lnTo>
                  <a:pt x="78" y="347"/>
                </a:lnTo>
                <a:lnTo>
                  <a:pt x="78" y="315"/>
                </a:lnTo>
                <a:lnTo>
                  <a:pt x="94" y="300"/>
                </a:lnTo>
                <a:lnTo>
                  <a:pt x="94" y="290"/>
                </a:lnTo>
                <a:lnTo>
                  <a:pt x="84" y="274"/>
                </a:lnTo>
                <a:lnTo>
                  <a:pt x="84" y="259"/>
                </a:lnTo>
                <a:lnTo>
                  <a:pt x="84" y="249"/>
                </a:lnTo>
                <a:lnTo>
                  <a:pt x="78" y="217"/>
                </a:lnTo>
                <a:lnTo>
                  <a:pt x="94" y="217"/>
                </a:lnTo>
                <a:lnTo>
                  <a:pt x="104" y="176"/>
                </a:lnTo>
                <a:lnTo>
                  <a:pt x="104" y="149"/>
                </a:lnTo>
                <a:lnTo>
                  <a:pt x="125" y="114"/>
                </a:lnTo>
                <a:lnTo>
                  <a:pt x="119" y="108"/>
                </a:lnTo>
                <a:lnTo>
                  <a:pt x="104" y="98"/>
                </a:lnTo>
                <a:lnTo>
                  <a:pt x="84" y="98"/>
                </a:lnTo>
                <a:lnTo>
                  <a:pt x="68" y="98"/>
                </a:lnTo>
                <a:lnTo>
                  <a:pt x="52" y="98"/>
                </a:lnTo>
                <a:lnTo>
                  <a:pt x="42" y="82"/>
                </a:lnTo>
                <a:lnTo>
                  <a:pt x="27" y="88"/>
                </a:lnTo>
                <a:lnTo>
                  <a:pt x="16" y="82"/>
                </a:lnTo>
                <a:lnTo>
                  <a:pt x="27" y="72"/>
                </a:lnTo>
                <a:lnTo>
                  <a:pt x="16" y="57"/>
                </a:lnTo>
                <a:lnTo>
                  <a:pt x="11" y="57"/>
                </a:lnTo>
                <a:lnTo>
                  <a:pt x="11" y="47"/>
                </a:lnTo>
                <a:lnTo>
                  <a:pt x="0" y="20"/>
                </a:lnTo>
                <a:lnTo>
                  <a:pt x="16" y="16"/>
                </a:lnTo>
                <a:lnTo>
                  <a:pt x="42" y="16"/>
                </a:lnTo>
                <a:lnTo>
                  <a:pt x="42" y="4"/>
                </a:lnTo>
                <a:lnTo>
                  <a:pt x="57" y="0"/>
                </a:lnTo>
                <a:lnTo>
                  <a:pt x="78" y="4"/>
                </a:lnTo>
                <a:lnTo>
                  <a:pt x="119" y="4"/>
                </a:lnTo>
                <a:lnTo>
                  <a:pt x="145" y="4"/>
                </a:lnTo>
                <a:lnTo>
                  <a:pt x="187" y="16"/>
                </a:lnTo>
                <a:lnTo>
                  <a:pt x="233" y="16"/>
                </a:lnTo>
                <a:lnTo>
                  <a:pt x="275" y="16"/>
                </a:lnTo>
                <a:lnTo>
                  <a:pt x="321"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7" name="Freeform 274">
            <a:extLst>
              <a:ext uri="{FF2B5EF4-FFF2-40B4-BE49-F238E27FC236}">
                <a16:creationId xmlns:a16="http://schemas.microsoft.com/office/drawing/2014/main" id="{D24B3F14-5890-8C4B-A560-D513E5AE404F}"/>
              </a:ext>
            </a:extLst>
          </p:cNvPr>
          <p:cNvSpPr>
            <a:spLocks noChangeArrowheads="1"/>
          </p:cNvSpPr>
          <p:nvPr/>
        </p:nvSpPr>
        <p:spPr bwMode="auto">
          <a:xfrm>
            <a:off x="4744870" y="3560238"/>
            <a:ext cx="29173" cy="20794"/>
          </a:xfrm>
          <a:custGeom>
            <a:avLst/>
            <a:gdLst>
              <a:gd name="T0" fmla="*/ 26 w 48"/>
              <a:gd name="T1" fmla="*/ 31 h 32"/>
              <a:gd name="T2" fmla="*/ 20 w 48"/>
              <a:gd name="T3" fmla="*/ 26 h 32"/>
              <a:gd name="T4" fmla="*/ 20 w 48"/>
              <a:gd name="T5" fmla="*/ 15 h 32"/>
              <a:gd name="T6" fmla="*/ 0 w 48"/>
              <a:gd name="T7" fmla="*/ 15 h 32"/>
              <a:gd name="T8" fmla="*/ 26 w 48"/>
              <a:gd name="T9" fmla="*/ 0 h 32"/>
              <a:gd name="T10" fmla="*/ 26 w 48"/>
              <a:gd name="T11" fmla="*/ 11 h 32"/>
              <a:gd name="T12" fmla="*/ 47 w 48"/>
              <a:gd name="T13" fmla="*/ 11 h 32"/>
              <a:gd name="T14" fmla="*/ 36 w 48"/>
              <a:gd name="T15" fmla="*/ 15 h 32"/>
              <a:gd name="T16" fmla="*/ 26 w 48"/>
              <a:gd name="T17" fmla="*/ 31 h 32"/>
              <a:gd name="T18" fmla="*/ 26 w 48"/>
              <a:gd name="T19" fmla="*/ 3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32"/>
              <a:gd name="T32" fmla="*/ 48 w 4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32">
                <a:moveTo>
                  <a:pt x="26" y="31"/>
                </a:moveTo>
                <a:lnTo>
                  <a:pt x="20" y="26"/>
                </a:lnTo>
                <a:lnTo>
                  <a:pt x="20" y="15"/>
                </a:lnTo>
                <a:lnTo>
                  <a:pt x="0" y="15"/>
                </a:lnTo>
                <a:lnTo>
                  <a:pt x="26" y="0"/>
                </a:lnTo>
                <a:lnTo>
                  <a:pt x="26" y="11"/>
                </a:lnTo>
                <a:lnTo>
                  <a:pt x="47" y="11"/>
                </a:lnTo>
                <a:lnTo>
                  <a:pt x="36" y="15"/>
                </a:lnTo>
                <a:lnTo>
                  <a:pt x="26"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8" name="Freeform 275">
            <a:extLst>
              <a:ext uri="{FF2B5EF4-FFF2-40B4-BE49-F238E27FC236}">
                <a16:creationId xmlns:a16="http://schemas.microsoft.com/office/drawing/2014/main" id="{D033605F-9C6B-9946-B231-77F932B0771D}"/>
              </a:ext>
            </a:extLst>
          </p:cNvPr>
          <p:cNvSpPr>
            <a:spLocks noChangeArrowheads="1"/>
          </p:cNvSpPr>
          <p:nvPr/>
        </p:nvSpPr>
        <p:spPr bwMode="auto">
          <a:xfrm>
            <a:off x="4777114" y="3553839"/>
            <a:ext cx="10747" cy="6398"/>
          </a:xfrm>
          <a:custGeom>
            <a:avLst/>
            <a:gdLst>
              <a:gd name="T0" fmla="*/ 16 w 17"/>
              <a:gd name="T1" fmla="*/ 10 h 11"/>
              <a:gd name="T2" fmla="*/ 0 w 17"/>
              <a:gd name="T3" fmla="*/ 0 h 11"/>
              <a:gd name="T4" fmla="*/ 16 w 17"/>
              <a:gd name="T5" fmla="*/ 0 h 11"/>
              <a:gd name="T6" fmla="*/ 16 w 17"/>
              <a:gd name="T7" fmla="*/ 10 h 11"/>
              <a:gd name="T8" fmla="*/ 16 w 17"/>
              <a:gd name="T9" fmla="*/ 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16" y="10"/>
                </a:moveTo>
                <a:lnTo>
                  <a:pt x="0" y="0"/>
                </a:lnTo>
                <a:lnTo>
                  <a:pt x="16" y="0"/>
                </a:lnTo>
                <a:lnTo>
                  <a:pt x="16"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9" name="Freeform 276">
            <a:extLst>
              <a:ext uri="{FF2B5EF4-FFF2-40B4-BE49-F238E27FC236}">
                <a16:creationId xmlns:a16="http://schemas.microsoft.com/office/drawing/2014/main" id="{111E2EFF-7529-3146-8ABF-77497740A196}"/>
              </a:ext>
            </a:extLst>
          </p:cNvPr>
          <p:cNvSpPr>
            <a:spLocks noChangeArrowheads="1"/>
          </p:cNvSpPr>
          <p:nvPr/>
        </p:nvSpPr>
        <p:spPr bwMode="auto">
          <a:xfrm>
            <a:off x="4711092" y="3587430"/>
            <a:ext cx="9212" cy="9598"/>
          </a:xfrm>
          <a:custGeom>
            <a:avLst/>
            <a:gdLst>
              <a:gd name="T0" fmla="*/ 16 w 17"/>
              <a:gd name="T1" fmla="*/ 15 h 16"/>
              <a:gd name="T2" fmla="*/ 0 w 17"/>
              <a:gd name="T3" fmla="*/ 10 h 16"/>
              <a:gd name="T4" fmla="*/ 16 w 17"/>
              <a:gd name="T5" fmla="*/ 0 h 16"/>
              <a:gd name="T6" fmla="*/ 16 w 17"/>
              <a:gd name="T7" fmla="*/ 15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10"/>
                </a:lnTo>
                <a:lnTo>
                  <a:pt x="16" y="0"/>
                </a:lnTo>
                <a:lnTo>
                  <a:pt x="16" y="1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80" name="Freeform 277">
            <a:extLst>
              <a:ext uri="{FF2B5EF4-FFF2-40B4-BE49-F238E27FC236}">
                <a16:creationId xmlns:a16="http://schemas.microsoft.com/office/drawing/2014/main" id="{97D70EF6-7796-A445-890C-EAABC0E32116}"/>
              </a:ext>
            </a:extLst>
          </p:cNvPr>
          <p:cNvSpPr>
            <a:spLocks noChangeArrowheads="1"/>
          </p:cNvSpPr>
          <p:nvPr/>
        </p:nvSpPr>
        <p:spPr bwMode="auto">
          <a:xfrm>
            <a:off x="4717232" y="3465862"/>
            <a:ext cx="18425" cy="9598"/>
          </a:xfrm>
          <a:custGeom>
            <a:avLst/>
            <a:gdLst>
              <a:gd name="T0" fmla="*/ 0 w 32"/>
              <a:gd name="T1" fmla="*/ 0 h 17"/>
              <a:gd name="T2" fmla="*/ 15 w 32"/>
              <a:gd name="T3" fmla="*/ 16 h 17"/>
              <a:gd name="T4" fmla="*/ 31 w 32"/>
              <a:gd name="T5" fmla="*/ 10 h 17"/>
              <a:gd name="T6" fmla="*/ 0 w 32"/>
              <a:gd name="T7" fmla="*/ 0 h 17"/>
              <a:gd name="T8" fmla="*/ 0 w 32"/>
              <a:gd name="T9" fmla="*/ 0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0"/>
                </a:moveTo>
                <a:lnTo>
                  <a:pt x="15" y="16"/>
                </a:lnTo>
                <a:lnTo>
                  <a:pt x="31" y="10"/>
                </a:lnTo>
                <a:lnTo>
                  <a:pt x="0"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81" name="Freeform 278">
            <a:extLst>
              <a:ext uri="{FF2B5EF4-FFF2-40B4-BE49-F238E27FC236}">
                <a16:creationId xmlns:a16="http://schemas.microsoft.com/office/drawing/2014/main" id="{AB8F28A4-4443-C24F-89A6-25E0FE0114C0}"/>
              </a:ext>
            </a:extLst>
          </p:cNvPr>
          <p:cNvSpPr>
            <a:spLocks noChangeArrowheads="1"/>
          </p:cNvSpPr>
          <p:nvPr/>
        </p:nvSpPr>
        <p:spPr bwMode="auto">
          <a:xfrm>
            <a:off x="4869237" y="3429072"/>
            <a:ext cx="6142" cy="9598"/>
          </a:xfrm>
          <a:custGeom>
            <a:avLst/>
            <a:gdLst>
              <a:gd name="T0" fmla="*/ 10 w 11"/>
              <a:gd name="T1" fmla="*/ 5 h 17"/>
              <a:gd name="T2" fmla="*/ 0 w 11"/>
              <a:gd name="T3" fmla="*/ 5 h 17"/>
              <a:gd name="T4" fmla="*/ 0 w 11"/>
              <a:gd name="T5" fmla="*/ 16 h 17"/>
              <a:gd name="T6" fmla="*/ 0 w 11"/>
              <a:gd name="T7" fmla="*/ 5 h 17"/>
              <a:gd name="T8" fmla="*/ 0 w 11"/>
              <a:gd name="T9" fmla="*/ 0 h 17"/>
              <a:gd name="T10" fmla="*/ 10 w 11"/>
              <a:gd name="T11" fmla="*/ 5 h 17"/>
              <a:gd name="T12" fmla="*/ 10 w 11"/>
              <a:gd name="T13" fmla="*/ 5 h 17"/>
              <a:gd name="T14" fmla="*/ 0 60000 65536"/>
              <a:gd name="T15" fmla="*/ 0 60000 65536"/>
              <a:gd name="T16" fmla="*/ 0 60000 65536"/>
              <a:gd name="T17" fmla="*/ 0 60000 65536"/>
              <a:gd name="T18" fmla="*/ 0 60000 65536"/>
              <a:gd name="T19" fmla="*/ 0 60000 65536"/>
              <a:gd name="T20" fmla="*/ 0 60000 65536"/>
              <a:gd name="T21" fmla="*/ 0 w 11"/>
              <a:gd name="T22" fmla="*/ 0 h 17"/>
              <a:gd name="T23" fmla="*/ 11 w 1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7">
                <a:moveTo>
                  <a:pt x="10" y="5"/>
                </a:moveTo>
                <a:lnTo>
                  <a:pt x="0" y="5"/>
                </a:lnTo>
                <a:lnTo>
                  <a:pt x="0" y="16"/>
                </a:lnTo>
                <a:lnTo>
                  <a:pt x="0" y="5"/>
                </a:lnTo>
                <a:lnTo>
                  <a:pt x="0" y="0"/>
                </a:lnTo>
                <a:lnTo>
                  <a:pt x="10" y="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82" name="Freeform 279">
            <a:extLst>
              <a:ext uri="{FF2B5EF4-FFF2-40B4-BE49-F238E27FC236}">
                <a16:creationId xmlns:a16="http://schemas.microsoft.com/office/drawing/2014/main" id="{6C550A9C-2E6C-7248-B994-B72B61FF053E}"/>
              </a:ext>
            </a:extLst>
          </p:cNvPr>
          <p:cNvSpPr>
            <a:spLocks noChangeArrowheads="1"/>
          </p:cNvSpPr>
          <p:nvPr/>
        </p:nvSpPr>
        <p:spPr bwMode="auto">
          <a:xfrm>
            <a:off x="8154999" y="3352291"/>
            <a:ext cx="257947" cy="337512"/>
          </a:xfrm>
          <a:custGeom>
            <a:avLst/>
            <a:gdLst>
              <a:gd name="T0" fmla="*/ 207 w 420"/>
              <a:gd name="T1" fmla="*/ 517 h 528"/>
              <a:gd name="T2" fmla="*/ 186 w 420"/>
              <a:gd name="T3" fmla="*/ 491 h 528"/>
              <a:gd name="T4" fmla="*/ 192 w 420"/>
              <a:gd name="T5" fmla="*/ 460 h 528"/>
              <a:gd name="T6" fmla="*/ 160 w 420"/>
              <a:gd name="T7" fmla="*/ 450 h 528"/>
              <a:gd name="T8" fmla="*/ 98 w 420"/>
              <a:gd name="T9" fmla="*/ 476 h 528"/>
              <a:gd name="T10" fmla="*/ 67 w 420"/>
              <a:gd name="T11" fmla="*/ 486 h 528"/>
              <a:gd name="T12" fmla="*/ 57 w 420"/>
              <a:gd name="T13" fmla="*/ 486 h 528"/>
              <a:gd name="T14" fmla="*/ 57 w 420"/>
              <a:gd name="T15" fmla="*/ 512 h 528"/>
              <a:gd name="T16" fmla="*/ 26 w 420"/>
              <a:gd name="T17" fmla="*/ 501 h 528"/>
              <a:gd name="T18" fmla="*/ 0 w 420"/>
              <a:gd name="T19" fmla="*/ 486 h 528"/>
              <a:gd name="T20" fmla="*/ 26 w 420"/>
              <a:gd name="T21" fmla="*/ 466 h 528"/>
              <a:gd name="T22" fmla="*/ 51 w 420"/>
              <a:gd name="T23" fmla="*/ 434 h 528"/>
              <a:gd name="T24" fmla="*/ 57 w 420"/>
              <a:gd name="T25" fmla="*/ 409 h 528"/>
              <a:gd name="T26" fmla="*/ 82 w 420"/>
              <a:gd name="T27" fmla="*/ 409 h 528"/>
              <a:gd name="T28" fmla="*/ 98 w 420"/>
              <a:gd name="T29" fmla="*/ 409 h 528"/>
              <a:gd name="T30" fmla="*/ 166 w 420"/>
              <a:gd name="T31" fmla="*/ 382 h 528"/>
              <a:gd name="T32" fmla="*/ 186 w 420"/>
              <a:gd name="T33" fmla="*/ 403 h 528"/>
              <a:gd name="T34" fmla="*/ 207 w 420"/>
              <a:gd name="T35" fmla="*/ 382 h 528"/>
              <a:gd name="T36" fmla="*/ 202 w 420"/>
              <a:gd name="T37" fmla="*/ 352 h 528"/>
              <a:gd name="T38" fmla="*/ 207 w 420"/>
              <a:gd name="T39" fmla="*/ 284 h 528"/>
              <a:gd name="T40" fmla="*/ 233 w 420"/>
              <a:gd name="T41" fmla="*/ 284 h 528"/>
              <a:gd name="T42" fmla="*/ 227 w 420"/>
              <a:gd name="T43" fmla="*/ 300 h 528"/>
              <a:gd name="T44" fmla="*/ 243 w 420"/>
              <a:gd name="T45" fmla="*/ 315 h 528"/>
              <a:gd name="T46" fmla="*/ 285 w 420"/>
              <a:gd name="T47" fmla="*/ 295 h 528"/>
              <a:gd name="T48" fmla="*/ 311 w 420"/>
              <a:gd name="T49" fmla="*/ 243 h 528"/>
              <a:gd name="T50" fmla="*/ 315 w 420"/>
              <a:gd name="T51" fmla="*/ 160 h 528"/>
              <a:gd name="T52" fmla="*/ 311 w 420"/>
              <a:gd name="T53" fmla="*/ 119 h 528"/>
              <a:gd name="T54" fmla="*/ 300 w 420"/>
              <a:gd name="T55" fmla="*/ 98 h 528"/>
              <a:gd name="T56" fmla="*/ 311 w 420"/>
              <a:gd name="T57" fmla="*/ 51 h 528"/>
              <a:gd name="T58" fmla="*/ 315 w 420"/>
              <a:gd name="T59" fmla="*/ 26 h 528"/>
              <a:gd name="T60" fmla="*/ 336 w 420"/>
              <a:gd name="T61" fmla="*/ 41 h 528"/>
              <a:gd name="T62" fmla="*/ 342 w 420"/>
              <a:gd name="T63" fmla="*/ 26 h 528"/>
              <a:gd name="T64" fmla="*/ 326 w 420"/>
              <a:gd name="T65" fmla="*/ 0 h 528"/>
              <a:gd name="T66" fmla="*/ 352 w 420"/>
              <a:gd name="T67" fmla="*/ 10 h 528"/>
              <a:gd name="T68" fmla="*/ 378 w 420"/>
              <a:gd name="T69" fmla="*/ 67 h 528"/>
              <a:gd name="T70" fmla="*/ 403 w 420"/>
              <a:gd name="T71" fmla="*/ 124 h 528"/>
              <a:gd name="T72" fmla="*/ 409 w 420"/>
              <a:gd name="T73" fmla="*/ 160 h 528"/>
              <a:gd name="T74" fmla="*/ 409 w 420"/>
              <a:gd name="T75" fmla="*/ 207 h 528"/>
              <a:gd name="T76" fmla="*/ 383 w 420"/>
              <a:gd name="T77" fmla="*/ 217 h 528"/>
              <a:gd name="T78" fmla="*/ 403 w 420"/>
              <a:gd name="T79" fmla="*/ 300 h 528"/>
              <a:gd name="T80" fmla="*/ 419 w 420"/>
              <a:gd name="T81" fmla="*/ 378 h 528"/>
              <a:gd name="T82" fmla="*/ 403 w 420"/>
              <a:gd name="T83" fmla="*/ 409 h 528"/>
              <a:gd name="T84" fmla="*/ 383 w 420"/>
              <a:gd name="T85" fmla="*/ 393 h 528"/>
              <a:gd name="T86" fmla="*/ 368 w 420"/>
              <a:gd name="T87" fmla="*/ 403 h 528"/>
              <a:gd name="T88" fmla="*/ 358 w 420"/>
              <a:gd name="T89" fmla="*/ 403 h 528"/>
              <a:gd name="T90" fmla="*/ 352 w 420"/>
              <a:gd name="T91" fmla="*/ 434 h 528"/>
              <a:gd name="T92" fmla="*/ 326 w 420"/>
              <a:gd name="T93" fmla="*/ 419 h 528"/>
              <a:gd name="T94" fmla="*/ 311 w 420"/>
              <a:gd name="T95" fmla="*/ 450 h 528"/>
              <a:gd name="T96" fmla="*/ 270 w 420"/>
              <a:gd name="T97" fmla="*/ 460 h 528"/>
              <a:gd name="T98" fmla="*/ 248 w 420"/>
              <a:gd name="T99" fmla="*/ 444 h 528"/>
              <a:gd name="T100" fmla="*/ 243 w 420"/>
              <a:gd name="T101" fmla="*/ 424 h 528"/>
              <a:gd name="T102" fmla="*/ 258 w 420"/>
              <a:gd name="T103" fmla="*/ 460 h 528"/>
              <a:gd name="T104" fmla="*/ 233 w 420"/>
              <a:gd name="T105" fmla="*/ 486 h 528"/>
              <a:gd name="T106" fmla="*/ 227 w 420"/>
              <a:gd name="T107" fmla="*/ 527 h 5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0"/>
              <a:gd name="T163" fmla="*/ 0 h 528"/>
              <a:gd name="T164" fmla="*/ 420 w 420"/>
              <a:gd name="T165" fmla="*/ 528 h 5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0" h="528">
                <a:moveTo>
                  <a:pt x="227" y="527"/>
                </a:moveTo>
                <a:lnTo>
                  <a:pt x="207" y="517"/>
                </a:lnTo>
                <a:lnTo>
                  <a:pt x="186" y="501"/>
                </a:lnTo>
                <a:lnTo>
                  <a:pt x="186" y="491"/>
                </a:lnTo>
                <a:lnTo>
                  <a:pt x="186" y="476"/>
                </a:lnTo>
                <a:lnTo>
                  <a:pt x="192" y="460"/>
                </a:lnTo>
                <a:lnTo>
                  <a:pt x="186" y="450"/>
                </a:lnTo>
                <a:lnTo>
                  <a:pt x="160" y="450"/>
                </a:lnTo>
                <a:lnTo>
                  <a:pt x="139" y="460"/>
                </a:lnTo>
                <a:lnTo>
                  <a:pt x="98" y="476"/>
                </a:lnTo>
                <a:lnTo>
                  <a:pt x="67" y="491"/>
                </a:lnTo>
                <a:lnTo>
                  <a:pt x="67" y="486"/>
                </a:lnTo>
                <a:lnTo>
                  <a:pt x="57" y="476"/>
                </a:lnTo>
                <a:lnTo>
                  <a:pt x="57" y="486"/>
                </a:lnTo>
                <a:lnTo>
                  <a:pt x="57" y="501"/>
                </a:lnTo>
                <a:lnTo>
                  <a:pt x="57" y="512"/>
                </a:lnTo>
                <a:lnTo>
                  <a:pt x="41" y="501"/>
                </a:lnTo>
                <a:lnTo>
                  <a:pt x="26" y="501"/>
                </a:lnTo>
                <a:lnTo>
                  <a:pt x="0" y="512"/>
                </a:lnTo>
                <a:lnTo>
                  <a:pt x="0" y="486"/>
                </a:lnTo>
                <a:lnTo>
                  <a:pt x="16" y="476"/>
                </a:lnTo>
                <a:lnTo>
                  <a:pt x="26" y="466"/>
                </a:lnTo>
                <a:lnTo>
                  <a:pt x="41" y="460"/>
                </a:lnTo>
                <a:lnTo>
                  <a:pt x="51" y="434"/>
                </a:lnTo>
                <a:lnTo>
                  <a:pt x="67" y="424"/>
                </a:lnTo>
                <a:lnTo>
                  <a:pt x="57" y="409"/>
                </a:lnTo>
                <a:lnTo>
                  <a:pt x="82" y="403"/>
                </a:lnTo>
                <a:lnTo>
                  <a:pt x="82" y="409"/>
                </a:lnTo>
                <a:lnTo>
                  <a:pt x="94" y="409"/>
                </a:lnTo>
                <a:lnTo>
                  <a:pt x="98" y="409"/>
                </a:lnTo>
                <a:lnTo>
                  <a:pt x="160" y="393"/>
                </a:lnTo>
                <a:lnTo>
                  <a:pt x="166" y="382"/>
                </a:lnTo>
                <a:lnTo>
                  <a:pt x="176" y="393"/>
                </a:lnTo>
                <a:lnTo>
                  <a:pt x="186" y="403"/>
                </a:lnTo>
                <a:lnTo>
                  <a:pt x="192" y="393"/>
                </a:lnTo>
                <a:lnTo>
                  <a:pt x="207" y="382"/>
                </a:lnTo>
                <a:lnTo>
                  <a:pt x="192" y="368"/>
                </a:lnTo>
                <a:lnTo>
                  <a:pt x="202" y="352"/>
                </a:lnTo>
                <a:lnTo>
                  <a:pt x="217" y="315"/>
                </a:lnTo>
                <a:lnTo>
                  <a:pt x="207" y="284"/>
                </a:lnTo>
                <a:lnTo>
                  <a:pt x="233" y="268"/>
                </a:lnTo>
                <a:lnTo>
                  <a:pt x="233" y="284"/>
                </a:lnTo>
                <a:lnTo>
                  <a:pt x="227" y="295"/>
                </a:lnTo>
                <a:lnTo>
                  <a:pt x="227" y="300"/>
                </a:lnTo>
                <a:lnTo>
                  <a:pt x="233" y="315"/>
                </a:lnTo>
                <a:lnTo>
                  <a:pt x="243" y="315"/>
                </a:lnTo>
                <a:lnTo>
                  <a:pt x="248" y="310"/>
                </a:lnTo>
                <a:lnTo>
                  <a:pt x="285" y="295"/>
                </a:lnTo>
                <a:lnTo>
                  <a:pt x="300" y="243"/>
                </a:lnTo>
                <a:lnTo>
                  <a:pt x="311" y="243"/>
                </a:lnTo>
                <a:lnTo>
                  <a:pt x="311" y="202"/>
                </a:lnTo>
                <a:lnTo>
                  <a:pt x="315" y="160"/>
                </a:lnTo>
                <a:lnTo>
                  <a:pt x="311" y="108"/>
                </a:lnTo>
                <a:lnTo>
                  <a:pt x="311" y="119"/>
                </a:lnTo>
                <a:lnTo>
                  <a:pt x="300" y="108"/>
                </a:lnTo>
                <a:lnTo>
                  <a:pt x="300" y="98"/>
                </a:lnTo>
                <a:lnTo>
                  <a:pt x="300" y="67"/>
                </a:lnTo>
                <a:lnTo>
                  <a:pt x="311" y="51"/>
                </a:lnTo>
                <a:lnTo>
                  <a:pt x="300" y="31"/>
                </a:lnTo>
                <a:lnTo>
                  <a:pt x="315" y="26"/>
                </a:lnTo>
                <a:lnTo>
                  <a:pt x="326" y="51"/>
                </a:lnTo>
                <a:lnTo>
                  <a:pt x="336" y="41"/>
                </a:lnTo>
                <a:lnTo>
                  <a:pt x="342" y="41"/>
                </a:lnTo>
                <a:lnTo>
                  <a:pt x="342" y="26"/>
                </a:lnTo>
                <a:lnTo>
                  <a:pt x="326" y="26"/>
                </a:lnTo>
                <a:lnTo>
                  <a:pt x="326" y="0"/>
                </a:lnTo>
                <a:lnTo>
                  <a:pt x="336" y="10"/>
                </a:lnTo>
                <a:lnTo>
                  <a:pt x="352" y="10"/>
                </a:lnTo>
                <a:lnTo>
                  <a:pt x="358" y="51"/>
                </a:lnTo>
                <a:lnTo>
                  <a:pt x="378" y="67"/>
                </a:lnTo>
                <a:lnTo>
                  <a:pt x="393" y="98"/>
                </a:lnTo>
                <a:lnTo>
                  <a:pt x="403" y="124"/>
                </a:lnTo>
                <a:lnTo>
                  <a:pt x="409" y="124"/>
                </a:lnTo>
                <a:lnTo>
                  <a:pt x="409" y="160"/>
                </a:lnTo>
                <a:lnTo>
                  <a:pt x="393" y="176"/>
                </a:lnTo>
                <a:lnTo>
                  <a:pt x="409" y="207"/>
                </a:lnTo>
                <a:lnTo>
                  <a:pt x="393" y="207"/>
                </a:lnTo>
                <a:lnTo>
                  <a:pt x="383" y="217"/>
                </a:lnTo>
                <a:lnTo>
                  <a:pt x="383" y="243"/>
                </a:lnTo>
                <a:lnTo>
                  <a:pt x="403" y="300"/>
                </a:lnTo>
                <a:lnTo>
                  <a:pt x="403" y="356"/>
                </a:lnTo>
                <a:lnTo>
                  <a:pt x="419" y="378"/>
                </a:lnTo>
                <a:lnTo>
                  <a:pt x="403" y="382"/>
                </a:lnTo>
                <a:lnTo>
                  <a:pt x="403" y="409"/>
                </a:lnTo>
                <a:lnTo>
                  <a:pt x="378" y="424"/>
                </a:lnTo>
                <a:lnTo>
                  <a:pt x="383" y="393"/>
                </a:lnTo>
                <a:lnTo>
                  <a:pt x="368" y="382"/>
                </a:lnTo>
                <a:lnTo>
                  <a:pt x="368" y="403"/>
                </a:lnTo>
                <a:lnTo>
                  <a:pt x="368" y="409"/>
                </a:lnTo>
                <a:lnTo>
                  <a:pt x="358" y="403"/>
                </a:lnTo>
                <a:lnTo>
                  <a:pt x="352" y="409"/>
                </a:lnTo>
                <a:lnTo>
                  <a:pt x="352" y="434"/>
                </a:lnTo>
                <a:lnTo>
                  <a:pt x="342" y="450"/>
                </a:lnTo>
                <a:lnTo>
                  <a:pt x="326" y="419"/>
                </a:lnTo>
                <a:lnTo>
                  <a:pt x="315" y="424"/>
                </a:lnTo>
                <a:lnTo>
                  <a:pt x="311" y="450"/>
                </a:lnTo>
                <a:lnTo>
                  <a:pt x="295" y="444"/>
                </a:lnTo>
                <a:lnTo>
                  <a:pt x="270" y="460"/>
                </a:lnTo>
                <a:lnTo>
                  <a:pt x="274" y="444"/>
                </a:lnTo>
                <a:lnTo>
                  <a:pt x="248" y="444"/>
                </a:lnTo>
                <a:lnTo>
                  <a:pt x="248" y="424"/>
                </a:lnTo>
                <a:lnTo>
                  <a:pt x="243" y="424"/>
                </a:lnTo>
                <a:lnTo>
                  <a:pt x="243" y="450"/>
                </a:lnTo>
                <a:lnTo>
                  <a:pt x="258" y="460"/>
                </a:lnTo>
                <a:lnTo>
                  <a:pt x="258" y="476"/>
                </a:lnTo>
                <a:lnTo>
                  <a:pt x="233" y="486"/>
                </a:lnTo>
                <a:lnTo>
                  <a:pt x="227" y="52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83" name="Freeform 280">
            <a:extLst>
              <a:ext uri="{FF2B5EF4-FFF2-40B4-BE49-F238E27FC236}">
                <a16:creationId xmlns:a16="http://schemas.microsoft.com/office/drawing/2014/main" id="{11A81EDB-9919-2745-AA2B-D88F33F6A4A4}"/>
              </a:ext>
            </a:extLst>
          </p:cNvPr>
          <p:cNvSpPr>
            <a:spLocks noChangeArrowheads="1"/>
          </p:cNvSpPr>
          <p:nvPr/>
        </p:nvSpPr>
        <p:spPr bwMode="auto">
          <a:xfrm>
            <a:off x="8313146" y="3177936"/>
            <a:ext cx="144328" cy="180753"/>
          </a:xfrm>
          <a:custGeom>
            <a:avLst/>
            <a:gdLst>
              <a:gd name="T0" fmla="*/ 37 w 235"/>
              <a:gd name="T1" fmla="*/ 284 h 285"/>
              <a:gd name="T2" fmla="*/ 27 w 235"/>
              <a:gd name="T3" fmla="*/ 274 h 285"/>
              <a:gd name="T4" fmla="*/ 27 w 235"/>
              <a:gd name="T5" fmla="*/ 248 h 285"/>
              <a:gd name="T6" fmla="*/ 0 w 235"/>
              <a:gd name="T7" fmla="*/ 233 h 285"/>
              <a:gd name="T8" fmla="*/ 0 w 235"/>
              <a:gd name="T9" fmla="*/ 207 h 285"/>
              <a:gd name="T10" fmla="*/ 16 w 235"/>
              <a:gd name="T11" fmla="*/ 180 h 285"/>
              <a:gd name="T12" fmla="*/ 0 w 235"/>
              <a:gd name="T13" fmla="*/ 155 h 285"/>
              <a:gd name="T14" fmla="*/ 11 w 235"/>
              <a:gd name="T15" fmla="*/ 150 h 285"/>
              <a:gd name="T16" fmla="*/ 27 w 235"/>
              <a:gd name="T17" fmla="*/ 155 h 285"/>
              <a:gd name="T18" fmla="*/ 52 w 235"/>
              <a:gd name="T19" fmla="*/ 155 h 285"/>
              <a:gd name="T20" fmla="*/ 41 w 235"/>
              <a:gd name="T21" fmla="*/ 124 h 285"/>
              <a:gd name="T22" fmla="*/ 52 w 235"/>
              <a:gd name="T23" fmla="*/ 124 h 285"/>
              <a:gd name="T24" fmla="*/ 41 w 235"/>
              <a:gd name="T25" fmla="*/ 88 h 285"/>
              <a:gd name="T26" fmla="*/ 37 w 235"/>
              <a:gd name="T27" fmla="*/ 41 h 285"/>
              <a:gd name="T28" fmla="*/ 16 w 235"/>
              <a:gd name="T29" fmla="*/ 6 h 285"/>
              <a:gd name="T30" fmla="*/ 27 w 235"/>
              <a:gd name="T31" fmla="*/ 0 h 285"/>
              <a:gd name="T32" fmla="*/ 52 w 235"/>
              <a:gd name="T33" fmla="*/ 16 h 285"/>
              <a:gd name="T34" fmla="*/ 94 w 235"/>
              <a:gd name="T35" fmla="*/ 57 h 285"/>
              <a:gd name="T36" fmla="*/ 135 w 235"/>
              <a:gd name="T37" fmla="*/ 82 h 285"/>
              <a:gd name="T38" fmla="*/ 150 w 235"/>
              <a:gd name="T39" fmla="*/ 82 h 285"/>
              <a:gd name="T40" fmla="*/ 166 w 235"/>
              <a:gd name="T41" fmla="*/ 98 h 285"/>
              <a:gd name="T42" fmla="*/ 187 w 235"/>
              <a:gd name="T43" fmla="*/ 98 h 285"/>
              <a:gd name="T44" fmla="*/ 192 w 235"/>
              <a:gd name="T45" fmla="*/ 67 h 285"/>
              <a:gd name="T46" fmla="*/ 202 w 235"/>
              <a:gd name="T47" fmla="*/ 72 h 285"/>
              <a:gd name="T48" fmla="*/ 202 w 235"/>
              <a:gd name="T49" fmla="*/ 108 h 285"/>
              <a:gd name="T50" fmla="*/ 217 w 235"/>
              <a:gd name="T51" fmla="*/ 139 h 285"/>
              <a:gd name="T52" fmla="*/ 234 w 235"/>
              <a:gd name="T53" fmla="*/ 135 h 285"/>
              <a:gd name="T54" fmla="*/ 234 w 235"/>
              <a:gd name="T55" fmla="*/ 139 h 285"/>
              <a:gd name="T56" fmla="*/ 217 w 235"/>
              <a:gd name="T57" fmla="*/ 150 h 285"/>
              <a:gd name="T58" fmla="*/ 207 w 235"/>
              <a:gd name="T59" fmla="*/ 155 h 285"/>
              <a:gd name="T60" fmla="*/ 176 w 235"/>
              <a:gd name="T61" fmla="*/ 165 h 285"/>
              <a:gd name="T62" fmla="*/ 160 w 235"/>
              <a:gd name="T63" fmla="*/ 180 h 285"/>
              <a:gd name="T64" fmla="*/ 160 w 235"/>
              <a:gd name="T65" fmla="*/ 217 h 285"/>
              <a:gd name="T66" fmla="*/ 160 w 235"/>
              <a:gd name="T67" fmla="*/ 233 h 285"/>
              <a:gd name="T68" fmla="*/ 94 w 235"/>
              <a:gd name="T69" fmla="*/ 207 h 285"/>
              <a:gd name="T70" fmla="*/ 68 w 235"/>
              <a:gd name="T71" fmla="*/ 196 h 285"/>
              <a:gd name="T72" fmla="*/ 57 w 235"/>
              <a:gd name="T73" fmla="*/ 207 h 285"/>
              <a:gd name="T74" fmla="*/ 52 w 235"/>
              <a:gd name="T75" fmla="*/ 223 h 285"/>
              <a:gd name="T76" fmla="*/ 41 w 235"/>
              <a:gd name="T77" fmla="*/ 207 h 285"/>
              <a:gd name="T78" fmla="*/ 27 w 235"/>
              <a:gd name="T79" fmla="*/ 217 h 285"/>
              <a:gd name="T80" fmla="*/ 27 w 235"/>
              <a:gd name="T81" fmla="*/ 223 h 285"/>
              <a:gd name="T82" fmla="*/ 52 w 235"/>
              <a:gd name="T83" fmla="*/ 233 h 285"/>
              <a:gd name="T84" fmla="*/ 57 w 235"/>
              <a:gd name="T85" fmla="*/ 248 h 285"/>
              <a:gd name="T86" fmla="*/ 68 w 235"/>
              <a:gd name="T87" fmla="*/ 248 h 285"/>
              <a:gd name="T88" fmla="*/ 57 w 235"/>
              <a:gd name="T89" fmla="*/ 264 h 285"/>
              <a:gd name="T90" fmla="*/ 52 w 235"/>
              <a:gd name="T91" fmla="*/ 264 h 285"/>
              <a:gd name="T92" fmla="*/ 41 w 235"/>
              <a:gd name="T93" fmla="*/ 284 h 285"/>
              <a:gd name="T94" fmla="*/ 37 w 235"/>
              <a:gd name="T95" fmla="*/ 284 h 285"/>
              <a:gd name="T96" fmla="*/ 37 w 235"/>
              <a:gd name="T97" fmla="*/ 284 h 2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285"/>
              <a:gd name="T149" fmla="*/ 235 w 235"/>
              <a:gd name="T150" fmla="*/ 285 h 2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285">
                <a:moveTo>
                  <a:pt x="37" y="284"/>
                </a:moveTo>
                <a:lnTo>
                  <a:pt x="27" y="274"/>
                </a:lnTo>
                <a:lnTo>
                  <a:pt x="27" y="248"/>
                </a:lnTo>
                <a:lnTo>
                  <a:pt x="0" y="233"/>
                </a:lnTo>
                <a:lnTo>
                  <a:pt x="0" y="207"/>
                </a:lnTo>
                <a:lnTo>
                  <a:pt x="16" y="180"/>
                </a:lnTo>
                <a:lnTo>
                  <a:pt x="0" y="155"/>
                </a:lnTo>
                <a:lnTo>
                  <a:pt x="11" y="150"/>
                </a:lnTo>
                <a:lnTo>
                  <a:pt x="27" y="155"/>
                </a:lnTo>
                <a:lnTo>
                  <a:pt x="52" y="155"/>
                </a:lnTo>
                <a:lnTo>
                  <a:pt x="41" y="124"/>
                </a:lnTo>
                <a:lnTo>
                  <a:pt x="52" y="124"/>
                </a:lnTo>
                <a:lnTo>
                  <a:pt x="41" y="88"/>
                </a:lnTo>
                <a:lnTo>
                  <a:pt x="37" y="41"/>
                </a:lnTo>
                <a:lnTo>
                  <a:pt x="16" y="6"/>
                </a:lnTo>
                <a:lnTo>
                  <a:pt x="27" y="0"/>
                </a:lnTo>
                <a:lnTo>
                  <a:pt x="52" y="16"/>
                </a:lnTo>
                <a:lnTo>
                  <a:pt x="94" y="57"/>
                </a:lnTo>
                <a:lnTo>
                  <a:pt x="135" y="82"/>
                </a:lnTo>
                <a:lnTo>
                  <a:pt x="150" y="82"/>
                </a:lnTo>
                <a:lnTo>
                  <a:pt x="166" y="98"/>
                </a:lnTo>
                <a:lnTo>
                  <a:pt x="187" y="98"/>
                </a:lnTo>
                <a:lnTo>
                  <a:pt x="192" y="67"/>
                </a:lnTo>
                <a:lnTo>
                  <a:pt x="202" y="72"/>
                </a:lnTo>
                <a:lnTo>
                  <a:pt x="202" y="108"/>
                </a:lnTo>
                <a:lnTo>
                  <a:pt x="217" y="139"/>
                </a:lnTo>
                <a:lnTo>
                  <a:pt x="234" y="135"/>
                </a:lnTo>
                <a:lnTo>
                  <a:pt x="234" y="139"/>
                </a:lnTo>
                <a:lnTo>
                  <a:pt x="217" y="150"/>
                </a:lnTo>
                <a:lnTo>
                  <a:pt x="207" y="155"/>
                </a:lnTo>
                <a:lnTo>
                  <a:pt x="176" y="165"/>
                </a:lnTo>
                <a:lnTo>
                  <a:pt x="160" y="180"/>
                </a:lnTo>
                <a:lnTo>
                  <a:pt x="160" y="217"/>
                </a:lnTo>
                <a:lnTo>
                  <a:pt x="160" y="233"/>
                </a:lnTo>
                <a:lnTo>
                  <a:pt x="94" y="207"/>
                </a:lnTo>
                <a:lnTo>
                  <a:pt x="68" y="196"/>
                </a:lnTo>
                <a:lnTo>
                  <a:pt x="57" y="207"/>
                </a:lnTo>
                <a:lnTo>
                  <a:pt x="52" y="223"/>
                </a:lnTo>
                <a:lnTo>
                  <a:pt x="41" y="207"/>
                </a:lnTo>
                <a:lnTo>
                  <a:pt x="27" y="217"/>
                </a:lnTo>
                <a:lnTo>
                  <a:pt x="27" y="223"/>
                </a:lnTo>
                <a:lnTo>
                  <a:pt x="52" y="233"/>
                </a:lnTo>
                <a:lnTo>
                  <a:pt x="57" y="248"/>
                </a:lnTo>
                <a:lnTo>
                  <a:pt x="68" y="248"/>
                </a:lnTo>
                <a:lnTo>
                  <a:pt x="57" y="264"/>
                </a:lnTo>
                <a:lnTo>
                  <a:pt x="52" y="264"/>
                </a:lnTo>
                <a:lnTo>
                  <a:pt x="41" y="284"/>
                </a:lnTo>
                <a:lnTo>
                  <a:pt x="37" y="28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84" name="Freeform 281" descr="Diagonales larges vers le bas">
            <a:extLst>
              <a:ext uri="{FF2B5EF4-FFF2-40B4-BE49-F238E27FC236}">
                <a16:creationId xmlns:a16="http://schemas.microsoft.com/office/drawing/2014/main" id="{C1A752CC-FFCB-8F4A-958F-88ECFD93841C}"/>
              </a:ext>
            </a:extLst>
          </p:cNvPr>
          <p:cNvSpPr>
            <a:spLocks noChangeArrowheads="1"/>
          </p:cNvSpPr>
          <p:nvPr/>
        </p:nvSpPr>
        <p:spPr bwMode="auto">
          <a:xfrm>
            <a:off x="1362380" y="1866276"/>
            <a:ext cx="1962244" cy="1549999"/>
          </a:xfrm>
          <a:custGeom>
            <a:avLst/>
            <a:gdLst>
              <a:gd name="T0" fmla="*/ 658 w 3197"/>
              <a:gd name="T1" fmla="*/ 124 h 2423"/>
              <a:gd name="T2" fmla="*/ 938 w 3197"/>
              <a:gd name="T3" fmla="*/ 93 h 2423"/>
              <a:gd name="T4" fmla="*/ 834 w 3197"/>
              <a:gd name="T5" fmla="*/ 139 h 2423"/>
              <a:gd name="T6" fmla="*/ 1036 w 3197"/>
              <a:gd name="T7" fmla="*/ 66 h 2423"/>
              <a:gd name="T8" fmla="*/ 1077 w 3197"/>
              <a:gd name="T9" fmla="*/ 202 h 2423"/>
              <a:gd name="T10" fmla="*/ 1351 w 3197"/>
              <a:gd name="T11" fmla="*/ 300 h 2423"/>
              <a:gd name="T12" fmla="*/ 1496 w 3197"/>
              <a:gd name="T13" fmla="*/ 424 h 2423"/>
              <a:gd name="T14" fmla="*/ 1543 w 3197"/>
              <a:gd name="T15" fmla="*/ 527 h 2423"/>
              <a:gd name="T16" fmla="*/ 1580 w 3197"/>
              <a:gd name="T17" fmla="*/ 424 h 2423"/>
              <a:gd name="T18" fmla="*/ 1756 w 3197"/>
              <a:gd name="T19" fmla="*/ 476 h 2423"/>
              <a:gd name="T20" fmla="*/ 1958 w 3197"/>
              <a:gd name="T21" fmla="*/ 548 h 2423"/>
              <a:gd name="T22" fmla="*/ 2024 w 3197"/>
              <a:gd name="T23" fmla="*/ 527 h 2423"/>
              <a:gd name="T24" fmla="*/ 1999 w 3197"/>
              <a:gd name="T25" fmla="*/ 615 h 2423"/>
              <a:gd name="T26" fmla="*/ 2092 w 3197"/>
              <a:gd name="T27" fmla="*/ 502 h 2423"/>
              <a:gd name="T28" fmla="*/ 2165 w 3197"/>
              <a:gd name="T29" fmla="*/ 439 h 2423"/>
              <a:gd name="T30" fmla="*/ 2112 w 3197"/>
              <a:gd name="T31" fmla="*/ 351 h 2423"/>
              <a:gd name="T32" fmla="*/ 2201 w 3197"/>
              <a:gd name="T33" fmla="*/ 274 h 2423"/>
              <a:gd name="T34" fmla="*/ 2257 w 3197"/>
              <a:gd name="T35" fmla="*/ 408 h 2423"/>
              <a:gd name="T36" fmla="*/ 2263 w 3197"/>
              <a:gd name="T37" fmla="*/ 465 h 2423"/>
              <a:gd name="T38" fmla="*/ 2289 w 3197"/>
              <a:gd name="T39" fmla="*/ 594 h 2423"/>
              <a:gd name="T40" fmla="*/ 2459 w 3197"/>
              <a:gd name="T41" fmla="*/ 486 h 2423"/>
              <a:gd name="T42" fmla="*/ 2558 w 3197"/>
              <a:gd name="T43" fmla="*/ 600 h 2423"/>
              <a:gd name="T44" fmla="*/ 2382 w 3197"/>
              <a:gd name="T45" fmla="*/ 682 h 2423"/>
              <a:gd name="T46" fmla="*/ 2206 w 3197"/>
              <a:gd name="T47" fmla="*/ 791 h 2423"/>
              <a:gd name="T48" fmla="*/ 2138 w 3197"/>
              <a:gd name="T49" fmla="*/ 899 h 2423"/>
              <a:gd name="T50" fmla="*/ 1946 w 3197"/>
              <a:gd name="T51" fmla="*/ 884 h 2423"/>
              <a:gd name="T52" fmla="*/ 1854 w 3197"/>
              <a:gd name="T53" fmla="*/ 1076 h 2423"/>
              <a:gd name="T54" fmla="*/ 1781 w 3197"/>
              <a:gd name="T55" fmla="*/ 1418 h 2423"/>
              <a:gd name="T56" fmla="*/ 2046 w 3197"/>
              <a:gd name="T57" fmla="*/ 1577 h 2423"/>
              <a:gd name="T58" fmla="*/ 2165 w 3197"/>
              <a:gd name="T59" fmla="*/ 1862 h 2423"/>
              <a:gd name="T60" fmla="*/ 2392 w 3197"/>
              <a:gd name="T61" fmla="*/ 1573 h 2423"/>
              <a:gd name="T62" fmla="*/ 2480 w 3197"/>
              <a:gd name="T63" fmla="*/ 1154 h 2423"/>
              <a:gd name="T64" fmla="*/ 2703 w 3197"/>
              <a:gd name="T65" fmla="*/ 1210 h 2423"/>
              <a:gd name="T66" fmla="*/ 2708 w 3197"/>
              <a:gd name="T67" fmla="*/ 1397 h 2423"/>
              <a:gd name="T68" fmla="*/ 2962 w 3197"/>
              <a:gd name="T69" fmla="*/ 1303 h 2423"/>
              <a:gd name="T70" fmla="*/ 3145 w 3197"/>
              <a:gd name="T71" fmla="*/ 1728 h 2423"/>
              <a:gd name="T72" fmla="*/ 3138 w 3197"/>
              <a:gd name="T73" fmla="*/ 1806 h 2423"/>
              <a:gd name="T74" fmla="*/ 2983 w 3197"/>
              <a:gd name="T75" fmla="*/ 1997 h 2423"/>
              <a:gd name="T76" fmla="*/ 2703 w 3197"/>
              <a:gd name="T77" fmla="*/ 2039 h 2423"/>
              <a:gd name="T78" fmla="*/ 2723 w 3197"/>
              <a:gd name="T79" fmla="*/ 2137 h 2423"/>
              <a:gd name="T80" fmla="*/ 2734 w 3197"/>
              <a:gd name="T81" fmla="*/ 2338 h 2423"/>
              <a:gd name="T82" fmla="*/ 2734 w 3197"/>
              <a:gd name="T83" fmla="*/ 2272 h 2423"/>
              <a:gd name="T84" fmla="*/ 2574 w 3197"/>
              <a:gd name="T85" fmla="*/ 2157 h 2423"/>
              <a:gd name="T86" fmla="*/ 2180 w 3197"/>
              <a:gd name="T87" fmla="*/ 2313 h 2423"/>
              <a:gd name="T88" fmla="*/ 2107 w 3197"/>
              <a:gd name="T89" fmla="*/ 2380 h 2423"/>
              <a:gd name="T90" fmla="*/ 1999 w 3197"/>
              <a:gd name="T91" fmla="*/ 2338 h 2423"/>
              <a:gd name="T92" fmla="*/ 2092 w 3197"/>
              <a:gd name="T93" fmla="*/ 2256 h 2423"/>
              <a:gd name="T94" fmla="*/ 1895 w 3197"/>
              <a:gd name="T95" fmla="*/ 2064 h 2423"/>
              <a:gd name="T96" fmla="*/ 1621 w 3197"/>
              <a:gd name="T97" fmla="*/ 2007 h 2423"/>
              <a:gd name="T98" fmla="*/ 1537 w 3197"/>
              <a:gd name="T99" fmla="*/ 1904 h 2423"/>
              <a:gd name="T100" fmla="*/ 217 w 3197"/>
              <a:gd name="T101" fmla="*/ 1635 h 2423"/>
              <a:gd name="T102" fmla="*/ 259 w 3197"/>
              <a:gd name="T103" fmla="*/ 1267 h 2423"/>
              <a:gd name="T104" fmla="*/ 139 w 3197"/>
              <a:gd name="T105" fmla="*/ 921 h 2423"/>
              <a:gd name="T106" fmla="*/ 305 w 3197"/>
              <a:gd name="T107" fmla="*/ 259 h 24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97"/>
              <a:gd name="T163" fmla="*/ 0 h 2423"/>
              <a:gd name="T164" fmla="*/ 3197 w 3197"/>
              <a:gd name="T165" fmla="*/ 2423 h 24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97" h="2423">
                <a:moveTo>
                  <a:pt x="305" y="259"/>
                </a:moveTo>
                <a:lnTo>
                  <a:pt x="517" y="0"/>
                </a:lnTo>
                <a:lnTo>
                  <a:pt x="558" y="15"/>
                </a:lnTo>
                <a:lnTo>
                  <a:pt x="590" y="98"/>
                </a:lnTo>
                <a:lnTo>
                  <a:pt x="658" y="139"/>
                </a:lnTo>
                <a:lnTo>
                  <a:pt x="658" y="124"/>
                </a:lnTo>
                <a:lnTo>
                  <a:pt x="673" y="134"/>
                </a:lnTo>
                <a:lnTo>
                  <a:pt x="683" y="165"/>
                </a:lnTo>
                <a:lnTo>
                  <a:pt x="699" y="124"/>
                </a:lnTo>
                <a:lnTo>
                  <a:pt x="750" y="98"/>
                </a:lnTo>
                <a:lnTo>
                  <a:pt x="942" y="72"/>
                </a:lnTo>
                <a:lnTo>
                  <a:pt x="938" y="93"/>
                </a:lnTo>
                <a:lnTo>
                  <a:pt x="870" y="108"/>
                </a:lnTo>
                <a:lnTo>
                  <a:pt x="777" y="114"/>
                </a:lnTo>
                <a:lnTo>
                  <a:pt x="735" y="149"/>
                </a:lnTo>
                <a:lnTo>
                  <a:pt x="761" y="155"/>
                </a:lnTo>
                <a:lnTo>
                  <a:pt x="849" y="124"/>
                </a:lnTo>
                <a:lnTo>
                  <a:pt x="834" y="139"/>
                </a:lnTo>
                <a:lnTo>
                  <a:pt x="942" y="108"/>
                </a:lnTo>
                <a:lnTo>
                  <a:pt x="938" y="114"/>
                </a:lnTo>
                <a:lnTo>
                  <a:pt x="942" y="134"/>
                </a:lnTo>
                <a:lnTo>
                  <a:pt x="1020" y="93"/>
                </a:lnTo>
                <a:lnTo>
                  <a:pt x="1020" y="72"/>
                </a:lnTo>
                <a:lnTo>
                  <a:pt x="1036" y="66"/>
                </a:lnTo>
                <a:lnTo>
                  <a:pt x="1020" y="165"/>
                </a:lnTo>
                <a:lnTo>
                  <a:pt x="1036" y="191"/>
                </a:lnTo>
                <a:lnTo>
                  <a:pt x="1087" y="134"/>
                </a:lnTo>
                <a:lnTo>
                  <a:pt x="1118" y="124"/>
                </a:lnTo>
                <a:lnTo>
                  <a:pt x="1108" y="165"/>
                </a:lnTo>
                <a:lnTo>
                  <a:pt x="1077" y="202"/>
                </a:lnTo>
                <a:lnTo>
                  <a:pt x="1128" y="202"/>
                </a:lnTo>
                <a:lnTo>
                  <a:pt x="1155" y="175"/>
                </a:lnTo>
                <a:lnTo>
                  <a:pt x="1196" y="181"/>
                </a:lnTo>
                <a:lnTo>
                  <a:pt x="1216" y="222"/>
                </a:lnTo>
                <a:lnTo>
                  <a:pt x="1294" y="290"/>
                </a:lnTo>
                <a:lnTo>
                  <a:pt x="1351" y="300"/>
                </a:lnTo>
                <a:lnTo>
                  <a:pt x="1377" y="351"/>
                </a:lnTo>
                <a:lnTo>
                  <a:pt x="1372" y="378"/>
                </a:lnTo>
                <a:lnTo>
                  <a:pt x="1335" y="367"/>
                </a:lnTo>
                <a:lnTo>
                  <a:pt x="1304" y="382"/>
                </a:lnTo>
                <a:lnTo>
                  <a:pt x="1403" y="424"/>
                </a:lnTo>
                <a:lnTo>
                  <a:pt x="1496" y="424"/>
                </a:lnTo>
                <a:lnTo>
                  <a:pt x="1537" y="476"/>
                </a:lnTo>
                <a:lnTo>
                  <a:pt x="1537" y="517"/>
                </a:lnTo>
                <a:lnTo>
                  <a:pt x="1512" y="507"/>
                </a:lnTo>
                <a:lnTo>
                  <a:pt x="1527" y="574"/>
                </a:lnTo>
                <a:lnTo>
                  <a:pt x="1527" y="543"/>
                </a:lnTo>
                <a:lnTo>
                  <a:pt x="1543" y="527"/>
                </a:lnTo>
                <a:lnTo>
                  <a:pt x="1553" y="533"/>
                </a:lnTo>
                <a:lnTo>
                  <a:pt x="1568" y="465"/>
                </a:lnTo>
                <a:lnTo>
                  <a:pt x="1590" y="439"/>
                </a:lnTo>
                <a:lnTo>
                  <a:pt x="1652" y="439"/>
                </a:lnTo>
                <a:lnTo>
                  <a:pt x="1688" y="419"/>
                </a:lnTo>
                <a:lnTo>
                  <a:pt x="1580" y="424"/>
                </a:lnTo>
                <a:lnTo>
                  <a:pt x="1568" y="419"/>
                </a:lnTo>
                <a:lnTo>
                  <a:pt x="1605" y="398"/>
                </a:lnTo>
                <a:lnTo>
                  <a:pt x="1698" y="392"/>
                </a:lnTo>
                <a:lnTo>
                  <a:pt x="1713" y="460"/>
                </a:lnTo>
                <a:lnTo>
                  <a:pt x="1729" y="476"/>
                </a:lnTo>
                <a:lnTo>
                  <a:pt x="1756" y="476"/>
                </a:lnTo>
                <a:lnTo>
                  <a:pt x="1770" y="527"/>
                </a:lnTo>
                <a:lnTo>
                  <a:pt x="1786" y="517"/>
                </a:lnTo>
                <a:lnTo>
                  <a:pt x="1895" y="543"/>
                </a:lnTo>
                <a:lnTo>
                  <a:pt x="1916" y="517"/>
                </a:lnTo>
                <a:lnTo>
                  <a:pt x="1932" y="543"/>
                </a:lnTo>
                <a:lnTo>
                  <a:pt x="1958" y="548"/>
                </a:lnTo>
                <a:lnTo>
                  <a:pt x="1932" y="517"/>
                </a:lnTo>
                <a:lnTo>
                  <a:pt x="1936" y="492"/>
                </a:lnTo>
                <a:lnTo>
                  <a:pt x="1973" y="492"/>
                </a:lnTo>
                <a:lnTo>
                  <a:pt x="1999" y="517"/>
                </a:lnTo>
                <a:lnTo>
                  <a:pt x="1983" y="533"/>
                </a:lnTo>
                <a:lnTo>
                  <a:pt x="2024" y="527"/>
                </a:lnTo>
                <a:lnTo>
                  <a:pt x="1973" y="584"/>
                </a:lnTo>
                <a:lnTo>
                  <a:pt x="1989" y="600"/>
                </a:lnTo>
                <a:lnTo>
                  <a:pt x="1962" y="600"/>
                </a:lnTo>
                <a:lnTo>
                  <a:pt x="1962" y="641"/>
                </a:lnTo>
                <a:lnTo>
                  <a:pt x="1973" y="615"/>
                </a:lnTo>
                <a:lnTo>
                  <a:pt x="1999" y="615"/>
                </a:lnTo>
                <a:lnTo>
                  <a:pt x="2014" y="558"/>
                </a:lnTo>
                <a:lnTo>
                  <a:pt x="2030" y="533"/>
                </a:lnTo>
                <a:lnTo>
                  <a:pt x="2056" y="543"/>
                </a:lnTo>
                <a:lnTo>
                  <a:pt x="2122" y="517"/>
                </a:lnTo>
                <a:lnTo>
                  <a:pt x="2134" y="486"/>
                </a:lnTo>
                <a:lnTo>
                  <a:pt x="2092" y="502"/>
                </a:lnTo>
                <a:lnTo>
                  <a:pt x="2107" y="476"/>
                </a:lnTo>
                <a:lnTo>
                  <a:pt x="2134" y="460"/>
                </a:lnTo>
                <a:lnTo>
                  <a:pt x="2149" y="450"/>
                </a:lnTo>
                <a:lnTo>
                  <a:pt x="2138" y="465"/>
                </a:lnTo>
                <a:lnTo>
                  <a:pt x="2154" y="460"/>
                </a:lnTo>
                <a:lnTo>
                  <a:pt x="2165" y="439"/>
                </a:lnTo>
                <a:lnTo>
                  <a:pt x="2138" y="450"/>
                </a:lnTo>
                <a:lnTo>
                  <a:pt x="2134" y="424"/>
                </a:lnTo>
                <a:lnTo>
                  <a:pt x="2112" y="424"/>
                </a:lnTo>
                <a:lnTo>
                  <a:pt x="2081" y="398"/>
                </a:lnTo>
                <a:lnTo>
                  <a:pt x="2081" y="382"/>
                </a:lnTo>
                <a:lnTo>
                  <a:pt x="2112" y="351"/>
                </a:lnTo>
                <a:lnTo>
                  <a:pt x="2134" y="351"/>
                </a:lnTo>
                <a:lnTo>
                  <a:pt x="2122" y="315"/>
                </a:lnTo>
                <a:lnTo>
                  <a:pt x="2149" y="300"/>
                </a:lnTo>
                <a:lnTo>
                  <a:pt x="2175" y="284"/>
                </a:lnTo>
                <a:lnTo>
                  <a:pt x="2180" y="300"/>
                </a:lnTo>
                <a:lnTo>
                  <a:pt x="2201" y="274"/>
                </a:lnTo>
                <a:lnTo>
                  <a:pt x="2180" y="269"/>
                </a:lnTo>
                <a:lnTo>
                  <a:pt x="2222" y="259"/>
                </a:lnTo>
                <a:lnTo>
                  <a:pt x="2263" y="274"/>
                </a:lnTo>
                <a:lnTo>
                  <a:pt x="2263" y="315"/>
                </a:lnTo>
                <a:lnTo>
                  <a:pt x="2247" y="367"/>
                </a:lnTo>
                <a:lnTo>
                  <a:pt x="2257" y="408"/>
                </a:lnTo>
                <a:lnTo>
                  <a:pt x="2232" y="398"/>
                </a:lnTo>
                <a:lnTo>
                  <a:pt x="2242" y="419"/>
                </a:lnTo>
                <a:lnTo>
                  <a:pt x="2206" y="435"/>
                </a:lnTo>
                <a:lnTo>
                  <a:pt x="2222" y="460"/>
                </a:lnTo>
                <a:lnTo>
                  <a:pt x="2242" y="450"/>
                </a:lnTo>
                <a:lnTo>
                  <a:pt x="2263" y="465"/>
                </a:lnTo>
                <a:lnTo>
                  <a:pt x="2242" y="476"/>
                </a:lnTo>
                <a:lnTo>
                  <a:pt x="2222" y="558"/>
                </a:lnTo>
                <a:lnTo>
                  <a:pt x="2310" y="492"/>
                </a:lnTo>
                <a:lnTo>
                  <a:pt x="2330" y="543"/>
                </a:lnTo>
                <a:lnTo>
                  <a:pt x="2314" y="574"/>
                </a:lnTo>
                <a:lnTo>
                  <a:pt x="2289" y="594"/>
                </a:lnTo>
                <a:lnTo>
                  <a:pt x="2289" y="656"/>
                </a:lnTo>
                <a:lnTo>
                  <a:pt x="2371" y="610"/>
                </a:lnTo>
                <a:lnTo>
                  <a:pt x="2418" y="548"/>
                </a:lnTo>
                <a:lnTo>
                  <a:pt x="2449" y="543"/>
                </a:lnTo>
                <a:lnTo>
                  <a:pt x="2439" y="527"/>
                </a:lnTo>
                <a:lnTo>
                  <a:pt x="2459" y="486"/>
                </a:lnTo>
                <a:lnTo>
                  <a:pt x="2558" y="517"/>
                </a:lnTo>
                <a:lnTo>
                  <a:pt x="2543" y="527"/>
                </a:lnTo>
                <a:lnTo>
                  <a:pt x="2574" y="558"/>
                </a:lnTo>
                <a:lnTo>
                  <a:pt x="2547" y="568"/>
                </a:lnTo>
                <a:lnTo>
                  <a:pt x="2568" y="574"/>
                </a:lnTo>
                <a:lnTo>
                  <a:pt x="2558" y="600"/>
                </a:lnTo>
                <a:lnTo>
                  <a:pt x="2506" y="600"/>
                </a:lnTo>
                <a:lnTo>
                  <a:pt x="2516" y="678"/>
                </a:lnTo>
                <a:lnTo>
                  <a:pt x="2502" y="709"/>
                </a:lnTo>
                <a:lnTo>
                  <a:pt x="2398" y="745"/>
                </a:lnTo>
                <a:lnTo>
                  <a:pt x="2398" y="703"/>
                </a:lnTo>
                <a:lnTo>
                  <a:pt x="2382" y="682"/>
                </a:lnTo>
                <a:lnTo>
                  <a:pt x="2367" y="693"/>
                </a:lnTo>
                <a:lnTo>
                  <a:pt x="2382" y="750"/>
                </a:lnTo>
                <a:lnTo>
                  <a:pt x="2283" y="709"/>
                </a:lnTo>
                <a:lnTo>
                  <a:pt x="2310" y="745"/>
                </a:lnTo>
                <a:lnTo>
                  <a:pt x="2232" y="801"/>
                </a:lnTo>
                <a:lnTo>
                  <a:pt x="2206" y="791"/>
                </a:lnTo>
                <a:lnTo>
                  <a:pt x="2154" y="735"/>
                </a:lnTo>
                <a:lnTo>
                  <a:pt x="2138" y="735"/>
                </a:lnTo>
                <a:lnTo>
                  <a:pt x="2165" y="786"/>
                </a:lnTo>
                <a:lnTo>
                  <a:pt x="2232" y="811"/>
                </a:lnTo>
                <a:lnTo>
                  <a:pt x="2175" y="884"/>
                </a:lnTo>
                <a:lnTo>
                  <a:pt x="2138" y="899"/>
                </a:lnTo>
                <a:lnTo>
                  <a:pt x="2107" y="895"/>
                </a:lnTo>
                <a:lnTo>
                  <a:pt x="2097" y="874"/>
                </a:lnTo>
                <a:lnTo>
                  <a:pt x="2066" y="926"/>
                </a:lnTo>
                <a:lnTo>
                  <a:pt x="2030" y="926"/>
                </a:lnTo>
                <a:lnTo>
                  <a:pt x="1946" y="869"/>
                </a:lnTo>
                <a:lnTo>
                  <a:pt x="1946" y="884"/>
                </a:lnTo>
                <a:lnTo>
                  <a:pt x="1989" y="899"/>
                </a:lnTo>
                <a:lnTo>
                  <a:pt x="2040" y="952"/>
                </a:lnTo>
                <a:lnTo>
                  <a:pt x="2024" y="977"/>
                </a:lnTo>
                <a:lnTo>
                  <a:pt x="1958" y="977"/>
                </a:lnTo>
                <a:lnTo>
                  <a:pt x="1962" y="993"/>
                </a:lnTo>
                <a:lnTo>
                  <a:pt x="1854" y="1076"/>
                </a:lnTo>
                <a:lnTo>
                  <a:pt x="1786" y="1144"/>
                </a:lnTo>
                <a:lnTo>
                  <a:pt x="1745" y="1262"/>
                </a:lnTo>
                <a:lnTo>
                  <a:pt x="1766" y="1277"/>
                </a:lnTo>
                <a:lnTo>
                  <a:pt x="1807" y="1288"/>
                </a:lnTo>
                <a:lnTo>
                  <a:pt x="1797" y="1397"/>
                </a:lnTo>
                <a:lnTo>
                  <a:pt x="1781" y="1418"/>
                </a:lnTo>
                <a:lnTo>
                  <a:pt x="1864" y="1412"/>
                </a:lnTo>
                <a:lnTo>
                  <a:pt x="1936" y="1453"/>
                </a:lnTo>
                <a:lnTo>
                  <a:pt x="1958" y="1495"/>
                </a:lnTo>
                <a:lnTo>
                  <a:pt x="1958" y="1520"/>
                </a:lnTo>
                <a:lnTo>
                  <a:pt x="2014" y="1547"/>
                </a:lnTo>
                <a:lnTo>
                  <a:pt x="2046" y="1577"/>
                </a:lnTo>
                <a:lnTo>
                  <a:pt x="2154" y="1604"/>
                </a:lnTo>
                <a:lnTo>
                  <a:pt x="2112" y="1743"/>
                </a:lnTo>
                <a:lnTo>
                  <a:pt x="2122" y="1790"/>
                </a:lnTo>
                <a:lnTo>
                  <a:pt x="2107" y="1806"/>
                </a:lnTo>
                <a:lnTo>
                  <a:pt x="2154" y="1831"/>
                </a:lnTo>
                <a:lnTo>
                  <a:pt x="2165" y="1862"/>
                </a:lnTo>
                <a:lnTo>
                  <a:pt x="2180" y="1878"/>
                </a:lnTo>
                <a:lnTo>
                  <a:pt x="2206" y="1857"/>
                </a:lnTo>
                <a:lnTo>
                  <a:pt x="2216" y="1873"/>
                </a:lnTo>
                <a:lnTo>
                  <a:pt x="2247" y="1794"/>
                </a:lnTo>
                <a:lnTo>
                  <a:pt x="2242" y="1645"/>
                </a:lnTo>
                <a:lnTo>
                  <a:pt x="2392" y="1573"/>
                </a:lnTo>
                <a:lnTo>
                  <a:pt x="2418" y="1506"/>
                </a:lnTo>
                <a:lnTo>
                  <a:pt x="2408" y="1428"/>
                </a:lnTo>
                <a:lnTo>
                  <a:pt x="2367" y="1371"/>
                </a:lnTo>
                <a:lnTo>
                  <a:pt x="2449" y="1277"/>
                </a:lnTo>
                <a:lnTo>
                  <a:pt x="2439" y="1200"/>
                </a:lnTo>
                <a:lnTo>
                  <a:pt x="2480" y="1154"/>
                </a:lnTo>
                <a:lnTo>
                  <a:pt x="2475" y="1101"/>
                </a:lnTo>
                <a:lnTo>
                  <a:pt x="2516" y="1076"/>
                </a:lnTo>
                <a:lnTo>
                  <a:pt x="2610" y="1128"/>
                </a:lnTo>
                <a:lnTo>
                  <a:pt x="2656" y="1112"/>
                </a:lnTo>
                <a:lnTo>
                  <a:pt x="2708" y="1185"/>
                </a:lnTo>
                <a:lnTo>
                  <a:pt x="2703" y="1210"/>
                </a:lnTo>
                <a:lnTo>
                  <a:pt x="2786" y="1236"/>
                </a:lnTo>
                <a:lnTo>
                  <a:pt x="2750" y="1345"/>
                </a:lnTo>
                <a:lnTo>
                  <a:pt x="2723" y="1371"/>
                </a:lnTo>
                <a:lnTo>
                  <a:pt x="2750" y="1371"/>
                </a:lnTo>
                <a:lnTo>
                  <a:pt x="2750" y="1387"/>
                </a:lnTo>
                <a:lnTo>
                  <a:pt x="2708" y="1397"/>
                </a:lnTo>
                <a:lnTo>
                  <a:pt x="2719" y="1412"/>
                </a:lnTo>
                <a:lnTo>
                  <a:pt x="2776" y="1397"/>
                </a:lnTo>
                <a:lnTo>
                  <a:pt x="2791" y="1453"/>
                </a:lnTo>
                <a:lnTo>
                  <a:pt x="2868" y="1412"/>
                </a:lnTo>
                <a:lnTo>
                  <a:pt x="2952" y="1293"/>
                </a:lnTo>
                <a:lnTo>
                  <a:pt x="2962" y="1303"/>
                </a:lnTo>
                <a:lnTo>
                  <a:pt x="3019" y="1552"/>
                </a:lnTo>
                <a:lnTo>
                  <a:pt x="2993" y="1593"/>
                </a:lnTo>
                <a:lnTo>
                  <a:pt x="3034" y="1645"/>
                </a:lnTo>
                <a:lnTo>
                  <a:pt x="3034" y="1681"/>
                </a:lnTo>
                <a:lnTo>
                  <a:pt x="3087" y="1681"/>
                </a:lnTo>
                <a:lnTo>
                  <a:pt x="3145" y="1728"/>
                </a:lnTo>
                <a:lnTo>
                  <a:pt x="3050" y="1764"/>
                </a:lnTo>
                <a:lnTo>
                  <a:pt x="3009" y="1790"/>
                </a:lnTo>
                <a:lnTo>
                  <a:pt x="3009" y="1810"/>
                </a:lnTo>
                <a:lnTo>
                  <a:pt x="3118" y="1764"/>
                </a:lnTo>
                <a:lnTo>
                  <a:pt x="3145" y="1780"/>
                </a:lnTo>
                <a:lnTo>
                  <a:pt x="3138" y="1806"/>
                </a:lnTo>
                <a:lnTo>
                  <a:pt x="3169" y="1790"/>
                </a:lnTo>
                <a:lnTo>
                  <a:pt x="3196" y="1810"/>
                </a:lnTo>
                <a:lnTo>
                  <a:pt x="3185" y="1862"/>
                </a:lnTo>
                <a:lnTo>
                  <a:pt x="3159" y="1904"/>
                </a:lnTo>
                <a:lnTo>
                  <a:pt x="3071" y="1939"/>
                </a:lnTo>
                <a:lnTo>
                  <a:pt x="2983" y="1997"/>
                </a:lnTo>
                <a:lnTo>
                  <a:pt x="2765" y="1982"/>
                </a:lnTo>
                <a:lnTo>
                  <a:pt x="2708" y="1986"/>
                </a:lnTo>
                <a:lnTo>
                  <a:pt x="2568" y="2090"/>
                </a:lnTo>
                <a:lnTo>
                  <a:pt x="2490" y="2162"/>
                </a:lnTo>
                <a:lnTo>
                  <a:pt x="2590" y="2090"/>
                </a:lnTo>
                <a:lnTo>
                  <a:pt x="2703" y="2039"/>
                </a:lnTo>
                <a:lnTo>
                  <a:pt x="2750" y="2049"/>
                </a:lnTo>
                <a:lnTo>
                  <a:pt x="2791" y="2074"/>
                </a:lnTo>
                <a:lnTo>
                  <a:pt x="2776" y="2095"/>
                </a:lnTo>
                <a:lnTo>
                  <a:pt x="2734" y="2121"/>
                </a:lnTo>
                <a:lnTo>
                  <a:pt x="2692" y="2115"/>
                </a:lnTo>
                <a:lnTo>
                  <a:pt x="2723" y="2137"/>
                </a:lnTo>
                <a:lnTo>
                  <a:pt x="2750" y="2137"/>
                </a:lnTo>
                <a:lnTo>
                  <a:pt x="2723" y="2172"/>
                </a:lnTo>
                <a:lnTo>
                  <a:pt x="2765" y="2229"/>
                </a:lnTo>
                <a:lnTo>
                  <a:pt x="2884" y="2293"/>
                </a:lnTo>
                <a:lnTo>
                  <a:pt x="2745" y="2323"/>
                </a:lnTo>
                <a:lnTo>
                  <a:pt x="2734" y="2338"/>
                </a:lnTo>
                <a:lnTo>
                  <a:pt x="2678" y="2380"/>
                </a:lnTo>
                <a:lnTo>
                  <a:pt x="2656" y="2364"/>
                </a:lnTo>
                <a:lnTo>
                  <a:pt x="2666" y="2333"/>
                </a:lnTo>
                <a:lnTo>
                  <a:pt x="2703" y="2297"/>
                </a:lnTo>
                <a:lnTo>
                  <a:pt x="2776" y="2272"/>
                </a:lnTo>
                <a:lnTo>
                  <a:pt x="2734" y="2272"/>
                </a:lnTo>
                <a:lnTo>
                  <a:pt x="2750" y="2245"/>
                </a:lnTo>
                <a:lnTo>
                  <a:pt x="2625" y="2282"/>
                </a:lnTo>
                <a:lnTo>
                  <a:pt x="2600" y="2240"/>
                </a:lnTo>
                <a:lnTo>
                  <a:pt x="2625" y="2162"/>
                </a:lnTo>
                <a:lnTo>
                  <a:pt x="2610" y="2147"/>
                </a:lnTo>
                <a:lnTo>
                  <a:pt x="2574" y="2157"/>
                </a:lnTo>
                <a:lnTo>
                  <a:pt x="2568" y="2137"/>
                </a:lnTo>
                <a:lnTo>
                  <a:pt x="2465" y="2266"/>
                </a:lnTo>
                <a:lnTo>
                  <a:pt x="2439" y="2272"/>
                </a:lnTo>
                <a:lnTo>
                  <a:pt x="2299" y="2272"/>
                </a:lnTo>
                <a:lnTo>
                  <a:pt x="2232" y="2307"/>
                </a:lnTo>
                <a:lnTo>
                  <a:pt x="2180" y="2313"/>
                </a:lnTo>
                <a:lnTo>
                  <a:pt x="2201" y="2333"/>
                </a:lnTo>
                <a:lnTo>
                  <a:pt x="2165" y="2323"/>
                </a:lnTo>
                <a:lnTo>
                  <a:pt x="2107" y="2333"/>
                </a:lnTo>
                <a:lnTo>
                  <a:pt x="2081" y="2354"/>
                </a:lnTo>
                <a:lnTo>
                  <a:pt x="2097" y="2364"/>
                </a:lnTo>
                <a:lnTo>
                  <a:pt x="2107" y="2380"/>
                </a:lnTo>
                <a:lnTo>
                  <a:pt x="2040" y="2402"/>
                </a:lnTo>
                <a:lnTo>
                  <a:pt x="1999" y="2406"/>
                </a:lnTo>
                <a:lnTo>
                  <a:pt x="1916" y="2422"/>
                </a:lnTo>
                <a:lnTo>
                  <a:pt x="1932" y="2402"/>
                </a:lnTo>
                <a:lnTo>
                  <a:pt x="1958" y="2364"/>
                </a:lnTo>
                <a:lnTo>
                  <a:pt x="1999" y="2338"/>
                </a:lnTo>
                <a:lnTo>
                  <a:pt x="2030" y="2272"/>
                </a:lnTo>
                <a:lnTo>
                  <a:pt x="2024" y="2240"/>
                </a:lnTo>
                <a:lnTo>
                  <a:pt x="2030" y="2240"/>
                </a:lnTo>
                <a:lnTo>
                  <a:pt x="2040" y="2272"/>
                </a:lnTo>
                <a:lnTo>
                  <a:pt x="2081" y="2282"/>
                </a:lnTo>
                <a:lnTo>
                  <a:pt x="2092" y="2256"/>
                </a:lnTo>
                <a:lnTo>
                  <a:pt x="2071" y="2204"/>
                </a:lnTo>
                <a:lnTo>
                  <a:pt x="2024" y="2188"/>
                </a:lnTo>
                <a:lnTo>
                  <a:pt x="1936" y="2157"/>
                </a:lnTo>
                <a:lnTo>
                  <a:pt x="1916" y="2131"/>
                </a:lnTo>
                <a:lnTo>
                  <a:pt x="1921" y="2054"/>
                </a:lnTo>
                <a:lnTo>
                  <a:pt x="1895" y="2064"/>
                </a:lnTo>
                <a:lnTo>
                  <a:pt x="1864" y="2007"/>
                </a:lnTo>
                <a:lnTo>
                  <a:pt x="1797" y="1986"/>
                </a:lnTo>
                <a:lnTo>
                  <a:pt x="1745" y="2039"/>
                </a:lnTo>
                <a:lnTo>
                  <a:pt x="1698" y="2027"/>
                </a:lnTo>
                <a:lnTo>
                  <a:pt x="1636" y="2023"/>
                </a:lnTo>
                <a:lnTo>
                  <a:pt x="1621" y="2007"/>
                </a:lnTo>
                <a:lnTo>
                  <a:pt x="1590" y="1966"/>
                </a:lnTo>
                <a:lnTo>
                  <a:pt x="1590" y="1986"/>
                </a:lnTo>
                <a:lnTo>
                  <a:pt x="1527" y="1966"/>
                </a:lnTo>
                <a:lnTo>
                  <a:pt x="1564" y="1966"/>
                </a:lnTo>
                <a:lnTo>
                  <a:pt x="1564" y="1919"/>
                </a:lnTo>
                <a:lnTo>
                  <a:pt x="1537" y="1904"/>
                </a:lnTo>
                <a:lnTo>
                  <a:pt x="1502" y="1945"/>
                </a:lnTo>
                <a:lnTo>
                  <a:pt x="357" y="1831"/>
                </a:lnTo>
                <a:lnTo>
                  <a:pt x="326" y="1790"/>
                </a:lnTo>
                <a:lnTo>
                  <a:pt x="305" y="1722"/>
                </a:lnTo>
                <a:lnTo>
                  <a:pt x="222" y="1661"/>
                </a:lnTo>
                <a:lnTo>
                  <a:pt x="217" y="1635"/>
                </a:lnTo>
                <a:lnTo>
                  <a:pt x="233" y="1469"/>
                </a:lnTo>
                <a:lnTo>
                  <a:pt x="259" y="1438"/>
                </a:lnTo>
                <a:lnTo>
                  <a:pt x="206" y="1469"/>
                </a:lnTo>
                <a:lnTo>
                  <a:pt x="192" y="1387"/>
                </a:lnTo>
                <a:lnTo>
                  <a:pt x="233" y="1334"/>
                </a:lnTo>
                <a:lnTo>
                  <a:pt x="259" y="1267"/>
                </a:lnTo>
                <a:lnTo>
                  <a:pt x="233" y="1226"/>
                </a:lnTo>
                <a:lnTo>
                  <a:pt x="206" y="1179"/>
                </a:lnTo>
                <a:lnTo>
                  <a:pt x="192" y="983"/>
                </a:lnTo>
                <a:lnTo>
                  <a:pt x="192" y="926"/>
                </a:lnTo>
                <a:lnTo>
                  <a:pt x="171" y="911"/>
                </a:lnTo>
                <a:lnTo>
                  <a:pt x="139" y="921"/>
                </a:lnTo>
                <a:lnTo>
                  <a:pt x="82" y="962"/>
                </a:lnTo>
                <a:lnTo>
                  <a:pt x="57" y="843"/>
                </a:lnTo>
                <a:lnTo>
                  <a:pt x="61" y="827"/>
                </a:lnTo>
                <a:lnTo>
                  <a:pt x="0" y="817"/>
                </a:lnTo>
                <a:lnTo>
                  <a:pt x="139" y="543"/>
                </a:lnTo>
                <a:lnTo>
                  <a:pt x="305" y="259"/>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285" name="Freeform 282" descr="Diagonales larges vers le bas">
            <a:extLst>
              <a:ext uri="{FF2B5EF4-FFF2-40B4-BE49-F238E27FC236}">
                <a16:creationId xmlns:a16="http://schemas.microsoft.com/office/drawing/2014/main" id="{30840E7B-D102-D847-9B46-E36F59DDA1D6}"/>
              </a:ext>
            </a:extLst>
          </p:cNvPr>
          <p:cNvSpPr>
            <a:spLocks noChangeArrowheads="1"/>
          </p:cNvSpPr>
          <p:nvPr/>
        </p:nvSpPr>
        <p:spPr bwMode="auto">
          <a:xfrm>
            <a:off x="3194114" y="3094757"/>
            <a:ext cx="165823" cy="198348"/>
          </a:xfrm>
          <a:custGeom>
            <a:avLst/>
            <a:gdLst>
              <a:gd name="T0" fmla="*/ 238 w 270"/>
              <a:gd name="T1" fmla="*/ 311 h 312"/>
              <a:gd name="T2" fmla="*/ 202 w 270"/>
              <a:gd name="T3" fmla="*/ 294 h 312"/>
              <a:gd name="T4" fmla="*/ 218 w 270"/>
              <a:gd name="T5" fmla="*/ 253 h 312"/>
              <a:gd name="T6" fmla="*/ 212 w 270"/>
              <a:gd name="T7" fmla="*/ 243 h 312"/>
              <a:gd name="T8" fmla="*/ 186 w 270"/>
              <a:gd name="T9" fmla="*/ 269 h 312"/>
              <a:gd name="T10" fmla="*/ 129 w 270"/>
              <a:gd name="T11" fmla="*/ 284 h 312"/>
              <a:gd name="T12" fmla="*/ 171 w 270"/>
              <a:gd name="T13" fmla="*/ 253 h 312"/>
              <a:gd name="T14" fmla="*/ 129 w 270"/>
              <a:gd name="T15" fmla="*/ 253 h 312"/>
              <a:gd name="T16" fmla="*/ 0 w 270"/>
              <a:gd name="T17" fmla="*/ 243 h 312"/>
              <a:gd name="T18" fmla="*/ 0 w 270"/>
              <a:gd name="T19" fmla="*/ 217 h 312"/>
              <a:gd name="T20" fmla="*/ 36 w 270"/>
              <a:gd name="T21" fmla="*/ 196 h 312"/>
              <a:gd name="T22" fmla="*/ 10 w 270"/>
              <a:gd name="T23" fmla="*/ 186 h 312"/>
              <a:gd name="T24" fmla="*/ 61 w 270"/>
              <a:gd name="T25" fmla="*/ 155 h 312"/>
              <a:gd name="T26" fmla="*/ 61 w 270"/>
              <a:gd name="T27" fmla="*/ 135 h 312"/>
              <a:gd name="T28" fmla="*/ 104 w 270"/>
              <a:gd name="T29" fmla="*/ 88 h 312"/>
              <a:gd name="T30" fmla="*/ 134 w 270"/>
              <a:gd name="T31" fmla="*/ 26 h 312"/>
              <a:gd name="T32" fmla="*/ 186 w 270"/>
              <a:gd name="T33" fmla="*/ 10 h 312"/>
              <a:gd name="T34" fmla="*/ 212 w 270"/>
              <a:gd name="T35" fmla="*/ 0 h 312"/>
              <a:gd name="T36" fmla="*/ 186 w 270"/>
              <a:gd name="T37" fmla="*/ 47 h 312"/>
              <a:gd name="T38" fmla="*/ 118 w 270"/>
              <a:gd name="T39" fmla="*/ 119 h 312"/>
              <a:gd name="T40" fmla="*/ 155 w 270"/>
              <a:gd name="T41" fmla="*/ 104 h 312"/>
              <a:gd name="T42" fmla="*/ 171 w 270"/>
              <a:gd name="T43" fmla="*/ 108 h 312"/>
              <a:gd name="T44" fmla="*/ 155 w 270"/>
              <a:gd name="T45" fmla="*/ 135 h 312"/>
              <a:gd name="T46" fmla="*/ 202 w 270"/>
              <a:gd name="T47" fmla="*/ 135 h 312"/>
              <a:gd name="T48" fmla="*/ 253 w 270"/>
              <a:gd name="T49" fmla="*/ 155 h 312"/>
              <a:gd name="T50" fmla="*/ 238 w 270"/>
              <a:gd name="T51" fmla="*/ 176 h 312"/>
              <a:gd name="T52" fmla="*/ 238 w 270"/>
              <a:gd name="T53" fmla="*/ 202 h 312"/>
              <a:gd name="T54" fmla="*/ 264 w 270"/>
              <a:gd name="T55" fmla="*/ 196 h 312"/>
              <a:gd name="T56" fmla="*/ 269 w 270"/>
              <a:gd name="T57" fmla="*/ 217 h 312"/>
              <a:gd name="T58" fmla="*/ 269 w 270"/>
              <a:gd name="T59" fmla="*/ 243 h 312"/>
              <a:gd name="T60" fmla="*/ 264 w 270"/>
              <a:gd name="T61" fmla="*/ 269 h 312"/>
              <a:gd name="T62" fmla="*/ 238 w 270"/>
              <a:gd name="T63" fmla="*/ 311 h 312"/>
              <a:gd name="T64" fmla="*/ 238 w 270"/>
              <a:gd name="T65" fmla="*/ 311 h 3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312"/>
              <a:gd name="T101" fmla="*/ 270 w 270"/>
              <a:gd name="T102" fmla="*/ 312 h 3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312">
                <a:moveTo>
                  <a:pt x="238" y="311"/>
                </a:moveTo>
                <a:lnTo>
                  <a:pt x="202" y="294"/>
                </a:lnTo>
                <a:lnTo>
                  <a:pt x="218" y="253"/>
                </a:lnTo>
                <a:lnTo>
                  <a:pt x="212" y="243"/>
                </a:lnTo>
                <a:lnTo>
                  <a:pt x="186" y="269"/>
                </a:lnTo>
                <a:lnTo>
                  <a:pt x="129" y="284"/>
                </a:lnTo>
                <a:lnTo>
                  <a:pt x="171" y="253"/>
                </a:lnTo>
                <a:lnTo>
                  <a:pt x="129" y="253"/>
                </a:lnTo>
                <a:lnTo>
                  <a:pt x="0" y="243"/>
                </a:lnTo>
                <a:lnTo>
                  <a:pt x="0" y="217"/>
                </a:lnTo>
                <a:lnTo>
                  <a:pt x="36" y="196"/>
                </a:lnTo>
                <a:lnTo>
                  <a:pt x="10" y="186"/>
                </a:lnTo>
                <a:lnTo>
                  <a:pt x="61" y="155"/>
                </a:lnTo>
                <a:lnTo>
                  <a:pt x="61" y="135"/>
                </a:lnTo>
                <a:lnTo>
                  <a:pt x="104" y="88"/>
                </a:lnTo>
                <a:lnTo>
                  <a:pt x="134" y="26"/>
                </a:lnTo>
                <a:lnTo>
                  <a:pt x="186" y="10"/>
                </a:lnTo>
                <a:lnTo>
                  <a:pt x="212" y="0"/>
                </a:lnTo>
                <a:lnTo>
                  <a:pt x="186" y="47"/>
                </a:lnTo>
                <a:lnTo>
                  <a:pt x="118" y="119"/>
                </a:lnTo>
                <a:lnTo>
                  <a:pt x="155" y="104"/>
                </a:lnTo>
                <a:lnTo>
                  <a:pt x="171" y="108"/>
                </a:lnTo>
                <a:lnTo>
                  <a:pt x="155" y="135"/>
                </a:lnTo>
                <a:lnTo>
                  <a:pt x="202" y="135"/>
                </a:lnTo>
                <a:lnTo>
                  <a:pt x="253" y="155"/>
                </a:lnTo>
                <a:lnTo>
                  <a:pt x="238" y="176"/>
                </a:lnTo>
                <a:lnTo>
                  <a:pt x="238" y="202"/>
                </a:lnTo>
                <a:lnTo>
                  <a:pt x="264" y="196"/>
                </a:lnTo>
                <a:lnTo>
                  <a:pt x="269" y="217"/>
                </a:lnTo>
                <a:lnTo>
                  <a:pt x="269" y="243"/>
                </a:lnTo>
                <a:lnTo>
                  <a:pt x="264" y="269"/>
                </a:lnTo>
                <a:lnTo>
                  <a:pt x="238" y="311"/>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286" name="Freeform 283" descr="Diagonales larges vers le bas">
            <a:extLst>
              <a:ext uri="{FF2B5EF4-FFF2-40B4-BE49-F238E27FC236}">
                <a16:creationId xmlns:a16="http://schemas.microsoft.com/office/drawing/2014/main" id="{52F035FE-5C71-5744-AF09-0E172125148C}"/>
              </a:ext>
            </a:extLst>
          </p:cNvPr>
          <p:cNvSpPr>
            <a:spLocks noChangeArrowheads="1"/>
          </p:cNvSpPr>
          <p:nvPr/>
        </p:nvSpPr>
        <p:spPr bwMode="auto">
          <a:xfrm>
            <a:off x="1440685" y="3037173"/>
            <a:ext cx="1533867" cy="958152"/>
          </a:xfrm>
          <a:custGeom>
            <a:avLst/>
            <a:gdLst>
              <a:gd name="T0" fmla="*/ 1435 w 2498"/>
              <a:gd name="T1" fmla="*/ 135 h 1498"/>
              <a:gd name="T2" fmla="*/ 1492 w 2498"/>
              <a:gd name="T3" fmla="*/ 176 h 1498"/>
              <a:gd name="T4" fmla="*/ 1558 w 2498"/>
              <a:gd name="T5" fmla="*/ 223 h 1498"/>
              <a:gd name="T6" fmla="*/ 1523 w 2498"/>
              <a:gd name="T7" fmla="*/ 274 h 1498"/>
              <a:gd name="T8" fmla="*/ 1668 w 2498"/>
              <a:gd name="T9" fmla="*/ 249 h 1498"/>
              <a:gd name="T10" fmla="*/ 1668 w 2498"/>
              <a:gd name="T11" fmla="*/ 305 h 1498"/>
              <a:gd name="T12" fmla="*/ 1766 w 2498"/>
              <a:gd name="T13" fmla="*/ 325 h 1498"/>
              <a:gd name="T14" fmla="*/ 1735 w 2498"/>
              <a:gd name="T15" fmla="*/ 341 h 1498"/>
              <a:gd name="T16" fmla="*/ 1626 w 2498"/>
              <a:gd name="T17" fmla="*/ 460 h 1498"/>
              <a:gd name="T18" fmla="*/ 1636 w 2498"/>
              <a:gd name="T19" fmla="*/ 600 h 1498"/>
              <a:gd name="T20" fmla="*/ 1683 w 2498"/>
              <a:gd name="T21" fmla="*/ 435 h 1498"/>
              <a:gd name="T22" fmla="*/ 1766 w 2498"/>
              <a:gd name="T23" fmla="*/ 368 h 1498"/>
              <a:gd name="T24" fmla="*/ 1776 w 2498"/>
              <a:gd name="T25" fmla="*/ 502 h 1498"/>
              <a:gd name="T26" fmla="*/ 1828 w 2498"/>
              <a:gd name="T27" fmla="*/ 533 h 1498"/>
              <a:gd name="T28" fmla="*/ 1901 w 2498"/>
              <a:gd name="T29" fmla="*/ 626 h 1498"/>
              <a:gd name="T30" fmla="*/ 1968 w 2498"/>
              <a:gd name="T31" fmla="*/ 533 h 1498"/>
              <a:gd name="T32" fmla="*/ 2169 w 2498"/>
              <a:gd name="T33" fmla="*/ 440 h 1498"/>
              <a:gd name="T34" fmla="*/ 2446 w 2498"/>
              <a:gd name="T35" fmla="*/ 325 h 1498"/>
              <a:gd name="T36" fmla="*/ 2497 w 2498"/>
              <a:gd name="T37" fmla="*/ 450 h 1498"/>
              <a:gd name="T38" fmla="*/ 2345 w 2498"/>
              <a:gd name="T39" fmla="*/ 548 h 1498"/>
              <a:gd name="T40" fmla="*/ 2345 w 2498"/>
              <a:gd name="T41" fmla="*/ 642 h 1498"/>
              <a:gd name="T42" fmla="*/ 2237 w 2498"/>
              <a:gd name="T43" fmla="*/ 678 h 1498"/>
              <a:gd name="T44" fmla="*/ 2144 w 2498"/>
              <a:gd name="T45" fmla="*/ 740 h 1498"/>
              <a:gd name="T46" fmla="*/ 2092 w 2498"/>
              <a:gd name="T47" fmla="*/ 801 h 1498"/>
              <a:gd name="T48" fmla="*/ 2061 w 2498"/>
              <a:gd name="T49" fmla="*/ 750 h 1498"/>
              <a:gd name="T50" fmla="*/ 2036 w 2498"/>
              <a:gd name="T51" fmla="*/ 844 h 1498"/>
              <a:gd name="T52" fmla="*/ 2046 w 2498"/>
              <a:gd name="T53" fmla="*/ 942 h 1498"/>
              <a:gd name="T54" fmla="*/ 2046 w 2498"/>
              <a:gd name="T55" fmla="*/ 952 h 1498"/>
              <a:gd name="T56" fmla="*/ 1926 w 2498"/>
              <a:gd name="T57" fmla="*/ 1050 h 1498"/>
              <a:gd name="T58" fmla="*/ 1766 w 2498"/>
              <a:gd name="T59" fmla="*/ 1279 h 1498"/>
              <a:gd name="T60" fmla="*/ 1735 w 2498"/>
              <a:gd name="T61" fmla="*/ 1497 h 1498"/>
              <a:gd name="T62" fmla="*/ 1678 w 2498"/>
              <a:gd name="T63" fmla="*/ 1351 h 1498"/>
              <a:gd name="T64" fmla="*/ 1584 w 2498"/>
              <a:gd name="T65" fmla="*/ 1267 h 1498"/>
              <a:gd name="T66" fmla="*/ 1408 w 2498"/>
              <a:gd name="T67" fmla="*/ 1226 h 1498"/>
              <a:gd name="T68" fmla="*/ 1367 w 2498"/>
              <a:gd name="T69" fmla="*/ 1283 h 1498"/>
              <a:gd name="T70" fmla="*/ 1134 w 2498"/>
              <a:gd name="T71" fmla="*/ 1283 h 1498"/>
              <a:gd name="T72" fmla="*/ 1014 w 2498"/>
              <a:gd name="T73" fmla="*/ 1438 h 1498"/>
              <a:gd name="T74" fmla="*/ 881 w 2498"/>
              <a:gd name="T75" fmla="*/ 1242 h 1498"/>
              <a:gd name="T76" fmla="*/ 730 w 2498"/>
              <a:gd name="T77" fmla="*/ 1185 h 1498"/>
              <a:gd name="T78" fmla="*/ 472 w 2498"/>
              <a:gd name="T79" fmla="*/ 1128 h 1498"/>
              <a:gd name="T80" fmla="*/ 202 w 2498"/>
              <a:gd name="T81" fmla="*/ 1004 h 1498"/>
              <a:gd name="T82" fmla="*/ 88 w 2498"/>
              <a:gd name="T83" fmla="*/ 885 h 1498"/>
              <a:gd name="T84" fmla="*/ 40 w 2498"/>
              <a:gd name="T85" fmla="*/ 740 h 1498"/>
              <a:gd name="T86" fmla="*/ 9 w 2498"/>
              <a:gd name="T87" fmla="*/ 658 h 1498"/>
              <a:gd name="T88" fmla="*/ 35 w 2498"/>
              <a:gd name="T89" fmla="*/ 409 h 1498"/>
              <a:gd name="T90" fmla="*/ 145 w 2498"/>
              <a:gd name="T91" fmla="*/ 41 h 1498"/>
              <a:gd name="T92" fmla="*/ 227 w 2498"/>
              <a:gd name="T93" fmla="*/ 108 h 1498"/>
              <a:gd name="T94" fmla="*/ 1372 w 2498"/>
              <a:gd name="T95" fmla="*/ 114 h 14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98"/>
              <a:gd name="T145" fmla="*/ 0 h 1498"/>
              <a:gd name="T146" fmla="*/ 2498 w 2498"/>
              <a:gd name="T147" fmla="*/ 1498 h 14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98" h="1498">
                <a:moveTo>
                  <a:pt x="1372" y="114"/>
                </a:moveTo>
                <a:lnTo>
                  <a:pt x="1408" y="72"/>
                </a:lnTo>
                <a:lnTo>
                  <a:pt x="1435" y="88"/>
                </a:lnTo>
                <a:lnTo>
                  <a:pt x="1435" y="135"/>
                </a:lnTo>
                <a:lnTo>
                  <a:pt x="1398" y="135"/>
                </a:lnTo>
                <a:lnTo>
                  <a:pt x="1460" y="155"/>
                </a:lnTo>
                <a:lnTo>
                  <a:pt x="1460" y="135"/>
                </a:lnTo>
                <a:lnTo>
                  <a:pt x="1492" y="176"/>
                </a:lnTo>
                <a:lnTo>
                  <a:pt x="1507" y="192"/>
                </a:lnTo>
                <a:lnTo>
                  <a:pt x="1568" y="196"/>
                </a:lnTo>
                <a:lnTo>
                  <a:pt x="1615" y="207"/>
                </a:lnTo>
                <a:lnTo>
                  <a:pt x="1558" y="223"/>
                </a:lnTo>
                <a:lnTo>
                  <a:pt x="1517" y="249"/>
                </a:lnTo>
                <a:lnTo>
                  <a:pt x="1476" y="284"/>
                </a:lnTo>
                <a:lnTo>
                  <a:pt x="1492" y="284"/>
                </a:lnTo>
                <a:lnTo>
                  <a:pt x="1523" y="274"/>
                </a:lnTo>
                <a:lnTo>
                  <a:pt x="1517" y="290"/>
                </a:lnTo>
                <a:lnTo>
                  <a:pt x="1600" y="284"/>
                </a:lnTo>
                <a:lnTo>
                  <a:pt x="1652" y="249"/>
                </a:lnTo>
                <a:lnTo>
                  <a:pt x="1668" y="249"/>
                </a:lnTo>
                <a:lnTo>
                  <a:pt x="1641" y="264"/>
                </a:lnTo>
                <a:lnTo>
                  <a:pt x="1626" y="290"/>
                </a:lnTo>
                <a:lnTo>
                  <a:pt x="1656" y="290"/>
                </a:lnTo>
                <a:lnTo>
                  <a:pt x="1668" y="305"/>
                </a:lnTo>
                <a:lnTo>
                  <a:pt x="1693" y="315"/>
                </a:lnTo>
                <a:lnTo>
                  <a:pt x="1719" y="305"/>
                </a:lnTo>
                <a:lnTo>
                  <a:pt x="1766" y="300"/>
                </a:lnTo>
                <a:lnTo>
                  <a:pt x="1766" y="325"/>
                </a:lnTo>
                <a:lnTo>
                  <a:pt x="1791" y="331"/>
                </a:lnTo>
                <a:lnTo>
                  <a:pt x="1803" y="352"/>
                </a:lnTo>
                <a:lnTo>
                  <a:pt x="1776" y="352"/>
                </a:lnTo>
                <a:lnTo>
                  <a:pt x="1735" y="341"/>
                </a:lnTo>
                <a:lnTo>
                  <a:pt x="1683" y="357"/>
                </a:lnTo>
                <a:lnTo>
                  <a:pt x="1615" y="425"/>
                </a:lnTo>
                <a:lnTo>
                  <a:pt x="1668" y="382"/>
                </a:lnTo>
                <a:lnTo>
                  <a:pt x="1626" y="460"/>
                </a:lnTo>
                <a:lnTo>
                  <a:pt x="1611" y="507"/>
                </a:lnTo>
                <a:lnTo>
                  <a:pt x="1600" y="558"/>
                </a:lnTo>
                <a:lnTo>
                  <a:pt x="1600" y="600"/>
                </a:lnTo>
                <a:lnTo>
                  <a:pt x="1636" y="600"/>
                </a:lnTo>
                <a:lnTo>
                  <a:pt x="1656" y="570"/>
                </a:lnTo>
                <a:lnTo>
                  <a:pt x="1656" y="517"/>
                </a:lnTo>
                <a:lnTo>
                  <a:pt x="1668" y="476"/>
                </a:lnTo>
                <a:lnTo>
                  <a:pt x="1683" y="435"/>
                </a:lnTo>
                <a:lnTo>
                  <a:pt x="1719" y="409"/>
                </a:lnTo>
                <a:lnTo>
                  <a:pt x="1735" y="398"/>
                </a:lnTo>
                <a:lnTo>
                  <a:pt x="1750" y="372"/>
                </a:lnTo>
                <a:lnTo>
                  <a:pt x="1766" y="368"/>
                </a:lnTo>
                <a:lnTo>
                  <a:pt x="1817" y="398"/>
                </a:lnTo>
                <a:lnTo>
                  <a:pt x="1817" y="435"/>
                </a:lnTo>
                <a:lnTo>
                  <a:pt x="1791" y="466"/>
                </a:lnTo>
                <a:lnTo>
                  <a:pt x="1776" y="502"/>
                </a:lnTo>
                <a:lnTo>
                  <a:pt x="1791" y="482"/>
                </a:lnTo>
                <a:lnTo>
                  <a:pt x="1828" y="476"/>
                </a:lnTo>
                <a:lnTo>
                  <a:pt x="1828" y="502"/>
                </a:lnTo>
                <a:lnTo>
                  <a:pt x="1828" y="533"/>
                </a:lnTo>
                <a:lnTo>
                  <a:pt x="1803" y="570"/>
                </a:lnTo>
                <a:lnTo>
                  <a:pt x="1766" y="611"/>
                </a:lnTo>
                <a:lnTo>
                  <a:pt x="1828" y="626"/>
                </a:lnTo>
                <a:lnTo>
                  <a:pt x="1901" y="626"/>
                </a:lnTo>
                <a:lnTo>
                  <a:pt x="1952" y="600"/>
                </a:lnTo>
                <a:lnTo>
                  <a:pt x="1983" y="574"/>
                </a:lnTo>
                <a:lnTo>
                  <a:pt x="1978" y="548"/>
                </a:lnTo>
                <a:lnTo>
                  <a:pt x="1968" y="533"/>
                </a:lnTo>
                <a:lnTo>
                  <a:pt x="2046" y="533"/>
                </a:lnTo>
                <a:lnTo>
                  <a:pt x="2077" y="523"/>
                </a:lnTo>
                <a:lnTo>
                  <a:pt x="2144" y="492"/>
                </a:lnTo>
                <a:lnTo>
                  <a:pt x="2169" y="440"/>
                </a:lnTo>
                <a:lnTo>
                  <a:pt x="2310" y="440"/>
                </a:lnTo>
                <a:lnTo>
                  <a:pt x="2335" y="435"/>
                </a:lnTo>
                <a:lnTo>
                  <a:pt x="2439" y="305"/>
                </a:lnTo>
                <a:lnTo>
                  <a:pt x="2446" y="325"/>
                </a:lnTo>
                <a:lnTo>
                  <a:pt x="2481" y="315"/>
                </a:lnTo>
                <a:lnTo>
                  <a:pt x="2497" y="331"/>
                </a:lnTo>
                <a:lnTo>
                  <a:pt x="2471" y="409"/>
                </a:lnTo>
                <a:lnTo>
                  <a:pt x="2497" y="450"/>
                </a:lnTo>
                <a:lnTo>
                  <a:pt x="2487" y="482"/>
                </a:lnTo>
                <a:lnTo>
                  <a:pt x="2429" y="482"/>
                </a:lnTo>
                <a:lnTo>
                  <a:pt x="2398" y="517"/>
                </a:lnTo>
                <a:lnTo>
                  <a:pt x="2345" y="548"/>
                </a:lnTo>
                <a:lnTo>
                  <a:pt x="2310" y="600"/>
                </a:lnTo>
                <a:lnTo>
                  <a:pt x="2320" y="626"/>
                </a:lnTo>
                <a:lnTo>
                  <a:pt x="2345" y="626"/>
                </a:lnTo>
                <a:lnTo>
                  <a:pt x="2345" y="642"/>
                </a:lnTo>
                <a:lnTo>
                  <a:pt x="2289" y="652"/>
                </a:lnTo>
                <a:lnTo>
                  <a:pt x="2242" y="658"/>
                </a:lnTo>
                <a:lnTo>
                  <a:pt x="2180" y="678"/>
                </a:lnTo>
                <a:lnTo>
                  <a:pt x="2237" y="678"/>
                </a:lnTo>
                <a:lnTo>
                  <a:pt x="2180" y="693"/>
                </a:lnTo>
                <a:lnTo>
                  <a:pt x="2154" y="699"/>
                </a:lnTo>
                <a:lnTo>
                  <a:pt x="2159" y="709"/>
                </a:lnTo>
                <a:lnTo>
                  <a:pt x="2144" y="740"/>
                </a:lnTo>
                <a:lnTo>
                  <a:pt x="2112" y="787"/>
                </a:lnTo>
                <a:lnTo>
                  <a:pt x="2087" y="760"/>
                </a:lnTo>
                <a:lnTo>
                  <a:pt x="2087" y="776"/>
                </a:lnTo>
                <a:lnTo>
                  <a:pt x="2092" y="801"/>
                </a:lnTo>
                <a:lnTo>
                  <a:pt x="2061" y="848"/>
                </a:lnTo>
                <a:lnTo>
                  <a:pt x="2051" y="807"/>
                </a:lnTo>
                <a:lnTo>
                  <a:pt x="2046" y="787"/>
                </a:lnTo>
                <a:lnTo>
                  <a:pt x="2061" y="750"/>
                </a:lnTo>
                <a:lnTo>
                  <a:pt x="2036" y="760"/>
                </a:lnTo>
                <a:lnTo>
                  <a:pt x="2024" y="817"/>
                </a:lnTo>
                <a:lnTo>
                  <a:pt x="1993" y="807"/>
                </a:lnTo>
                <a:lnTo>
                  <a:pt x="2036" y="844"/>
                </a:lnTo>
                <a:lnTo>
                  <a:pt x="2024" y="859"/>
                </a:lnTo>
                <a:lnTo>
                  <a:pt x="2020" y="895"/>
                </a:lnTo>
                <a:lnTo>
                  <a:pt x="2046" y="901"/>
                </a:lnTo>
                <a:lnTo>
                  <a:pt x="2046" y="942"/>
                </a:lnTo>
                <a:lnTo>
                  <a:pt x="2036" y="916"/>
                </a:lnTo>
                <a:lnTo>
                  <a:pt x="2024" y="936"/>
                </a:lnTo>
                <a:lnTo>
                  <a:pt x="2004" y="942"/>
                </a:lnTo>
                <a:lnTo>
                  <a:pt x="2046" y="952"/>
                </a:lnTo>
                <a:lnTo>
                  <a:pt x="2024" y="983"/>
                </a:lnTo>
                <a:lnTo>
                  <a:pt x="1993" y="978"/>
                </a:lnTo>
                <a:lnTo>
                  <a:pt x="2009" y="1004"/>
                </a:lnTo>
                <a:lnTo>
                  <a:pt x="1926" y="1050"/>
                </a:lnTo>
                <a:lnTo>
                  <a:pt x="1869" y="1087"/>
                </a:lnTo>
                <a:lnTo>
                  <a:pt x="1807" y="1128"/>
                </a:lnTo>
                <a:lnTo>
                  <a:pt x="1760" y="1195"/>
                </a:lnTo>
                <a:lnTo>
                  <a:pt x="1766" y="1279"/>
                </a:lnTo>
                <a:lnTo>
                  <a:pt x="1776" y="1351"/>
                </a:lnTo>
                <a:lnTo>
                  <a:pt x="1791" y="1412"/>
                </a:lnTo>
                <a:lnTo>
                  <a:pt x="1766" y="1497"/>
                </a:lnTo>
                <a:lnTo>
                  <a:pt x="1735" y="1497"/>
                </a:lnTo>
                <a:lnTo>
                  <a:pt x="1709" y="1459"/>
                </a:lnTo>
                <a:lnTo>
                  <a:pt x="1693" y="1402"/>
                </a:lnTo>
                <a:lnTo>
                  <a:pt x="1693" y="1361"/>
                </a:lnTo>
                <a:lnTo>
                  <a:pt x="1678" y="1351"/>
                </a:lnTo>
                <a:lnTo>
                  <a:pt x="1683" y="1320"/>
                </a:lnTo>
                <a:lnTo>
                  <a:pt x="1668" y="1279"/>
                </a:lnTo>
                <a:lnTo>
                  <a:pt x="1636" y="1242"/>
                </a:lnTo>
                <a:lnTo>
                  <a:pt x="1584" y="1267"/>
                </a:lnTo>
                <a:lnTo>
                  <a:pt x="1548" y="1226"/>
                </a:lnTo>
                <a:lnTo>
                  <a:pt x="1480" y="1226"/>
                </a:lnTo>
                <a:lnTo>
                  <a:pt x="1466" y="1222"/>
                </a:lnTo>
                <a:lnTo>
                  <a:pt x="1408" y="1226"/>
                </a:lnTo>
                <a:lnTo>
                  <a:pt x="1357" y="1226"/>
                </a:lnTo>
                <a:lnTo>
                  <a:pt x="1398" y="1252"/>
                </a:lnTo>
                <a:lnTo>
                  <a:pt x="1408" y="1279"/>
                </a:lnTo>
                <a:lnTo>
                  <a:pt x="1367" y="1283"/>
                </a:lnTo>
                <a:lnTo>
                  <a:pt x="1305" y="1263"/>
                </a:lnTo>
                <a:lnTo>
                  <a:pt x="1243" y="1252"/>
                </a:lnTo>
                <a:lnTo>
                  <a:pt x="1181" y="1252"/>
                </a:lnTo>
                <a:lnTo>
                  <a:pt x="1134" y="1283"/>
                </a:lnTo>
                <a:lnTo>
                  <a:pt x="1071" y="1309"/>
                </a:lnTo>
                <a:lnTo>
                  <a:pt x="1026" y="1361"/>
                </a:lnTo>
                <a:lnTo>
                  <a:pt x="1030" y="1428"/>
                </a:lnTo>
                <a:lnTo>
                  <a:pt x="1014" y="1438"/>
                </a:lnTo>
                <a:lnTo>
                  <a:pt x="948" y="1402"/>
                </a:lnTo>
                <a:lnTo>
                  <a:pt x="937" y="1351"/>
                </a:lnTo>
                <a:lnTo>
                  <a:pt x="916" y="1320"/>
                </a:lnTo>
                <a:lnTo>
                  <a:pt x="881" y="1242"/>
                </a:lnTo>
                <a:lnTo>
                  <a:pt x="838" y="1226"/>
                </a:lnTo>
                <a:lnTo>
                  <a:pt x="797" y="1267"/>
                </a:lnTo>
                <a:lnTo>
                  <a:pt x="740" y="1236"/>
                </a:lnTo>
                <a:lnTo>
                  <a:pt x="730" y="1185"/>
                </a:lnTo>
                <a:lnTo>
                  <a:pt x="673" y="1112"/>
                </a:lnTo>
                <a:lnTo>
                  <a:pt x="595" y="1112"/>
                </a:lnTo>
                <a:lnTo>
                  <a:pt x="595" y="1134"/>
                </a:lnTo>
                <a:lnTo>
                  <a:pt x="472" y="1128"/>
                </a:lnTo>
                <a:lnTo>
                  <a:pt x="311" y="1061"/>
                </a:lnTo>
                <a:lnTo>
                  <a:pt x="311" y="1046"/>
                </a:lnTo>
                <a:lnTo>
                  <a:pt x="212" y="1050"/>
                </a:lnTo>
                <a:lnTo>
                  <a:pt x="202" y="1004"/>
                </a:lnTo>
                <a:lnTo>
                  <a:pt x="171" y="968"/>
                </a:lnTo>
                <a:lnTo>
                  <a:pt x="135" y="942"/>
                </a:lnTo>
                <a:lnTo>
                  <a:pt x="88" y="936"/>
                </a:lnTo>
                <a:lnTo>
                  <a:pt x="88" y="885"/>
                </a:lnTo>
                <a:lnTo>
                  <a:pt x="50" y="817"/>
                </a:lnTo>
                <a:lnTo>
                  <a:pt x="62" y="791"/>
                </a:lnTo>
                <a:lnTo>
                  <a:pt x="40" y="776"/>
                </a:lnTo>
                <a:lnTo>
                  <a:pt x="40" y="740"/>
                </a:lnTo>
                <a:lnTo>
                  <a:pt x="62" y="750"/>
                </a:lnTo>
                <a:lnTo>
                  <a:pt x="50" y="709"/>
                </a:lnTo>
                <a:lnTo>
                  <a:pt x="25" y="719"/>
                </a:lnTo>
                <a:lnTo>
                  <a:pt x="9" y="658"/>
                </a:lnTo>
                <a:lnTo>
                  <a:pt x="9" y="600"/>
                </a:lnTo>
                <a:lnTo>
                  <a:pt x="0" y="574"/>
                </a:lnTo>
                <a:lnTo>
                  <a:pt x="25" y="502"/>
                </a:lnTo>
                <a:lnTo>
                  <a:pt x="35" y="409"/>
                </a:lnTo>
                <a:lnTo>
                  <a:pt x="88" y="305"/>
                </a:lnTo>
                <a:lnTo>
                  <a:pt x="119" y="217"/>
                </a:lnTo>
                <a:lnTo>
                  <a:pt x="135" y="150"/>
                </a:lnTo>
                <a:lnTo>
                  <a:pt x="145" y="41"/>
                </a:lnTo>
                <a:lnTo>
                  <a:pt x="202" y="67"/>
                </a:lnTo>
                <a:lnTo>
                  <a:pt x="202" y="98"/>
                </a:lnTo>
                <a:lnTo>
                  <a:pt x="196" y="135"/>
                </a:lnTo>
                <a:lnTo>
                  <a:pt x="227" y="108"/>
                </a:lnTo>
                <a:lnTo>
                  <a:pt x="237" y="31"/>
                </a:lnTo>
                <a:lnTo>
                  <a:pt x="227" y="0"/>
                </a:lnTo>
                <a:lnTo>
                  <a:pt x="1372" y="114"/>
                </a:lnTo>
              </a:path>
            </a:pathLst>
          </a:custGeom>
          <a:solidFill>
            <a:schemeClr val="bg1"/>
          </a:solidFill>
          <a:ln w="3240">
            <a:solidFill>
              <a:schemeClr val="tx1"/>
            </a:solidFill>
            <a:round/>
            <a:headEnd/>
            <a:tailEnd/>
          </a:ln>
        </p:spPr>
        <p:txBody>
          <a:bodyPr wrap="none" anchor="ctr"/>
          <a:lstStyle/>
          <a:p>
            <a:pPr>
              <a:defRPr/>
            </a:pPr>
            <a:endParaRPr lang="fr-FR" dirty="0"/>
          </a:p>
        </p:txBody>
      </p:sp>
      <p:sp>
        <p:nvSpPr>
          <p:cNvPr id="287" name="Freeform 284" descr="Diagonales larges vers le bas">
            <a:extLst>
              <a:ext uri="{FF2B5EF4-FFF2-40B4-BE49-F238E27FC236}">
                <a16:creationId xmlns:a16="http://schemas.microsoft.com/office/drawing/2014/main" id="{C8F5B3B2-6BE6-E149-978E-61E12B4C0219}"/>
              </a:ext>
            </a:extLst>
          </p:cNvPr>
          <p:cNvSpPr>
            <a:spLocks noChangeArrowheads="1"/>
          </p:cNvSpPr>
          <p:nvPr/>
        </p:nvSpPr>
        <p:spPr bwMode="auto">
          <a:xfrm>
            <a:off x="7722016" y="5100637"/>
            <a:ext cx="1085529" cy="1023735"/>
          </a:xfrm>
          <a:custGeom>
            <a:avLst/>
            <a:gdLst>
              <a:gd name="T0" fmla="*/ 1274 w 1768"/>
              <a:gd name="T1" fmla="*/ 1532 h 1601"/>
              <a:gd name="T2" fmla="*/ 1233 w 1768"/>
              <a:gd name="T3" fmla="*/ 1522 h 1601"/>
              <a:gd name="T4" fmla="*/ 1129 w 1768"/>
              <a:gd name="T5" fmla="*/ 1542 h 1601"/>
              <a:gd name="T6" fmla="*/ 1057 w 1768"/>
              <a:gd name="T7" fmla="*/ 1491 h 1601"/>
              <a:gd name="T8" fmla="*/ 1047 w 1768"/>
              <a:gd name="T9" fmla="*/ 1346 h 1601"/>
              <a:gd name="T10" fmla="*/ 1020 w 1768"/>
              <a:gd name="T11" fmla="*/ 1305 h 1601"/>
              <a:gd name="T12" fmla="*/ 948 w 1768"/>
              <a:gd name="T13" fmla="*/ 1325 h 1601"/>
              <a:gd name="T14" fmla="*/ 1016 w 1768"/>
              <a:gd name="T15" fmla="*/ 1206 h 1601"/>
              <a:gd name="T16" fmla="*/ 979 w 1768"/>
              <a:gd name="T17" fmla="*/ 1222 h 1601"/>
              <a:gd name="T18" fmla="*/ 896 w 1768"/>
              <a:gd name="T19" fmla="*/ 1299 h 1601"/>
              <a:gd name="T20" fmla="*/ 871 w 1768"/>
              <a:gd name="T21" fmla="*/ 1195 h 1601"/>
              <a:gd name="T22" fmla="*/ 855 w 1768"/>
              <a:gd name="T23" fmla="*/ 1138 h 1601"/>
              <a:gd name="T24" fmla="*/ 746 w 1768"/>
              <a:gd name="T25" fmla="*/ 1082 h 1601"/>
              <a:gd name="T26" fmla="*/ 446 w 1768"/>
              <a:gd name="T27" fmla="*/ 1138 h 1601"/>
              <a:gd name="T28" fmla="*/ 362 w 1768"/>
              <a:gd name="T29" fmla="*/ 1206 h 1601"/>
              <a:gd name="T30" fmla="*/ 233 w 1768"/>
              <a:gd name="T31" fmla="*/ 1195 h 1601"/>
              <a:gd name="T32" fmla="*/ 104 w 1768"/>
              <a:gd name="T33" fmla="*/ 1258 h 1601"/>
              <a:gd name="T34" fmla="*/ 9 w 1768"/>
              <a:gd name="T35" fmla="*/ 1175 h 1601"/>
              <a:gd name="T36" fmla="*/ 68 w 1768"/>
              <a:gd name="T37" fmla="*/ 1082 h 1601"/>
              <a:gd name="T38" fmla="*/ 25 w 1768"/>
              <a:gd name="T39" fmla="*/ 870 h 1601"/>
              <a:gd name="T40" fmla="*/ 16 w 1768"/>
              <a:gd name="T41" fmla="*/ 782 h 1601"/>
              <a:gd name="T42" fmla="*/ 25 w 1768"/>
              <a:gd name="T43" fmla="*/ 756 h 1601"/>
              <a:gd name="T44" fmla="*/ 25 w 1768"/>
              <a:gd name="T45" fmla="*/ 662 h 1601"/>
              <a:gd name="T46" fmla="*/ 78 w 1768"/>
              <a:gd name="T47" fmla="*/ 529 h 1601"/>
              <a:gd name="T48" fmla="*/ 151 w 1768"/>
              <a:gd name="T49" fmla="*/ 502 h 1601"/>
              <a:gd name="T50" fmla="*/ 301 w 1768"/>
              <a:gd name="T51" fmla="*/ 456 h 1601"/>
              <a:gd name="T52" fmla="*/ 450 w 1768"/>
              <a:gd name="T53" fmla="*/ 347 h 1601"/>
              <a:gd name="T54" fmla="*/ 503 w 1768"/>
              <a:gd name="T55" fmla="*/ 284 h 1601"/>
              <a:gd name="T56" fmla="*/ 518 w 1768"/>
              <a:gd name="T57" fmla="*/ 259 h 1601"/>
              <a:gd name="T58" fmla="*/ 570 w 1768"/>
              <a:gd name="T59" fmla="*/ 269 h 1601"/>
              <a:gd name="T60" fmla="*/ 585 w 1768"/>
              <a:gd name="T61" fmla="*/ 227 h 1601"/>
              <a:gd name="T62" fmla="*/ 622 w 1768"/>
              <a:gd name="T63" fmla="*/ 171 h 1601"/>
              <a:gd name="T64" fmla="*/ 689 w 1768"/>
              <a:gd name="T65" fmla="*/ 135 h 1601"/>
              <a:gd name="T66" fmla="*/ 746 w 1768"/>
              <a:gd name="T67" fmla="*/ 196 h 1601"/>
              <a:gd name="T68" fmla="*/ 798 w 1768"/>
              <a:gd name="T69" fmla="*/ 202 h 1601"/>
              <a:gd name="T70" fmla="*/ 828 w 1768"/>
              <a:gd name="T71" fmla="*/ 129 h 1601"/>
              <a:gd name="T72" fmla="*/ 871 w 1768"/>
              <a:gd name="T73" fmla="*/ 67 h 1601"/>
              <a:gd name="T74" fmla="*/ 912 w 1768"/>
              <a:gd name="T75" fmla="*/ 21 h 1601"/>
              <a:gd name="T76" fmla="*/ 1000 w 1768"/>
              <a:gd name="T77" fmla="*/ 51 h 1601"/>
              <a:gd name="T78" fmla="*/ 1088 w 1768"/>
              <a:gd name="T79" fmla="*/ 67 h 1601"/>
              <a:gd name="T80" fmla="*/ 1124 w 1768"/>
              <a:gd name="T81" fmla="*/ 67 h 1601"/>
              <a:gd name="T82" fmla="*/ 1108 w 1768"/>
              <a:gd name="T83" fmla="*/ 108 h 1601"/>
              <a:gd name="T84" fmla="*/ 1057 w 1768"/>
              <a:gd name="T85" fmla="*/ 202 h 1601"/>
              <a:gd name="T86" fmla="*/ 1155 w 1768"/>
              <a:gd name="T87" fmla="*/ 295 h 1601"/>
              <a:gd name="T88" fmla="*/ 1280 w 1768"/>
              <a:gd name="T89" fmla="*/ 337 h 1601"/>
              <a:gd name="T90" fmla="*/ 1331 w 1768"/>
              <a:gd name="T91" fmla="*/ 119 h 1601"/>
              <a:gd name="T92" fmla="*/ 1368 w 1768"/>
              <a:gd name="T93" fmla="*/ 21 h 1601"/>
              <a:gd name="T94" fmla="*/ 1409 w 1768"/>
              <a:gd name="T95" fmla="*/ 62 h 1601"/>
              <a:gd name="T96" fmla="*/ 1425 w 1768"/>
              <a:gd name="T97" fmla="*/ 151 h 1601"/>
              <a:gd name="T98" fmla="*/ 1492 w 1768"/>
              <a:gd name="T99" fmla="*/ 212 h 1601"/>
              <a:gd name="T100" fmla="*/ 1517 w 1768"/>
              <a:gd name="T101" fmla="*/ 378 h 1601"/>
              <a:gd name="T102" fmla="*/ 1574 w 1768"/>
              <a:gd name="T103" fmla="*/ 460 h 1601"/>
              <a:gd name="T104" fmla="*/ 1605 w 1768"/>
              <a:gd name="T105" fmla="*/ 513 h 1601"/>
              <a:gd name="T106" fmla="*/ 1658 w 1768"/>
              <a:gd name="T107" fmla="*/ 621 h 1601"/>
              <a:gd name="T108" fmla="*/ 1693 w 1768"/>
              <a:gd name="T109" fmla="*/ 662 h 1601"/>
              <a:gd name="T110" fmla="*/ 1735 w 1768"/>
              <a:gd name="T111" fmla="*/ 740 h 1601"/>
              <a:gd name="T112" fmla="*/ 1751 w 1768"/>
              <a:gd name="T113" fmla="*/ 895 h 1601"/>
              <a:gd name="T114" fmla="*/ 1668 w 1768"/>
              <a:gd name="T115" fmla="*/ 1175 h 1601"/>
              <a:gd name="T116" fmla="*/ 1601 w 1768"/>
              <a:gd name="T117" fmla="*/ 1283 h 1601"/>
              <a:gd name="T118" fmla="*/ 1440 w 1768"/>
              <a:gd name="T119" fmla="*/ 1522 h 1601"/>
              <a:gd name="T120" fmla="*/ 1300 w 1768"/>
              <a:gd name="T121" fmla="*/ 1600 h 16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8"/>
              <a:gd name="T184" fmla="*/ 0 h 1601"/>
              <a:gd name="T185" fmla="*/ 1768 w 1768"/>
              <a:gd name="T186" fmla="*/ 1601 h 16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8" h="1601">
                <a:moveTo>
                  <a:pt x="1300" y="1600"/>
                </a:moveTo>
                <a:lnTo>
                  <a:pt x="1280" y="1570"/>
                </a:lnTo>
                <a:lnTo>
                  <a:pt x="1274" y="1558"/>
                </a:lnTo>
                <a:lnTo>
                  <a:pt x="1274" y="1548"/>
                </a:lnTo>
                <a:lnTo>
                  <a:pt x="1274" y="1532"/>
                </a:lnTo>
                <a:lnTo>
                  <a:pt x="1249" y="1548"/>
                </a:lnTo>
                <a:lnTo>
                  <a:pt x="1239" y="1548"/>
                </a:lnTo>
                <a:lnTo>
                  <a:pt x="1259" y="1532"/>
                </a:lnTo>
                <a:lnTo>
                  <a:pt x="1259" y="1516"/>
                </a:lnTo>
                <a:lnTo>
                  <a:pt x="1233" y="1522"/>
                </a:lnTo>
                <a:lnTo>
                  <a:pt x="1239" y="1522"/>
                </a:lnTo>
                <a:lnTo>
                  <a:pt x="1239" y="1542"/>
                </a:lnTo>
                <a:lnTo>
                  <a:pt x="1181" y="1574"/>
                </a:lnTo>
                <a:lnTo>
                  <a:pt x="1155" y="1548"/>
                </a:lnTo>
                <a:lnTo>
                  <a:pt x="1129" y="1542"/>
                </a:lnTo>
                <a:lnTo>
                  <a:pt x="1114" y="1522"/>
                </a:lnTo>
                <a:lnTo>
                  <a:pt x="1108" y="1532"/>
                </a:lnTo>
                <a:lnTo>
                  <a:pt x="1082" y="1516"/>
                </a:lnTo>
                <a:lnTo>
                  <a:pt x="1062" y="1506"/>
                </a:lnTo>
                <a:lnTo>
                  <a:pt x="1057" y="1491"/>
                </a:lnTo>
                <a:lnTo>
                  <a:pt x="1041" y="1465"/>
                </a:lnTo>
                <a:lnTo>
                  <a:pt x="1041" y="1439"/>
                </a:lnTo>
                <a:lnTo>
                  <a:pt x="1057" y="1408"/>
                </a:lnTo>
                <a:lnTo>
                  <a:pt x="1031" y="1356"/>
                </a:lnTo>
                <a:lnTo>
                  <a:pt x="1047" y="1346"/>
                </a:lnTo>
                <a:lnTo>
                  <a:pt x="1047" y="1340"/>
                </a:lnTo>
                <a:lnTo>
                  <a:pt x="1020" y="1340"/>
                </a:lnTo>
                <a:lnTo>
                  <a:pt x="1000" y="1346"/>
                </a:lnTo>
                <a:lnTo>
                  <a:pt x="1016" y="1330"/>
                </a:lnTo>
                <a:lnTo>
                  <a:pt x="1020" y="1305"/>
                </a:lnTo>
                <a:lnTo>
                  <a:pt x="1016" y="1258"/>
                </a:lnTo>
                <a:lnTo>
                  <a:pt x="1000" y="1273"/>
                </a:lnTo>
                <a:lnTo>
                  <a:pt x="979" y="1315"/>
                </a:lnTo>
                <a:lnTo>
                  <a:pt x="963" y="1315"/>
                </a:lnTo>
                <a:lnTo>
                  <a:pt x="948" y="1325"/>
                </a:lnTo>
                <a:lnTo>
                  <a:pt x="953" y="1305"/>
                </a:lnTo>
                <a:lnTo>
                  <a:pt x="974" y="1305"/>
                </a:lnTo>
                <a:lnTo>
                  <a:pt x="979" y="1263"/>
                </a:lnTo>
                <a:lnTo>
                  <a:pt x="1004" y="1232"/>
                </a:lnTo>
                <a:lnTo>
                  <a:pt x="1016" y="1206"/>
                </a:lnTo>
                <a:lnTo>
                  <a:pt x="1020" y="1195"/>
                </a:lnTo>
                <a:lnTo>
                  <a:pt x="1020" y="1154"/>
                </a:lnTo>
                <a:lnTo>
                  <a:pt x="1016" y="1191"/>
                </a:lnTo>
                <a:lnTo>
                  <a:pt x="1004" y="1191"/>
                </a:lnTo>
                <a:lnTo>
                  <a:pt x="979" y="1222"/>
                </a:lnTo>
                <a:lnTo>
                  <a:pt x="953" y="1237"/>
                </a:lnTo>
                <a:lnTo>
                  <a:pt x="922" y="1263"/>
                </a:lnTo>
                <a:lnTo>
                  <a:pt x="906" y="1283"/>
                </a:lnTo>
                <a:lnTo>
                  <a:pt x="912" y="1299"/>
                </a:lnTo>
                <a:lnTo>
                  <a:pt x="896" y="1299"/>
                </a:lnTo>
                <a:lnTo>
                  <a:pt x="891" y="1283"/>
                </a:lnTo>
                <a:lnTo>
                  <a:pt x="891" y="1273"/>
                </a:lnTo>
                <a:lnTo>
                  <a:pt x="891" y="1248"/>
                </a:lnTo>
                <a:lnTo>
                  <a:pt x="881" y="1222"/>
                </a:lnTo>
                <a:lnTo>
                  <a:pt x="871" y="1195"/>
                </a:lnTo>
                <a:lnTo>
                  <a:pt x="855" y="1191"/>
                </a:lnTo>
                <a:lnTo>
                  <a:pt x="855" y="1164"/>
                </a:lnTo>
                <a:lnTo>
                  <a:pt x="865" y="1154"/>
                </a:lnTo>
                <a:lnTo>
                  <a:pt x="844" y="1150"/>
                </a:lnTo>
                <a:lnTo>
                  <a:pt x="855" y="1138"/>
                </a:lnTo>
                <a:lnTo>
                  <a:pt x="839" y="1123"/>
                </a:lnTo>
                <a:lnTo>
                  <a:pt x="824" y="1128"/>
                </a:lnTo>
                <a:lnTo>
                  <a:pt x="803" y="1113"/>
                </a:lnTo>
                <a:lnTo>
                  <a:pt x="787" y="1113"/>
                </a:lnTo>
                <a:lnTo>
                  <a:pt x="746" y="1082"/>
                </a:lnTo>
                <a:lnTo>
                  <a:pt x="705" y="1087"/>
                </a:lnTo>
                <a:lnTo>
                  <a:pt x="627" y="1097"/>
                </a:lnTo>
                <a:lnTo>
                  <a:pt x="554" y="1123"/>
                </a:lnTo>
                <a:lnTo>
                  <a:pt x="513" y="1113"/>
                </a:lnTo>
                <a:lnTo>
                  <a:pt x="446" y="1138"/>
                </a:lnTo>
                <a:lnTo>
                  <a:pt x="419" y="1154"/>
                </a:lnTo>
                <a:lnTo>
                  <a:pt x="405" y="1180"/>
                </a:lnTo>
                <a:lnTo>
                  <a:pt x="394" y="1195"/>
                </a:lnTo>
                <a:lnTo>
                  <a:pt x="368" y="1206"/>
                </a:lnTo>
                <a:lnTo>
                  <a:pt x="362" y="1206"/>
                </a:lnTo>
                <a:lnTo>
                  <a:pt x="337" y="1206"/>
                </a:lnTo>
                <a:lnTo>
                  <a:pt x="321" y="1216"/>
                </a:lnTo>
                <a:lnTo>
                  <a:pt x="311" y="1195"/>
                </a:lnTo>
                <a:lnTo>
                  <a:pt x="259" y="1191"/>
                </a:lnTo>
                <a:lnTo>
                  <a:pt x="233" y="1195"/>
                </a:lnTo>
                <a:lnTo>
                  <a:pt x="192" y="1216"/>
                </a:lnTo>
                <a:lnTo>
                  <a:pt x="186" y="1222"/>
                </a:lnTo>
                <a:lnTo>
                  <a:pt x="161" y="1232"/>
                </a:lnTo>
                <a:lnTo>
                  <a:pt x="125" y="1248"/>
                </a:lnTo>
                <a:lnTo>
                  <a:pt x="104" y="1258"/>
                </a:lnTo>
                <a:lnTo>
                  <a:pt x="68" y="1258"/>
                </a:lnTo>
                <a:lnTo>
                  <a:pt x="41" y="1237"/>
                </a:lnTo>
                <a:lnTo>
                  <a:pt x="25" y="1216"/>
                </a:lnTo>
                <a:lnTo>
                  <a:pt x="0" y="1206"/>
                </a:lnTo>
                <a:lnTo>
                  <a:pt x="9" y="1175"/>
                </a:lnTo>
                <a:lnTo>
                  <a:pt x="16" y="1175"/>
                </a:lnTo>
                <a:lnTo>
                  <a:pt x="37" y="1164"/>
                </a:lnTo>
                <a:lnTo>
                  <a:pt x="41" y="1123"/>
                </a:lnTo>
                <a:lnTo>
                  <a:pt x="52" y="1123"/>
                </a:lnTo>
                <a:lnTo>
                  <a:pt x="68" y="1082"/>
                </a:lnTo>
                <a:lnTo>
                  <a:pt x="62" y="1046"/>
                </a:lnTo>
                <a:lnTo>
                  <a:pt x="41" y="978"/>
                </a:lnTo>
                <a:lnTo>
                  <a:pt x="52" y="921"/>
                </a:lnTo>
                <a:lnTo>
                  <a:pt x="41" y="890"/>
                </a:lnTo>
                <a:lnTo>
                  <a:pt x="25" y="870"/>
                </a:lnTo>
                <a:lnTo>
                  <a:pt x="37" y="838"/>
                </a:lnTo>
                <a:lnTo>
                  <a:pt x="16" y="803"/>
                </a:lnTo>
                <a:lnTo>
                  <a:pt x="0" y="756"/>
                </a:lnTo>
                <a:lnTo>
                  <a:pt x="9" y="756"/>
                </a:lnTo>
                <a:lnTo>
                  <a:pt x="16" y="782"/>
                </a:lnTo>
                <a:lnTo>
                  <a:pt x="25" y="782"/>
                </a:lnTo>
                <a:lnTo>
                  <a:pt x="16" y="756"/>
                </a:lnTo>
                <a:lnTo>
                  <a:pt x="16" y="730"/>
                </a:lnTo>
                <a:lnTo>
                  <a:pt x="25" y="740"/>
                </a:lnTo>
                <a:lnTo>
                  <a:pt x="25" y="756"/>
                </a:lnTo>
                <a:lnTo>
                  <a:pt x="37" y="756"/>
                </a:lnTo>
                <a:lnTo>
                  <a:pt x="41" y="772"/>
                </a:lnTo>
                <a:lnTo>
                  <a:pt x="41" y="740"/>
                </a:lnTo>
                <a:lnTo>
                  <a:pt x="37" y="719"/>
                </a:lnTo>
                <a:lnTo>
                  <a:pt x="25" y="662"/>
                </a:lnTo>
                <a:lnTo>
                  <a:pt x="25" y="647"/>
                </a:lnTo>
                <a:lnTo>
                  <a:pt x="41" y="611"/>
                </a:lnTo>
                <a:lnTo>
                  <a:pt x="52" y="580"/>
                </a:lnTo>
                <a:lnTo>
                  <a:pt x="62" y="554"/>
                </a:lnTo>
                <a:lnTo>
                  <a:pt x="78" y="529"/>
                </a:lnTo>
                <a:lnTo>
                  <a:pt x="68" y="564"/>
                </a:lnTo>
                <a:lnTo>
                  <a:pt x="78" y="564"/>
                </a:lnTo>
                <a:lnTo>
                  <a:pt x="94" y="529"/>
                </a:lnTo>
                <a:lnTo>
                  <a:pt x="119" y="523"/>
                </a:lnTo>
                <a:lnTo>
                  <a:pt x="151" y="502"/>
                </a:lnTo>
                <a:lnTo>
                  <a:pt x="202" y="476"/>
                </a:lnTo>
                <a:lnTo>
                  <a:pt x="229" y="476"/>
                </a:lnTo>
                <a:lnTo>
                  <a:pt x="254" y="460"/>
                </a:lnTo>
                <a:lnTo>
                  <a:pt x="280" y="460"/>
                </a:lnTo>
                <a:lnTo>
                  <a:pt x="301" y="456"/>
                </a:lnTo>
                <a:lnTo>
                  <a:pt x="327" y="445"/>
                </a:lnTo>
                <a:lnTo>
                  <a:pt x="405" y="414"/>
                </a:lnTo>
                <a:lnTo>
                  <a:pt x="430" y="368"/>
                </a:lnTo>
                <a:lnTo>
                  <a:pt x="450" y="362"/>
                </a:lnTo>
                <a:lnTo>
                  <a:pt x="450" y="347"/>
                </a:lnTo>
                <a:lnTo>
                  <a:pt x="450" y="321"/>
                </a:lnTo>
                <a:lnTo>
                  <a:pt x="477" y="284"/>
                </a:lnTo>
                <a:lnTo>
                  <a:pt x="487" y="269"/>
                </a:lnTo>
                <a:lnTo>
                  <a:pt x="497" y="269"/>
                </a:lnTo>
                <a:lnTo>
                  <a:pt x="503" y="284"/>
                </a:lnTo>
                <a:lnTo>
                  <a:pt x="518" y="321"/>
                </a:lnTo>
                <a:lnTo>
                  <a:pt x="518" y="295"/>
                </a:lnTo>
                <a:lnTo>
                  <a:pt x="538" y="306"/>
                </a:lnTo>
                <a:lnTo>
                  <a:pt x="528" y="284"/>
                </a:lnTo>
                <a:lnTo>
                  <a:pt x="518" y="259"/>
                </a:lnTo>
                <a:lnTo>
                  <a:pt x="528" y="253"/>
                </a:lnTo>
                <a:lnTo>
                  <a:pt x="538" y="269"/>
                </a:lnTo>
                <a:lnTo>
                  <a:pt x="544" y="259"/>
                </a:lnTo>
                <a:lnTo>
                  <a:pt x="554" y="269"/>
                </a:lnTo>
                <a:lnTo>
                  <a:pt x="570" y="269"/>
                </a:lnTo>
                <a:lnTo>
                  <a:pt x="560" y="269"/>
                </a:lnTo>
                <a:lnTo>
                  <a:pt x="560" y="253"/>
                </a:lnTo>
                <a:lnTo>
                  <a:pt x="560" y="239"/>
                </a:lnTo>
                <a:lnTo>
                  <a:pt x="580" y="217"/>
                </a:lnTo>
                <a:lnTo>
                  <a:pt x="585" y="227"/>
                </a:lnTo>
                <a:lnTo>
                  <a:pt x="585" y="212"/>
                </a:lnTo>
                <a:lnTo>
                  <a:pt x="595" y="202"/>
                </a:lnTo>
                <a:lnTo>
                  <a:pt x="611" y="212"/>
                </a:lnTo>
                <a:lnTo>
                  <a:pt x="595" y="186"/>
                </a:lnTo>
                <a:lnTo>
                  <a:pt x="622" y="171"/>
                </a:lnTo>
                <a:lnTo>
                  <a:pt x="627" y="186"/>
                </a:lnTo>
                <a:lnTo>
                  <a:pt x="653" y="151"/>
                </a:lnTo>
                <a:lnTo>
                  <a:pt x="663" y="145"/>
                </a:lnTo>
                <a:lnTo>
                  <a:pt x="668" y="161"/>
                </a:lnTo>
                <a:lnTo>
                  <a:pt x="689" y="135"/>
                </a:lnTo>
                <a:lnTo>
                  <a:pt x="695" y="151"/>
                </a:lnTo>
                <a:lnTo>
                  <a:pt x="736" y="186"/>
                </a:lnTo>
                <a:lnTo>
                  <a:pt x="720" y="202"/>
                </a:lnTo>
                <a:lnTo>
                  <a:pt x="730" y="217"/>
                </a:lnTo>
                <a:lnTo>
                  <a:pt x="746" y="196"/>
                </a:lnTo>
                <a:lnTo>
                  <a:pt x="761" y="202"/>
                </a:lnTo>
                <a:lnTo>
                  <a:pt x="777" y="212"/>
                </a:lnTo>
                <a:lnTo>
                  <a:pt x="787" y="202"/>
                </a:lnTo>
                <a:lnTo>
                  <a:pt x="803" y="217"/>
                </a:lnTo>
                <a:lnTo>
                  <a:pt x="798" y="202"/>
                </a:lnTo>
                <a:lnTo>
                  <a:pt x="803" y="202"/>
                </a:lnTo>
                <a:lnTo>
                  <a:pt x="787" y="171"/>
                </a:lnTo>
                <a:lnTo>
                  <a:pt x="803" y="151"/>
                </a:lnTo>
                <a:lnTo>
                  <a:pt x="814" y="129"/>
                </a:lnTo>
                <a:lnTo>
                  <a:pt x="828" y="129"/>
                </a:lnTo>
                <a:lnTo>
                  <a:pt x="824" y="104"/>
                </a:lnTo>
                <a:lnTo>
                  <a:pt x="844" y="88"/>
                </a:lnTo>
                <a:lnTo>
                  <a:pt x="865" y="88"/>
                </a:lnTo>
                <a:lnTo>
                  <a:pt x="865" y="78"/>
                </a:lnTo>
                <a:lnTo>
                  <a:pt x="871" y="67"/>
                </a:lnTo>
                <a:lnTo>
                  <a:pt x="932" y="67"/>
                </a:lnTo>
                <a:lnTo>
                  <a:pt x="938" y="67"/>
                </a:lnTo>
                <a:lnTo>
                  <a:pt x="932" y="37"/>
                </a:lnTo>
                <a:lnTo>
                  <a:pt x="922" y="37"/>
                </a:lnTo>
                <a:lnTo>
                  <a:pt x="912" y="21"/>
                </a:lnTo>
                <a:lnTo>
                  <a:pt x="932" y="21"/>
                </a:lnTo>
                <a:lnTo>
                  <a:pt x="948" y="26"/>
                </a:lnTo>
                <a:lnTo>
                  <a:pt x="953" y="26"/>
                </a:lnTo>
                <a:lnTo>
                  <a:pt x="963" y="41"/>
                </a:lnTo>
                <a:lnTo>
                  <a:pt x="1000" y="51"/>
                </a:lnTo>
                <a:lnTo>
                  <a:pt x="1004" y="62"/>
                </a:lnTo>
                <a:lnTo>
                  <a:pt x="1031" y="62"/>
                </a:lnTo>
                <a:lnTo>
                  <a:pt x="1047" y="67"/>
                </a:lnTo>
                <a:lnTo>
                  <a:pt x="1072" y="62"/>
                </a:lnTo>
                <a:lnTo>
                  <a:pt x="1088" y="67"/>
                </a:lnTo>
                <a:lnTo>
                  <a:pt x="1098" y="78"/>
                </a:lnTo>
                <a:lnTo>
                  <a:pt x="1108" y="88"/>
                </a:lnTo>
                <a:lnTo>
                  <a:pt x="1098" y="67"/>
                </a:lnTo>
                <a:lnTo>
                  <a:pt x="1114" y="62"/>
                </a:lnTo>
                <a:lnTo>
                  <a:pt x="1124" y="67"/>
                </a:lnTo>
                <a:lnTo>
                  <a:pt x="1129" y="78"/>
                </a:lnTo>
                <a:lnTo>
                  <a:pt x="1114" y="94"/>
                </a:lnTo>
                <a:lnTo>
                  <a:pt x="1114" y="104"/>
                </a:lnTo>
                <a:lnTo>
                  <a:pt x="1108" y="119"/>
                </a:lnTo>
                <a:lnTo>
                  <a:pt x="1108" y="108"/>
                </a:lnTo>
                <a:lnTo>
                  <a:pt x="1088" y="119"/>
                </a:lnTo>
                <a:lnTo>
                  <a:pt x="1082" y="135"/>
                </a:lnTo>
                <a:lnTo>
                  <a:pt x="1082" y="145"/>
                </a:lnTo>
                <a:lnTo>
                  <a:pt x="1082" y="161"/>
                </a:lnTo>
                <a:lnTo>
                  <a:pt x="1057" y="202"/>
                </a:lnTo>
                <a:lnTo>
                  <a:pt x="1082" y="227"/>
                </a:lnTo>
                <a:lnTo>
                  <a:pt x="1088" y="239"/>
                </a:lnTo>
                <a:lnTo>
                  <a:pt x="1108" y="243"/>
                </a:lnTo>
                <a:lnTo>
                  <a:pt x="1114" y="259"/>
                </a:lnTo>
                <a:lnTo>
                  <a:pt x="1155" y="295"/>
                </a:lnTo>
                <a:lnTo>
                  <a:pt x="1207" y="306"/>
                </a:lnTo>
                <a:lnTo>
                  <a:pt x="1207" y="326"/>
                </a:lnTo>
                <a:lnTo>
                  <a:pt x="1249" y="347"/>
                </a:lnTo>
                <a:lnTo>
                  <a:pt x="1264" y="347"/>
                </a:lnTo>
                <a:lnTo>
                  <a:pt x="1280" y="337"/>
                </a:lnTo>
                <a:lnTo>
                  <a:pt x="1305" y="284"/>
                </a:lnTo>
                <a:lnTo>
                  <a:pt x="1331" y="196"/>
                </a:lnTo>
                <a:lnTo>
                  <a:pt x="1331" y="151"/>
                </a:lnTo>
                <a:lnTo>
                  <a:pt x="1341" y="135"/>
                </a:lnTo>
                <a:lnTo>
                  <a:pt x="1331" y="119"/>
                </a:lnTo>
                <a:lnTo>
                  <a:pt x="1347" y="94"/>
                </a:lnTo>
                <a:lnTo>
                  <a:pt x="1341" y="88"/>
                </a:lnTo>
                <a:lnTo>
                  <a:pt x="1347" y="67"/>
                </a:lnTo>
                <a:lnTo>
                  <a:pt x="1357" y="67"/>
                </a:lnTo>
                <a:lnTo>
                  <a:pt x="1368" y="21"/>
                </a:lnTo>
                <a:lnTo>
                  <a:pt x="1388" y="0"/>
                </a:lnTo>
                <a:lnTo>
                  <a:pt x="1388" y="10"/>
                </a:lnTo>
                <a:lnTo>
                  <a:pt x="1399" y="26"/>
                </a:lnTo>
                <a:lnTo>
                  <a:pt x="1399" y="62"/>
                </a:lnTo>
                <a:lnTo>
                  <a:pt x="1409" y="62"/>
                </a:lnTo>
                <a:lnTo>
                  <a:pt x="1409" y="78"/>
                </a:lnTo>
                <a:lnTo>
                  <a:pt x="1414" y="88"/>
                </a:lnTo>
                <a:lnTo>
                  <a:pt x="1414" y="108"/>
                </a:lnTo>
                <a:lnTo>
                  <a:pt x="1425" y="108"/>
                </a:lnTo>
                <a:lnTo>
                  <a:pt x="1425" y="151"/>
                </a:lnTo>
                <a:lnTo>
                  <a:pt x="1435" y="196"/>
                </a:lnTo>
                <a:lnTo>
                  <a:pt x="1440" y="186"/>
                </a:lnTo>
                <a:lnTo>
                  <a:pt x="1456" y="171"/>
                </a:lnTo>
                <a:lnTo>
                  <a:pt x="1466" y="196"/>
                </a:lnTo>
                <a:lnTo>
                  <a:pt x="1492" y="212"/>
                </a:lnTo>
                <a:lnTo>
                  <a:pt x="1492" y="269"/>
                </a:lnTo>
                <a:lnTo>
                  <a:pt x="1492" y="284"/>
                </a:lnTo>
                <a:lnTo>
                  <a:pt x="1507" y="311"/>
                </a:lnTo>
                <a:lnTo>
                  <a:pt x="1517" y="352"/>
                </a:lnTo>
                <a:lnTo>
                  <a:pt x="1517" y="378"/>
                </a:lnTo>
                <a:lnTo>
                  <a:pt x="1517" y="394"/>
                </a:lnTo>
                <a:lnTo>
                  <a:pt x="1523" y="414"/>
                </a:lnTo>
                <a:lnTo>
                  <a:pt x="1544" y="435"/>
                </a:lnTo>
                <a:lnTo>
                  <a:pt x="1564" y="435"/>
                </a:lnTo>
                <a:lnTo>
                  <a:pt x="1574" y="460"/>
                </a:lnTo>
                <a:lnTo>
                  <a:pt x="1585" y="460"/>
                </a:lnTo>
                <a:lnTo>
                  <a:pt x="1605" y="476"/>
                </a:lnTo>
                <a:lnTo>
                  <a:pt x="1616" y="497"/>
                </a:lnTo>
                <a:lnTo>
                  <a:pt x="1627" y="502"/>
                </a:lnTo>
                <a:lnTo>
                  <a:pt x="1605" y="513"/>
                </a:lnTo>
                <a:lnTo>
                  <a:pt x="1616" y="529"/>
                </a:lnTo>
                <a:lnTo>
                  <a:pt x="1632" y="554"/>
                </a:lnTo>
                <a:lnTo>
                  <a:pt x="1632" y="564"/>
                </a:lnTo>
                <a:lnTo>
                  <a:pt x="1652" y="611"/>
                </a:lnTo>
                <a:lnTo>
                  <a:pt x="1658" y="621"/>
                </a:lnTo>
                <a:lnTo>
                  <a:pt x="1658" y="585"/>
                </a:lnTo>
                <a:lnTo>
                  <a:pt x="1683" y="611"/>
                </a:lnTo>
                <a:lnTo>
                  <a:pt x="1683" y="605"/>
                </a:lnTo>
                <a:lnTo>
                  <a:pt x="1693" y="621"/>
                </a:lnTo>
                <a:lnTo>
                  <a:pt x="1693" y="662"/>
                </a:lnTo>
                <a:lnTo>
                  <a:pt x="1673" y="662"/>
                </a:lnTo>
                <a:lnTo>
                  <a:pt x="1683" y="678"/>
                </a:lnTo>
                <a:lnTo>
                  <a:pt x="1710" y="694"/>
                </a:lnTo>
                <a:lnTo>
                  <a:pt x="1726" y="715"/>
                </a:lnTo>
                <a:lnTo>
                  <a:pt x="1735" y="740"/>
                </a:lnTo>
                <a:lnTo>
                  <a:pt x="1751" y="756"/>
                </a:lnTo>
                <a:lnTo>
                  <a:pt x="1761" y="772"/>
                </a:lnTo>
                <a:lnTo>
                  <a:pt x="1751" y="797"/>
                </a:lnTo>
                <a:lnTo>
                  <a:pt x="1767" y="828"/>
                </a:lnTo>
                <a:lnTo>
                  <a:pt x="1751" y="895"/>
                </a:lnTo>
                <a:lnTo>
                  <a:pt x="1761" y="932"/>
                </a:lnTo>
                <a:lnTo>
                  <a:pt x="1751" y="989"/>
                </a:lnTo>
                <a:lnTo>
                  <a:pt x="1726" y="1046"/>
                </a:lnTo>
                <a:lnTo>
                  <a:pt x="1710" y="1107"/>
                </a:lnTo>
                <a:lnTo>
                  <a:pt x="1668" y="1175"/>
                </a:lnTo>
                <a:lnTo>
                  <a:pt x="1668" y="1180"/>
                </a:lnTo>
                <a:lnTo>
                  <a:pt x="1668" y="1191"/>
                </a:lnTo>
                <a:lnTo>
                  <a:pt x="1616" y="1232"/>
                </a:lnTo>
                <a:lnTo>
                  <a:pt x="1605" y="1258"/>
                </a:lnTo>
                <a:lnTo>
                  <a:pt x="1601" y="1283"/>
                </a:lnTo>
                <a:lnTo>
                  <a:pt x="1564" y="1325"/>
                </a:lnTo>
                <a:lnTo>
                  <a:pt x="1548" y="1356"/>
                </a:lnTo>
                <a:lnTo>
                  <a:pt x="1507" y="1434"/>
                </a:lnTo>
                <a:lnTo>
                  <a:pt x="1482" y="1501"/>
                </a:lnTo>
                <a:lnTo>
                  <a:pt x="1440" y="1522"/>
                </a:lnTo>
                <a:lnTo>
                  <a:pt x="1372" y="1522"/>
                </a:lnTo>
                <a:lnTo>
                  <a:pt x="1347" y="1548"/>
                </a:lnTo>
                <a:lnTo>
                  <a:pt x="1300" y="1574"/>
                </a:lnTo>
                <a:lnTo>
                  <a:pt x="1305" y="1584"/>
                </a:lnTo>
                <a:lnTo>
                  <a:pt x="1300" y="1600"/>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288" name="Freeform 285" descr="Diagonales larges vers le bas">
            <a:extLst>
              <a:ext uri="{FF2B5EF4-FFF2-40B4-BE49-F238E27FC236}">
                <a16:creationId xmlns:a16="http://schemas.microsoft.com/office/drawing/2014/main" id="{52736F04-DDF2-9641-9395-D9D9415367C7}"/>
              </a:ext>
            </a:extLst>
          </p:cNvPr>
          <p:cNvSpPr>
            <a:spLocks noChangeArrowheads="1"/>
          </p:cNvSpPr>
          <p:nvPr/>
        </p:nvSpPr>
        <p:spPr bwMode="auto">
          <a:xfrm>
            <a:off x="8956480" y="6252339"/>
            <a:ext cx="236452" cy="287925"/>
          </a:xfrm>
          <a:custGeom>
            <a:avLst/>
            <a:gdLst>
              <a:gd name="T0" fmla="*/ 77 w 385"/>
              <a:gd name="T1" fmla="*/ 440 h 452"/>
              <a:gd name="T2" fmla="*/ 57 w 385"/>
              <a:gd name="T3" fmla="*/ 419 h 452"/>
              <a:gd name="T4" fmla="*/ 36 w 385"/>
              <a:gd name="T5" fmla="*/ 399 h 452"/>
              <a:gd name="T6" fmla="*/ 0 w 385"/>
              <a:gd name="T7" fmla="*/ 393 h 452"/>
              <a:gd name="T8" fmla="*/ 0 w 385"/>
              <a:gd name="T9" fmla="*/ 373 h 452"/>
              <a:gd name="T10" fmla="*/ 16 w 385"/>
              <a:gd name="T11" fmla="*/ 367 h 452"/>
              <a:gd name="T12" fmla="*/ 26 w 385"/>
              <a:gd name="T13" fmla="*/ 332 h 452"/>
              <a:gd name="T14" fmla="*/ 36 w 385"/>
              <a:gd name="T15" fmla="*/ 326 h 452"/>
              <a:gd name="T16" fmla="*/ 41 w 385"/>
              <a:gd name="T17" fmla="*/ 316 h 452"/>
              <a:gd name="T18" fmla="*/ 57 w 385"/>
              <a:gd name="T19" fmla="*/ 311 h 452"/>
              <a:gd name="T20" fmla="*/ 83 w 385"/>
              <a:gd name="T21" fmla="*/ 290 h 452"/>
              <a:gd name="T22" fmla="*/ 98 w 385"/>
              <a:gd name="T23" fmla="*/ 275 h 452"/>
              <a:gd name="T24" fmla="*/ 108 w 385"/>
              <a:gd name="T25" fmla="*/ 259 h 452"/>
              <a:gd name="T26" fmla="*/ 150 w 385"/>
              <a:gd name="T27" fmla="*/ 244 h 452"/>
              <a:gd name="T28" fmla="*/ 228 w 385"/>
              <a:gd name="T29" fmla="*/ 192 h 452"/>
              <a:gd name="T30" fmla="*/ 296 w 385"/>
              <a:gd name="T31" fmla="*/ 109 h 452"/>
              <a:gd name="T32" fmla="*/ 310 w 385"/>
              <a:gd name="T33" fmla="*/ 84 h 452"/>
              <a:gd name="T34" fmla="*/ 337 w 385"/>
              <a:gd name="T35" fmla="*/ 27 h 452"/>
              <a:gd name="T36" fmla="*/ 363 w 385"/>
              <a:gd name="T37" fmla="*/ 6 h 452"/>
              <a:gd name="T38" fmla="*/ 363 w 385"/>
              <a:gd name="T39" fmla="*/ 31 h 452"/>
              <a:gd name="T40" fmla="*/ 363 w 385"/>
              <a:gd name="T41" fmla="*/ 68 h 452"/>
              <a:gd name="T42" fmla="*/ 378 w 385"/>
              <a:gd name="T43" fmla="*/ 47 h 452"/>
              <a:gd name="T44" fmla="*/ 384 w 385"/>
              <a:gd name="T45" fmla="*/ 68 h 452"/>
              <a:gd name="T46" fmla="*/ 378 w 385"/>
              <a:gd name="T47" fmla="*/ 99 h 452"/>
              <a:gd name="T48" fmla="*/ 353 w 385"/>
              <a:gd name="T49" fmla="*/ 156 h 452"/>
              <a:gd name="T50" fmla="*/ 316 w 385"/>
              <a:gd name="T51" fmla="*/ 207 h 452"/>
              <a:gd name="T52" fmla="*/ 316 w 385"/>
              <a:gd name="T53" fmla="*/ 248 h 452"/>
              <a:gd name="T54" fmla="*/ 296 w 385"/>
              <a:gd name="T55" fmla="*/ 248 h 452"/>
              <a:gd name="T56" fmla="*/ 285 w 385"/>
              <a:gd name="T57" fmla="*/ 248 h 452"/>
              <a:gd name="T58" fmla="*/ 233 w 385"/>
              <a:gd name="T59" fmla="*/ 290 h 452"/>
              <a:gd name="T60" fmla="*/ 208 w 385"/>
              <a:gd name="T61" fmla="*/ 342 h 452"/>
              <a:gd name="T62" fmla="*/ 176 w 385"/>
              <a:gd name="T63" fmla="*/ 383 h 452"/>
              <a:gd name="T64" fmla="*/ 176 w 385"/>
              <a:gd name="T65" fmla="*/ 393 h 452"/>
              <a:gd name="T66" fmla="*/ 135 w 385"/>
              <a:gd name="T67" fmla="*/ 424 h 452"/>
              <a:gd name="T68" fmla="*/ 83 w 385"/>
              <a:gd name="T69" fmla="*/ 451 h 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5"/>
              <a:gd name="T106" fmla="*/ 0 h 452"/>
              <a:gd name="T107" fmla="*/ 385 w 385"/>
              <a:gd name="T108" fmla="*/ 452 h 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5" h="452">
                <a:moveTo>
                  <a:pt x="83" y="451"/>
                </a:moveTo>
                <a:lnTo>
                  <a:pt x="77" y="440"/>
                </a:lnTo>
                <a:lnTo>
                  <a:pt x="57" y="434"/>
                </a:lnTo>
                <a:lnTo>
                  <a:pt x="57" y="419"/>
                </a:lnTo>
                <a:lnTo>
                  <a:pt x="36" y="409"/>
                </a:lnTo>
                <a:lnTo>
                  <a:pt x="36" y="399"/>
                </a:lnTo>
                <a:lnTo>
                  <a:pt x="16" y="399"/>
                </a:lnTo>
                <a:lnTo>
                  <a:pt x="0" y="393"/>
                </a:lnTo>
                <a:lnTo>
                  <a:pt x="10" y="373"/>
                </a:lnTo>
                <a:lnTo>
                  <a:pt x="0" y="373"/>
                </a:lnTo>
                <a:lnTo>
                  <a:pt x="0" y="367"/>
                </a:lnTo>
                <a:lnTo>
                  <a:pt x="16" y="367"/>
                </a:lnTo>
                <a:lnTo>
                  <a:pt x="16" y="352"/>
                </a:lnTo>
                <a:lnTo>
                  <a:pt x="26" y="332"/>
                </a:lnTo>
                <a:lnTo>
                  <a:pt x="41" y="342"/>
                </a:lnTo>
                <a:lnTo>
                  <a:pt x="36" y="326"/>
                </a:lnTo>
                <a:lnTo>
                  <a:pt x="41" y="326"/>
                </a:lnTo>
                <a:lnTo>
                  <a:pt x="41" y="316"/>
                </a:lnTo>
                <a:lnTo>
                  <a:pt x="51" y="311"/>
                </a:lnTo>
                <a:lnTo>
                  <a:pt x="57" y="311"/>
                </a:lnTo>
                <a:lnTo>
                  <a:pt x="57" y="301"/>
                </a:lnTo>
                <a:lnTo>
                  <a:pt x="83" y="290"/>
                </a:lnTo>
                <a:lnTo>
                  <a:pt x="98" y="264"/>
                </a:lnTo>
                <a:lnTo>
                  <a:pt x="98" y="275"/>
                </a:lnTo>
                <a:lnTo>
                  <a:pt x="108" y="275"/>
                </a:lnTo>
                <a:lnTo>
                  <a:pt x="108" y="259"/>
                </a:lnTo>
                <a:lnTo>
                  <a:pt x="124" y="244"/>
                </a:lnTo>
                <a:lnTo>
                  <a:pt x="150" y="244"/>
                </a:lnTo>
                <a:lnTo>
                  <a:pt x="176" y="223"/>
                </a:lnTo>
                <a:lnTo>
                  <a:pt x="228" y="192"/>
                </a:lnTo>
                <a:lnTo>
                  <a:pt x="269" y="156"/>
                </a:lnTo>
                <a:lnTo>
                  <a:pt x="296" y="109"/>
                </a:lnTo>
                <a:lnTo>
                  <a:pt x="300" y="94"/>
                </a:lnTo>
                <a:lnTo>
                  <a:pt x="310" y="84"/>
                </a:lnTo>
                <a:lnTo>
                  <a:pt x="326" y="58"/>
                </a:lnTo>
                <a:lnTo>
                  <a:pt x="337" y="27"/>
                </a:lnTo>
                <a:lnTo>
                  <a:pt x="353" y="0"/>
                </a:lnTo>
                <a:lnTo>
                  <a:pt x="363" y="6"/>
                </a:lnTo>
                <a:lnTo>
                  <a:pt x="363" y="27"/>
                </a:lnTo>
                <a:lnTo>
                  <a:pt x="363" y="31"/>
                </a:lnTo>
                <a:lnTo>
                  <a:pt x="363" y="47"/>
                </a:lnTo>
                <a:lnTo>
                  <a:pt x="363" y="68"/>
                </a:lnTo>
                <a:lnTo>
                  <a:pt x="363" y="58"/>
                </a:lnTo>
                <a:lnTo>
                  <a:pt x="378" y="47"/>
                </a:lnTo>
                <a:lnTo>
                  <a:pt x="378" y="58"/>
                </a:lnTo>
                <a:lnTo>
                  <a:pt x="384" y="68"/>
                </a:lnTo>
                <a:lnTo>
                  <a:pt x="378" y="72"/>
                </a:lnTo>
                <a:lnTo>
                  <a:pt x="378" y="99"/>
                </a:lnTo>
                <a:lnTo>
                  <a:pt x="368" y="125"/>
                </a:lnTo>
                <a:lnTo>
                  <a:pt x="353" y="156"/>
                </a:lnTo>
                <a:lnTo>
                  <a:pt x="337" y="182"/>
                </a:lnTo>
                <a:lnTo>
                  <a:pt x="316" y="207"/>
                </a:lnTo>
                <a:lnTo>
                  <a:pt x="310" y="233"/>
                </a:lnTo>
                <a:lnTo>
                  <a:pt x="316" y="248"/>
                </a:lnTo>
                <a:lnTo>
                  <a:pt x="300" y="244"/>
                </a:lnTo>
                <a:lnTo>
                  <a:pt x="296" y="248"/>
                </a:lnTo>
                <a:lnTo>
                  <a:pt x="285" y="244"/>
                </a:lnTo>
                <a:lnTo>
                  <a:pt x="285" y="248"/>
                </a:lnTo>
                <a:lnTo>
                  <a:pt x="259" y="264"/>
                </a:lnTo>
                <a:lnTo>
                  <a:pt x="233" y="290"/>
                </a:lnTo>
                <a:lnTo>
                  <a:pt x="228" y="326"/>
                </a:lnTo>
                <a:lnTo>
                  <a:pt x="208" y="342"/>
                </a:lnTo>
                <a:lnTo>
                  <a:pt x="192" y="367"/>
                </a:lnTo>
                <a:lnTo>
                  <a:pt x="176" y="383"/>
                </a:lnTo>
                <a:lnTo>
                  <a:pt x="186" y="393"/>
                </a:lnTo>
                <a:lnTo>
                  <a:pt x="176" y="393"/>
                </a:lnTo>
                <a:lnTo>
                  <a:pt x="161" y="409"/>
                </a:lnTo>
                <a:lnTo>
                  <a:pt x="135" y="424"/>
                </a:lnTo>
                <a:lnTo>
                  <a:pt x="124" y="440"/>
                </a:lnTo>
                <a:lnTo>
                  <a:pt x="83" y="451"/>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289" name="Freeform 286" descr="Diagonales larges vers le bas">
            <a:extLst>
              <a:ext uri="{FF2B5EF4-FFF2-40B4-BE49-F238E27FC236}">
                <a16:creationId xmlns:a16="http://schemas.microsoft.com/office/drawing/2014/main" id="{EAF2BD2F-98D8-A341-868B-E77BDFBDC765}"/>
              </a:ext>
            </a:extLst>
          </p:cNvPr>
          <p:cNvSpPr>
            <a:spLocks noChangeArrowheads="1"/>
          </p:cNvSpPr>
          <p:nvPr/>
        </p:nvSpPr>
        <p:spPr bwMode="auto">
          <a:xfrm>
            <a:off x="9197537" y="5983610"/>
            <a:ext cx="153540" cy="331114"/>
          </a:xfrm>
          <a:custGeom>
            <a:avLst/>
            <a:gdLst>
              <a:gd name="T0" fmla="*/ 10 w 250"/>
              <a:gd name="T1" fmla="*/ 518 h 519"/>
              <a:gd name="T2" fmla="*/ 10 w 250"/>
              <a:gd name="T3" fmla="*/ 491 h 519"/>
              <a:gd name="T4" fmla="*/ 0 w 250"/>
              <a:gd name="T5" fmla="*/ 502 h 519"/>
              <a:gd name="T6" fmla="*/ 0 w 250"/>
              <a:gd name="T7" fmla="*/ 487 h 519"/>
              <a:gd name="T8" fmla="*/ 10 w 250"/>
              <a:gd name="T9" fmla="*/ 466 h 519"/>
              <a:gd name="T10" fmla="*/ 26 w 250"/>
              <a:gd name="T11" fmla="*/ 424 h 519"/>
              <a:gd name="T12" fmla="*/ 26 w 250"/>
              <a:gd name="T13" fmla="*/ 393 h 519"/>
              <a:gd name="T14" fmla="*/ 16 w 250"/>
              <a:gd name="T15" fmla="*/ 378 h 519"/>
              <a:gd name="T16" fmla="*/ 10 w 250"/>
              <a:gd name="T17" fmla="*/ 358 h 519"/>
              <a:gd name="T18" fmla="*/ 0 w 250"/>
              <a:gd name="T19" fmla="*/ 342 h 519"/>
              <a:gd name="T20" fmla="*/ 10 w 250"/>
              <a:gd name="T21" fmla="*/ 326 h 519"/>
              <a:gd name="T22" fmla="*/ 26 w 250"/>
              <a:gd name="T23" fmla="*/ 316 h 519"/>
              <a:gd name="T24" fmla="*/ 41 w 250"/>
              <a:gd name="T25" fmla="*/ 260 h 519"/>
              <a:gd name="T26" fmla="*/ 51 w 250"/>
              <a:gd name="T27" fmla="*/ 270 h 519"/>
              <a:gd name="T28" fmla="*/ 51 w 250"/>
              <a:gd name="T29" fmla="*/ 233 h 519"/>
              <a:gd name="T30" fmla="*/ 51 w 250"/>
              <a:gd name="T31" fmla="*/ 192 h 519"/>
              <a:gd name="T32" fmla="*/ 57 w 250"/>
              <a:gd name="T33" fmla="*/ 192 h 519"/>
              <a:gd name="T34" fmla="*/ 67 w 250"/>
              <a:gd name="T35" fmla="*/ 176 h 519"/>
              <a:gd name="T36" fmla="*/ 51 w 250"/>
              <a:gd name="T37" fmla="*/ 176 h 519"/>
              <a:gd name="T38" fmla="*/ 51 w 250"/>
              <a:gd name="T39" fmla="*/ 150 h 519"/>
              <a:gd name="T40" fmla="*/ 51 w 250"/>
              <a:gd name="T41" fmla="*/ 140 h 519"/>
              <a:gd name="T42" fmla="*/ 57 w 250"/>
              <a:gd name="T43" fmla="*/ 150 h 519"/>
              <a:gd name="T44" fmla="*/ 57 w 250"/>
              <a:gd name="T45" fmla="*/ 140 h 519"/>
              <a:gd name="T46" fmla="*/ 57 w 250"/>
              <a:gd name="T47" fmla="*/ 125 h 519"/>
              <a:gd name="T48" fmla="*/ 51 w 250"/>
              <a:gd name="T49" fmla="*/ 125 h 519"/>
              <a:gd name="T50" fmla="*/ 41 w 250"/>
              <a:gd name="T51" fmla="*/ 135 h 519"/>
              <a:gd name="T52" fmla="*/ 31 w 250"/>
              <a:gd name="T53" fmla="*/ 42 h 519"/>
              <a:gd name="T54" fmla="*/ 26 w 250"/>
              <a:gd name="T55" fmla="*/ 0 h 519"/>
              <a:gd name="T56" fmla="*/ 31 w 250"/>
              <a:gd name="T57" fmla="*/ 0 h 519"/>
              <a:gd name="T58" fmla="*/ 31 w 250"/>
              <a:gd name="T59" fmla="*/ 11 h 519"/>
              <a:gd name="T60" fmla="*/ 31 w 250"/>
              <a:gd name="T61" fmla="*/ 27 h 519"/>
              <a:gd name="T62" fmla="*/ 41 w 250"/>
              <a:gd name="T63" fmla="*/ 31 h 519"/>
              <a:gd name="T64" fmla="*/ 57 w 250"/>
              <a:gd name="T65" fmla="*/ 42 h 519"/>
              <a:gd name="T66" fmla="*/ 67 w 250"/>
              <a:gd name="T67" fmla="*/ 58 h 519"/>
              <a:gd name="T68" fmla="*/ 77 w 250"/>
              <a:gd name="T69" fmla="*/ 58 h 519"/>
              <a:gd name="T70" fmla="*/ 77 w 250"/>
              <a:gd name="T71" fmla="*/ 94 h 519"/>
              <a:gd name="T72" fmla="*/ 67 w 250"/>
              <a:gd name="T73" fmla="*/ 99 h 519"/>
              <a:gd name="T74" fmla="*/ 77 w 250"/>
              <a:gd name="T75" fmla="*/ 119 h 519"/>
              <a:gd name="T76" fmla="*/ 77 w 250"/>
              <a:gd name="T77" fmla="*/ 140 h 519"/>
              <a:gd name="T78" fmla="*/ 83 w 250"/>
              <a:gd name="T79" fmla="*/ 166 h 519"/>
              <a:gd name="T80" fmla="*/ 93 w 250"/>
              <a:gd name="T81" fmla="*/ 192 h 519"/>
              <a:gd name="T82" fmla="*/ 108 w 250"/>
              <a:gd name="T83" fmla="*/ 192 h 519"/>
              <a:gd name="T84" fmla="*/ 124 w 250"/>
              <a:gd name="T85" fmla="*/ 160 h 519"/>
              <a:gd name="T86" fmla="*/ 124 w 250"/>
              <a:gd name="T87" fmla="*/ 150 h 519"/>
              <a:gd name="T88" fmla="*/ 124 w 250"/>
              <a:gd name="T89" fmla="*/ 135 h 519"/>
              <a:gd name="T90" fmla="*/ 151 w 250"/>
              <a:gd name="T91" fmla="*/ 135 h 519"/>
              <a:gd name="T92" fmla="*/ 151 w 250"/>
              <a:gd name="T93" fmla="*/ 160 h 519"/>
              <a:gd name="T94" fmla="*/ 176 w 250"/>
              <a:gd name="T95" fmla="*/ 187 h 519"/>
              <a:gd name="T96" fmla="*/ 202 w 250"/>
              <a:gd name="T97" fmla="*/ 187 h 519"/>
              <a:gd name="T98" fmla="*/ 228 w 250"/>
              <a:gd name="T99" fmla="*/ 160 h 519"/>
              <a:gd name="T100" fmla="*/ 249 w 250"/>
              <a:gd name="T101" fmla="*/ 160 h 519"/>
              <a:gd name="T102" fmla="*/ 249 w 250"/>
              <a:gd name="T103" fmla="*/ 187 h 519"/>
              <a:gd name="T104" fmla="*/ 228 w 250"/>
              <a:gd name="T105" fmla="*/ 207 h 519"/>
              <a:gd name="T106" fmla="*/ 151 w 250"/>
              <a:gd name="T107" fmla="*/ 358 h 519"/>
              <a:gd name="T108" fmla="*/ 98 w 250"/>
              <a:gd name="T109" fmla="*/ 409 h 519"/>
              <a:gd name="T110" fmla="*/ 67 w 250"/>
              <a:gd name="T111" fmla="*/ 445 h 519"/>
              <a:gd name="T112" fmla="*/ 41 w 250"/>
              <a:gd name="T113" fmla="*/ 477 h 519"/>
              <a:gd name="T114" fmla="*/ 10 w 250"/>
              <a:gd name="T115" fmla="*/ 518 h 519"/>
              <a:gd name="T116" fmla="*/ 10 w 250"/>
              <a:gd name="T117" fmla="*/ 518 h 5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0"/>
              <a:gd name="T178" fmla="*/ 0 h 519"/>
              <a:gd name="T179" fmla="*/ 250 w 250"/>
              <a:gd name="T180" fmla="*/ 519 h 5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0" h="519">
                <a:moveTo>
                  <a:pt x="10" y="518"/>
                </a:moveTo>
                <a:lnTo>
                  <a:pt x="10" y="491"/>
                </a:lnTo>
                <a:lnTo>
                  <a:pt x="0" y="502"/>
                </a:lnTo>
                <a:lnTo>
                  <a:pt x="0" y="487"/>
                </a:lnTo>
                <a:lnTo>
                  <a:pt x="10" y="466"/>
                </a:lnTo>
                <a:lnTo>
                  <a:pt x="26" y="424"/>
                </a:lnTo>
                <a:lnTo>
                  <a:pt x="26" y="393"/>
                </a:lnTo>
                <a:lnTo>
                  <a:pt x="16" y="378"/>
                </a:lnTo>
                <a:lnTo>
                  <a:pt x="10" y="358"/>
                </a:lnTo>
                <a:lnTo>
                  <a:pt x="0" y="342"/>
                </a:lnTo>
                <a:lnTo>
                  <a:pt x="10" y="326"/>
                </a:lnTo>
                <a:lnTo>
                  <a:pt x="26" y="316"/>
                </a:lnTo>
                <a:lnTo>
                  <a:pt x="41" y="260"/>
                </a:lnTo>
                <a:lnTo>
                  <a:pt x="51" y="270"/>
                </a:lnTo>
                <a:lnTo>
                  <a:pt x="51" y="233"/>
                </a:lnTo>
                <a:lnTo>
                  <a:pt x="51" y="192"/>
                </a:lnTo>
                <a:lnTo>
                  <a:pt x="57" y="192"/>
                </a:lnTo>
                <a:lnTo>
                  <a:pt x="67" y="176"/>
                </a:lnTo>
                <a:lnTo>
                  <a:pt x="51" y="176"/>
                </a:lnTo>
                <a:lnTo>
                  <a:pt x="51" y="150"/>
                </a:lnTo>
                <a:lnTo>
                  <a:pt x="51" y="140"/>
                </a:lnTo>
                <a:lnTo>
                  <a:pt x="57" y="150"/>
                </a:lnTo>
                <a:lnTo>
                  <a:pt x="57" y="140"/>
                </a:lnTo>
                <a:lnTo>
                  <a:pt x="57" y="125"/>
                </a:lnTo>
                <a:lnTo>
                  <a:pt x="51" y="125"/>
                </a:lnTo>
                <a:lnTo>
                  <a:pt x="41" y="135"/>
                </a:lnTo>
                <a:lnTo>
                  <a:pt x="31" y="42"/>
                </a:lnTo>
                <a:lnTo>
                  <a:pt x="26" y="0"/>
                </a:lnTo>
                <a:lnTo>
                  <a:pt x="31" y="0"/>
                </a:lnTo>
                <a:lnTo>
                  <a:pt x="31" y="11"/>
                </a:lnTo>
                <a:lnTo>
                  <a:pt x="31" y="27"/>
                </a:lnTo>
                <a:lnTo>
                  <a:pt x="41" y="31"/>
                </a:lnTo>
                <a:lnTo>
                  <a:pt x="57" y="42"/>
                </a:lnTo>
                <a:lnTo>
                  <a:pt x="67" y="58"/>
                </a:lnTo>
                <a:lnTo>
                  <a:pt x="77" y="58"/>
                </a:lnTo>
                <a:lnTo>
                  <a:pt x="77" y="94"/>
                </a:lnTo>
                <a:lnTo>
                  <a:pt x="67" y="99"/>
                </a:lnTo>
                <a:lnTo>
                  <a:pt x="77" y="119"/>
                </a:lnTo>
                <a:lnTo>
                  <a:pt x="77" y="140"/>
                </a:lnTo>
                <a:lnTo>
                  <a:pt x="83" y="166"/>
                </a:lnTo>
                <a:lnTo>
                  <a:pt x="93" y="192"/>
                </a:lnTo>
                <a:lnTo>
                  <a:pt x="108" y="192"/>
                </a:lnTo>
                <a:lnTo>
                  <a:pt x="124" y="160"/>
                </a:lnTo>
                <a:lnTo>
                  <a:pt x="124" y="150"/>
                </a:lnTo>
                <a:lnTo>
                  <a:pt x="124" y="135"/>
                </a:lnTo>
                <a:lnTo>
                  <a:pt x="151" y="135"/>
                </a:lnTo>
                <a:lnTo>
                  <a:pt x="151" y="160"/>
                </a:lnTo>
                <a:lnTo>
                  <a:pt x="176" y="187"/>
                </a:lnTo>
                <a:lnTo>
                  <a:pt x="202" y="187"/>
                </a:lnTo>
                <a:lnTo>
                  <a:pt x="228" y="160"/>
                </a:lnTo>
                <a:lnTo>
                  <a:pt x="249" y="160"/>
                </a:lnTo>
                <a:lnTo>
                  <a:pt x="249" y="187"/>
                </a:lnTo>
                <a:lnTo>
                  <a:pt x="228" y="207"/>
                </a:lnTo>
                <a:lnTo>
                  <a:pt x="151" y="358"/>
                </a:lnTo>
                <a:lnTo>
                  <a:pt x="98" y="409"/>
                </a:lnTo>
                <a:lnTo>
                  <a:pt x="67" y="445"/>
                </a:lnTo>
                <a:lnTo>
                  <a:pt x="41" y="477"/>
                </a:lnTo>
                <a:lnTo>
                  <a:pt x="10" y="518"/>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290" name="Freeform 287" descr="Diagonales larges vers le bas">
            <a:extLst>
              <a:ext uri="{FF2B5EF4-FFF2-40B4-BE49-F238E27FC236}">
                <a16:creationId xmlns:a16="http://schemas.microsoft.com/office/drawing/2014/main" id="{788122FF-5940-B24B-8386-40AB4C6B1C0F}"/>
              </a:ext>
            </a:extLst>
          </p:cNvPr>
          <p:cNvSpPr>
            <a:spLocks noChangeArrowheads="1"/>
          </p:cNvSpPr>
          <p:nvPr/>
        </p:nvSpPr>
        <p:spPr bwMode="auto">
          <a:xfrm>
            <a:off x="8448261" y="6186758"/>
            <a:ext cx="98265" cy="129566"/>
          </a:xfrm>
          <a:custGeom>
            <a:avLst/>
            <a:gdLst>
              <a:gd name="T0" fmla="*/ 42 w 162"/>
              <a:gd name="T1" fmla="*/ 202 h 203"/>
              <a:gd name="T2" fmla="*/ 27 w 162"/>
              <a:gd name="T3" fmla="*/ 196 h 203"/>
              <a:gd name="T4" fmla="*/ 16 w 162"/>
              <a:gd name="T5" fmla="*/ 186 h 203"/>
              <a:gd name="T6" fmla="*/ 27 w 162"/>
              <a:gd name="T7" fmla="*/ 186 h 203"/>
              <a:gd name="T8" fmla="*/ 27 w 162"/>
              <a:gd name="T9" fmla="*/ 175 h 203"/>
              <a:gd name="T10" fmla="*/ 11 w 162"/>
              <a:gd name="T11" fmla="*/ 171 h 203"/>
              <a:gd name="T12" fmla="*/ 0 w 162"/>
              <a:gd name="T13" fmla="*/ 145 h 203"/>
              <a:gd name="T14" fmla="*/ 11 w 162"/>
              <a:gd name="T15" fmla="*/ 108 h 203"/>
              <a:gd name="T16" fmla="*/ 16 w 162"/>
              <a:gd name="T17" fmla="*/ 118 h 203"/>
              <a:gd name="T18" fmla="*/ 16 w 162"/>
              <a:gd name="T19" fmla="*/ 108 h 203"/>
              <a:gd name="T20" fmla="*/ 11 w 162"/>
              <a:gd name="T21" fmla="*/ 20 h 203"/>
              <a:gd name="T22" fmla="*/ 16 w 162"/>
              <a:gd name="T23" fmla="*/ 0 h 203"/>
              <a:gd name="T24" fmla="*/ 27 w 162"/>
              <a:gd name="T25" fmla="*/ 0 h 203"/>
              <a:gd name="T26" fmla="*/ 37 w 162"/>
              <a:gd name="T27" fmla="*/ 10 h 203"/>
              <a:gd name="T28" fmla="*/ 58 w 162"/>
              <a:gd name="T29" fmla="*/ 26 h 203"/>
              <a:gd name="T30" fmla="*/ 99 w 162"/>
              <a:gd name="T31" fmla="*/ 36 h 203"/>
              <a:gd name="T32" fmla="*/ 125 w 162"/>
              <a:gd name="T33" fmla="*/ 26 h 203"/>
              <a:gd name="T34" fmla="*/ 135 w 162"/>
              <a:gd name="T35" fmla="*/ 26 h 203"/>
              <a:gd name="T36" fmla="*/ 161 w 162"/>
              <a:gd name="T37" fmla="*/ 20 h 203"/>
              <a:gd name="T38" fmla="*/ 161 w 162"/>
              <a:gd name="T39" fmla="*/ 26 h 203"/>
              <a:gd name="T40" fmla="*/ 145 w 162"/>
              <a:gd name="T41" fmla="*/ 118 h 203"/>
              <a:gd name="T42" fmla="*/ 135 w 162"/>
              <a:gd name="T43" fmla="*/ 118 h 203"/>
              <a:gd name="T44" fmla="*/ 135 w 162"/>
              <a:gd name="T45" fmla="*/ 108 h 203"/>
              <a:gd name="T46" fmla="*/ 125 w 162"/>
              <a:gd name="T47" fmla="*/ 118 h 203"/>
              <a:gd name="T48" fmla="*/ 125 w 162"/>
              <a:gd name="T49" fmla="*/ 134 h 203"/>
              <a:gd name="T50" fmla="*/ 120 w 162"/>
              <a:gd name="T51" fmla="*/ 149 h 203"/>
              <a:gd name="T52" fmla="*/ 109 w 162"/>
              <a:gd name="T53" fmla="*/ 175 h 203"/>
              <a:gd name="T54" fmla="*/ 94 w 162"/>
              <a:gd name="T55" fmla="*/ 186 h 203"/>
              <a:gd name="T56" fmla="*/ 94 w 162"/>
              <a:gd name="T57" fmla="*/ 171 h 203"/>
              <a:gd name="T58" fmla="*/ 99 w 162"/>
              <a:gd name="T59" fmla="*/ 171 h 203"/>
              <a:gd name="T60" fmla="*/ 99 w 162"/>
              <a:gd name="T61" fmla="*/ 149 h 203"/>
              <a:gd name="T62" fmla="*/ 94 w 162"/>
              <a:gd name="T63" fmla="*/ 149 h 203"/>
              <a:gd name="T64" fmla="*/ 78 w 162"/>
              <a:gd name="T65" fmla="*/ 175 h 203"/>
              <a:gd name="T66" fmla="*/ 68 w 162"/>
              <a:gd name="T67" fmla="*/ 175 h 203"/>
              <a:gd name="T68" fmla="*/ 58 w 162"/>
              <a:gd name="T69" fmla="*/ 202 h 203"/>
              <a:gd name="T70" fmla="*/ 42 w 162"/>
              <a:gd name="T71" fmla="*/ 202 h 203"/>
              <a:gd name="T72" fmla="*/ 42 w 162"/>
              <a:gd name="T73" fmla="*/ 202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
              <a:gd name="T112" fmla="*/ 0 h 203"/>
              <a:gd name="T113" fmla="*/ 162 w 162"/>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 h="203">
                <a:moveTo>
                  <a:pt x="42" y="202"/>
                </a:moveTo>
                <a:lnTo>
                  <a:pt x="27" y="196"/>
                </a:lnTo>
                <a:lnTo>
                  <a:pt x="16" y="186"/>
                </a:lnTo>
                <a:lnTo>
                  <a:pt x="27" y="186"/>
                </a:lnTo>
                <a:lnTo>
                  <a:pt x="27" y="175"/>
                </a:lnTo>
                <a:lnTo>
                  <a:pt x="11" y="171"/>
                </a:lnTo>
                <a:lnTo>
                  <a:pt x="0" y="145"/>
                </a:lnTo>
                <a:lnTo>
                  <a:pt x="11" y="108"/>
                </a:lnTo>
                <a:lnTo>
                  <a:pt x="16" y="118"/>
                </a:lnTo>
                <a:lnTo>
                  <a:pt x="16" y="108"/>
                </a:lnTo>
                <a:lnTo>
                  <a:pt x="11" y="20"/>
                </a:lnTo>
                <a:lnTo>
                  <a:pt x="16" y="0"/>
                </a:lnTo>
                <a:lnTo>
                  <a:pt x="27" y="0"/>
                </a:lnTo>
                <a:lnTo>
                  <a:pt x="37" y="10"/>
                </a:lnTo>
                <a:lnTo>
                  <a:pt x="58" y="26"/>
                </a:lnTo>
                <a:lnTo>
                  <a:pt x="99" y="36"/>
                </a:lnTo>
                <a:lnTo>
                  <a:pt x="125" y="26"/>
                </a:lnTo>
                <a:lnTo>
                  <a:pt x="135" y="26"/>
                </a:lnTo>
                <a:lnTo>
                  <a:pt x="161" y="20"/>
                </a:lnTo>
                <a:lnTo>
                  <a:pt x="161" y="26"/>
                </a:lnTo>
                <a:lnTo>
                  <a:pt x="145" y="118"/>
                </a:lnTo>
                <a:lnTo>
                  <a:pt x="135" y="118"/>
                </a:lnTo>
                <a:lnTo>
                  <a:pt x="135" y="108"/>
                </a:lnTo>
                <a:lnTo>
                  <a:pt x="125" y="118"/>
                </a:lnTo>
                <a:lnTo>
                  <a:pt x="125" y="134"/>
                </a:lnTo>
                <a:lnTo>
                  <a:pt x="120" y="149"/>
                </a:lnTo>
                <a:lnTo>
                  <a:pt x="109" y="175"/>
                </a:lnTo>
                <a:lnTo>
                  <a:pt x="94" y="186"/>
                </a:lnTo>
                <a:lnTo>
                  <a:pt x="94" y="171"/>
                </a:lnTo>
                <a:lnTo>
                  <a:pt x="99" y="171"/>
                </a:lnTo>
                <a:lnTo>
                  <a:pt x="99" y="149"/>
                </a:lnTo>
                <a:lnTo>
                  <a:pt x="94" y="149"/>
                </a:lnTo>
                <a:lnTo>
                  <a:pt x="78" y="175"/>
                </a:lnTo>
                <a:lnTo>
                  <a:pt x="68" y="175"/>
                </a:lnTo>
                <a:lnTo>
                  <a:pt x="58" y="202"/>
                </a:lnTo>
                <a:lnTo>
                  <a:pt x="42" y="202"/>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291" name="Freeform 288">
            <a:extLst>
              <a:ext uri="{FF2B5EF4-FFF2-40B4-BE49-F238E27FC236}">
                <a16:creationId xmlns:a16="http://schemas.microsoft.com/office/drawing/2014/main" id="{FD637F49-2049-F042-B4A4-FAF91128DC67}"/>
              </a:ext>
            </a:extLst>
          </p:cNvPr>
          <p:cNvSpPr>
            <a:spLocks noChangeArrowheads="1"/>
          </p:cNvSpPr>
          <p:nvPr/>
        </p:nvSpPr>
        <p:spPr bwMode="auto">
          <a:xfrm>
            <a:off x="6169724" y="5378966"/>
            <a:ext cx="16890" cy="15996"/>
          </a:xfrm>
          <a:custGeom>
            <a:avLst/>
            <a:gdLst>
              <a:gd name="T0" fmla="*/ 16 w 27"/>
              <a:gd name="T1" fmla="*/ 26 h 27"/>
              <a:gd name="T2" fmla="*/ 0 w 27"/>
              <a:gd name="T3" fmla="*/ 21 h 27"/>
              <a:gd name="T4" fmla="*/ 10 w 27"/>
              <a:gd name="T5" fmla="*/ 0 h 27"/>
              <a:gd name="T6" fmla="*/ 26 w 27"/>
              <a:gd name="T7" fmla="*/ 21 h 27"/>
              <a:gd name="T8" fmla="*/ 16 w 27"/>
              <a:gd name="T9" fmla="*/ 26 h 27"/>
              <a:gd name="T10" fmla="*/ 16 w 27"/>
              <a:gd name="T11" fmla="*/ 26 h 27"/>
              <a:gd name="T12" fmla="*/ 0 60000 65536"/>
              <a:gd name="T13" fmla="*/ 0 60000 65536"/>
              <a:gd name="T14" fmla="*/ 0 60000 65536"/>
              <a:gd name="T15" fmla="*/ 0 60000 65536"/>
              <a:gd name="T16" fmla="*/ 0 60000 65536"/>
              <a:gd name="T17" fmla="*/ 0 60000 65536"/>
              <a:gd name="T18" fmla="*/ 0 w 27"/>
              <a:gd name="T19" fmla="*/ 0 h 27"/>
              <a:gd name="T20" fmla="*/ 27 w 2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7" h="27">
                <a:moveTo>
                  <a:pt x="16" y="26"/>
                </a:moveTo>
                <a:lnTo>
                  <a:pt x="0" y="21"/>
                </a:lnTo>
                <a:lnTo>
                  <a:pt x="10" y="0"/>
                </a:lnTo>
                <a:lnTo>
                  <a:pt x="26" y="21"/>
                </a:lnTo>
                <a:lnTo>
                  <a:pt x="16"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2" name="Freeform 289" descr="Diagonales larges vers le bas">
            <a:extLst>
              <a:ext uri="{FF2B5EF4-FFF2-40B4-BE49-F238E27FC236}">
                <a16:creationId xmlns:a16="http://schemas.microsoft.com/office/drawing/2014/main" id="{8471984A-FEBF-9142-8DF5-A75E4BB5EE50}"/>
              </a:ext>
            </a:extLst>
          </p:cNvPr>
          <p:cNvSpPr>
            <a:spLocks noChangeArrowheads="1"/>
          </p:cNvSpPr>
          <p:nvPr/>
        </p:nvSpPr>
        <p:spPr bwMode="auto">
          <a:xfrm>
            <a:off x="9131514" y="5418957"/>
            <a:ext cx="47597" cy="84777"/>
          </a:xfrm>
          <a:custGeom>
            <a:avLst/>
            <a:gdLst>
              <a:gd name="T0" fmla="*/ 78 w 79"/>
              <a:gd name="T1" fmla="*/ 134 h 135"/>
              <a:gd name="T2" fmla="*/ 57 w 79"/>
              <a:gd name="T3" fmla="*/ 124 h 135"/>
              <a:gd name="T4" fmla="*/ 57 w 79"/>
              <a:gd name="T5" fmla="*/ 108 h 135"/>
              <a:gd name="T6" fmla="*/ 31 w 79"/>
              <a:gd name="T7" fmla="*/ 88 h 135"/>
              <a:gd name="T8" fmla="*/ 11 w 79"/>
              <a:gd name="T9" fmla="*/ 41 h 135"/>
              <a:gd name="T10" fmla="*/ 0 w 79"/>
              <a:gd name="T11" fmla="*/ 0 h 135"/>
              <a:gd name="T12" fmla="*/ 11 w 79"/>
              <a:gd name="T13" fmla="*/ 4 h 135"/>
              <a:gd name="T14" fmla="*/ 31 w 79"/>
              <a:gd name="T15" fmla="*/ 41 h 135"/>
              <a:gd name="T16" fmla="*/ 41 w 79"/>
              <a:gd name="T17" fmla="*/ 46 h 135"/>
              <a:gd name="T18" fmla="*/ 41 w 79"/>
              <a:gd name="T19" fmla="*/ 67 h 135"/>
              <a:gd name="T20" fmla="*/ 57 w 79"/>
              <a:gd name="T21" fmla="*/ 83 h 135"/>
              <a:gd name="T22" fmla="*/ 78 w 79"/>
              <a:gd name="T23" fmla="*/ 114 h 135"/>
              <a:gd name="T24" fmla="*/ 78 w 79"/>
              <a:gd name="T25" fmla="*/ 134 h 135"/>
              <a:gd name="T26" fmla="*/ 78 w 79"/>
              <a:gd name="T27" fmla="*/ 134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135"/>
              <a:gd name="T44" fmla="*/ 79 w 79"/>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135">
                <a:moveTo>
                  <a:pt x="78" y="134"/>
                </a:moveTo>
                <a:lnTo>
                  <a:pt x="57" y="124"/>
                </a:lnTo>
                <a:lnTo>
                  <a:pt x="57" y="108"/>
                </a:lnTo>
                <a:lnTo>
                  <a:pt x="31" y="88"/>
                </a:lnTo>
                <a:lnTo>
                  <a:pt x="11" y="41"/>
                </a:lnTo>
                <a:lnTo>
                  <a:pt x="0" y="0"/>
                </a:lnTo>
                <a:lnTo>
                  <a:pt x="11" y="4"/>
                </a:lnTo>
                <a:lnTo>
                  <a:pt x="31" y="41"/>
                </a:lnTo>
                <a:lnTo>
                  <a:pt x="41" y="46"/>
                </a:lnTo>
                <a:lnTo>
                  <a:pt x="41" y="67"/>
                </a:lnTo>
                <a:lnTo>
                  <a:pt x="57" y="83"/>
                </a:lnTo>
                <a:lnTo>
                  <a:pt x="78" y="114"/>
                </a:lnTo>
                <a:lnTo>
                  <a:pt x="78" y="13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3" name="Freeform 290">
            <a:extLst>
              <a:ext uri="{FF2B5EF4-FFF2-40B4-BE49-F238E27FC236}">
                <a16:creationId xmlns:a16="http://schemas.microsoft.com/office/drawing/2014/main" id="{5FC9F50A-D24A-0C4C-994F-C66FAEE20833}"/>
              </a:ext>
            </a:extLst>
          </p:cNvPr>
          <p:cNvSpPr>
            <a:spLocks noChangeArrowheads="1"/>
          </p:cNvSpPr>
          <p:nvPr/>
        </p:nvSpPr>
        <p:spPr bwMode="auto">
          <a:xfrm>
            <a:off x="3016008" y="4318441"/>
            <a:ext cx="9212" cy="17595"/>
          </a:xfrm>
          <a:custGeom>
            <a:avLst/>
            <a:gdLst>
              <a:gd name="T0" fmla="*/ 16 w 17"/>
              <a:gd name="T1" fmla="*/ 27 h 28"/>
              <a:gd name="T2" fmla="*/ 11 w 17"/>
              <a:gd name="T3" fmla="*/ 27 h 28"/>
              <a:gd name="T4" fmla="*/ 0 w 17"/>
              <a:gd name="T5" fmla="*/ 0 h 28"/>
              <a:gd name="T6" fmla="*/ 16 w 17"/>
              <a:gd name="T7" fmla="*/ 11 h 28"/>
              <a:gd name="T8" fmla="*/ 16 w 17"/>
              <a:gd name="T9" fmla="*/ 27 h 28"/>
              <a:gd name="T10" fmla="*/ 16 w 17"/>
              <a:gd name="T11" fmla="*/ 27 h 28"/>
              <a:gd name="T12" fmla="*/ 0 60000 65536"/>
              <a:gd name="T13" fmla="*/ 0 60000 65536"/>
              <a:gd name="T14" fmla="*/ 0 60000 65536"/>
              <a:gd name="T15" fmla="*/ 0 60000 65536"/>
              <a:gd name="T16" fmla="*/ 0 60000 65536"/>
              <a:gd name="T17" fmla="*/ 0 60000 65536"/>
              <a:gd name="T18" fmla="*/ 0 w 17"/>
              <a:gd name="T19" fmla="*/ 0 h 28"/>
              <a:gd name="T20" fmla="*/ 17 w 1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7" h="28">
                <a:moveTo>
                  <a:pt x="16" y="27"/>
                </a:moveTo>
                <a:lnTo>
                  <a:pt x="11" y="27"/>
                </a:lnTo>
                <a:lnTo>
                  <a:pt x="0" y="0"/>
                </a:lnTo>
                <a:lnTo>
                  <a:pt x="16" y="11"/>
                </a:lnTo>
                <a:lnTo>
                  <a:pt x="16" y="2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4" name="Freeform 291">
            <a:extLst>
              <a:ext uri="{FF2B5EF4-FFF2-40B4-BE49-F238E27FC236}">
                <a16:creationId xmlns:a16="http://schemas.microsoft.com/office/drawing/2014/main" id="{C45D1080-885D-5246-B0EC-36D4DF845865}"/>
              </a:ext>
            </a:extLst>
          </p:cNvPr>
          <p:cNvSpPr>
            <a:spLocks noChangeArrowheads="1"/>
          </p:cNvSpPr>
          <p:nvPr/>
        </p:nvSpPr>
        <p:spPr bwMode="auto">
          <a:xfrm>
            <a:off x="4224369" y="3788978"/>
            <a:ext cx="15354" cy="6398"/>
          </a:xfrm>
          <a:custGeom>
            <a:avLst/>
            <a:gdLst>
              <a:gd name="T0" fmla="*/ 16 w 27"/>
              <a:gd name="T1" fmla="*/ 10 h 11"/>
              <a:gd name="T2" fmla="*/ 0 w 27"/>
              <a:gd name="T3" fmla="*/ 0 h 11"/>
              <a:gd name="T4" fmla="*/ 5 w 27"/>
              <a:gd name="T5" fmla="*/ 0 h 11"/>
              <a:gd name="T6" fmla="*/ 26 w 27"/>
              <a:gd name="T7" fmla="*/ 10 h 11"/>
              <a:gd name="T8" fmla="*/ 16 w 27"/>
              <a:gd name="T9" fmla="*/ 10 h 11"/>
              <a:gd name="T10" fmla="*/ 16 w 27"/>
              <a:gd name="T11" fmla="*/ 10 h 11"/>
              <a:gd name="T12" fmla="*/ 0 60000 65536"/>
              <a:gd name="T13" fmla="*/ 0 60000 65536"/>
              <a:gd name="T14" fmla="*/ 0 60000 65536"/>
              <a:gd name="T15" fmla="*/ 0 60000 65536"/>
              <a:gd name="T16" fmla="*/ 0 60000 65536"/>
              <a:gd name="T17" fmla="*/ 0 60000 65536"/>
              <a:gd name="T18" fmla="*/ 0 w 27"/>
              <a:gd name="T19" fmla="*/ 0 h 11"/>
              <a:gd name="T20" fmla="*/ 27 w 2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7" h="11">
                <a:moveTo>
                  <a:pt x="16" y="10"/>
                </a:moveTo>
                <a:lnTo>
                  <a:pt x="0" y="0"/>
                </a:lnTo>
                <a:lnTo>
                  <a:pt x="5" y="0"/>
                </a:lnTo>
                <a:lnTo>
                  <a:pt x="26" y="10"/>
                </a:lnTo>
                <a:lnTo>
                  <a:pt x="16"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5" name="Freeform 292">
            <a:extLst>
              <a:ext uri="{FF2B5EF4-FFF2-40B4-BE49-F238E27FC236}">
                <a16:creationId xmlns:a16="http://schemas.microsoft.com/office/drawing/2014/main" id="{D9A0B1AF-4390-A04C-BD8F-2FA2A0682E4A}"/>
              </a:ext>
            </a:extLst>
          </p:cNvPr>
          <p:cNvSpPr>
            <a:spLocks noChangeArrowheads="1"/>
          </p:cNvSpPr>
          <p:nvPr/>
        </p:nvSpPr>
        <p:spPr bwMode="auto">
          <a:xfrm>
            <a:off x="4227439" y="3924943"/>
            <a:ext cx="16889" cy="17595"/>
          </a:xfrm>
          <a:custGeom>
            <a:avLst/>
            <a:gdLst>
              <a:gd name="T0" fmla="*/ 11 w 28"/>
              <a:gd name="T1" fmla="*/ 26 h 27"/>
              <a:gd name="T2" fmla="*/ 0 w 28"/>
              <a:gd name="T3" fmla="*/ 6 h 27"/>
              <a:gd name="T4" fmla="*/ 27 w 28"/>
              <a:gd name="T5" fmla="*/ 0 h 27"/>
              <a:gd name="T6" fmla="*/ 21 w 28"/>
              <a:gd name="T7" fmla="*/ 16 h 27"/>
              <a:gd name="T8" fmla="*/ 11 w 28"/>
              <a:gd name="T9" fmla="*/ 26 h 27"/>
              <a:gd name="T10" fmla="*/ 11 w 28"/>
              <a:gd name="T11" fmla="*/ 26 h 27"/>
              <a:gd name="T12" fmla="*/ 0 60000 65536"/>
              <a:gd name="T13" fmla="*/ 0 60000 65536"/>
              <a:gd name="T14" fmla="*/ 0 60000 65536"/>
              <a:gd name="T15" fmla="*/ 0 60000 65536"/>
              <a:gd name="T16" fmla="*/ 0 60000 65536"/>
              <a:gd name="T17" fmla="*/ 0 60000 65536"/>
              <a:gd name="T18" fmla="*/ 0 w 28"/>
              <a:gd name="T19" fmla="*/ 0 h 27"/>
              <a:gd name="T20" fmla="*/ 28 w 2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8" h="27">
                <a:moveTo>
                  <a:pt x="11" y="26"/>
                </a:moveTo>
                <a:lnTo>
                  <a:pt x="0" y="6"/>
                </a:lnTo>
                <a:lnTo>
                  <a:pt x="27" y="0"/>
                </a:lnTo>
                <a:lnTo>
                  <a:pt x="21" y="16"/>
                </a:lnTo>
                <a:lnTo>
                  <a:pt x="11"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6" name="Freeform 293">
            <a:extLst>
              <a:ext uri="{FF2B5EF4-FFF2-40B4-BE49-F238E27FC236}">
                <a16:creationId xmlns:a16="http://schemas.microsoft.com/office/drawing/2014/main" id="{C884B693-7765-FE4F-B849-35C8CDF31DA2}"/>
              </a:ext>
            </a:extLst>
          </p:cNvPr>
          <p:cNvSpPr>
            <a:spLocks noChangeArrowheads="1"/>
          </p:cNvSpPr>
          <p:nvPr/>
        </p:nvSpPr>
        <p:spPr bwMode="auto">
          <a:xfrm>
            <a:off x="4259683" y="3929742"/>
            <a:ext cx="9212" cy="15996"/>
          </a:xfrm>
          <a:custGeom>
            <a:avLst/>
            <a:gdLst>
              <a:gd name="T0" fmla="*/ 10 w 17"/>
              <a:gd name="T1" fmla="*/ 26 h 27"/>
              <a:gd name="T2" fmla="*/ 0 w 17"/>
              <a:gd name="T3" fmla="*/ 20 h 27"/>
              <a:gd name="T4" fmla="*/ 16 w 17"/>
              <a:gd name="T5" fmla="*/ 0 h 27"/>
              <a:gd name="T6" fmla="*/ 10 w 17"/>
              <a:gd name="T7" fmla="*/ 26 h 27"/>
              <a:gd name="T8" fmla="*/ 1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10" y="26"/>
                </a:moveTo>
                <a:lnTo>
                  <a:pt x="0" y="20"/>
                </a:lnTo>
                <a:lnTo>
                  <a:pt x="16" y="0"/>
                </a:lnTo>
                <a:lnTo>
                  <a:pt x="10"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7" name="Freeform 294">
            <a:extLst>
              <a:ext uri="{FF2B5EF4-FFF2-40B4-BE49-F238E27FC236}">
                <a16:creationId xmlns:a16="http://schemas.microsoft.com/office/drawing/2014/main" id="{2F37D1C8-0F0F-024F-878C-DE44F70D133C}"/>
              </a:ext>
            </a:extLst>
          </p:cNvPr>
          <p:cNvSpPr>
            <a:spLocks noChangeArrowheads="1"/>
          </p:cNvSpPr>
          <p:nvPr/>
        </p:nvSpPr>
        <p:spPr bwMode="auto">
          <a:xfrm>
            <a:off x="3006795" y="4272053"/>
            <a:ext cx="15354" cy="11198"/>
          </a:xfrm>
          <a:custGeom>
            <a:avLst/>
            <a:gdLst>
              <a:gd name="T0" fmla="*/ 5 w 27"/>
              <a:gd name="T1" fmla="*/ 16 h 17"/>
              <a:gd name="T2" fmla="*/ 0 w 27"/>
              <a:gd name="T3" fmla="*/ 16 h 17"/>
              <a:gd name="T4" fmla="*/ 0 w 27"/>
              <a:gd name="T5" fmla="*/ 11 h 17"/>
              <a:gd name="T6" fmla="*/ 15 w 27"/>
              <a:gd name="T7" fmla="*/ 0 h 17"/>
              <a:gd name="T8" fmla="*/ 26 w 27"/>
              <a:gd name="T9" fmla="*/ 11 h 17"/>
              <a:gd name="T10" fmla="*/ 5 w 27"/>
              <a:gd name="T11" fmla="*/ 11 h 17"/>
              <a:gd name="T12" fmla="*/ 5 w 27"/>
              <a:gd name="T13" fmla="*/ 16 h 17"/>
              <a:gd name="T14" fmla="*/ 5 w 2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7"/>
              <a:gd name="T26" fmla="*/ 27 w 2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7">
                <a:moveTo>
                  <a:pt x="5" y="16"/>
                </a:moveTo>
                <a:lnTo>
                  <a:pt x="0" y="16"/>
                </a:lnTo>
                <a:lnTo>
                  <a:pt x="0" y="11"/>
                </a:lnTo>
                <a:lnTo>
                  <a:pt x="15" y="0"/>
                </a:lnTo>
                <a:lnTo>
                  <a:pt x="26" y="11"/>
                </a:lnTo>
                <a:lnTo>
                  <a:pt x="5" y="11"/>
                </a:lnTo>
                <a:lnTo>
                  <a:pt x="5"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8" name="Freeform 295">
            <a:extLst>
              <a:ext uri="{FF2B5EF4-FFF2-40B4-BE49-F238E27FC236}">
                <a16:creationId xmlns:a16="http://schemas.microsoft.com/office/drawing/2014/main" id="{94C10E49-879F-B24E-A397-01F4B989F908}"/>
              </a:ext>
            </a:extLst>
          </p:cNvPr>
          <p:cNvSpPr>
            <a:spLocks noChangeArrowheads="1"/>
          </p:cNvSpPr>
          <p:nvPr/>
        </p:nvSpPr>
        <p:spPr bwMode="auto">
          <a:xfrm>
            <a:off x="7662134" y="4663951"/>
            <a:ext cx="276372" cy="235139"/>
          </a:xfrm>
          <a:custGeom>
            <a:avLst/>
            <a:gdLst>
              <a:gd name="T0" fmla="*/ 51 w 452"/>
              <a:gd name="T1" fmla="*/ 125 h 370"/>
              <a:gd name="T2" fmla="*/ 124 w 452"/>
              <a:gd name="T3" fmla="*/ 140 h 370"/>
              <a:gd name="T4" fmla="*/ 223 w 452"/>
              <a:gd name="T5" fmla="*/ 135 h 370"/>
              <a:gd name="T6" fmla="*/ 274 w 452"/>
              <a:gd name="T7" fmla="*/ 57 h 370"/>
              <a:gd name="T8" fmla="*/ 315 w 452"/>
              <a:gd name="T9" fmla="*/ 0 h 370"/>
              <a:gd name="T10" fmla="*/ 393 w 452"/>
              <a:gd name="T11" fmla="*/ 16 h 370"/>
              <a:gd name="T12" fmla="*/ 383 w 452"/>
              <a:gd name="T13" fmla="*/ 31 h 370"/>
              <a:gd name="T14" fmla="*/ 378 w 452"/>
              <a:gd name="T15" fmla="*/ 41 h 370"/>
              <a:gd name="T16" fmla="*/ 399 w 452"/>
              <a:gd name="T17" fmla="*/ 68 h 370"/>
              <a:gd name="T18" fmla="*/ 393 w 452"/>
              <a:gd name="T19" fmla="*/ 94 h 370"/>
              <a:gd name="T20" fmla="*/ 434 w 452"/>
              <a:gd name="T21" fmla="*/ 125 h 370"/>
              <a:gd name="T22" fmla="*/ 440 w 452"/>
              <a:gd name="T23" fmla="*/ 140 h 370"/>
              <a:gd name="T24" fmla="*/ 383 w 452"/>
              <a:gd name="T25" fmla="*/ 161 h 370"/>
              <a:gd name="T26" fmla="*/ 383 w 452"/>
              <a:gd name="T27" fmla="*/ 217 h 370"/>
              <a:gd name="T28" fmla="*/ 326 w 452"/>
              <a:gd name="T29" fmla="*/ 259 h 370"/>
              <a:gd name="T30" fmla="*/ 326 w 452"/>
              <a:gd name="T31" fmla="*/ 311 h 370"/>
              <a:gd name="T32" fmla="*/ 248 w 452"/>
              <a:gd name="T33" fmla="*/ 369 h 370"/>
              <a:gd name="T34" fmla="*/ 223 w 452"/>
              <a:gd name="T35" fmla="*/ 331 h 370"/>
              <a:gd name="T36" fmla="*/ 207 w 452"/>
              <a:gd name="T37" fmla="*/ 315 h 370"/>
              <a:gd name="T38" fmla="*/ 180 w 452"/>
              <a:gd name="T39" fmla="*/ 315 h 370"/>
              <a:gd name="T40" fmla="*/ 160 w 452"/>
              <a:gd name="T41" fmla="*/ 331 h 370"/>
              <a:gd name="T42" fmla="*/ 135 w 452"/>
              <a:gd name="T43" fmla="*/ 342 h 370"/>
              <a:gd name="T44" fmla="*/ 108 w 452"/>
              <a:gd name="T45" fmla="*/ 311 h 370"/>
              <a:gd name="T46" fmla="*/ 72 w 452"/>
              <a:gd name="T47" fmla="*/ 311 h 370"/>
              <a:gd name="T48" fmla="*/ 57 w 452"/>
              <a:gd name="T49" fmla="*/ 285 h 370"/>
              <a:gd name="T50" fmla="*/ 51 w 452"/>
              <a:gd name="T51" fmla="*/ 233 h 370"/>
              <a:gd name="T52" fmla="*/ 16 w 452"/>
              <a:gd name="T53" fmla="*/ 217 h 370"/>
              <a:gd name="T54" fmla="*/ 6 w 452"/>
              <a:gd name="T55" fmla="*/ 202 h 370"/>
              <a:gd name="T56" fmla="*/ 0 w 452"/>
              <a:gd name="T57" fmla="*/ 166 h 370"/>
              <a:gd name="T58" fmla="*/ 6 w 452"/>
              <a:gd name="T59" fmla="*/ 114 h 370"/>
              <a:gd name="T60" fmla="*/ 26 w 452"/>
              <a:gd name="T61" fmla="*/ 94 h 370"/>
              <a:gd name="T62" fmla="*/ 41 w 452"/>
              <a:gd name="T63" fmla="*/ 98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2"/>
              <a:gd name="T97" fmla="*/ 0 h 370"/>
              <a:gd name="T98" fmla="*/ 452 w 452"/>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2" h="370">
                <a:moveTo>
                  <a:pt x="41" y="98"/>
                </a:moveTo>
                <a:lnTo>
                  <a:pt x="51" y="125"/>
                </a:lnTo>
                <a:lnTo>
                  <a:pt x="98" y="140"/>
                </a:lnTo>
                <a:lnTo>
                  <a:pt x="124" y="140"/>
                </a:lnTo>
                <a:lnTo>
                  <a:pt x="180" y="150"/>
                </a:lnTo>
                <a:lnTo>
                  <a:pt x="223" y="135"/>
                </a:lnTo>
                <a:lnTo>
                  <a:pt x="268" y="109"/>
                </a:lnTo>
                <a:lnTo>
                  <a:pt x="274" y="57"/>
                </a:lnTo>
                <a:lnTo>
                  <a:pt x="300" y="52"/>
                </a:lnTo>
                <a:lnTo>
                  <a:pt x="315" y="0"/>
                </a:lnTo>
                <a:lnTo>
                  <a:pt x="393" y="6"/>
                </a:lnTo>
                <a:lnTo>
                  <a:pt x="393" y="16"/>
                </a:lnTo>
                <a:lnTo>
                  <a:pt x="383" y="26"/>
                </a:lnTo>
                <a:lnTo>
                  <a:pt x="383" y="31"/>
                </a:lnTo>
                <a:lnTo>
                  <a:pt x="378" y="31"/>
                </a:lnTo>
                <a:lnTo>
                  <a:pt x="378" y="41"/>
                </a:lnTo>
                <a:lnTo>
                  <a:pt x="393" y="52"/>
                </a:lnTo>
                <a:lnTo>
                  <a:pt x="399" y="68"/>
                </a:lnTo>
                <a:lnTo>
                  <a:pt x="399" y="72"/>
                </a:lnTo>
                <a:lnTo>
                  <a:pt x="393" y="94"/>
                </a:lnTo>
                <a:lnTo>
                  <a:pt x="409" y="98"/>
                </a:lnTo>
                <a:lnTo>
                  <a:pt x="434" y="125"/>
                </a:lnTo>
                <a:lnTo>
                  <a:pt x="451" y="135"/>
                </a:lnTo>
                <a:lnTo>
                  <a:pt x="440" y="140"/>
                </a:lnTo>
                <a:lnTo>
                  <a:pt x="399" y="150"/>
                </a:lnTo>
                <a:lnTo>
                  <a:pt x="383" y="161"/>
                </a:lnTo>
                <a:lnTo>
                  <a:pt x="378" y="192"/>
                </a:lnTo>
                <a:lnTo>
                  <a:pt x="383" y="217"/>
                </a:lnTo>
                <a:lnTo>
                  <a:pt x="352" y="243"/>
                </a:lnTo>
                <a:lnTo>
                  <a:pt x="326" y="259"/>
                </a:lnTo>
                <a:lnTo>
                  <a:pt x="331" y="270"/>
                </a:lnTo>
                <a:lnTo>
                  <a:pt x="326" y="311"/>
                </a:lnTo>
                <a:lnTo>
                  <a:pt x="311" y="342"/>
                </a:lnTo>
                <a:lnTo>
                  <a:pt x="248" y="369"/>
                </a:lnTo>
                <a:lnTo>
                  <a:pt x="243" y="331"/>
                </a:lnTo>
                <a:lnTo>
                  <a:pt x="223" y="331"/>
                </a:lnTo>
                <a:lnTo>
                  <a:pt x="207" y="342"/>
                </a:lnTo>
                <a:lnTo>
                  <a:pt x="207" y="315"/>
                </a:lnTo>
                <a:lnTo>
                  <a:pt x="202" y="327"/>
                </a:lnTo>
                <a:lnTo>
                  <a:pt x="180" y="315"/>
                </a:lnTo>
                <a:lnTo>
                  <a:pt x="176" y="327"/>
                </a:lnTo>
                <a:lnTo>
                  <a:pt x="160" y="331"/>
                </a:lnTo>
                <a:lnTo>
                  <a:pt x="150" y="327"/>
                </a:lnTo>
                <a:lnTo>
                  <a:pt x="135" y="342"/>
                </a:lnTo>
                <a:lnTo>
                  <a:pt x="124" y="315"/>
                </a:lnTo>
                <a:lnTo>
                  <a:pt x="108" y="311"/>
                </a:lnTo>
                <a:lnTo>
                  <a:pt x="82" y="315"/>
                </a:lnTo>
                <a:lnTo>
                  <a:pt x="72" y="311"/>
                </a:lnTo>
                <a:lnTo>
                  <a:pt x="57" y="315"/>
                </a:lnTo>
                <a:lnTo>
                  <a:pt x="57" y="285"/>
                </a:lnTo>
                <a:lnTo>
                  <a:pt x="57" y="270"/>
                </a:lnTo>
                <a:lnTo>
                  <a:pt x="51" y="233"/>
                </a:lnTo>
                <a:lnTo>
                  <a:pt x="31" y="217"/>
                </a:lnTo>
                <a:lnTo>
                  <a:pt x="16" y="217"/>
                </a:lnTo>
                <a:lnTo>
                  <a:pt x="26" y="207"/>
                </a:lnTo>
                <a:lnTo>
                  <a:pt x="6" y="202"/>
                </a:lnTo>
                <a:lnTo>
                  <a:pt x="16" y="182"/>
                </a:lnTo>
                <a:lnTo>
                  <a:pt x="0" y="166"/>
                </a:lnTo>
                <a:lnTo>
                  <a:pt x="0" y="140"/>
                </a:lnTo>
                <a:lnTo>
                  <a:pt x="6" y="114"/>
                </a:lnTo>
                <a:lnTo>
                  <a:pt x="16" y="98"/>
                </a:lnTo>
                <a:lnTo>
                  <a:pt x="26" y="94"/>
                </a:lnTo>
                <a:lnTo>
                  <a:pt x="31" y="94"/>
                </a:lnTo>
                <a:lnTo>
                  <a:pt x="41" y="9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9" name="Freeform 296">
            <a:extLst>
              <a:ext uri="{FF2B5EF4-FFF2-40B4-BE49-F238E27FC236}">
                <a16:creationId xmlns:a16="http://schemas.microsoft.com/office/drawing/2014/main" id="{E4067C9A-BB4F-0F4B-B151-58119FCC4058}"/>
              </a:ext>
            </a:extLst>
          </p:cNvPr>
          <p:cNvSpPr>
            <a:spLocks noChangeArrowheads="1"/>
          </p:cNvSpPr>
          <p:nvPr/>
        </p:nvSpPr>
        <p:spPr bwMode="auto">
          <a:xfrm>
            <a:off x="4935260" y="4689545"/>
            <a:ext cx="58346" cy="43188"/>
          </a:xfrm>
          <a:custGeom>
            <a:avLst/>
            <a:gdLst>
              <a:gd name="T0" fmla="*/ 21 w 95"/>
              <a:gd name="T1" fmla="*/ 0 h 69"/>
              <a:gd name="T2" fmla="*/ 37 w 95"/>
              <a:gd name="T3" fmla="*/ 11 h 69"/>
              <a:gd name="T4" fmla="*/ 94 w 95"/>
              <a:gd name="T5" fmla="*/ 16 h 69"/>
              <a:gd name="T6" fmla="*/ 94 w 95"/>
              <a:gd name="T7" fmla="*/ 68 h 69"/>
              <a:gd name="T8" fmla="*/ 68 w 95"/>
              <a:gd name="T9" fmla="*/ 68 h 69"/>
              <a:gd name="T10" fmla="*/ 42 w 95"/>
              <a:gd name="T11" fmla="*/ 68 h 69"/>
              <a:gd name="T12" fmla="*/ 11 w 95"/>
              <a:gd name="T13" fmla="*/ 68 h 69"/>
              <a:gd name="T14" fmla="*/ 0 w 95"/>
              <a:gd name="T15" fmla="*/ 57 h 69"/>
              <a:gd name="T16" fmla="*/ 21 w 95"/>
              <a:gd name="T17" fmla="*/ 27 h 69"/>
              <a:gd name="T18" fmla="*/ 21 w 95"/>
              <a:gd name="T19" fmla="*/ 0 h 69"/>
              <a:gd name="T20" fmla="*/ 21 w 95"/>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9"/>
              <a:gd name="T35" fmla="*/ 95 w 9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9">
                <a:moveTo>
                  <a:pt x="21" y="0"/>
                </a:moveTo>
                <a:lnTo>
                  <a:pt x="37" y="11"/>
                </a:lnTo>
                <a:lnTo>
                  <a:pt x="94" y="16"/>
                </a:lnTo>
                <a:lnTo>
                  <a:pt x="94" y="68"/>
                </a:lnTo>
                <a:lnTo>
                  <a:pt x="68" y="68"/>
                </a:lnTo>
                <a:lnTo>
                  <a:pt x="42" y="68"/>
                </a:lnTo>
                <a:lnTo>
                  <a:pt x="11" y="68"/>
                </a:lnTo>
                <a:lnTo>
                  <a:pt x="0" y="57"/>
                </a:lnTo>
                <a:lnTo>
                  <a:pt x="21" y="27"/>
                </a:lnTo>
                <a:lnTo>
                  <a:pt x="21"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00" name="Freeform 297">
            <a:extLst>
              <a:ext uri="{FF2B5EF4-FFF2-40B4-BE49-F238E27FC236}">
                <a16:creationId xmlns:a16="http://schemas.microsoft.com/office/drawing/2014/main" id="{AD8845CE-6894-6A41-8E40-F0FD535B9F48}"/>
              </a:ext>
            </a:extLst>
          </p:cNvPr>
          <p:cNvSpPr>
            <a:spLocks noChangeArrowheads="1"/>
          </p:cNvSpPr>
          <p:nvPr/>
        </p:nvSpPr>
        <p:spPr bwMode="auto">
          <a:xfrm>
            <a:off x="1571193" y="3707399"/>
            <a:ext cx="767701" cy="607842"/>
          </a:xfrm>
          <a:custGeom>
            <a:avLst/>
            <a:gdLst>
              <a:gd name="T0" fmla="*/ 99 w 1250"/>
              <a:gd name="T1" fmla="*/ 0 h 953"/>
              <a:gd name="T2" fmla="*/ 260 w 1250"/>
              <a:gd name="T3" fmla="*/ 82 h 953"/>
              <a:gd name="T4" fmla="*/ 384 w 1250"/>
              <a:gd name="T5" fmla="*/ 67 h 953"/>
              <a:gd name="T6" fmla="*/ 519 w 1250"/>
              <a:gd name="T7" fmla="*/ 139 h 953"/>
              <a:gd name="T8" fmla="*/ 585 w 1250"/>
              <a:gd name="T9" fmla="*/ 222 h 953"/>
              <a:gd name="T10" fmla="*/ 669 w 1250"/>
              <a:gd name="T11" fmla="*/ 196 h 953"/>
              <a:gd name="T12" fmla="*/ 726 w 1250"/>
              <a:gd name="T13" fmla="*/ 305 h 953"/>
              <a:gd name="T14" fmla="*/ 803 w 1250"/>
              <a:gd name="T15" fmla="*/ 392 h 953"/>
              <a:gd name="T16" fmla="*/ 814 w 1250"/>
              <a:gd name="T17" fmla="*/ 414 h 953"/>
              <a:gd name="T18" fmla="*/ 787 w 1250"/>
              <a:gd name="T19" fmla="*/ 465 h 953"/>
              <a:gd name="T20" fmla="*/ 767 w 1250"/>
              <a:gd name="T21" fmla="*/ 574 h 953"/>
              <a:gd name="T22" fmla="*/ 767 w 1250"/>
              <a:gd name="T23" fmla="*/ 610 h 953"/>
              <a:gd name="T24" fmla="*/ 814 w 1250"/>
              <a:gd name="T25" fmla="*/ 698 h 953"/>
              <a:gd name="T26" fmla="*/ 871 w 1250"/>
              <a:gd name="T27" fmla="*/ 766 h 953"/>
              <a:gd name="T28" fmla="*/ 963 w 1250"/>
              <a:gd name="T29" fmla="*/ 776 h 953"/>
              <a:gd name="T30" fmla="*/ 1063 w 1250"/>
              <a:gd name="T31" fmla="*/ 735 h 953"/>
              <a:gd name="T32" fmla="*/ 1094 w 1250"/>
              <a:gd name="T33" fmla="*/ 657 h 953"/>
              <a:gd name="T34" fmla="*/ 1161 w 1250"/>
              <a:gd name="T35" fmla="*/ 625 h 953"/>
              <a:gd name="T36" fmla="*/ 1249 w 1250"/>
              <a:gd name="T37" fmla="*/ 625 h 953"/>
              <a:gd name="T38" fmla="*/ 1223 w 1250"/>
              <a:gd name="T39" fmla="*/ 693 h 953"/>
              <a:gd name="T40" fmla="*/ 1212 w 1250"/>
              <a:gd name="T41" fmla="*/ 725 h 953"/>
              <a:gd name="T42" fmla="*/ 1182 w 1250"/>
              <a:gd name="T43" fmla="*/ 760 h 953"/>
              <a:gd name="T44" fmla="*/ 1155 w 1250"/>
              <a:gd name="T45" fmla="*/ 776 h 953"/>
              <a:gd name="T46" fmla="*/ 1052 w 1250"/>
              <a:gd name="T47" fmla="*/ 801 h 953"/>
              <a:gd name="T48" fmla="*/ 1073 w 1250"/>
              <a:gd name="T49" fmla="*/ 869 h 953"/>
              <a:gd name="T50" fmla="*/ 1010 w 1250"/>
              <a:gd name="T51" fmla="*/ 884 h 953"/>
              <a:gd name="T52" fmla="*/ 995 w 1250"/>
              <a:gd name="T53" fmla="*/ 936 h 953"/>
              <a:gd name="T54" fmla="*/ 953 w 1250"/>
              <a:gd name="T55" fmla="*/ 915 h 953"/>
              <a:gd name="T56" fmla="*/ 860 w 1250"/>
              <a:gd name="T57" fmla="*/ 884 h 953"/>
              <a:gd name="T58" fmla="*/ 705 w 1250"/>
              <a:gd name="T59" fmla="*/ 858 h 953"/>
              <a:gd name="T60" fmla="*/ 560 w 1250"/>
              <a:gd name="T61" fmla="*/ 791 h 953"/>
              <a:gd name="T62" fmla="*/ 440 w 1250"/>
              <a:gd name="T63" fmla="*/ 735 h 953"/>
              <a:gd name="T64" fmla="*/ 425 w 1250"/>
              <a:gd name="T65" fmla="*/ 668 h 953"/>
              <a:gd name="T66" fmla="*/ 436 w 1250"/>
              <a:gd name="T67" fmla="*/ 625 h 953"/>
              <a:gd name="T68" fmla="*/ 394 w 1250"/>
              <a:gd name="T69" fmla="*/ 517 h 953"/>
              <a:gd name="T70" fmla="*/ 274 w 1250"/>
              <a:gd name="T71" fmla="*/ 382 h 953"/>
              <a:gd name="T72" fmla="*/ 285 w 1250"/>
              <a:gd name="T73" fmla="*/ 331 h 953"/>
              <a:gd name="T74" fmla="*/ 244 w 1250"/>
              <a:gd name="T75" fmla="*/ 274 h 953"/>
              <a:gd name="T76" fmla="*/ 202 w 1250"/>
              <a:gd name="T77" fmla="*/ 233 h 953"/>
              <a:gd name="T78" fmla="*/ 166 w 1250"/>
              <a:gd name="T79" fmla="*/ 98 h 953"/>
              <a:gd name="T80" fmla="*/ 84 w 1250"/>
              <a:gd name="T81" fmla="*/ 139 h 953"/>
              <a:gd name="T82" fmla="*/ 140 w 1250"/>
              <a:gd name="T83" fmla="*/ 237 h 953"/>
              <a:gd name="T84" fmla="*/ 156 w 1250"/>
              <a:gd name="T85" fmla="*/ 284 h 953"/>
              <a:gd name="T86" fmla="*/ 182 w 1250"/>
              <a:gd name="T87" fmla="*/ 315 h 953"/>
              <a:gd name="T88" fmla="*/ 233 w 1250"/>
              <a:gd name="T89" fmla="*/ 460 h 953"/>
              <a:gd name="T90" fmla="*/ 249 w 1250"/>
              <a:gd name="T91" fmla="*/ 523 h 953"/>
              <a:gd name="T92" fmla="*/ 217 w 1250"/>
              <a:gd name="T93" fmla="*/ 507 h 953"/>
              <a:gd name="T94" fmla="*/ 151 w 1250"/>
              <a:gd name="T95" fmla="*/ 357 h 953"/>
              <a:gd name="T96" fmla="*/ 99 w 1250"/>
              <a:gd name="T97" fmla="*/ 325 h 953"/>
              <a:gd name="T98" fmla="*/ 84 w 1250"/>
              <a:gd name="T99" fmla="*/ 274 h 953"/>
              <a:gd name="T100" fmla="*/ 57 w 1250"/>
              <a:gd name="T101" fmla="*/ 181 h 953"/>
              <a:gd name="T102" fmla="*/ 16 w 1250"/>
              <a:gd name="T103" fmla="*/ 67 h 953"/>
              <a:gd name="T104" fmla="*/ 0 w 1250"/>
              <a:gd name="T105" fmla="*/ 4 h 9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50"/>
              <a:gd name="T160" fmla="*/ 0 h 953"/>
              <a:gd name="T161" fmla="*/ 1250 w 1250"/>
              <a:gd name="T162" fmla="*/ 953 h 9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50" h="953">
                <a:moveTo>
                  <a:pt x="0" y="4"/>
                </a:moveTo>
                <a:lnTo>
                  <a:pt x="99" y="0"/>
                </a:lnTo>
                <a:lnTo>
                  <a:pt x="99" y="16"/>
                </a:lnTo>
                <a:lnTo>
                  <a:pt x="260" y="82"/>
                </a:lnTo>
                <a:lnTo>
                  <a:pt x="384" y="88"/>
                </a:lnTo>
                <a:lnTo>
                  <a:pt x="384" y="67"/>
                </a:lnTo>
                <a:lnTo>
                  <a:pt x="462" y="67"/>
                </a:lnTo>
                <a:lnTo>
                  <a:pt x="519" y="139"/>
                </a:lnTo>
                <a:lnTo>
                  <a:pt x="529" y="191"/>
                </a:lnTo>
                <a:lnTo>
                  <a:pt x="585" y="222"/>
                </a:lnTo>
                <a:lnTo>
                  <a:pt x="627" y="181"/>
                </a:lnTo>
                <a:lnTo>
                  <a:pt x="669" y="196"/>
                </a:lnTo>
                <a:lnTo>
                  <a:pt x="705" y="274"/>
                </a:lnTo>
                <a:lnTo>
                  <a:pt x="726" y="305"/>
                </a:lnTo>
                <a:lnTo>
                  <a:pt x="736" y="357"/>
                </a:lnTo>
                <a:lnTo>
                  <a:pt x="803" y="392"/>
                </a:lnTo>
                <a:lnTo>
                  <a:pt x="818" y="382"/>
                </a:lnTo>
                <a:lnTo>
                  <a:pt x="814" y="414"/>
                </a:lnTo>
                <a:lnTo>
                  <a:pt x="793" y="424"/>
                </a:lnTo>
                <a:lnTo>
                  <a:pt x="787" y="465"/>
                </a:lnTo>
                <a:lnTo>
                  <a:pt x="777" y="517"/>
                </a:lnTo>
                <a:lnTo>
                  <a:pt x="767" y="574"/>
                </a:lnTo>
                <a:lnTo>
                  <a:pt x="787" y="615"/>
                </a:lnTo>
                <a:lnTo>
                  <a:pt x="767" y="610"/>
                </a:lnTo>
                <a:lnTo>
                  <a:pt x="787" y="652"/>
                </a:lnTo>
                <a:lnTo>
                  <a:pt x="814" y="698"/>
                </a:lnTo>
                <a:lnTo>
                  <a:pt x="830" y="750"/>
                </a:lnTo>
                <a:lnTo>
                  <a:pt x="871" y="766"/>
                </a:lnTo>
                <a:lnTo>
                  <a:pt x="897" y="786"/>
                </a:lnTo>
                <a:lnTo>
                  <a:pt x="963" y="776"/>
                </a:lnTo>
                <a:lnTo>
                  <a:pt x="1006" y="760"/>
                </a:lnTo>
                <a:lnTo>
                  <a:pt x="1063" y="735"/>
                </a:lnTo>
                <a:lnTo>
                  <a:pt x="1078" y="709"/>
                </a:lnTo>
                <a:lnTo>
                  <a:pt x="1094" y="657"/>
                </a:lnTo>
                <a:lnTo>
                  <a:pt x="1114" y="641"/>
                </a:lnTo>
                <a:lnTo>
                  <a:pt x="1161" y="625"/>
                </a:lnTo>
                <a:lnTo>
                  <a:pt x="1196" y="615"/>
                </a:lnTo>
                <a:lnTo>
                  <a:pt x="1249" y="625"/>
                </a:lnTo>
                <a:lnTo>
                  <a:pt x="1249" y="657"/>
                </a:lnTo>
                <a:lnTo>
                  <a:pt x="1223" y="693"/>
                </a:lnTo>
                <a:lnTo>
                  <a:pt x="1196" y="719"/>
                </a:lnTo>
                <a:lnTo>
                  <a:pt x="1212" y="725"/>
                </a:lnTo>
                <a:lnTo>
                  <a:pt x="1196" y="776"/>
                </a:lnTo>
                <a:lnTo>
                  <a:pt x="1182" y="760"/>
                </a:lnTo>
                <a:lnTo>
                  <a:pt x="1171" y="776"/>
                </a:lnTo>
                <a:lnTo>
                  <a:pt x="1155" y="776"/>
                </a:lnTo>
                <a:lnTo>
                  <a:pt x="1130" y="801"/>
                </a:lnTo>
                <a:lnTo>
                  <a:pt x="1052" y="801"/>
                </a:lnTo>
                <a:lnTo>
                  <a:pt x="1036" y="833"/>
                </a:lnTo>
                <a:lnTo>
                  <a:pt x="1073" y="869"/>
                </a:lnTo>
                <a:lnTo>
                  <a:pt x="1063" y="884"/>
                </a:lnTo>
                <a:lnTo>
                  <a:pt x="1010" y="884"/>
                </a:lnTo>
                <a:lnTo>
                  <a:pt x="985" y="915"/>
                </a:lnTo>
                <a:lnTo>
                  <a:pt x="995" y="936"/>
                </a:lnTo>
                <a:lnTo>
                  <a:pt x="979" y="952"/>
                </a:lnTo>
                <a:lnTo>
                  <a:pt x="953" y="915"/>
                </a:lnTo>
                <a:lnTo>
                  <a:pt x="897" y="884"/>
                </a:lnTo>
                <a:lnTo>
                  <a:pt x="860" y="884"/>
                </a:lnTo>
                <a:lnTo>
                  <a:pt x="793" y="911"/>
                </a:lnTo>
                <a:lnTo>
                  <a:pt x="705" y="858"/>
                </a:lnTo>
                <a:lnTo>
                  <a:pt x="627" y="833"/>
                </a:lnTo>
                <a:lnTo>
                  <a:pt x="560" y="791"/>
                </a:lnTo>
                <a:lnTo>
                  <a:pt x="503" y="776"/>
                </a:lnTo>
                <a:lnTo>
                  <a:pt x="440" y="735"/>
                </a:lnTo>
                <a:lnTo>
                  <a:pt x="409" y="678"/>
                </a:lnTo>
                <a:lnTo>
                  <a:pt x="425" y="668"/>
                </a:lnTo>
                <a:lnTo>
                  <a:pt x="425" y="641"/>
                </a:lnTo>
                <a:lnTo>
                  <a:pt x="436" y="625"/>
                </a:lnTo>
                <a:lnTo>
                  <a:pt x="420" y="574"/>
                </a:lnTo>
                <a:lnTo>
                  <a:pt x="394" y="517"/>
                </a:lnTo>
                <a:lnTo>
                  <a:pt x="352" y="460"/>
                </a:lnTo>
                <a:lnTo>
                  <a:pt x="274" y="382"/>
                </a:lnTo>
                <a:lnTo>
                  <a:pt x="290" y="357"/>
                </a:lnTo>
                <a:lnTo>
                  <a:pt x="285" y="331"/>
                </a:lnTo>
                <a:lnTo>
                  <a:pt x="244" y="300"/>
                </a:lnTo>
                <a:lnTo>
                  <a:pt x="244" y="274"/>
                </a:lnTo>
                <a:lnTo>
                  <a:pt x="223" y="274"/>
                </a:lnTo>
                <a:lnTo>
                  <a:pt x="202" y="233"/>
                </a:lnTo>
                <a:lnTo>
                  <a:pt x="166" y="165"/>
                </a:lnTo>
                <a:lnTo>
                  <a:pt x="166" y="98"/>
                </a:lnTo>
                <a:lnTo>
                  <a:pt x="94" y="46"/>
                </a:lnTo>
                <a:lnTo>
                  <a:pt x="84" y="139"/>
                </a:lnTo>
                <a:lnTo>
                  <a:pt x="114" y="181"/>
                </a:lnTo>
                <a:lnTo>
                  <a:pt x="140" y="237"/>
                </a:lnTo>
                <a:lnTo>
                  <a:pt x="140" y="263"/>
                </a:lnTo>
                <a:lnTo>
                  <a:pt x="156" y="284"/>
                </a:lnTo>
                <a:lnTo>
                  <a:pt x="182" y="341"/>
                </a:lnTo>
                <a:lnTo>
                  <a:pt x="182" y="315"/>
                </a:lnTo>
                <a:lnTo>
                  <a:pt x="217" y="424"/>
                </a:lnTo>
                <a:lnTo>
                  <a:pt x="233" y="460"/>
                </a:lnTo>
                <a:lnTo>
                  <a:pt x="244" y="480"/>
                </a:lnTo>
                <a:lnTo>
                  <a:pt x="249" y="523"/>
                </a:lnTo>
                <a:lnTo>
                  <a:pt x="233" y="543"/>
                </a:lnTo>
                <a:lnTo>
                  <a:pt x="217" y="507"/>
                </a:lnTo>
                <a:lnTo>
                  <a:pt x="140" y="424"/>
                </a:lnTo>
                <a:lnTo>
                  <a:pt x="151" y="357"/>
                </a:lnTo>
                <a:lnTo>
                  <a:pt x="114" y="315"/>
                </a:lnTo>
                <a:lnTo>
                  <a:pt x="99" y="325"/>
                </a:lnTo>
                <a:lnTo>
                  <a:pt x="47" y="263"/>
                </a:lnTo>
                <a:lnTo>
                  <a:pt x="84" y="274"/>
                </a:lnTo>
                <a:lnTo>
                  <a:pt x="94" y="233"/>
                </a:lnTo>
                <a:lnTo>
                  <a:pt x="57" y="181"/>
                </a:lnTo>
                <a:lnTo>
                  <a:pt x="31" y="149"/>
                </a:lnTo>
                <a:lnTo>
                  <a:pt x="16" y="67"/>
                </a:lnTo>
                <a:lnTo>
                  <a:pt x="0" y="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01" name="Forme libre 300">
            <a:extLst>
              <a:ext uri="{FF2B5EF4-FFF2-40B4-BE49-F238E27FC236}">
                <a16:creationId xmlns:a16="http://schemas.microsoft.com/office/drawing/2014/main" id="{9F2080DB-CC76-1344-B48B-B24FC527C773}"/>
              </a:ext>
            </a:extLst>
          </p:cNvPr>
          <p:cNvSpPr/>
          <p:nvPr/>
        </p:nvSpPr>
        <p:spPr>
          <a:xfrm>
            <a:off x="5394931" y="4441254"/>
            <a:ext cx="267767" cy="215263"/>
          </a:xfrm>
          <a:custGeom>
            <a:avLst/>
            <a:gdLst>
              <a:gd name="connsiteX0" fmla="*/ 0 w 323850"/>
              <a:gd name="connsiteY0" fmla="*/ 142875 h 260350"/>
              <a:gd name="connsiteX1" fmla="*/ 19050 w 323850"/>
              <a:gd name="connsiteY1" fmla="*/ 76200 h 260350"/>
              <a:gd name="connsiteX2" fmla="*/ 57150 w 323850"/>
              <a:gd name="connsiteY2" fmla="*/ 66675 h 260350"/>
              <a:gd name="connsiteX3" fmla="*/ 82550 w 323850"/>
              <a:gd name="connsiteY3" fmla="*/ 101600 h 260350"/>
              <a:gd name="connsiteX4" fmla="*/ 142875 w 323850"/>
              <a:gd name="connsiteY4" fmla="*/ 82550 h 260350"/>
              <a:gd name="connsiteX5" fmla="*/ 171450 w 323850"/>
              <a:gd name="connsiteY5" fmla="*/ 107950 h 260350"/>
              <a:gd name="connsiteX6" fmla="*/ 206375 w 323850"/>
              <a:gd name="connsiteY6" fmla="*/ 50800 h 260350"/>
              <a:gd name="connsiteX7" fmla="*/ 206375 w 323850"/>
              <a:gd name="connsiteY7" fmla="*/ 0 h 260350"/>
              <a:gd name="connsiteX8" fmla="*/ 222250 w 323850"/>
              <a:gd name="connsiteY8" fmla="*/ 3175 h 260350"/>
              <a:gd name="connsiteX9" fmla="*/ 219075 w 323850"/>
              <a:gd name="connsiteY9" fmla="*/ 66675 h 260350"/>
              <a:gd name="connsiteX10" fmla="*/ 266700 w 323850"/>
              <a:gd name="connsiteY10" fmla="*/ 88900 h 260350"/>
              <a:gd name="connsiteX11" fmla="*/ 266700 w 323850"/>
              <a:gd name="connsiteY11" fmla="*/ 104775 h 260350"/>
              <a:gd name="connsiteX12" fmla="*/ 222250 w 323850"/>
              <a:gd name="connsiteY12" fmla="*/ 104775 h 260350"/>
              <a:gd name="connsiteX13" fmla="*/ 231775 w 323850"/>
              <a:gd name="connsiteY13" fmla="*/ 123825 h 260350"/>
              <a:gd name="connsiteX14" fmla="*/ 285750 w 323850"/>
              <a:gd name="connsiteY14" fmla="*/ 161925 h 260350"/>
              <a:gd name="connsiteX15" fmla="*/ 311150 w 323850"/>
              <a:gd name="connsiteY15" fmla="*/ 187325 h 260350"/>
              <a:gd name="connsiteX16" fmla="*/ 314325 w 323850"/>
              <a:gd name="connsiteY16" fmla="*/ 209550 h 260350"/>
              <a:gd name="connsiteX17" fmla="*/ 323850 w 323850"/>
              <a:gd name="connsiteY17" fmla="*/ 228600 h 260350"/>
              <a:gd name="connsiteX18" fmla="*/ 323850 w 323850"/>
              <a:gd name="connsiteY18" fmla="*/ 228600 h 260350"/>
              <a:gd name="connsiteX19" fmla="*/ 269875 w 323850"/>
              <a:gd name="connsiteY19" fmla="*/ 241300 h 260350"/>
              <a:gd name="connsiteX20" fmla="*/ 263525 w 323850"/>
              <a:gd name="connsiteY20" fmla="*/ 257175 h 260350"/>
              <a:gd name="connsiteX21" fmla="*/ 152400 w 323850"/>
              <a:gd name="connsiteY21" fmla="*/ 260350 h 260350"/>
              <a:gd name="connsiteX22" fmla="*/ 117475 w 323850"/>
              <a:gd name="connsiteY22" fmla="*/ 231775 h 260350"/>
              <a:gd name="connsiteX23" fmla="*/ 117475 w 323850"/>
              <a:gd name="connsiteY23" fmla="*/ 231775 h 260350"/>
              <a:gd name="connsiteX24" fmla="*/ 73025 w 323850"/>
              <a:gd name="connsiteY24" fmla="*/ 241300 h 260350"/>
              <a:gd name="connsiteX25" fmla="*/ 53975 w 323850"/>
              <a:gd name="connsiteY25" fmla="*/ 228600 h 260350"/>
              <a:gd name="connsiteX26" fmla="*/ 57150 w 323850"/>
              <a:gd name="connsiteY26" fmla="*/ 222250 h 260350"/>
              <a:gd name="connsiteX27" fmla="*/ 41275 w 323850"/>
              <a:gd name="connsiteY27" fmla="*/ 212725 h 260350"/>
              <a:gd name="connsiteX28" fmla="*/ 41275 w 323850"/>
              <a:gd name="connsiteY28" fmla="*/ 203200 h 260350"/>
              <a:gd name="connsiteX29" fmla="*/ 34925 w 323850"/>
              <a:gd name="connsiteY29" fmla="*/ 190500 h 260350"/>
              <a:gd name="connsiteX30" fmla="*/ 0 w 323850"/>
              <a:gd name="connsiteY30" fmla="*/ 142875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3850" h="260350">
                <a:moveTo>
                  <a:pt x="0" y="142875"/>
                </a:moveTo>
                <a:lnTo>
                  <a:pt x="19050" y="76200"/>
                </a:lnTo>
                <a:lnTo>
                  <a:pt x="57150" y="66675"/>
                </a:lnTo>
                <a:lnTo>
                  <a:pt x="82550" y="101600"/>
                </a:lnTo>
                <a:lnTo>
                  <a:pt x="142875" y="82550"/>
                </a:lnTo>
                <a:lnTo>
                  <a:pt x="171450" y="107950"/>
                </a:lnTo>
                <a:lnTo>
                  <a:pt x="206375" y="50800"/>
                </a:lnTo>
                <a:lnTo>
                  <a:pt x="206375" y="0"/>
                </a:lnTo>
                <a:lnTo>
                  <a:pt x="222250" y="3175"/>
                </a:lnTo>
                <a:lnTo>
                  <a:pt x="219075" y="66675"/>
                </a:lnTo>
                <a:lnTo>
                  <a:pt x="266700" y="88900"/>
                </a:lnTo>
                <a:lnTo>
                  <a:pt x="266700" y="104775"/>
                </a:lnTo>
                <a:lnTo>
                  <a:pt x="222250" y="104775"/>
                </a:lnTo>
                <a:lnTo>
                  <a:pt x="231775" y="123825"/>
                </a:lnTo>
                <a:lnTo>
                  <a:pt x="285750" y="161925"/>
                </a:lnTo>
                <a:lnTo>
                  <a:pt x="311150" y="187325"/>
                </a:lnTo>
                <a:lnTo>
                  <a:pt x="314325" y="209550"/>
                </a:lnTo>
                <a:lnTo>
                  <a:pt x="323850" y="228600"/>
                </a:lnTo>
                <a:lnTo>
                  <a:pt x="323850" y="228600"/>
                </a:lnTo>
                <a:lnTo>
                  <a:pt x="269875" y="241300"/>
                </a:lnTo>
                <a:lnTo>
                  <a:pt x="263525" y="257175"/>
                </a:lnTo>
                <a:lnTo>
                  <a:pt x="152400" y="260350"/>
                </a:lnTo>
                <a:lnTo>
                  <a:pt x="117475" y="231775"/>
                </a:lnTo>
                <a:lnTo>
                  <a:pt x="117475" y="231775"/>
                </a:lnTo>
                <a:lnTo>
                  <a:pt x="73025" y="241300"/>
                </a:lnTo>
                <a:lnTo>
                  <a:pt x="53975" y="228600"/>
                </a:lnTo>
                <a:lnTo>
                  <a:pt x="57150" y="222250"/>
                </a:lnTo>
                <a:lnTo>
                  <a:pt x="41275" y="212725"/>
                </a:lnTo>
                <a:lnTo>
                  <a:pt x="41275" y="203200"/>
                </a:lnTo>
                <a:lnTo>
                  <a:pt x="34925" y="190500"/>
                </a:lnTo>
                <a:lnTo>
                  <a:pt x="0" y="142875"/>
                </a:lnTo>
                <a:close/>
              </a:path>
            </a:pathLst>
          </a:cu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2" name="Freeform 53">
            <a:extLst>
              <a:ext uri="{FF2B5EF4-FFF2-40B4-BE49-F238E27FC236}">
                <a16:creationId xmlns:a16="http://schemas.microsoft.com/office/drawing/2014/main" id="{6111C0B7-6EC6-7B4B-8006-2603583977C8}"/>
              </a:ext>
            </a:extLst>
          </p:cNvPr>
          <p:cNvSpPr>
            <a:spLocks noChangeArrowheads="1"/>
          </p:cNvSpPr>
          <p:nvPr/>
        </p:nvSpPr>
        <p:spPr bwMode="auto">
          <a:xfrm>
            <a:off x="6526403" y="3682944"/>
            <a:ext cx="764630" cy="857378"/>
          </a:xfrm>
          <a:custGeom>
            <a:avLst/>
            <a:gdLst>
              <a:gd name="T0" fmla="*/ 393 w 1245"/>
              <a:gd name="T1" fmla="*/ 57 h 1341"/>
              <a:gd name="T2" fmla="*/ 440 w 1245"/>
              <a:gd name="T3" fmla="*/ 135 h 1341"/>
              <a:gd name="T4" fmla="*/ 399 w 1245"/>
              <a:gd name="T5" fmla="*/ 166 h 1341"/>
              <a:gd name="T6" fmla="*/ 451 w 1245"/>
              <a:gd name="T7" fmla="*/ 217 h 1341"/>
              <a:gd name="T8" fmla="*/ 493 w 1245"/>
              <a:gd name="T9" fmla="*/ 311 h 1341"/>
              <a:gd name="T10" fmla="*/ 534 w 1245"/>
              <a:gd name="T11" fmla="*/ 368 h 1341"/>
              <a:gd name="T12" fmla="*/ 694 w 1245"/>
              <a:gd name="T13" fmla="*/ 419 h 1341"/>
              <a:gd name="T14" fmla="*/ 761 w 1245"/>
              <a:gd name="T15" fmla="*/ 450 h 1341"/>
              <a:gd name="T16" fmla="*/ 808 w 1245"/>
              <a:gd name="T17" fmla="*/ 460 h 1341"/>
              <a:gd name="T18" fmla="*/ 875 w 1245"/>
              <a:gd name="T19" fmla="*/ 378 h 1341"/>
              <a:gd name="T20" fmla="*/ 927 w 1245"/>
              <a:gd name="T21" fmla="*/ 435 h 1341"/>
              <a:gd name="T22" fmla="*/ 1010 w 1245"/>
              <a:gd name="T23" fmla="*/ 409 h 1341"/>
              <a:gd name="T24" fmla="*/ 1037 w 1245"/>
              <a:gd name="T25" fmla="*/ 378 h 1341"/>
              <a:gd name="T26" fmla="*/ 1088 w 1245"/>
              <a:gd name="T27" fmla="*/ 337 h 1341"/>
              <a:gd name="T28" fmla="*/ 1170 w 1245"/>
              <a:gd name="T29" fmla="*/ 300 h 1341"/>
              <a:gd name="T30" fmla="*/ 1202 w 1245"/>
              <a:gd name="T31" fmla="*/ 321 h 1341"/>
              <a:gd name="T32" fmla="*/ 1213 w 1245"/>
              <a:gd name="T33" fmla="*/ 352 h 1341"/>
              <a:gd name="T34" fmla="*/ 1228 w 1245"/>
              <a:gd name="T35" fmla="*/ 383 h 1341"/>
              <a:gd name="T36" fmla="*/ 1186 w 1245"/>
              <a:gd name="T37" fmla="*/ 419 h 1341"/>
              <a:gd name="T38" fmla="*/ 1135 w 1245"/>
              <a:gd name="T39" fmla="*/ 517 h 1341"/>
              <a:gd name="T40" fmla="*/ 1094 w 1245"/>
              <a:gd name="T41" fmla="*/ 621 h 1341"/>
              <a:gd name="T42" fmla="*/ 1062 w 1245"/>
              <a:gd name="T43" fmla="*/ 647 h 1341"/>
              <a:gd name="T44" fmla="*/ 1021 w 1245"/>
              <a:gd name="T45" fmla="*/ 626 h 1341"/>
              <a:gd name="T46" fmla="*/ 1005 w 1245"/>
              <a:gd name="T47" fmla="*/ 580 h 1341"/>
              <a:gd name="T48" fmla="*/ 1047 w 1245"/>
              <a:gd name="T49" fmla="*/ 528 h 1341"/>
              <a:gd name="T50" fmla="*/ 937 w 1245"/>
              <a:gd name="T51" fmla="*/ 487 h 1341"/>
              <a:gd name="T52" fmla="*/ 861 w 1245"/>
              <a:gd name="T53" fmla="*/ 487 h 1341"/>
              <a:gd name="T54" fmla="*/ 875 w 1245"/>
              <a:gd name="T55" fmla="*/ 517 h 1341"/>
              <a:gd name="T56" fmla="*/ 902 w 1245"/>
              <a:gd name="T57" fmla="*/ 570 h 1341"/>
              <a:gd name="T58" fmla="*/ 902 w 1245"/>
              <a:gd name="T59" fmla="*/ 678 h 1341"/>
              <a:gd name="T60" fmla="*/ 871 w 1245"/>
              <a:gd name="T61" fmla="*/ 668 h 1341"/>
              <a:gd name="T62" fmla="*/ 818 w 1245"/>
              <a:gd name="T63" fmla="*/ 719 h 1341"/>
              <a:gd name="T64" fmla="*/ 803 w 1245"/>
              <a:gd name="T65" fmla="*/ 787 h 1341"/>
              <a:gd name="T66" fmla="*/ 761 w 1245"/>
              <a:gd name="T67" fmla="*/ 797 h 1341"/>
              <a:gd name="T68" fmla="*/ 632 w 1245"/>
              <a:gd name="T69" fmla="*/ 932 h 1341"/>
              <a:gd name="T70" fmla="*/ 575 w 1245"/>
              <a:gd name="T71" fmla="*/ 979 h 1341"/>
              <a:gd name="T72" fmla="*/ 550 w 1245"/>
              <a:gd name="T73" fmla="*/ 1046 h 1341"/>
              <a:gd name="T74" fmla="*/ 560 w 1245"/>
              <a:gd name="T75" fmla="*/ 1112 h 1341"/>
              <a:gd name="T76" fmla="*/ 518 w 1245"/>
              <a:gd name="T77" fmla="*/ 1237 h 1341"/>
              <a:gd name="T78" fmla="*/ 482 w 1245"/>
              <a:gd name="T79" fmla="*/ 1289 h 1341"/>
              <a:gd name="T80" fmla="*/ 383 w 1245"/>
              <a:gd name="T81" fmla="*/ 1257 h 1341"/>
              <a:gd name="T82" fmla="*/ 301 w 1245"/>
              <a:gd name="T83" fmla="*/ 1081 h 1341"/>
              <a:gd name="T84" fmla="*/ 207 w 1245"/>
              <a:gd name="T85" fmla="*/ 828 h 1341"/>
              <a:gd name="T86" fmla="*/ 192 w 1245"/>
              <a:gd name="T87" fmla="*/ 715 h 1341"/>
              <a:gd name="T88" fmla="*/ 197 w 1245"/>
              <a:gd name="T89" fmla="*/ 678 h 1341"/>
              <a:gd name="T90" fmla="*/ 156 w 1245"/>
              <a:gd name="T91" fmla="*/ 693 h 1341"/>
              <a:gd name="T92" fmla="*/ 84 w 1245"/>
              <a:gd name="T93" fmla="*/ 730 h 1341"/>
              <a:gd name="T94" fmla="*/ 84 w 1245"/>
              <a:gd name="T95" fmla="*/ 637 h 1341"/>
              <a:gd name="T96" fmla="*/ 5 w 1245"/>
              <a:gd name="T97" fmla="*/ 595 h 1341"/>
              <a:gd name="T98" fmla="*/ 15 w 1245"/>
              <a:gd name="T99" fmla="*/ 580 h 1341"/>
              <a:gd name="T100" fmla="*/ 99 w 1245"/>
              <a:gd name="T101" fmla="*/ 580 h 1341"/>
              <a:gd name="T102" fmla="*/ 68 w 1245"/>
              <a:gd name="T103" fmla="*/ 497 h 1341"/>
              <a:gd name="T104" fmla="*/ 68 w 1245"/>
              <a:gd name="T105" fmla="*/ 393 h 1341"/>
              <a:gd name="T106" fmla="*/ 140 w 1245"/>
              <a:gd name="T107" fmla="*/ 378 h 1341"/>
              <a:gd name="T108" fmla="*/ 192 w 1245"/>
              <a:gd name="T109" fmla="*/ 295 h 1341"/>
              <a:gd name="T110" fmla="*/ 223 w 1245"/>
              <a:gd name="T111" fmla="*/ 202 h 1341"/>
              <a:gd name="T112" fmla="*/ 223 w 1245"/>
              <a:gd name="T113" fmla="*/ 150 h 1341"/>
              <a:gd name="T114" fmla="*/ 176 w 1245"/>
              <a:gd name="T115" fmla="*/ 57 h 1341"/>
              <a:gd name="T116" fmla="*/ 301 w 1245"/>
              <a:gd name="T117" fmla="*/ 37 h 13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45"/>
              <a:gd name="T178" fmla="*/ 0 h 1341"/>
              <a:gd name="T179" fmla="*/ 1245 w 1245"/>
              <a:gd name="T180" fmla="*/ 1341 h 13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45" h="1341">
                <a:moveTo>
                  <a:pt x="342" y="0"/>
                </a:moveTo>
                <a:lnTo>
                  <a:pt x="352" y="0"/>
                </a:lnTo>
                <a:lnTo>
                  <a:pt x="383" y="37"/>
                </a:lnTo>
                <a:lnTo>
                  <a:pt x="393" y="57"/>
                </a:lnTo>
                <a:lnTo>
                  <a:pt x="399" y="78"/>
                </a:lnTo>
                <a:lnTo>
                  <a:pt x="409" y="109"/>
                </a:lnTo>
                <a:lnTo>
                  <a:pt x="425" y="119"/>
                </a:lnTo>
                <a:lnTo>
                  <a:pt x="440" y="135"/>
                </a:lnTo>
                <a:lnTo>
                  <a:pt x="415" y="161"/>
                </a:lnTo>
                <a:lnTo>
                  <a:pt x="399" y="145"/>
                </a:lnTo>
                <a:lnTo>
                  <a:pt x="393" y="150"/>
                </a:lnTo>
                <a:lnTo>
                  <a:pt x="399" y="166"/>
                </a:lnTo>
                <a:lnTo>
                  <a:pt x="409" y="166"/>
                </a:lnTo>
                <a:lnTo>
                  <a:pt x="409" y="186"/>
                </a:lnTo>
                <a:lnTo>
                  <a:pt x="425" y="227"/>
                </a:lnTo>
                <a:lnTo>
                  <a:pt x="451" y="217"/>
                </a:lnTo>
                <a:lnTo>
                  <a:pt x="461" y="227"/>
                </a:lnTo>
                <a:lnTo>
                  <a:pt x="518" y="259"/>
                </a:lnTo>
                <a:lnTo>
                  <a:pt x="503" y="295"/>
                </a:lnTo>
                <a:lnTo>
                  <a:pt x="493" y="311"/>
                </a:lnTo>
                <a:lnTo>
                  <a:pt x="503" y="327"/>
                </a:lnTo>
                <a:lnTo>
                  <a:pt x="482" y="337"/>
                </a:lnTo>
                <a:lnTo>
                  <a:pt x="503" y="352"/>
                </a:lnTo>
                <a:lnTo>
                  <a:pt x="534" y="368"/>
                </a:lnTo>
                <a:lnTo>
                  <a:pt x="570" y="383"/>
                </a:lnTo>
                <a:lnTo>
                  <a:pt x="601" y="393"/>
                </a:lnTo>
                <a:lnTo>
                  <a:pt x="653" y="409"/>
                </a:lnTo>
                <a:lnTo>
                  <a:pt x="694" y="419"/>
                </a:lnTo>
                <a:lnTo>
                  <a:pt x="700" y="429"/>
                </a:lnTo>
                <a:lnTo>
                  <a:pt x="726" y="445"/>
                </a:lnTo>
                <a:lnTo>
                  <a:pt x="741" y="435"/>
                </a:lnTo>
                <a:lnTo>
                  <a:pt x="761" y="450"/>
                </a:lnTo>
                <a:lnTo>
                  <a:pt x="767" y="450"/>
                </a:lnTo>
                <a:lnTo>
                  <a:pt x="793" y="450"/>
                </a:lnTo>
                <a:lnTo>
                  <a:pt x="808" y="450"/>
                </a:lnTo>
                <a:lnTo>
                  <a:pt x="808" y="460"/>
                </a:lnTo>
                <a:lnTo>
                  <a:pt x="849" y="460"/>
                </a:lnTo>
                <a:lnTo>
                  <a:pt x="845" y="409"/>
                </a:lnTo>
                <a:lnTo>
                  <a:pt x="849" y="383"/>
                </a:lnTo>
                <a:lnTo>
                  <a:pt x="875" y="378"/>
                </a:lnTo>
                <a:lnTo>
                  <a:pt x="875" y="404"/>
                </a:lnTo>
                <a:lnTo>
                  <a:pt x="875" y="419"/>
                </a:lnTo>
                <a:lnTo>
                  <a:pt x="896" y="429"/>
                </a:lnTo>
                <a:lnTo>
                  <a:pt x="927" y="435"/>
                </a:lnTo>
                <a:lnTo>
                  <a:pt x="953" y="429"/>
                </a:lnTo>
                <a:lnTo>
                  <a:pt x="953" y="435"/>
                </a:lnTo>
                <a:lnTo>
                  <a:pt x="1021" y="435"/>
                </a:lnTo>
                <a:lnTo>
                  <a:pt x="1010" y="409"/>
                </a:lnTo>
                <a:lnTo>
                  <a:pt x="994" y="404"/>
                </a:lnTo>
                <a:lnTo>
                  <a:pt x="994" y="383"/>
                </a:lnTo>
                <a:lnTo>
                  <a:pt x="1010" y="383"/>
                </a:lnTo>
                <a:lnTo>
                  <a:pt x="1037" y="378"/>
                </a:lnTo>
                <a:lnTo>
                  <a:pt x="1047" y="368"/>
                </a:lnTo>
                <a:lnTo>
                  <a:pt x="1051" y="362"/>
                </a:lnTo>
                <a:lnTo>
                  <a:pt x="1051" y="342"/>
                </a:lnTo>
                <a:lnTo>
                  <a:pt x="1088" y="337"/>
                </a:lnTo>
                <a:lnTo>
                  <a:pt x="1094" y="321"/>
                </a:lnTo>
                <a:lnTo>
                  <a:pt x="1114" y="311"/>
                </a:lnTo>
                <a:lnTo>
                  <a:pt x="1155" y="321"/>
                </a:lnTo>
                <a:lnTo>
                  <a:pt x="1170" y="300"/>
                </a:lnTo>
                <a:lnTo>
                  <a:pt x="1186" y="295"/>
                </a:lnTo>
                <a:lnTo>
                  <a:pt x="1197" y="300"/>
                </a:lnTo>
                <a:lnTo>
                  <a:pt x="1186" y="321"/>
                </a:lnTo>
                <a:lnTo>
                  <a:pt x="1202" y="321"/>
                </a:lnTo>
                <a:lnTo>
                  <a:pt x="1202" y="337"/>
                </a:lnTo>
                <a:lnTo>
                  <a:pt x="1197" y="352"/>
                </a:lnTo>
                <a:lnTo>
                  <a:pt x="1213" y="342"/>
                </a:lnTo>
                <a:lnTo>
                  <a:pt x="1213" y="352"/>
                </a:lnTo>
                <a:lnTo>
                  <a:pt x="1228" y="352"/>
                </a:lnTo>
                <a:lnTo>
                  <a:pt x="1244" y="368"/>
                </a:lnTo>
                <a:lnTo>
                  <a:pt x="1239" y="368"/>
                </a:lnTo>
                <a:lnTo>
                  <a:pt x="1228" y="383"/>
                </a:lnTo>
                <a:lnTo>
                  <a:pt x="1239" y="409"/>
                </a:lnTo>
                <a:lnTo>
                  <a:pt x="1228" y="419"/>
                </a:lnTo>
                <a:lnTo>
                  <a:pt x="1223" y="409"/>
                </a:lnTo>
                <a:lnTo>
                  <a:pt x="1186" y="419"/>
                </a:lnTo>
                <a:lnTo>
                  <a:pt x="1155" y="450"/>
                </a:lnTo>
                <a:lnTo>
                  <a:pt x="1155" y="487"/>
                </a:lnTo>
                <a:lnTo>
                  <a:pt x="1135" y="502"/>
                </a:lnTo>
                <a:lnTo>
                  <a:pt x="1135" y="517"/>
                </a:lnTo>
                <a:lnTo>
                  <a:pt x="1135" y="544"/>
                </a:lnTo>
                <a:lnTo>
                  <a:pt x="1119" y="580"/>
                </a:lnTo>
                <a:lnTo>
                  <a:pt x="1094" y="580"/>
                </a:lnTo>
                <a:lnTo>
                  <a:pt x="1094" y="621"/>
                </a:lnTo>
                <a:lnTo>
                  <a:pt x="1078" y="626"/>
                </a:lnTo>
                <a:lnTo>
                  <a:pt x="1088" y="668"/>
                </a:lnTo>
                <a:lnTo>
                  <a:pt x="1072" y="668"/>
                </a:lnTo>
                <a:lnTo>
                  <a:pt x="1062" y="647"/>
                </a:lnTo>
                <a:lnTo>
                  <a:pt x="1047" y="626"/>
                </a:lnTo>
                <a:lnTo>
                  <a:pt x="1047" y="605"/>
                </a:lnTo>
                <a:lnTo>
                  <a:pt x="1026" y="626"/>
                </a:lnTo>
                <a:lnTo>
                  <a:pt x="1021" y="626"/>
                </a:lnTo>
                <a:lnTo>
                  <a:pt x="1010" y="621"/>
                </a:lnTo>
                <a:lnTo>
                  <a:pt x="1005" y="621"/>
                </a:lnTo>
                <a:lnTo>
                  <a:pt x="994" y="585"/>
                </a:lnTo>
                <a:lnTo>
                  <a:pt x="1005" y="580"/>
                </a:lnTo>
                <a:lnTo>
                  <a:pt x="1010" y="560"/>
                </a:lnTo>
                <a:lnTo>
                  <a:pt x="1037" y="554"/>
                </a:lnTo>
                <a:lnTo>
                  <a:pt x="1037" y="538"/>
                </a:lnTo>
                <a:lnTo>
                  <a:pt x="1047" y="528"/>
                </a:lnTo>
                <a:lnTo>
                  <a:pt x="1037" y="513"/>
                </a:lnTo>
                <a:lnTo>
                  <a:pt x="937" y="517"/>
                </a:lnTo>
                <a:lnTo>
                  <a:pt x="943" y="513"/>
                </a:lnTo>
                <a:lnTo>
                  <a:pt x="937" y="487"/>
                </a:lnTo>
                <a:lnTo>
                  <a:pt x="912" y="472"/>
                </a:lnTo>
                <a:lnTo>
                  <a:pt x="886" y="450"/>
                </a:lnTo>
                <a:lnTo>
                  <a:pt x="871" y="450"/>
                </a:lnTo>
                <a:lnTo>
                  <a:pt x="861" y="487"/>
                </a:lnTo>
                <a:lnTo>
                  <a:pt x="875" y="502"/>
                </a:lnTo>
                <a:lnTo>
                  <a:pt x="886" y="502"/>
                </a:lnTo>
                <a:lnTo>
                  <a:pt x="902" y="517"/>
                </a:lnTo>
                <a:lnTo>
                  <a:pt x="875" y="517"/>
                </a:lnTo>
                <a:lnTo>
                  <a:pt x="875" y="538"/>
                </a:lnTo>
                <a:lnTo>
                  <a:pt x="861" y="544"/>
                </a:lnTo>
                <a:lnTo>
                  <a:pt x="875" y="560"/>
                </a:lnTo>
                <a:lnTo>
                  <a:pt x="902" y="570"/>
                </a:lnTo>
                <a:lnTo>
                  <a:pt x="896" y="595"/>
                </a:lnTo>
                <a:lnTo>
                  <a:pt x="927" y="689"/>
                </a:lnTo>
                <a:lnTo>
                  <a:pt x="902" y="693"/>
                </a:lnTo>
                <a:lnTo>
                  <a:pt x="902" y="678"/>
                </a:lnTo>
                <a:lnTo>
                  <a:pt x="886" y="704"/>
                </a:lnTo>
                <a:lnTo>
                  <a:pt x="875" y="693"/>
                </a:lnTo>
                <a:lnTo>
                  <a:pt x="875" y="668"/>
                </a:lnTo>
                <a:lnTo>
                  <a:pt x="871" y="668"/>
                </a:lnTo>
                <a:lnTo>
                  <a:pt x="871" y="689"/>
                </a:lnTo>
                <a:lnTo>
                  <a:pt x="834" y="704"/>
                </a:lnTo>
                <a:lnTo>
                  <a:pt x="818" y="715"/>
                </a:lnTo>
                <a:lnTo>
                  <a:pt x="818" y="719"/>
                </a:lnTo>
                <a:lnTo>
                  <a:pt x="829" y="746"/>
                </a:lnTo>
                <a:lnTo>
                  <a:pt x="818" y="761"/>
                </a:lnTo>
                <a:lnTo>
                  <a:pt x="808" y="771"/>
                </a:lnTo>
                <a:lnTo>
                  <a:pt x="803" y="787"/>
                </a:lnTo>
                <a:lnTo>
                  <a:pt x="767" y="797"/>
                </a:lnTo>
                <a:lnTo>
                  <a:pt x="767" y="787"/>
                </a:lnTo>
                <a:lnTo>
                  <a:pt x="751" y="797"/>
                </a:lnTo>
                <a:lnTo>
                  <a:pt x="761" y="797"/>
                </a:lnTo>
                <a:lnTo>
                  <a:pt x="720" y="854"/>
                </a:lnTo>
                <a:lnTo>
                  <a:pt x="684" y="880"/>
                </a:lnTo>
                <a:lnTo>
                  <a:pt x="653" y="911"/>
                </a:lnTo>
                <a:lnTo>
                  <a:pt x="632" y="932"/>
                </a:lnTo>
                <a:lnTo>
                  <a:pt x="642" y="936"/>
                </a:lnTo>
                <a:lnTo>
                  <a:pt x="612" y="952"/>
                </a:lnTo>
                <a:lnTo>
                  <a:pt x="591" y="963"/>
                </a:lnTo>
                <a:lnTo>
                  <a:pt x="575" y="979"/>
                </a:lnTo>
                <a:lnTo>
                  <a:pt x="570" y="979"/>
                </a:lnTo>
                <a:lnTo>
                  <a:pt x="550" y="989"/>
                </a:lnTo>
                <a:lnTo>
                  <a:pt x="544" y="1020"/>
                </a:lnTo>
                <a:lnTo>
                  <a:pt x="550" y="1046"/>
                </a:lnTo>
                <a:lnTo>
                  <a:pt x="550" y="1061"/>
                </a:lnTo>
                <a:lnTo>
                  <a:pt x="550" y="1087"/>
                </a:lnTo>
                <a:lnTo>
                  <a:pt x="544" y="1087"/>
                </a:lnTo>
                <a:lnTo>
                  <a:pt x="560" y="1112"/>
                </a:lnTo>
                <a:lnTo>
                  <a:pt x="544" y="1149"/>
                </a:lnTo>
                <a:lnTo>
                  <a:pt x="534" y="1169"/>
                </a:lnTo>
                <a:lnTo>
                  <a:pt x="544" y="1237"/>
                </a:lnTo>
                <a:lnTo>
                  <a:pt x="518" y="1237"/>
                </a:lnTo>
                <a:lnTo>
                  <a:pt x="503" y="1273"/>
                </a:lnTo>
                <a:lnTo>
                  <a:pt x="524" y="1279"/>
                </a:lnTo>
                <a:lnTo>
                  <a:pt x="518" y="1289"/>
                </a:lnTo>
                <a:lnTo>
                  <a:pt x="482" y="1289"/>
                </a:lnTo>
                <a:lnTo>
                  <a:pt x="466" y="1304"/>
                </a:lnTo>
                <a:lnTo>
                  <a:pt x="466" y="1320"/>
                </a:lnTo>
                <a:lnTo>
                  <a:pt x="440" y="1340"/>
                </a:lnTo>
                <a:lnTo>
                  <a:pt x="383" y="1257"/>
                </a:lnTo>
                <a:lnTo>
                  <a:pt x="393" y="1263"/>
                </a:lnTo>
                <a:lnTo>
                  <a:pt x="358" y="1191"/>
                </a:lnTo>
                <a:lnTo>
                  <a:pt x="332" y="1149"/>
                </a:lnTo>
                <a:lnTo>
                  <a:pt x="301" y="1081"/>
                </a:lnTo>
                <a:lnTo>
                  <a:pt x="285" y="1030"/>
                </a:lnTo>
                <a:lnTo>
                  <a:pt x="260" y="989"/>
                </a:lnTo>
                <a:lnTo>
                  <a:pt x="217" y="864"/>
                </a:lnTo>
                <a:lnTo>
                  <a:pt x="207" y="828"/>
                </a:lnTo>
                <a:lnTo>
                  <a:pt x="197" y="771"/>
                </a:lnTo>
                <a:lnTo>
                  <a:pt x="197" y="735"/>
                </a:lnTo>
                <a:lnTo>
                  <a:pt x="192" y="719"/>
                </a:lnTo>
                <a:lnTo>
                  <a:pt x="192" y="715"/>
                </a:lnTo>
                <a:lnTo>
                  <a:pt x="197" y="704"/>
                </a:lnTo>
                <a:lnTo>
                  <a:pt x="192" y="693"/>
                </a:lnTo>
                <a:lnTo>
                  <a:pt x="182" y="678"/>
                </a:lnTo>
                <a:lnTo>
                  <a:pt x="197" y="678"/>
                </a:lnTo>
                <a:lnTo>
                  <a:pt x="197" y="668"/>
                </a:lnTo>
                <a:lnTo>
                  <a:pt x="176" y="668"/>
                </a:lnTo>
                <a:lnTo>
                  <a:pt x="176" y="689"/>
                </a:lnTo>
                <a:lnTo>
                  <a:pt x="156" y="693"/>
                </a:lnTo>
                <a:lnTo>
                  <a:pt x="176" y="704"/>
                </a:lnTo>
                <a:lnTo>
                  <a:pt x="166" y="730"/>
                </a:lnTo>
                <a:lnTo>
                  <a:pt x="115" y="746"/>
                </a:lnTo>
                <a:lnTo>
                  <a:pt x="84" y="730"/>
                </a:lnTo>
                <a:lnTo>
                  <a:pt x="27" y="668"/>
                </a:lnTo>
                <a:lnTo>
                  <a:pt x="42" y="668"/>
                </a:lnTo>
                <a:lnTo>
                  <a:pt x="84" y="652"/>
                </a:lnTo>
                <a:lnTo>
                  <a:pt x="84" y="637"/>
                </a:lnTo>
                <a:lnTo>
                  <a:pt x="47" y="652"/>
                </a:lnTo>
                <a:lnTo>
                  <a:pt x="5" y="626"/>
                </a:lnTo>
                <a:lnTo>
                  <a:pt x="0" y="605"/>
                </a:lnTo>
                <a:lnTo>
                  <a:pt x="5" y="595"/>
                </a:lnTo>
                <a:lnTo>
                  <a:pt x="0" y="595"/>
                </a:lnTo>
                <a:lnTo>
                  <a:pt x="0" y="585"/>
                </a:lnTo>
                <a:lnTo>
                  <a:pt x="15" y="585"/>
                </a:lnTo>
                <a:lnTo>
                  <a:pt x="15" y="580"/>
                </a:lnTo>
                <a:lnTo>
                  <a:pt x="57" y="580"/>
                </a:lnTo>
                <a:lnTo>
                  <a:pt x="72" y="580"/>
                </a:lnTo>
                <a:lnTo>
                  <a:pt x="88" y="570"/>
                </a:lnTo>
                <a:lnTo>
                  <a:pt x="99" y="580"/>
                </a:lnTo>
                <a:lnTo>
                  <a:pt x="109" y="570"/>
                </a:lnTo>
                <a:lnTo>
                  <a:pt x="109" y="560"/>
                </a:lnTo>
                <a:lnTo>
                  <a:pt x="84" y="502"/>
                </a:lnTo>
                <a:lnTo>
                  <a:pt x="68" y="497"/>
                </a:lnTo>
                <a:lnTo>
                  <a:pt x="68" y="450"/>
                </a:lnTo>
                <a:lnTo>
                  <a:pt x="31" y="445"/>
                </a:lnTo>
                <a:lnTo>
                  <a:pt x="57" y="404"/>
                </a:lnTo>
                <a:lnTo>
                  <a:pt x="68" y="393"/>
                </a:lnTo>
                <a:lnTo>
                  <a:pt x="72" y="383"/>
                </a:lnTo>
                <a:lnTo>
                  <a:pt x="84" y="404"/>
                </a:lnTo>
                <a:lnTo>
                  <a:pt x="135" y="383"/>
                </a:lnTo>
                <a:lnTo>
                  <a:pt x="140" y="378"/>
                </a:lnTo>
                <a:lnTo>
                  <a:pt x="150" y="368"/>
                </a:lnTo>
                <a:lnTo>
                  <a:pt x="150" y="342"/>
                </a:lnTo>
                <a:lnTo>
                  <a:pt x="192" y="321"/>
                </a:lnTo>
                <a:lnTo>
                  <a:pt x="192" y="295"/>
                </a:lnTo>
                <a:lnTo>
                  <a:pt x="207" y="274"/>
                </a:lnTo>
                <a:lnTo>
                  <a:pt x="223" y="243"/>
                </a:lnTo>
                <a:lnTo>
                  <a:pt x="244" y="227"/>
                </a:lnTo>
                <a:lnTo>
                  <a:pt x="223" y="202"/>
                </a:lnTo>
                <a:lnTo>
                  <a:pt x="244" y="186"/>
                </a:lnTo>
                <a:lnTo>
                  <a:pt x="260" y="176"/>
                </a:lnTo>
                <a:lnTo>
                  <a:pt x="260" y="161"/>
                </a:lnTo>
                <a:lnTo>
                  <a:pt x="223" y="150"/>
                </a:lnTo>
                <a:lnTo>
                  <a:pt x="217" y="135"/>
                </a:lnTo>
                <a:lnTo>
                  <a:pt x="197" y="125"/>
                </a:lnTo>
                <a:lnTo>
                  <a:pt x="197" y="82"/>
                </a:lnTo>
                <a:lnTo>
                  <a:pt x="176" y="57"/>
                </a:lnTo>
                <a:lnTo>
                  <a:pt x="192" y="40"/>
                </a:lnTo>
                <a:lnTo>
                  <a:pt x="233" y="40"/>
                </a:lnTo>
                <a:lnTo>
                  <a:pt x="260" y="52"/>
                </a:lnTo>
                <a:lnTo>
                  <a:pt x="301" y="37"/>
                </a:lnTo>
                <a:lnTo>
                  <a:pt x="332" y="9"/>
                </a:lnTo>
                <a:lnTo>
                  <a:pt x="342" y="0"/>
                </a:lnTo>
              </a:path>
            </a:pathLst>
          </a:custGeom>
          <a:solidFill>
            <a:srgbClr val="FFC000"/>
          </a:solidFill>
          <a:ln w="3240">
            <a:solidFill>
              <a:schemeClr val="tx1"/>
            </a:solidFill>
            <a:round/>
            <a:headEnd/>
            <a:tailEnd/>
          </a:ln>
        </p:spPr>
        <p:txBody>
          <a:bodyPr wrap="none" anchor="ctr"/>
          <a:lstStyle/>
          <a:p>
            <a:pPr>
              <a:defRPr/>
            </a:pPr>
            <a:endParaRPr lang="fr-FR"/>
          </a:p>
        </p:txBody>
      </p:sp>
      <p:sp>
        <p:nvSpPr>
          <p:cNvPr id="303" name="ZoneTexte 302">
            <a:extLst>
              <a:ext uri="{FF2B5EF4-FFF2-40B4-BE49-F238E27FC236}">
                <a16:creationId xmlns:a16="http://schemas.microsoft.com/office/drawing/2014/main" id="{4C7709A3-7089-8947-AEAE-A3CB558B1099}"/>
              </a:ext>
            </a:extLst>
          </p:cNvPr>
          <p:cNvSpPr txBox="1"/>
          <p:nvPr/>
        </p:nvSpPr>
        <p:spPr>
          <a:xfrm>
            <a:off x="6468554" y="4111716"/>
            <a:ext cx="1721186" cy="369332"/>
          </a:xfrm>
          <a:prstGeom prst="rect">
            <a:avLst/>
          </a:prstGeom>
          <a:noFill/>
        </p:spPr>
        <p:txBody>
          <a:bodyPr wrap="square" rtlCol="0">
            <a:spAutoFit/>
          </a:bodyPr>
          <a:lstStyle/>
          <a:p>
            <a:r>
              <a:rPr lang="fr-FR" dirty="0">
                <a:latin typeface="Verdana" panose="020B0604030504040204" pitchFamily="34" charset="0"/>
                <a:ea typeface="Verdana" panose="020B0604030504040204" pitchFamily="34" charset="0"/>
                <a:cs typeface="Verdana" panose="020B0604030504040204" pitchFamily="34" charset="0"/>
              </a:rPr>
              <a:t>INDE</a:t>
            </a:r>
          </a:p>
        </p:txBody>
      </p:sp>
      <p:sp>
        <p:nvSpPr>
          <p:cNvPr id="304" name="Freeform 169">
            <a:extLst>
              <a:ext uri="{FF2B5EF4-FFF2-40B4-BE49-F238E27FC236}">
                <a16:creationId xmlns:a16="http://schemas.microsoft.com/office/drawing/2014/main" id="{8AEA955C-D1F8-5144-AAD1-56B94677CC60}"/>
              </a:ext>
            </a:extLst>
          </p:cNvPr>
          <p:cNvSpPr>
            <a:spLocks noChangeArrowheads="1"/>
          </p:cNvSpPr>
          <p:nvPr/>
        </p:nvSpPr>
        <p:spPr bwMode="auto">
          <a:xfrm>
            <a:off x="5014334" y="4614362"/>
            <a:ext cx="520501" cy="540660"/>
          </a:xfrm>
          <a:custGeom>
            <a:avLst/>
            <a:gdLst>
              <a:gd name="T0" fmla="*/ 279 w 850"/>
              <a:gd name="T1" fmla="*/ 41 h 845"/>
              <a:gd name="T2" fmla="*/ 356 w 850"/>
              <a:gd name="T3" fmla="*/ 31 h 845"/>
              <a:gd name="T4" fmla="*/ 434 w 850"/>
              <a:gd name="T5" fmla="*/ 47 h 845"/>
              <a:gd name="T6" fmla="*/ 476 w 850"/>
              <a:gd name="T7" fmla="*/ 31 h 845"/>
              <a:gd name="T8" fmla="*/ 543 w 850"/>
              <a:gd name="T9" fmla="*/ 16 h 845"/>
              <a:gd name="T10" fmla="*/ 585 w 850"/>
              <a:gd name="T11" fmla="*/ 6 h 845"/>
              <a:gd name="T12" fmla="*/ 626 w 850"/>
              <a:gd name="T13" fmla="*/ 6 h 845"/>
              <a:gd name="T14" fmla="*/ 657 w 850"/>
              <a:gd name="T15" fmla="*/ 6 h 845"/>
              <a:gd name="T16" fmla="*/ 693 w 850"/>
              <a:gd name="T17" fmla="*/ 31 h 845"/>
              <a:gd name="T18" fmla="*/ 734 w 850"/>
              <a:gd name="T19" fmla="*/ 41 h 845"/>
              <a:gd name="T20" fmla="*/ 765 w 850"/>
              <a:gd name="T21" fmla="*/ 41 h 845"/>
              <a:gd name="T22" fmla="*/ 791 w 850"/>
              <a:gd name="T23" fmla="*/ 47 h 845"/>
              <a:gd name="T24" fmla="*/ 833 w 850"/>
              <a:gd name="T25" fmla="*/ 108 h 845"/>
              <a:gd name="T26" fmla="*/ 833 w 850"/>
              <a:gd name="T27" fmla="*/ 166 h 845"/>
              <a:gd name="T28" fmla="*/ 781 w 850"/>
              <a:gd name="T29" fmla="*/ 243 h 845"/>
              <a:gd name="T30" fmla="*/ 761 w 850"/>
              <a:gd name="T31" fmla="*/ 315 h 845"/>
              <a:gd name="T32" fmla="*/ 740 w 850"/>
              <a:gd name="T33" fmla="*/ 357 h 845"/>
              <a:gd name="T34" fmla="*/ 761 w 850"/>
              <a:gd name="T35" fmla="*/ 394 h 845"/>
              <a:gd name="T36" fmla="*/ 765 w 850"/>
              <a:gd name="T37" fmla="*/ 440 h 845"/>
              <a:gd name="T38" fmla="*/ 765 w 850"/>
              <a:gd name="T39" fmla="*/ 517 h 845"/>
              <a:gd name="T40" fmla="*/ 828 w 850"/>
              <a:gd name="T41" fmla="*/ 611 h 845"/>
              <a:gd name="T42" fmla="*/ 734 w 850"/>
              <a:gd name="T43" fmla="*/ 652 h 845"/>
              <a:gd name="T44" fmla="*/ 724 w 850"/>
              <a:gd name="T45" fmla="*/ 709 h 845"/>
              <a:gd name="T46" fmla="*/ 709 w 850"/>
              <a:gd name="T47" fmla="*/ 766 h 845"/>
              <a:gd name="T48" fmla="*/ 761 w 850"/>
              <a:gd name="T49" fmla="*/ 803 h 845"/>
              <a:gd name="T50" fmla="*/ 765 w 850"/>
              <a:gd name="T51" fmla="*/ 844 h 845"/>
              <a:gd name="T52" fmla="*/ 734 w 850"/>
              <a:gd name="T53" fmla="*/ 828 h 845"/>
              <a:gd name="T54" fmla="*/ 657 w 850"/>
              <a:gd name="T55" fmla="*/ 760 h 845"/>
              <a:gd name="T56" fmla="*/ 631 w 850"/>
              <a:gd name="T57" fmla="*/ 776 h 845"/>
              <a:gd name="T58" fmla="*/ 574 w 850"/>
              <a:gd name="T59" fmla="*/ 735 h 845"/>
              <a:gd name="T60" fmla="*/ 517 w 850"/>
              <a:gd name="T61" fmla="*/ 725 h 845"/>
              <a:gd name="T62" fmla="*/ 476 w 850"/>
              <a:gd name="T63" fmla="*/ 735 h 845"/>
              <a:gd name="T64" fmla="*/ 440 w 850"/>
              <a:gd name="T65" fmla="*/ 735 h 845"/>
              <a:gd name="T66" fmla="*/ 434 w 850"/>
              <a:gd name="T67" fmla="*/ 678 h 845"/>
              <a:gd name="T68" fmla="*/ 424 w 850"/>
              <a:gd name="T69" fmla="*/ 600 h 845"/>
              <a:gd name="T70" fmla="*/ 372 w 850"/>
              <a:gd name="T71" fmla="*/ 543 h 845"/>
              <a:gd name="T72" fmla="*/ 325 w 850"/>
              <a:gd name="T73" fmla="*/ 574 h 845"/>
              <a:gd name="T74" fmla="*/ 279 w 850"/>
              <a:gd name="T75" fmla="*/ 590 h 845"/>
              <a:gd name="T76" fmla="*/ 206 w 850"/>
              <a:gd name="T77" fmla="*/ 559 h 845"/>
              <a:gd name="T78" fmla="*/ 196 w 850"/>
              <a:gd name="T79" fmla="*/ 523 h 845"/>
              <a:gd name="T80" fmla="*/ 82 w 850"/>
              <a:gd name="T81" fmla="*/ 502 h 845"/>
              <a:gd name="T82" fmla="*/ 31 w 850"/>
              <a:gd name="T83" fmla="*/ 502 h 845"/>
              <a:gd name="T84" fmla="*/ 15 w 850"/>
              <a:gd name="T85" fmla="*/ 492 h 845"/>
              <a:gd name="T86" fmla="*/ 31 w 850"/>
              <a:gd name="T87" fmla="*/ 440 h 845"/>
              <a:gd name="T88" fmla="*/ 61 w 850"/>
              <a:gd name="T89" fmla="*/ 450 h 845"/>
              <a:gd name="T90" fmla="*/ 98 w 850"/>
              <a:gd name="T91" fmla="*/ 440 h 845"/>
              <a:gd name="T92" fmla="*/ 129 w 850"/>
              <a:gd name="T93" fmla="*/ 435 h 845"/>
              <a:gd name="T94" fmla="*/ 170 w 850"/>
              <a:gd name="T95" fmla="*/ 382 h 845"/>
              <a:gd name="T96" fmla="*/ 192 w 850"/>
              <a:gd name="T97" fmla="*/ 315 h 845"/>
              <a:gd name="T98" fmla="*/ 222 w 850"/>
              <a:gd name="T99" fmla="*/ 284 h 845"/>
              <a:gd name="T100" fmla="*/ 248 w 850"/>
              <a:gd name="T101" fmla="*/ 223 h 845"/>
              <a:gd name="T102" fmla="*/ 258 w 850"/>
              <a:gd name="T103" fmla="*/ 150 h 845"/>
              <a:gd name="T104" fmla="*/ 279 w 850"/>
              <a:gd name="T105" fmla="*/ 72 h 8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0"/>
              <a:gd name="T160" fmla="*/ 0 h 845"/>
              <a:gd name="T161" fmla="*/ 850 w 850"/>
              <a:gd name="T162" fmla="*/ 845 h 8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0" h="845">
                <a:moveTo>
                  <a:pt x="279" y="72"/>
                </a:moveTo>
                <a:lnTo>
                  <a:pt x="279" y="47"/>
                </a:lnTo>
                <a:lnTo>
                  <a:pt x="279" y="41"/>
                </a:lnTo>
                <a:lnTo>
                  <a:pt x="300" y="26"/>
                </a:lnTo>
                <a:lnTo>
                  <a:pt x="325" y="6"/>
                </a:lnTo>
                <a:lnTo>
                  <a:pt x="356" y="31"/>
                </a:lnTo>
                <a:lnTo>
                  <a:pt x="382" y="41"/>
                </a:lnTo>
                <a:lnTo>
                  <a:pt x="409" y="47"/>
                </a:lnTo>
                <a:lnTo>
                  <a:pt x="434" y="47"/>
                </a:lnTo>
                <a:lnTo>
                  <a:pt x="450" y="57"/>
                </a:lnTo>
                <a:lnTo>
                  <a:pt x="466" y="31"/>
                </a:lnTo>
                <a:lnTo>
                  <a:pt x="476" y="31"/>
                </a:lnTo>
                <a:lnTo>
                  <a:pt x="501" y="31"/>
                </a:lnTo>
                <a:lnTo>
                  <a:pt x="517" y="26"/>
                </a:lnTo>
                <a:lnTo>
                  <a:pt x="543" y="16"/>
                </a:lnTo>
                <a:lnTo>
                  <a:pt x="558" y="16"/>
                </a:lnTo>
                <a:lnTo>
                  <a:pt x="574" y="16"/>
                </a:lnTo>
                <a:lnTo>
                  <a:pt x="585" y="6"/>
                </a:lnTo>
                <a:lnTo>
                  <a:pt x="589" y="0"/>
                </a:lnTo>
                <a:lnTo>
                  <a:pt x="610" y="6"/>
                </a:lnTo>
                <a:lnTo>
                  <a:pt x="626" y="6"/>
                </a:lnTo>
                <a:lnTo>
                  <a:pt x="631" y="16"/>
                </a:lnTo>
                <a:lnTo>
                  <a:pt x="652" y="16"/>
                </a:lnTo>
                <a:lnTo>
                  <a:pt x="657" y="6"/>
                </a:lnTo>
                <a:lnTo>
                  <a:pt x="673" y="6"/>
                </a:lnTo>
                <a:lnTo>
                  <a:pt x="693" y="16"/>
                </a:lnTo>
                <a:lnTo>
                  <a:pt x="693" y="31"/>
                </a:lnTo>
                <a:lnTo>
                  <a:pt x="709" y="41"/>
                </a:lnTo>
                <a:lnTo>
                  <a:pt x="724" y="47"/>
                </a:lnTo>
                <a:lnTo>
                  <a:pt x="734" y="41"/>
                </a:lnTo>
                <a:lnTo>
                  <a:pt x="740" y="31"/>
                </a:lnTo>
                <a:lnTo>
                  <a:pt x="740" y="41"/>
                </a:lnTo>
                <a:lnTo>
                  <a:pt x="765" y="41"/>
                </a:lnTo>
                <a:lnTo>
                  <a:pt x="765" y="31"/>
                </a:lnTo>
                <a:lnTo>
                  <a:pt x="775" y="31"/>
                </a:lnTo>
                <a:lnTo>
                  <a:pt x="791" y="47"/>
                </a:lnTo>
                <a:lnTo>
                  <a:pt x="828" y="72"/>
                </a:lnTo>
                <a:lnTo>
                  <a:pt x="833" y="88"/>
                </a:lnTo>
                <a:lnTo>
                  <a:pt x="833" y="108"/>
                </a:lnTo>
                <a:lnTo>
                  <a:pt x="833" y="124"/>
                </a:lnTo>
                <a:lnTo>
                  <a:pt x="849" y="150"/>
                </a:lnTo>
                <a:lnTo>
                  <a:pt x="833" y="166"/>
                </a:lnTo>
                <a:lnTo>
                  <a:pt x="807" y="192"/>
                </a:lnTo>
                <a:lnTo>
                  <a:pt x="791" y="217"/>
                </a:lnTo>
                <a:lnTo>
                  <a:pt x="781" y="243"/>
                </a:lnTo>
                <a:lnTo>
                  <a:pt x="775" y="300"/>
                </a:lnTo>
                <a:lnTo>
                  <a:pt x="775" y="305"/>
                </a:lnTo>
                <a:lnTo>
                  <a:pt x="761" y="315"/>
                </a:lnTo>
                <a:lnTo>
                  <a:pt x="750" y="341"/>
                </a:lnTo>
                <a:lnTo>
                  <a:pt x="740" y="352"/>
                </a:lnTo>
                <a:lnTo>
                  <a:pt x="740" y="357"/>
                </a:lnTo>
                <a:lnTo>
                  <a:pt x="750" y="372"/>
                </a:lnTo>
                <a:lnTo>
                  <a:pt x="761" y="382"/>
                </a:lnTo>
                <a:lnTo>
                  <a:pt x="761" y="394"/>
                </a:lnTo>
                <a:lnTo>
                  <a:pt x="761" y="409"/>
                </a:lnTo>
                <a:lnTo>
                  <a:pt x="765" y="435"/>
                </a:lnTo>
                <a:lnTo>
                  <a:pt x="765" y="440"/>
                </a:lnTo>
                <a:lnTo>
                  <a:pt x="765" y="460"/>
                </a:lnTo>
                <a:lnTo>
                  <a:pt x="765" y="482"/>
                </a:lnTo>
                <a:lnTo>
                  <a:pt x="765" y="517"/>
                </a:lnTo>
                <a:lnTo>
                  <a:pt x="781" y="543"/>
                </a:lnTo>
                <a:lnTo>
                  <a:pt x="807" y="570"/>
                </a:lnTo>
                <a:lnTo>
                  <a:pt x="828" y="611"/>
                </a:lnTo>
                <a:lnTo>
                  <a:pt x="740" y="615"/>
                </a:lnTo>
                <a:lnTo>
                  <a:pt x="740" y="627"/>
                </a:lnTo>
                <a:lnTo>
                  <a:pt x="734" y="652"/>
                </a:lnTo>
                <a:lnTo>
                  <a:pt x="719" y="668"/>
                </a:lnTo>
                <a:lnTo>
                  <a:pt x="724" y="678"/>
                </a:lnTo>
                <a:lnTo>
                  <a:pt x="724" y="709"/>
                </a:lnTo>
                <a:lnTo>
                  <a:pt x="719" y="725"/>
                </a:lnTo>
                <a:lnTo>
                  <a:pt x="719" y="745"/>
                </a:lnTo>
                <a:lnTo>
                  <a:pt x="709" y="766"/>
                </a:lnTo>
                <a:lnTo>
                  <a:pt x="719" y="776"/>
                </a:lnTo>
                <a:lnTo>
                  <a:pt x="740" y="791"/>
                </a:lnTo>
                <a:lnTo>
                  <a:pt x="761" y="803"/>
                </a:lnTo>
                <a:lnTo>
                  <a:pt x="761" y="791"/>
                </a:lnTo>
                <a:lnTo>
                  <a:pt x="775" y="791"/>
                </a:lnTo>
                <a:lnTo>
                  <a:pt x="765" y="844"/>
                </a:lnTo>
                <a:lnTo>
                  <a:pt x="765" y="833"/>
                </a:lnTo>
                <a:lnTo>
                  <a:pt x="740" y="844"/>
                </a:lnTo>
                <a:lnTo>
                  <a:pt x="734" y="828"/>
                </a:lnTo>
                <a:lnTo>
                  <a:pt x="709" y="791"/>
                </a:lnTo>
                <a:lnTo>
                  <a:pt x="683" y="791"/>
                </a:lnTo>
                <a:lnTo>
                  <a:pt x="657" y="760"/>
                </a:lnTo>
                <a:lnTo>
                  <a:pt x="652" y="760"/>
                </a:lnTo>
                <a:lnTo>
                  <a:pt x="652" y="776"/>
                </a:lnTo>
                <a:lnTo>
                  <a:pt x="631" y="776"/>
                </a:lnTo>
                <a:lnTo>
                  <a:pt x="615" y="776"/>
                </a:lnTo>
                <a:lnTo>
                  <a:pt x="585" y="760"/>
                </a:lnTo>
                <a:lnTo>
                  <a:pt x="574" y="735"/>
                </a:lnTo>
                <a:lnTo>
                  <a:pt x="543" y="760"/>
                </a:lnTo>
                <a:lnTo>
                  <a:pt x="533" y="735"/>
                </a:lnTo>
                <a:lnTo>
                  <a:pt x="517" y="725"/>
                </a:lnTo>
                <a:lnTo>
                  <a:pt x="517" y="735"/>
                </a:lnTo>
                <a:lnTo>
                  <a:pt x="501" y="725"/>
                </a:lnTo>
                <a:lnTo>
                  <a:pt x="476" y="735"/>
                </a:lnTo>
                <a:lnTo>
                  <a:pt x="455" y="735"/>
                </a:lnTo>
                <a:lnTo>
                  <a:pt x="450" y="745"/>
                </a:lnTo>
                <a:lnTo>
                  <a:pt x="440" y="735"/>
                </a:lnTo>
                <a:lnTo>
                  <a:pt x="440" y="719"/>
                </a:lnTo>
                <a:lnTo>
                  <a:pt x="440" y="683"/>
                </a:lnTo>
                <a:lnTo>
                  <a:pt x="434" y="678"/>
                </a:lnTo>
                <a:lnTo>
                  <a:pt x="413" y="658"/>
                </a:lnTo>
                <a:lnTo>
                  <a:pt x="434" y="627"/>
                </a:lnTo>
                <a:lnTo>
                  <a:pt x="424" y="600"/>
                </a:lnTo>
                <a:lnTo>
                  <a:pt x="413" y="570"/>
                </a:lnTo>
                <a:lnTo>
                  <a:pt x="372" y="570"/>
                </a:lnTo>
                <a:lnTo>
                  <a:pt x="372" y="543"/>
                </a:lnTo>
                <a:lnTo>
                  <a:pt x="346" y="548"/>
                </a:lnTo>
                <a:lnTo>
                  <a:pt x="325" y="559"/>
                </a:lnTo>
                <a:lnTo>
                  <a:pt x="325" y="574"/>
                </a:lnTo>
                <a:lnTo>
                  <a:pt x="315" y="574"/>
                </a:lnTo>
                <a:lnTo>
                  <a:pt x="315" y="590"/>
                </a:lnTo>
                <a:lnTo>
                  <a:pt x="279" y="590"/>
                </a:lnTo>
                <a:lnTo>
                  <a:pt x="274" y="600"/>
                </a:lnTo>
                <a:lnTo>
                  <a:pt x="233" y="600"/>
                </a:lnTo>
                <a:lnTo>
                  <a:pt x="206" y="559"/>
                </a:lnTo>
                <a:lnTo>
                  <a:pt x="206" y="548"/>
                </a:lnTo>
                <a:lnTo>
                  <a:pt x="196" y="533"/>
                </a:lnTo>
                <a:lnTo>
                  <a:pt x="196" y="523"/>
                </a:lnTo>
                <a:lnTo>
                  <a:pt x="192" y="502"/>
                </a:lnTo>
                <a:lnTo>
                  <a:pt x="165" y="502"/>
                </a:lnTo>
                <a:lnTo>
                  <a:pt x="82" y="502"/>
                </a:lnTo>
                <a:lnTo>
                  <a:pt x="61" y="507"/>
                </a:lnTo>
                <a:lnTo>
                  <a:pt x="46" y="502"/>
                </a:lnTo>
                <a:lnTo>
                  <a:pt x="31" y="502"/>
                </a:lnTo>
                <a:lnTo>
                  <a:pt x="3" y="502"/>
                </a:lnTo>
                <a:lnTo>
                  <a:pt x="0" y="492"/>
                </a:lnTo>
                <a:lnTo>
                  <a:pt x="15" y="492"/>
                </a:lnTo>
                <a:lnTo>
                  <a:pt x="15" y="466"/>
                </a:lnTo>
                <a:lnTo>
                  <a:pt x="31" y="450"/>
                </a:lnTo>
                <a:lnTo>
                  <a:pt x="31" y="440"/>
                </a:lnTo>
                <a:lnTo>
                  <a:pt x="41" y="440"/>
                </a:lnTo>
                <a:lnTo>
                  <a:pt x="46" y="450"/>
                </a:lnTo>
                <a:lnTo>
                  <a:pt x="61" y="450"/>
                </a:lnTo>
                <a:lnTo>
                  <a:pt x="72" y="435"/>
                </a:lnTo>
                <a:lnTo>
                  <a:pt x="88" y="435"/>
                </a:lnTo>
                <a:lnTo>
                  <a:pt x="98" y="440"/>
                </a:lnTo>
                <a:lnTo>
                  <a:pt x="108" y="460"/>
                </a:lnTo>
                <a:lnTo>
                  <a:pt x="124" y="440"/>
                </a:lnTo>
                <a:lnTo>
                  <a:pt x="129" y="435"/>
                </a:lnTo>
                <a:lnTo>
                  <a:pt x="149" y="425"/>
                </a:lnTo>
                <a:lnTo>
                  <a:pt x="165" y="409"/>
                </a:lnTo>
                <a:lnTo>
                  <a:pt x="170" y="382"/>
                </a:lnTo>
                <a:lnTo>
                  <a:pt x="170" y="357"/>
                </a:lnTo>
                <a:lnTo>
                  <a:pt x="170" y="331"/>
                </a:lnTo>
                <a:lnTo>
                  <a:pt x="192" y="315"/>
                </a:lnTo>
                <a:lnTo>
                  <a:pt x="196" y="305"/>
                </a:lnTo>
                <a:lnTo>
                  <a:pt x="206" y="284"/>
                </a:lnTo>
                <a:lnTo>
                  <a:pt x="222" y="284"/>
                </a:lnTo>
                <a:lnTo>
                  <a:pt x="248" y="259"/>
                </a:lnTo>
                <a:lnTo>
                  <a:pt x="248" y="243"/>
                </a:lnTo>
                <a:lnTo>
                  <a:pt x="248" y="223"/>
                </a:lnTo>
                <a:lnTo>
                  <a:pt x="248" y="196"/>
                </a:lnTo>
                <a:lnTo>
                  <a:pt x="258" y="176"/>
                </a:lnTo>
                <a:lnTo>
                  <a:pt x="258" y="150"/>
                </a:lnTo>
                <a:lnTo>
                  <a:pt x="274" y="114"/>
                </a:lnTo>
                <a:lnTo>
                  <a:pt x="279" y="98"/>
                </a:lnTo>
                <a:lnTo>
                  <a:pt x="279" y="72"/>
                </a:lnTo>
              </a:path>
            </a:pathLst>
          </a:custGeom>
          <a:solidFill>
            <a:srgbClr val="92D050"/>
          </a:solidFill>
          <a:ln w="3240">
            <a:solidFill>
              <a:schemeClr val="tx1"/>
            </a:solidFill>
            <a:round/>
            <a:headEnd/>
            <a:tailEnd/>
          </a:ln>
        </p:spPr>
        <p:txBody>
          <a:bodyPr wrap="none" anchor="ctr"/>
          <a:lstStyle/>
          <a:p>
            <a:pPr>
              <a:defRPr/>
            </a:pPr>
            <a:endParaRPr lang="fr-FR"/>
          </a:p>
        </p:txBody>
      </p:sp>
      <p:sp>
        <p:nvSpPr>
          <p:cNvPr id="305" name="ZoneTexte 304">
            <a:extLst>
              <a:ext uri="{FF2B5EF4-FFF2-40B4-BE49-F238E27FC236}">
                <a16:creationId xmlns:a16="http://schemas.microsoft.com/office/drawing/2014/main" id="{E0370940-C3A1-474F-8D12-1E3C464D3FF9}"/>
              </a:ext>
            </a:extLst>
          </p:cNvPr>
          <p:cNvSpPr txBox="1"/>
          <p:nvPr/>
        </p:nvSpPr>
        <p:spPr>
          <a:xfrm>
            <a:off x="4984775" y="4657553"/>
            <a:ext cx="707054" cy="369332"/>
          </a:xfrm>
          <a:prstGeom prst="rect">
            <a:avLst/>
          </a:prstGeom>
          <a:noFill/>
        </p:spPr>
        <p:txBody>
          <a:bodyPr wrap="square" rtlCol="0">
            <a:spAutoFit/>
          </a:bodyPr>
          <a:lstStyle/>
          <a:p>
            <a:pPr algn="ctr"/>
            <a:r>
              <a:rPr lang="fr-FR" dirty="0">
                <a:latin typeface="Verdana" panose="020B0604030504040204" pitchFamily="34" charset="0"/>
                <a:ea typeface="Verdana" panose="020B0604030504040204" pitchFamily="34" charset="0"/>
                <a:cs typeface="Verdana" panose="020B0604030504040204" pitchFamily="34" charset="0"/>
              </a:rPr>
              <a:t>RDC</a:t>
            </a:r>
          </a:p>
        </p:txBody>
      </p:sp>
      <p:sp>
        <p:nvSpPr>
          <p:cNvPr id="306" name="Freeform 252" descr="Diagonales larges vers le bas">
            <a:extLst>
              <a:ext uri="{FF2B5EF4-FFF2-40B4-BE49-F238E27FC236}">
                <a16:creationId xmlns:a16="http://schemas.microsoft.com/office/drawing/2014/main" id="{8FB1F3DF-C6E3-404A-9A01-565D04CA2AEC}"/>
              </a:ext>
            </a:extLst>
          </p:cNvPr>
          <p:cNvSpPr>
            <a:spLocks noChangeArrowheads="1"/>
          </p:cNvSpPr>
          <p:nvPr/>
        </p:nvSpPr>
        <p:spPr bwMode="auto">
          <a:xfrm>
            <a:off x="4561200" y="3164400"/>
            <a:ext cx="331647" cy="311919"/>
          </a:xfrm>
          <a:custGeom>
            <a:avLst/>
            <a:gdLst>
              <a:gd name="T0" fmla="*/ 311 w 540"/>
              <a:gd name="T1" fmla="*/ 11 h 488"/>
              <a:gd name="T2" fmla="*/ 337 w 540"/>
              <a:gd name="T3" fmla="*/ 11 h 488"/>
              <a:gd name="T4" fmla="*/ 353 w 540"/>
              <a:gd name="T5" fmla="*/ 37 h 488"/>
              <a:gd name="T6" fmla="*/ 394 w 540"/>
              <a:gd name="T7" fmla="*/ 52 h 488"/>
              <a:gd name="T8" fmla="*/ 431 w 540"/>
              <a:gd name="T9" fmla="*/ 88 h 488"/>
              <a:gd name="T10" fmla="*/ 456 w 540"/>
              <a:gd name="T11" fmla="*/ 88 h 488"/>
              <a:gd name="T12" fmla="*/ 513 w 540"/>
              <a:gd name="T13" fmla="*/ 109 h 488"/>
              <a:gd name="T14" fmla="*/ 524 w 540"/>
              <a:gd name="T15" fmla="*/ 145 h 488"/>
              <a:gd name="T16" fmla="*/ 503 w 540"/>
              <a:gd name="T17" fmla="*/ 202 h 488"/>
              <a:gd name="T18" fmla="*/ 488 w 540"/>
              <a:gd name="T19" fmla="*/ 217 h 488"/>
              <a:gd name="T20" fmla="*/ 456 w 540"/>
              <a:gd name="T21" fmla="*/ 264 h 488"/>
              <a:gd name="T22" fmla="*/ 472 w 540"/>
              <a:gd name="T23" fmla="*/ 264 h 488"/>
              <a:gd name="T24" fmla="*/ 498 w 540"/>
              <a:gd name="T25" fmla="*/ 295 h 488"/>
              <a:gd name="T26" fmla="*/ 498 w 540"/>
              <a:gd name="T27" fmla="*/ 336 h 488"/>
              <a:gd name="T28" fmla="*/ 488 w 540"/>
              <a:gd name="T29" fmla="*/ 347 h 488"/>
              <a:gd name="T30" fmla="*/ 513 w 540"/>
              <a:gd name="T31" fmla="*/ 393 h 488"/>
              <a:gd name="T32" fmla="*/ 524 w 540"/>
              <a:gd name="T33" fmla="*/ 403 h 488"/>
              <a:gd name="T34" fmla="*/ 513 w 540"/>
              <a:gd name="T35" fmla="*/ 419 h 488"/>
              <a:gd name="T36" fmla="*/ 503 w 540"/>
              <a:gd name="T37" fmla="*/ 419 h 488"/>
              <a:gd name="T38" fmla="*/ 488 w 540"/>
              <a:gd name="T39" fmla="*/ 430 h 488"/>
              <a:gd name="T40" fmla="*/ 472 w 540"/>
              <a:gd name="T41" fmla="*/ 456 h 488"/>
              <a:gd name="T42" fmla="*/ 421 w 540"/>
              <a:gd name="T43" fmla="*/ 446 h 488"/>
              <a:gd name="T44" fmla="*/ 405 w 540"/>
              <a:gd name="T45" fmla="*/ 435 h 488"/>
              <a:gd name="T46" fmla="*/ 389 w 540"/>
              <a:gd name="T47" fmla="*/ 430 h 488"/>
              <a:gd name="T48" fmla="*/ 363 w 540"/>
              <a:gd name="T49" fmla="*/ 430 h 488"/>
              <a:gd name="T50" fmla="*/ 327 w 540"/>
              <a:gd name="T51" fmla="*/ 456 h 488"/>
              <a:gd name="T52" fmla="*/ 311 w 540"/>
              <a:gd name="T53" fmla="*/ 487 h 488"/>
              <a:gd name="T54" fmla="*/ 254 w 540"/>
              <a:gd name="T55" fmla="*/ 471 h 488"/>
              <a:gd name="T56" fmla="*/ 229 w 540"/>
              <a:gd name="T57" fmla="*/ 471 h 488"/>
              <a:gd name="T58" fmla="*/ 145 w 540"/>
              <a:gd name="T59" fmla="*/ 456 h 488"/>
              <a:gd name="T60" fmla="*/ 145 w 540"/>
              <a:gd name="T61" fmla="*/ 373 h 488"/>
              <a:gd name="T62" fmla="*/ 145 w 540"/>
              <a:gd name="T63" fmla="*/ 352 h 488"/>
              <a:gd name="T64" fmla="*/ 172 w 540"/>
              <a:gd name="T65" fmla="*/ 336 h 488"/>
              <a:gd name="T66" fmla="*/ 145 w 540"/>
              <a:gd name="T67" fmla="*/ 305 h 488"/>
              <a:gd name="T68" fmla="*/ 109 w 540"/>
              <a:gd name="T69" fmla="*/ 244 h 488"/>
              <a:gd name="T70" fmla="*/ 94 w 540"/>
              <a:gd name="T71" fmla="*/ 213 h 488"/>
              <a:gd name="T72" fmla="*/ 21 w 540"/>
              <a:gd name="T73" fmla="*/ 186 h 488"/>
              <a:gd name="T74" fmla="*/ 21 w 540"/>
              <a:gd name="T75" fmla="*/ 172 h 488"/>
              <a:gd name="T76" fmla="*/ 27 w 540"/>
              <a:gd name="T77" fmla="*/ 160 h 488"/>
              <a:gd name="T78" fmla="*/ 0 w 540"/>
              <a:gd name="T79" fmla="*/ 156 h 488"/>
              <a:gd name="T80" fmla="*/ 37 w 540"/>
              <a:gd name="T81" fmla="*/ 135 h 488"/>
              <a:gd name="T82" fmla="*/ 68 w 540"/>
              <a:gd name="T83" fmla="*/ 135 h 488"/>
              <a:gd name="T84" fmla="*/ 104 w 540"/>
              <a:gd name="T85" fmla="*/ 145 h 488"/>
              <a:gd name="T86" fmla="*/ 135 w 540"/>
              <a:gd name="T87" fmla="*/ 145 h 488"/>
              <a:gd name="T88" fmla="*/ 119 w 540"/>
              <a:gd name="T89" fmla="*/ 78 h 488"/>
              <a:gd name="T90" fmla="*/ 151 w 540"/>
              <a:gd name="T91" fmla="*/ 78 h 488"/>
              <a:gd name="T92" fmla="*/ 172 w 540"/>
              <a:gd name="T93" fmla="*/ 104 h 488"/>
              <a:gd name="T94" fmla="*/ 202 w 540"/>
              <a:gd name="T95" fmla="*/ 88 h 488"/>
              <a:gd name="T96" fmla="*/ 254 w 540"/>
              <a:gd name="T97" fmla="*/ 68 h 488"/>
              <a:gd name="T98" fmla="*/ 260 w 540"/>
              <a:gd name="T99" fmla="*/ 11 h 488"/>
              <a:gd name="T100" fmla="*/ 311 w 540"/>
              <a:gd name="T101" fmla="*/ 0 h 4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0"/>
              <a:gd name="T154" fmla="*/ 0 h 488"/>
              <a:gd name="T155" fmla="*/ 540 w 540"/>
              <a:gd name="T156" fmla="*/ 488 h 4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0" h="488">
                <a:moveTo>
                  <a:pt x="311" y="0"/>
                </a:moveTo>
                <a:lnTo>
                  <a:pt x="311" y="11"/>
                </a:lnTo>
                <a:lnTo>
                  <a:pt x="327" y="21"/>
                </a:lnTo>
                <a:lnTo>
                  <a:pt x="337" y="11"/>
                </a:lnTo>
                <a:lnTo>
                  <a:pt x="348" y="27"/>
                </a:lnTo>
                <a:lnTo>
                  <a:pt x="353" y="37"/>
                </a:lnTo>
                <a:lnTo>
                  <a:pt x="389" y="68"/>
                </a:lnTo>
                <a:lnTo>
                  <a:pt x="394" y="52"/>
                </a:lnTo>
                <a:lnTo>
                  <a:pt x="405" y="78"/>
                </a:lnTo>
                <a:lnTo>
                  <a:pt x="431" y="88"/>
                </a:lnTo>
                <a:lnTo>
                  <a:pt x="436" y="88"/>
                </a:lnTo>
                <a:lnTo>
                  <a:pt x="456" y="88"/>
                </a:lnTo>
                <a:lnTo>
                  <a:pt x="472" y="88"/>
                </a:lnTo>
                <a:lnTo>
                  <a:pt x="513" y="109"/>
                </a:lnTo>
                <a:lnTo>
                  <a:pt x="539" y="119"/>
                </a:lnTo>
                <a:lnTo>
                  <a:pt x="524" y="145"/>
                </a:lnTo>
                <a:lnTo>
                  <a:pt x="503" y="176"/>
                </a:lnTo>
                <a:lnTo>
                  <a:pt x="503" y="202"/>
                </a:lnTo>
                <a:lnTo>
                  <a:pt x="488" y="202"/>
                </a:lnTo>
                <a:lnTo>
                  <a:pt x="488" y="217"/>
                </a:lnTo>
                <a:lnTo>
                  <a:pt x="472" y="238"/>
                </a:lnTo>
                <a:lnTo>
                  <a:pt x="456" y="264"/>
                </a:lnTo>
                <a:lnTo>
                  <a:pt x="456" y="270"/>
                </a:lnTo>
                <a:lnTo>
                  <a:pt x="472" y="264"/>
                </a:lnTo>
                <a:lnTo>
                  <a:pt x="488" y="280"/>
                </a:lnTo>
                <a:lnTo>
                  <a:pt x="498" y="295"/>
                </a:lnTo>
                <a:lnTo>
                  <a:pt x="488" y="295"/>
                </a:lnTo>
                <a:lnTo>
                  <a:pt x="498" y="336"/>
                </a:lnTo>
                <a:lnTo>
                  <a:pt x="478" y="336"/>
                </a:lnTo>
                <a:lnTo>
                  <a:pt x="488" y="347"/>
                </a:lnTo>
                <a:lnTo>
                  <a:pt x="498" y="389"/>
                </a:lnTo>
                <a:lnTo>
                  <a:pt x="513" y="393"/>
                </a:lnTo>
                <a:lnTo>
                  <a:pt x="529" y="393"/>
                </a:lnTo>
                <a:lnTo>
                  <a:pt x="524" y="403"/>
                </a:lnTo>
                <a:lnTo>
                  <a:pt x="524" y="414"/>
                </a:lnTo>
                <a:lnTo>
                  <a:pt x="513" y="419"/>
                </a:lnTo>
                <a:lnTo>
                  <a:pt x="503" y="414"/>
                </a:lnTo>
                <a:lnTo>
                  <a:pt x="503" y="419"/>
                </a:lnTo>
                <a:lnTo>
                  <a:pt x="503" y="430"/>
                </a:lnTo>
                <a:lnTo>
                  <a:pt x="488" y="430"/>
                </a:lnTo>
                <a:lnTo>
                  <a:pt x="472" y="435"/>
                </a:lnTo>
                <a:lnTo>
                  <a:pt x="472" y="456"/>
                </a:lnTo>
                <a:lnTo>
                  <a:pt x="436" y="456"/>
                </a:lnTo>
                <a:lnTo>
                  <a:pt x="421" y="446"/>
                </a:lnTo>
                <a:lnTo>
                  <a:pt x="415" y="435"/>
                </a:lnTo>
                <a:lnTo>
                  <a:pt x="405" y="435"/>
                </a:lnTo>
                <a:lnTo>
                  <a:pt x="389" y="435"/>
                </a:lnTo>
                <a:lnTo>
                  <a:pt x="389" y="430"/>
                </a:lnTo>
                <a:lnTo>
                  <a:pt x="368" y="430"/>
                </a:lnTo>
                <a:lnTo>
                  <a:pt x="363" y="430"/>
                </a:lnTo>
                <a:lnTo>
                  <a:pt x="353" y="435"/>
                </a:lnTo>
                <a:lnTo>
                  <a:pt x="327" y="456"/>
                </a:lnTo>
                <a:lnTo>
                  <a:pt x="327" y="481"/>
                </a:lnTo>
                <a:lnTo>
                  <a:pt x="311" y="487"/>
                </a:lnTo>
                <a:lnTo>
                  <a:pt x="286" y="481"/>
                </a:lnTo>
                <a:lnTo>
                  <a:pt x="254" y="471"/>
                </a:lnTo>
                <a:lnTo>
                  <a:pt x="229" y="461"/>
                </a:lnTo>
                <a:lnTo>
                  <a:pt x="229" y="471"/>
                </a:lnTo>
                <a:lnTo>
                  <a:pt x="202" y="471"/>
                </a:lnTo>
                <a:lnTo>
                  <a:pt x="145" y="456"/>
                </a:lnTo>
                <a:lnTo>
                  <a:pt x="129" y="430"/>
                </a:lnTo>
                <a:lnTo>
                  <a:pt x="145" y="373"/>
                </a:lnTo>
                <a:lnTo>
                  <a:pt x="151" y="362"/>
                </a:lnTo>
                <a:lnTo>
                  <a:pt x="145" y="352"/>
                </a:lnTo>
                <a:lnTo>
                  <a:pt x="151" y="311"/>
                </a:lnTo>
                <a:lnTo>
                  <a:pt x="172" y="336"/>
                </a:lnTo>
                <a:lnTo>
                  <a:pt x="161" y="311"/>
                </a:lnTo>
                <a:lnTo>
                  <a:pt x="145" y="305"/>
                </a:lnTo>
                <a:lnTo>
                  <a:pt x="145" y="280"/>
                </a:lnTo>
                <a:lnTo>
                  <a:pt x="109" y="244"/>
                </a:lnTo>
                <a:lnTo>
                  <a:pt x="109" y="217"/>
                </a:lnTo>
                <a:lnTo>
                  <a:pt x="94" y="213"/>
                </a:lnTo>
                <a:lnTo>
                  <a:pt x="68" y="202"/>
                </a:lnTo>
                <a:lnTo>
                  <a:pt x="21" y="186"/>
                </a:lnTo>
                <a:lnTo>
                  <a:pt x="11" y="172"/>
                </a:lnTo>
                <a:lnTo>
                  <a:pt x="21" y="172"/>
                </a:lnTo>
                <a:lnTo>
                  <a:pt x="11" y="160"/>
                </a:lnTo>
                <a:lnTo>
                  <a:pt x="27" y="160"/>
                </a:lnTo>
                <a:lnTo>
                  <a:pt x="21" y="156"/>
                </a:lnTo>
                <a:lnTo>
                  <a:pt x="0" y="156"/>
                </a:lnTo>
                <a:lnTo>
                  <a:pt x="11" y="145"/>
                </a:lnTo>
                <a:lnTo>
                  <a:pt x="37" y="135"/>
                </a:lnTo>
                <a:lnTo>
                  <a:pt x="52" y="135"/>
                </a:lnTo>
                <a:lnTo>
                  <a:pt x="68" y="135"/>
                </a:lnTo>
                <a:lnTo>
                  <a:pt x="94" y="156"/>
                </a:lnTo>
                <a:lnTo>
                  <a:pt x="104" y="145"/>
                </a:lnTo>
                <a:lnTo>
                  <a:pt x="119" y="145"/>
                </a:lnTo>
                <a:lnTo>
                  <a:pt x="135" y="145"/>
                </a:lnTo>
                <a:lnTo>
                  <a:pt x="129" y="109"/>
                </a:lnTo>
                <a:lnTo>
                  <a:pt x="119" y="78"/>
                </a:lnTo>
                <a:lnTo>
                  <a:pt x="135" y="78"/>
                </a:lnTo>
                <a:lnTo>
                  <a:pt x="151" y="78"/>
                </a:lnTo>
                <a:lnTo>
                  <a:pt x="151" y="94"/>
                </a:lnTo>
                <a:lnTo>
                  <a:pt x="172" y="104"/>
                </a:lnTo>
                <a:lnTo>
                  <a:pt x="192" y="104"/>
                </a:lnTo>
                <a:lnTo>
                  <a:pt x="202" y="88"/>
                </a:lnTo>
                <a:lnTo>
                  <a:pt x="218" y="78"/>
                </a:lnTo>
                <a:lnTo>
                  <a:pt x="254" y="68"/>
                </a:lnTo>
                <a:lnTo>
                  <a:pt x="260" y="52"/>
                </a:lnTo>
                <a:lnTo>
                  <a:pt x="260" y="11"/>
                </a:lnTo>
                <a:lnTo>
                  <a:pt x="311" y="0"/>
                </a:lnTo>
              </a:path>
            </a:pathLst>
          </a:custGeom>
          <a:solidFill>
            <a:srgbClr val="00B0F0"/>
          </a:solidFill>
          <a:ln w="3240">
            <a:solidFill>
              <a:schemeClr val="tx1"/>
            </a:solidFill>
            <a:round/>
            <a:headEnd/>
            <a:tailEnd/>
          </a:ln>
        </p:spPr>
        <p:txBody>
          <a:bodyPr wrap="none" anchor="ctr"/>
          <a:lstStyle/>
          <a:p>
            <a:pPr>
              <a:defRPr/>
            </a:pPr>
            <a:endParaRPr lang="fr-FR"/>
          </a:p>
        </p:txBody>
      </p:sp>
      <p:sp>
        <p:nvSpPr>
          <p:cNvPr id="307" name="Freeform 6" descr="Diagonales larges vers le bas">
            <a:extLst>
              <a:ext uri="{FF2B5EF4-FFF2-40B4-BE49-F238E27FC236}">
                <a16:creationId xmlns:a16="http://schemas.microsoft.com/office/drawing/2014/main" id="{0AD2EB16-43A6-B644-943C-513684C8D0D8}"/>
              </a:ext>
            </a:extLst>
          </p:cNvPr>
          <p:cNvSpPr>
            <a:spLocks noChangeArrowheads="1"/>
          </p:cNvSpPr>
          <p:nvPr/>
        </p:nvSpPr>
        <p:spPr bwMode="auto">
          <a:xfrm>
            <a:off x="4901464" y="3456000"/>
            <a:ext cx="32244" cy="55986"/>
          </a:xfrm>
          <a:custGeom>
            <a:avLst/>
            <a:gdLst>
              <a:gd name="T0" fmla="*/ 32 w 54"/>
              <a:gd name="T1" fmla="*/ 0 h 89"/>
              <a:gd name="T2" fmla="*/ 43 w 54"/>
              <a:gd name="T3" fmla="*/ 0 h 89"/>
              <a:gd name="T4" fmla="*/ 43 w 54"/>
              <a:gd name="T5" fmla="*/ 6 h 89"/>
              <a:gd name="T6" fmla="*/ 43 w 54"/>
              <a:gd name="T7" fmla="*/ 16 h 89"/>
              <a:gd name="T8" fmla="*/ 53 w 54"/>
              <a:gd name="T9" fmla="*/ 26 h 89"/>
              <a:gd name="T10" fmla="*/ 53 w 54"/>
              <a:gd name="T11" fmla="*/ 41 h 89"/>
              <a:gd name="T12" fmla="*/ 53 w 54"/>
              <a:gd name="T13" fmla="*/ 47 h 89"/>
              <a:gd name="T14" fmla="*/ 43 w 54"/>
              <a:gd name="T15" fmla="*/ 57 h 89"/>
              <a:gd name="T16" fmla="*/ 43 w 54"/>
              <a:gd name="T17" fmla="*/ 67 h 89"/>
              <a:gd name="T18" fmla="*/ 43 w 54"/>
              <a:gd name="T19" fmla="*/ 72 h 89"/>
              <a:gd name="T20" fmla="*/ 32 w 54"/>
              <a:gd name="T21" fmla="*/ 82 h 89"/>
              <a:gd name="T22" fmla="*/ 32 w 54"/>
              <a:gd name="T23" fmla="*/ 88 h 89"/>
              <a:gd name="T24" fmla="*/ 27 w 54"/>
              <a:gd name="T25" fmla="*/ 88 h 89"/>
              <a:gd name="T26" fmla="*/ 16 w 54"/>
              <a:gd name="T27" fmla="*/ 88 h 89"/>
              <a:gd name="T28" fmla="*/ 11 w 54"/>
              <a:gd name="T29" fmla="*/ 82 h 89"/>
              <a:gd name="T30" fmla="*/ 16 w 54"/>
              <a:gd name="T31" fmla="*/ 82 h 89"/>
              <a:gd name="T32" fmla="*/ 16 w 54"/>
              <a:gd name="T33" fmla="*/ 72 h 89"/>
              <a:gd name="T34" fmla="*/ 11 w 54"/>
              <a:gd name="T35" fmla="*/ 72 h 89"/>
              <a:gd name="T36" fmla="*/ 11 w 54"/>
              <a:gd name="T37" fmla="*/ 67 h 89"/>
              <a:gd name="T38" fmla="*/ 0 w 54"/>
              <a:gd name="T39" fmla="*/ 67 h 89"/>
              <a:gd name="T40" fmla="*/ 11 w 54"/>
              <a:gd name="T41" fmla="*/ 57 h 89"/>
              <a:gd name="T42" fmla="*/ 11 w 54"/>
              <a:gd name="T43" fmla="*/ 47 h 89"/>
              <a:gd name="T44" fmla="*/ 0 w 54"/>
              <a:gd name="T45" fmla="*/ 47 h 89"/>
              <a:gd name="T46" fmla="*/ 0 w 54"/>
              <a:gd name="T47" fmla="*/ 41 h 89"/>
              <a:gd name="T48" fmla="*/ 11 w 54"/>
              <a:gd name="T49" fmla="*/ 41 h 89"/>
              <a:gd name="T50" fmla="*/ 0 w 54"/>
              <a:gd name="T51" fmla="*/ 31 h 89"/>
              <a:gd name="T52" fmla="*/ 11 w 54"/>
              <a:gd name="T53" fmla="*/ 31 h 89"/>
              <a:gd name="T54" fmla="*/ 11 w 54"/>
              <a:gd name="T55" fmla="*/ 26 h 89"/>
              <a:gd name="T56" fmla="*/ 16 w 54"/>
              <a:gd name="T57" fmla="*/ 16 h 89"/>
              <a:gd name="T58" fmla="*/ 27 w 54"/>
              <a:gd name="T59" fmla="*/ 16 h 89"/>
              <a:gd name="T60" fmla="*/ 32 w 54"/>
              <a:gd name="T61" fmla="*/ 16 h 89"/>
              <a:gd name="T62" fmla="*/ 32 w 54"/>
              <a:gd name="T63" fmla="*/ 6 h 89"/>
              <a:gd name="T64" fmla="*/ 32 w 54"/>
              <a:gd name="T65" fmla="*/ 0 h 89"/>
              <a:gd name="T66" fmla="*/ 32 w 54"/>
              <a:gd name="T67" fmla="*/ 0 h 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89"/>
              <a:gd name="T104" fmla="*/ 54 w 54"/>
              <a:gd name="T105" fmla="*/ 89 h 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89">
                <a:moveTo>
                  <a:pt x="32" y="0"/>
                </a:moveTo>
                <a:lnTo>
                  <a:pt x="43" y="0"/>
                </a:lnTo>
                <a:lnTo>
                  <a:pt x="43" y="6"/>
                </a:lnTo>
                <a:lnTo>
                  <a:pt x="43" y="16"/>
                </a:lnTo>
                <a:lnTo>
                  <a:pt x="53" y="26"/>
                </a:lnTo>
                <a:lnTo>
                  <a:pt x="53" y="41"/>
                </a:lnTo>
                <a:lnTo>
                  <a:pt x="53" y="47"/>
                </a:lnTo>
                <a:lnTo>
                  <a:pt x="43" y="57"/>
                </a:lnTo>
                <a:lnTo>
                  <a:pt x="43" y="67"/>
                </a:lnTo>
                <a:lnTo>
                  <a:pt x="43" y="72"/>
                </a:lnTo>
                <a:lnTo>
                  <a:pt x="32" y="82"/>
                </a:lnTo>
                <a:lnTo>
                  <a:pt x="32" y="88"/>
                </a:lnTo>
                <a:lnTo>
                  <a:pt x="27" y="88"/>
                </a:lnTo>
                <a:lnTo>
                  <a:pt x="16" y="88"/>
                </a:lnTo>
                <a:lnTo>
                  <a:pt x="11" y="82"/>
                </a:lnTo>
                <a:lnTo>
                  <a:pt x="16" y="82"/>
                </a:lnTo>
                <a:lnTo>
                  <a:pt x="16" y="72"/>
                </a:lnTo>
                <a:lnTo>
                  <a:pt x="11" y="72"/>
                </a:lnTo>
                <a:lnTo>
                  <a:pt x="11" y="67"/>
                </a:lnTo>
                <a:lnTo>
                  <a:pt x="0" y="67"/>
                </a:lnTo>
                <a:lnTo>
                  <a:pt x="11" y="57"/>
                </a:lnTo>
                <a:lnTo>
                  <a:pt x="11" y="47"/>
                </a:lnTo>
                <a:lnTo>
                  <a:pt x="0" y="47"/>
                </a:lnTo>
                <a:lnTo>
                  <a:pt x="0" y="41"/>
                </a:lnTo>
                <a:lnTo>
                  <a:pt x="11" y="41"/>
                </a:lnTo>
                <a:lnTo>
                  <a:pt x="0" y="31"/>
                </a:lnTo>
                <a:lnTo>
                  <a:pt x="11" y="31"/>
                </a:lnTo>
                <a:lnTo>
                  <a:pt x="11" y="26"/>
                </a:lnTo>
                <a:lnTo>
                  <a:pt x="16" y="16"/>
                </a:lnTo>
                <a:lnTo>
                  <a:pt x="27" y="16"/>
                </a:lnTo>
                <a:lnTo>
                  <a:pt x="32" y="16"/>
                </a:lnTo>
                <a:lnTo>
                  <a:pt x="32" y="6"/>
                </a:lnTo>
                <a:lnTo>
                  <a:pt x="32" y="0"/>
                </a:lnTo>
              </a:path>
            </a:pathLst>
          </a:custGeom>
          <a:solidFill>
            <a:srgbClr val="00B0F0"/>
          </a:solidFill>
          <a:ln w="3240">
            <a:solidFill>
              <a:schemeClr val="tx1"/>
            </a:solidFill>
            <a:round/>
            <a:headEnd/>
            <a:tailEnd/>
          </a:ln>
        </p:spPr>
        <p:txBody>
          <a:bodyPr wrap="none" anchor="ctr"/>
          <a:lstStyle/>
          <a:p>
            <a:pPr>
              <a:defRPr/>
            </a:pPr>
            <a:endParaRPr lang="fr-FR" dirty="0"/>
          </a:p>
        </p:txBody>
      </p:sp>
      <p:sp>
        <p:nvSpPr>
          <p:cNvPr id="309" name="ZoneTexte 308">
            <a:extLst>
              <a:ext uri="{FF2B5EF4-FFF2-40B4-BE49-F238E27FC236}">
                <a16:creationId xmlns:a16="http://schemas.microsoft.com/office/drawing/2014/main" id="{3E063839-2CED-734E-84C3-91F1BD2118DB}"/>
              </a:ext>
            </a:extLst>
          </p:cNvPr>
          <p:cNvSpPr txBox="1"/>
          <p:nvPr/>
        </p:nvSpPr>
        <p:spPr>
          <a:xfrm>
            <a:off x="4095393" y="3122473"/>
            <a:ext cx="1209132" cy="369332"/>
          </a:xfrm>
          <a:prstGeom prst="rect">
            <a:avLst/>
          </a:prstGeom>
          <a:noFill/>
        </p:spPr>
        <p:txBody>
          <a:bodyPr wrap="square" rtlCol="0">
            <a:spAutoFit/>
          </a:bodyPr>
          <a:lstStyle/>
          <a:p>
            <a:pPr algn="ctr"/>
            <a:r>
              <a:rPr lang="fr-FR" dirty="0">
                <a:latin typeface="Verdana" panose="020B0604030504040204" pitchFamily="34" charset="0"/>
                <a:ea typeface="Verdana" panose="020B0604030504040204" pitchFamily="34" charset="0"/>
                <a:cs typeface="Verdana" panose="020B0604030504040204" pitchFamily="34" charset="0"/>
              </a:rPr>
              <a:t>FRANCE</a:t>
            </a:r>
          </a:p>
        </p:txBody>
      </p:sp>
      <p:sp>
        <p:nvSpPr>
          <p:cNvPr id="310" name="Freeform 283" descr="Diagonales larges vers le bas">
            <a:extLst>
              <a:ext uri="{FF2B5EF4-FFF2-40B4-BE49-F238E27FC236}">
                <a16:creationId xmlns:a16="http://schemas.microsoft.com/office/drawing/2014/main" id="{EAEEFF59-87C7-7649-B9C9-CA9D009826B7}"/>
              </a:ext>
            </a:extLst>
          </p:cNvPr>
          <p:cNvSpPr>
            <a:spLocks noChangeArrowheads="1"/>
          </p:cNvSpPr>
          <p:nvPr/>
        </p:nvSpPr>
        <p:spPr bwMode="auto">
          <a:xfrm>
            <a:off x="1446791" y="3036824"/>
            <a:ext cx="1533867" cy="958152"/>
          </a:xfrm>
          <a:custGeom>
            <a:avLst/>
            <a:gdLst>
              <a:gd name="T0" fmla="*/ 1435 w 2498"/>
              <a:gd name="T1" fmla="*/ 135 h 1498"/>
              <a:gd name="T2" fmla="*/ 1492 w 2498"/>
              <a:gd name="T3" fmla="*/ 176 h 1498"/>
              <a:gd name="T4" fmla="*/ 1558 w 2498"/>
              <a:gd name="T5" fmla="*/ 223 h 1498"/>
              <a:gd name="T6" fmla="*/ 1523 w 2498"/>
              <a:gd name="T7" fmla="*/ 274 h 1498"/>
              <a:gd name="T8" fmla="*/ 1668 w 2498"/>
              <a:gd name="T9" fmla="*/ 249 h 1498"/>
              <a:gd name="T10" fmla="*/ 1668 w 2498"/>
              <a:gd name="T11" fmla="*/ 305 h 1498"/>
              <a:gd name="T12" fmla="*/ 1766 w 2498"/>
              <a:gd name="T13" fmla="*/ 325 h 1498"/>
              <a:gd name="T14" fmla="*/ 1735 w 2498"/>
              <a:gd name="T15" fmla="*/ 341 h 1498"/>
              <a:gd name="T16" fmla="*/ 1626 w 2498"/>
              <a:gd name="T17" fmla="*/ 460 h 1498"/>
              <a:gd name="T18" fmla="*/ 1636 w 2498"/>
              <a:gd name="T19" fmla="*/ 600 h 1498"/>
              <a:gd name="T20" fmla="*/ 1683 w 2498"/>
              <a:gd name="T21" fmla="*/ 435 h 1498"/>
              <a:gd name="T22" fmla="*/ 1766 w 2498"/>
              <a:gd name="T23" fmla="*/ 368 h 1498"/>
              <a:gd name="T24" fmla="*/ 1776 w 2498"/>
              <a:gd name="T25" fmla="*/ 502 h 1498"/>
              <a:gd name="T26" fmla="*/ 1828 w 2498"/>
              <a:gd name="T27" fmla="*/ 533 h 1498"/>
              <a:gd name="T28" fmla="*/ 1901 w 2498"/>
              <a:gd name="T29" fmla="*/ 626 h 1498"/>
              <a:gd name="T30" fmla="*/ 1968 w 2498"/>
              <a:gd name="T31" fmla="*/ 533 h 1498"/>
              <a:gd name="T32" fmla="*/ 2169 w 2498"/>
              <a:gd name="T33" fmla="*/ 440 h 1498"/>
              <a:gd name="T34" fmla="*/ 2446 w 2498"/>
              <a:gd name="T35" fmla="*/ 325 h 1498"/>
              <a:gd name="T36" fmla="*/ 2497 w 2498"/>
              <a:gd name="T37" fmla="*/ 450 h 1498"/>
              <a:gd name="T38" fmla="*/ 2345 w 2498"/>
              <a:gd name="T39" fmla="*/ 548 h 1498"/>
              <a:gd name="T40" fmla="*/ 2345 w 2498"/>
              <a:gd name="T41" fmla="*/ 642 h 1498"/>
              <a:gd name="T42" fmla="*/ 2237 w 2498"/>
              <a:gd name="T43" fmla="*/ 678 h 1498"/>
              <a:gd name="T44" fmla="*/ 2144 w 2498"/>
              <a:gd name="T45" fmla="*/ 740 h 1498"/>
              <a:gd name="T46" fmla="*/ 2092 w 2498"/>
              <a:gd name="T47" fmla="*/ 801 h 1498"/>
              <a:gd name="T48" fmla="*/ 2061 w 2498"/>
              <a:gd name="T49" fmla="*/ 750 h 1498"/>
              <a:gd name="T50" fmla="*/ 2036 w 2498"/>
              <a:gd name="T51" fmla="*/ 844 h 1498"/>
              <a:gd name="T52" fmla="*/ 2046 w 2498"/>
              <a:gd name="T53" fmla="*/ 942 h 1498"/>
              <a:gd name="T54" fmla="*/ 2046 w 2498"/>
              <a:gd name="T55" fmla="*/ 952 h 1498"/>
              <a:gd name="T56" fmla="*/ 1926 w 2498"/>
              <a:gd name="T57" fmla="*/ 1050 h 1498"/>
              <a:gd name="T58" fmla="*/ 1766 w 2498"/>
              <a:gd name="T59" fmla="*/ 1279 h 1498"/>
              <a:gd name="T60" fmla="*/ 1735 w 2498"/>
              <a:gd name="T61" fmla="*/ 1497 h 1498"/>
              <a:gd name="T62" fmla="*/ 1678 w 2498"/>
              <a:gd name="T63" fmla="*/ 1351 h 1498"/>
              <a:gd name="T64" fmla="*/ 1584 w 2498"/>
              <a:gd name="T65" fmla="*/ 1267 h 1498"/>
              <a:gd name="T66" fmla="*/ 1408 w 2498"/>
              <a:gd name="T67" fmla="*/ 1226 h 1498"/>
              <a:gd name="T68" fmla="*/ 1367 w 2498"/>
              <a:gd name="T69" fmla="*/ 1283 h 1498"/>
              <a:gd name="T70" fmla="*/ 1134 w 2498"/>
              <a:gd name="T71" fmla="*/ 1283 h 1498"/>
              <a:gd name="T72" fmla="*/ 1014 w 2498"/>
              <a:gd name="T73" fmla="*/ 1438 h 1498"/>
              <a:gd name="T74" fmla="*/ 881 w 2498"/>
              <a:gd name="T75" fmla="*/ 1242 h 1498"/>
              <a:gd name="T76" fmla="*/ 730 w 2498"/>
              <a:gd name="T77" fmla="*/ 1185 h 1498"/>
              <a:gd name="T78" fmla="*/ 472 w 2498"/>
              <a:gd name="T79" fmla="*/ 1128 h 1498"/>
              <a:gd name="T80" fmla="*/ 202 w 2498"/>
              <a:gd name="T81" fmla="*/ 1004 h 1498"/>
              <a:gd name="T82" fmla="*/ 88 w 2498"/>
              <a:gd name="T83" fmla="*/ 885 h 1498"/>
              <a:gd name="T84" fmla="*/ 40 w 2498"/>
              <a:gd name="T85" fmla="*/ 740 h 1498"/>
              <a:gd name="T86" fmla="*/ 9 w 2498"/>
              <a:gd name="T87" fmla="*/ 658 h 1498"/>
              <a:gd name="T88" fmla="*/ 35 w 2498"/>
              <a:gd name="T89" fmla="*/ 409 h 1498"/>
              <a:gd name="T90" fmla="*/ 145 w 2498"/>
              <a:gd name="T91" fmla="*/ 41 h 1498"/>
              <a:gd name="T92" fmla="*/ 227 w 2498"/>
              <a:gd name="T93" fmla="*/ 108 h 1498"/>
              <a:gd name="T94" fmla="*/ 1372 w 2498"/>
              <a:gd name="T95" fmla="*/ 114 h 14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98"/>
              <a:gd name="T145" fmla="*/ 0 h 1498"/>
              <a:gd name="T146" fmla="*/ 2498 w 2498"/>
              <a:gd name="T147" fmla="*/ 1498 h 14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98" h="1498">
                <a:moveTo>
                  <a:pt x="1372" y="114"/>
                </a:moveTo>
                <a:lnTo>
                  <a:pt x="1408" y="72"/>
                </a:lnTo>
                <a:lnTo>
                  <a:pt x="1435" y="88"/>
                </a:lnTo>
                <a:lnTo>
                  <a:pt x="1435" y="135"/>
                </a:lnTo>
                <a:lnTo>
                  <a:pt x="1398" y="135"/>
                </a:lnTo>
                <a:lnTo>
                  <a:pt x="1460" y="155"/>
                </a:lnTo>
                <a:lnTo>
                  <a:pt x="1460" y="135"/>
                </a:lnTo>
                <a:lnTo>
                  <a:pt x="1492" y="176"/>
                </a:lnTo>
                <a:lnTo>
                  <a:pt x="1507" y="192"/>
                </a:lnTo>
                <a:lnTo>
                  <a:pt x="1568" y="196"/>
                </a:lnTo>
                <a:lnTo>
                  <a:pt x="1615" y="207"/>
                </a:lnTo>
                <a:lnTo>
                  <a:pt x="1558" y="223"/>
                </a:lnTo>
                <a:lnTo>
                  <a:pt x="1517" y="249"/>
                </a:lnTo>
                <a:lnTo>
                  <a:pt x="1476" y="284"/>
                </a:lnTo>
                <a:lnTo>
                  <a:pt x="1492" y="284"/>
                </a:lnTo>
                <a:lnTo>
                  <a:pt x="1523" y="274"/>
                </a:lnTo>
                <a:lnTo>
                  <a:pt x="1517" y="290"/>
                </a:lnTo>
                <a:lnTo>
                  <a:pt x="1600" y="284"/>
                </a:lnTo>
                <a:lnTo>
                  <a:pt x="1652" y="249"/>
                </a:lnTo>
                <a:lnTo>
                  <a:pt x="1668" y="249"/>
                </a:lnTo>
                <a:lnTo>
                  <a:pt x="1641" y="264"/>
                </a:lnTo>
                <a:lnTo>
                  <a:pt x="1626" y="290"/>
                </a:lnTo>
                <a:lnTo>
                  <a:pt x="1656" y="290"/>
                </a:lnTo>
                <a:lnTo>
                  <a:pt x="1668" y="305"/>
                </a:lnTo>
                <a:lnTo>
                  <a:pt x="1693" y="315"/>
                </a:lnTo>
                <a:lnTo>
                  <a:pt x="1719" y="305"/>
                </a:lnTo>
                <a:lnTo>
                  <a:pt x="1766" y="300"/>
                </a:lnTo>
                <a:lnTo>
                  <a:pt x="1766" y="325"/>
                </a:lnTo>
                <a:lnTo>
                  <a:pt x="1791" y="331"/>
                </a:lnTo>
                <a:lnTo>
                  <a:pt x="1803" y="352"/>
                </a:lnTo>
                <a:lnTo>
                  <a:pt x="1776" y="352"/>
                </a:lnTo>
                <a:lnTo>
                  <a:pt x="1735" y="341"/>
                </a:lnTo>
                <a:lnTo>
                  <a:pt x="1683" y="357"/>
                </a:lnTo>
                <a:lnTo>
                  <a:pt x="1615" y="425"/>
                </a:lnTo>
                <a:lnTo>
                  <a:pt x="1668" y="382"/>
                </a:lnTo>
                <a:lnTo>
                  <a:pt x="1626" y="460"/>
                </a:lnTo>
                <a:lnTo>
                  <a:pt x="1611" y="507"/>
                </a:lnTo>
                <a:lnTo>
                  <a:pt x="1600" y="558"/>
                </a:lnTo>
                <a:lnTo>
                  <a:pt x="1600" y="600"/>
                </a:lnTo>
                <a:lnTo>
                  <a:pt x="1636" y="600"/>
                </a:lnTo>
                <a:lnTo>
                  <a:pt x="1656" y="570"/>
                </a:lnTo>
                <a:lnTo>
                  <a:pt x="1656" y="517"/>
                </a:lnTo>
                <a:lnTo>
                  <a:pt x="1668" y="476"/>
                </a:lnTo>
                <a:lnTo>
                  <a:pt x="1683" y="435"/>
                </a:lnTo>
                <a:lnTo>
                  <a:pt x="1719" y="409"/>
                </a:lnTo>
                <a:lnTo>
                  <a:pt x="1735" y="398"/>
                </a:lnTo>
                <a:lnTo>
                  <a:pt x="1750" y="372"/>
                </a:lnTo>
                <a:lnTo>
                  <a:pt x="1766" y="368"/>
                </a:lnTo>
                <a:lnTo>
                  <a:pt x="1817" y="398"/>
                </a:lnTo>
                <a:lnTo>
                  <a:pt x="1817" y="435"/>
                </a:lnTo>
                <a:lnTo>
                  <a:pt x="1791" y="466"/>
                </a:lnTo>
                <a:lnTo>
                  <a:pt x="1776" y="502"/>
                </a:lnTo>
                <a:lnTo>
                  <a:pt x="1791" y="482"/>
                </a:lnTo>
                <a:lnTo>
                  <a:pt x="1828" y="476"/>
                </a:lnTo>
                <a:lnTo>
                  <a:pt x="1828" y="502"/>
                </a:lnTo>
                <a:lnTo>
                  <a:pt x="1828" y="533"/>
                </a:lnTo>
                <a:lnTo>
                  <a:pt x="1803" y="570"/>
                </a:lnTo>
                <a:lnTo>
                  <a:pt x="1766" y="611"/>
                </a:lnTo>
                <a:lnTo>
                  <a:pt x="1828" y="626"/>
                </a:lnTo>
                <a:lnTo>
                  <a:pt x="1901" y="626"/>
                </a:lnTo>
                <a:lnTo>
                  <a:pt x="1952" y="600"/>
                </a:lnTo>
                <a:lnTo>
                  <a:pt x="1983" y="574"/>
                </a:lnTo>
                <a:lnTo>
                  <a:pt x="1978" y="548"/>
                </a:lnTo>
                <a:lnTo>
                  <a:pt x="1968" y="533"/>
                </a:lnTo>
                <a:lnTo>
                  <a:pt x="2046" y="533"/>
                </a:lnTo>
                <a:lnTo>
                  <a:pt x="2077" y="523"/>
                </a:lnTo>
                <a:lnTo>
                  <a:pt x="2144" y="492"/>
                </a:lnTo>
                <a:lnTo>
                  <a:pt x="2169" y="440"/>
                </a:lnTo>
                <a:lnTo>
                  <a:pt x="2310" y="440"/>
                </a:lnTo>
                <a:lnTo>
                  <a:pt x="2335" y="435"/>
                </a:lnTo>
                <a:lnTo>
                  <a:pt x="2439" y="305"/>
                </a:lnTo>
                <a:lnTo>
                  <a:pt x="2446" y="325"/>
                </a:lnTo>
                <a:lnTo>
                  <a:pt x="2481" y="315"/>
                </a:lnTo>
                <a:lnTo>
                  <a:pt x="2497" y="331"/>
                </a:lnTo>
                <a:lnTo>
                  <a:pt x="2471" y="409"/>
                </a:lnTo>
                <a:lnTo>
                  <a:pt x="2497" y="450"/>
                </a:lnTo>
                <a:lnTo>
                  <a:pt x="2487" y="482"/>
                </a:lnTo>
                <a:lnTo>
                  <a:pt x="2429" y="482"/>
                </a:lnTo>
                <a:lnTo>
                  <a:pt x="2398" y="517"/>
                </a:lnTo>
                <a:lnTo>
                  <a:pt x="2345" y="548"/>
                </a:lnTo>
                <a:lnTo>
                  <a:pt x="2310" y="600"/>
                </a:lnTo>
                <a:lnTo>
                  <a:pt x="2320" y="626"/>
                </a:lnTo>
                <a:lnTo>
                  <a:pt x="2345" y="626"/>
                </a:lnTo>
                <a:lnTo>
                  <a:pt x="2345" y="642"/>
                </a:lnTo>
                <a:lnTo>
                  <a:pt x="2289" y="652"/>
                </a:lnTo>
                <a:lnTo>
                  <a:pt x="2242" y="658"/>
                </a:lnTo>
                <a:lnTo>
                  <a:pt x="2180" y="678"/>
                </a:lnTo>
                <a:lnTo>
                  <a:pt x="2237" y="678"/>
                </a:lnTo>
                <a:lnTo>
                  <a:pt x="2180" y="693"/>
                </a:lnTo>
                <a:lnTo>
                  <a:pt x="2154" y="699"/>
                </a:lnTo>
                <a:lnTo>
                  <a:pt x="2159" y="709"/>
                </a:lnTo>
                <a:lnTo>
                  <a:pt x="2144" y="740"/>
                </a:lnTo>
                <a:lnTo>
                  <a:pt x="2112" y="787"/>
                </a:lnTo>
                <a:lnTo>
                  <a:pt x="2087" y="760"/>
                </a:lnTo>
                <a:lnTo>
                  <a:pt x="2087" y="776"/>
                </a:lnTo>
                <a:lnTo>
                  <a:pt x="2092" y="801"/>
                </a:lnTo>
                <a:lnTo>
                  <a:pt x="2061" y="848"/>
                </a:lnTo>
                <a:lnTo>
                  <a:pt x="2051" y="807"/>
                </a:lnTo>
                <a:lnTo>
                  <a:pt x="2046" y="787"/>
                </a:lnTo>
                <a:lnTo>
                  <a:pt x="2061" y="750"/>
                </a:lnTo>
                <a:lnTo>
                  <a:pt x="2036" y="760"/>
                </a:lnTo>
                <a:lnTo>
                  <a:pt x="2024" y="817"/>
                </a:lnTo>
                <a:lnTo>
                  <a:pt x="1993" y="807"/>
                </a:lnTo>
                <a:lnTo>
                  <a:pt x="2036" y="844"/>
                </a:lnTo>
                <a:lnTo>
                  <a:pt x="2024" y="859"/>
                </a:lnTo>
                <a:lnTo>
                  <a:pt x="2020" y="895"/>
                </a:lnTo>
                <a:lnTo>
                  <a:pt x="2046" y="901"/>
                </a:lnTo>
                <a:lnTo>
                  <a:pt x="2046" y="942"/>
                </a:lnTo>
                <a:lnTo>
                  <a:pt x="2036" y="916"/>
                </a:lnTo>
                <a:lnTo>
                  <a:pt x="2024" y="936"/>
                </a:lnTo>
                <a:lnTo>
                  <a:pt x="2004" y="942"/>
                </a:lnTo>
                <a:lnTo>
                  <a:pt x="2046" y="952"/>
                </a:lnTo>
                <a:lnTo>
                  <a:pt x="2024" y="983"/>
                </a:lnTo>
                <a:lnTo>
                  <a:pt x="1993" y="978"/>
                </a:lnTo>
                <a:lnTo>
                  <a:pt x="2009" y="1004"/>
                </a:lnTo>
                <a:lnTo>
                  <a:pt x="1926" y="1050"/>
                </a:lnTo>
                <a:lnTo>
                  <a:pt x="1869" y="1087"/>
                </a:lnTo>
                <a:lnTo>
                  <a:pt x="1807" y="1128"/>
                </a:lnTo>
                <a:lnTo>
                  <a:pt x="1760" y="1195"/>
                </a:lnTo>
                <a:lnTo>
                  <a:pt x="1766" y="1279"/>
                </a:lnTo>
                <a:lnTo>
                  <a:pt x="1776" y="1351"/>
                </a:lnTo>
                <a:lnTo>
                  <a:pt x="1791" y="1412"/>
                </a:lnTo>
                <a:lnTo>
                  <a:pt x="1766" y="1497"/>
                </a:lnTo>
                <a:lnTo>
                  <a:pt x="1735" y="1497"/>
                </a:lnTo>
                <a:lnTo>
                  <a:pt x="1709" y="1459"/>
                </a:lnTo>
                <a:lnTo>
                  <a:pt x="1693" y="1402"/>
                </a:lnTo>
                <a:lnTo>
                  <a:pt x="1693" y="1361"/>
                </a:lnTo>
                <a:lnTo>
                  <a:pt x="1678" y="1351"/>
                </a:lnTo>
                <a:lnTo>
                  <a:pt x="1683" y="1320"/>
                </a:lnTo>
                <a:lnTo>
                  <a:pt x="1668" y="1279"/>
                </a:lnTo>
                <a:lnTo>
                  <a:pt x="1636" y="1242"/>
                </a:lnTo>
                <a:lnTo>
                  <a:pt x="1584" y="1267"/>
                </a:lnTo>
                <a:lnTo>
                  <a:pt x="1548" y="1226"/>
                </a:lnTo>
                <a:lnTo>
                  <a:pt x="1480" y="1226"/>
                </a:lnTo>
                <a:lnTo>
                  <a:pt x="1466" y="1222"/>
                </a:lnTo>
                <a:lnTo>
                  <a:pt x="1408" y="1226"/>
                </a:lnTo>
                <a:lnTo>
                  <a:pt x="1357" y="1226"/>
                </a:lnTo>
                <a:lnTo>
                  <a:pt x="1398" y="1252"/>
                </a:lnTo>
                <a:lnTo>
                  <a:pt x="1408" y="1279"/>
                </a:lnTo>
                <a:lnTo>
                  <a:pt x="1367" y="1283"/>
                </a:lnTo>
                <a:lnTo>
                  <a:pt x="1305" y="1263"/>
                </a:lnTo>
                <a:lnTo>
                  <a:pt x="1243" y="1252"/>
                </a:lnTo>
                <a:lnTo>
                  <a:pt x="1181" y="1252"/>
                </a:lnTo>
                <a:lnTo>
                  <a:pt x="1134" y="1283"/>
                </a:lnTo>
                <a:lnTo>
                  <a:pt x="1071" y="1309"/>
                </a:lnTo>
                <a:lnTo>
                  <a:pt x="1026" y="1361"/>
                </a:lnTo>
                <a:lnTo>
                  <a:pt x="1030" y="1428"/>
                </a:lnTo>
                <a:lnTo>
                  <a:pt x="1014" y="1438"/>
                </a:lnTo>
                <a:lnTo>
                  <a:pt x="948" y="1402"/>
                </a:lnTo>
                <a:lnTo>
                  <a:pt x="937" y="1351"/>
                </a:lnTo>
                <a:lnTo>
                  <a:pt x="916" y="1320"/>
                </a:lnTo>
                <a:lnTo>
                  <a:pt x="881" y="1242"/>
                </a:lnTo>
                <a:lnTo>
                  <a:pt x="838" y="1226"/>
                </a:lnTo>
                <a:lnTo>
                  <a:pt x="797" y="1267"/>
                </a:lnTo>
                <a:lnTo>
                  <a:pt x="740" y="1236"/>
                </a:lnTo>
                <a:lnTo>
                  <a:pt x="730" y="1185"/>
                </a:lnTo>
                <a:lnTo>
                  <a:pt x="673" y="1112"/>
                </a:lnTo>
                <a:lnTo>
                  <a:pt x="595" y="1112"/>
                </a:lnTo>
                <a:lnTo>
                  <a:pt x="595" y="1134"/>
                </a:lnTo>
                <a:lnTo>
                  <a:pt x="472" y="1128"/>
                </a:lnTo>
                <a:lnTo>
                  <a:pt x="311" y="1061"/>
                </a:lnTo>
                <a:lnTo>
                  <a:pt x="311" y="1046"/>
                </a:lnTo>
                <a:lnTo>
                  <a:pt x="212" y="1050"/>
                </a:lnTo>
                <a:lnTo>
                  <a:pt x="202" y="1004"/>
                </a:lnTo>
                <a:lnTo>
                  <a:pt x="171" y="968"/>
                </a:lnTo>
                <a:lnTo>
                  <a:pt x="135" y="942"/>
                </a:lnTo>
                <a:lnTo>
                  <a:pt x="88" y="936"/>
                </a:lnTo>
                <a:lnTo>
                  <a:pt x="88" y="885"/>
                </a:lnTo>
                <a:lnTo>
                  <a:pt x="50" y="817"/>
                </a:lnTo>
                <a:lnTo>
                  <a:pt x="62" y="791"/>
                </a:lnTo>
                <a:lnTo>
                  <a:pt x="40" y="776"/>
                </a:lnTo>
                <a:lnTo>
                  <a:pt x="40" y="740"/>
                </a:lnTo>
                <a:lnTo>
                  <a:pt x="62" y="750"/>
                </a:lnTo>
                <a:lnTo>
                  <a:pt x="50" y="709"/>
                </a:lnTo>
                <a:lnTo>
                  <a:pt x="25" y="719"/>
                </a:lnTo>
                <a:lnTo>
                  <a:pt x="9" y="658"/>
                </a:lnTo>
                <a:lnTo>
                  <a:pt x="9" y="600"/>
                </a:lnTo>
                <a:lnTo>
                  <a:pt x="0" y="574"/>
                </a:lnTo>
                <a:lnTo>
                  <a:pt x="25" y="502"/>
                </a:lnTo>
                <a:lnTo>
                  <a:pt x="35" y="409"/>
                </a:lnTo>
                <a:lnTo>
                  <a:pt x="88" y="305"/>
                </a:lnTo>
                <a:lnTo>
                  <a:pt x="119" y="217"/>
                </a:lnTo>
                <a:lnTo>
                  <a:pt x="135" y="150"/>
                </a:lnTo>
                <a:lnTo>
                  <a:pt x="145" y="41"/>
                </a:lnTo>
                <a:lnTo>
                  <a:pt x="202" y="67"/>
                </a:lnTo>
                <a:lnTo>
                  <a:pt x="202" y="98"/>
                </a:lnTo>
                <a:lnTo>
                  <a:pt x="196" y="135"/>
                </a:lnTo>
                <a:lnTo>
                  <a:pt x="227" y="108"/>
                </a:lnTo>
                <a:lnTo>
                  <a:pt x="237" y="31"/>
                </a:lnTo>
                <a:lnTo>
                  <a:pt x="227" y="0"/>
                </a:lnTo>
                <a:lnTo>
                  <a:pt x="1372" y="114"/>
                </a:lnTo>
              </a:path>
            </a:pathLst>
          </a:custGeom>
          <a:solidFill>
            <a:srgbClr val="FF0000"/>
          </a:solidFill>
          <a:ln w="3240">
            <a:solidFill>
              <a:schemeClr val="tx1"/>
            </a:solidFill>
            <a:round/>
            <a:headEnd/>
            <a:tailEnd/>
          </a:ln>
        </p:spPr>
        <p:txBody>
          <a:bodyPr wrap="none" anchor="ctr"/>
          <a:lstStyle/>
          <a:p>
            <a:pPr>
              <a:defRPr/>
            </a:pPr>
            <a:endParaRPr lang="fr-FR" dirty="0"/>
          </a:p>
        </p:txBody>
      </p:sp>
      <p:sp>
        <p:nvSpPr>
          <p:cNvPr id="311" name="Freeform 232" descr="Diagonales larges vers le bas">
            <a:extLst>
              <a:ext uri="{FF2B5EF4-FFF2-40B4-BE49-F238E27FC236}">
                <a16:creationId xmlns:a16="http://schemas.microsoft.com/office/drawing/2014/main" id="{D4A28FBF-57FA-3547-A26A-088FD8CAD37B}"/>
              </a:ext>
            </a:extLst>
          </p:cNvPr>
          <p:cNvSpPr>
            <a:spLocks noChangeArrowheads="1"/>
          </p:cNvSpPr>
          <p:nvPr/>
        </p:nvSpPr>
        <p:spPr bwMode="auto">
          <a:xfrm>
            <a:off x="720000" y="1663200"/>
            <a:ext cx="961162" cy="1071722"/>
          </a:xfrm>
          <a:custGeom>
            <a:avLst/>
            <a:gdLst>
              <a:gd name="T0" fmla="*/ 1104 w 1565"/>
              <a:gd name="T1" fmla="*/ 1164 h 1678"/>
              <a:gd name="T2" fmla="*/ 1238 w 1565"/>
              <a:gd name="T3" fmla="*/ 1304 h 1678"/>
              <a:gd name="T4" fmla="*/ 1264 w 1565"/>
              <a:gd name="T5" fmla="*/ 1657 h 1678"/>
              <a:gd name="T6" fmla="*/ 1238 w 1565"/>
              <a:gd name="T7" fmla="*/ 1583 h 1678"/>
              <a:gd name="T8" fmla="*/ 1243 w 1565"/>
              <a:gd name="T9" fmla="*/ 1516 h 1678"/>
              <a:gd name="T10" fmla="*/ 1238 w 1565"/>
              <a:gd name="T11" fmla="*/ 1449 h 1678"/>
              <a:gd name="T12" fmla="*/ 1202 w 1565"/>
              <a:gd name="T13" fmla="*/ 1356 h 1678"/>
              <a:gd name="T14" fmla="*/ 1155 w 1565"/>
              <a:gd name="T15" fmla="*/ 1315 h 1678"/>
              <a:gd name="T16" fmla="*/ 1088 w 1565"/>
              <a:gd name="T17" fmla="*/ 1273 h 1678"/>
              <a:gd name="T18" fmla="*/ 1067 w 1565"/>
              <a:gd name="T19" fmla="*/ 1191 h 1678"/>
              <a:gd name="T20" fmla="*/ 1025 w 1565"/>
              <a:gd name="T21" fmla="*/ 1195 h 1678"/>
              <a:gd name="T22" fmla="*/ 912 w 1565"/>
              <a:gd name="T23" fmla="*/ 1138 h 1678"/>
              <a:gd name="T24" fmla="*/ 859 w 1565"/>
              <a:gd name="T25" fmla="*/ 1082 h 1678"/>
              <a:gd name="T26" fmla="*/ 803 w 1565"/>
              <a:gd name="T27" fmla="*/ 1030 h 1678"/>
              <a:gd name="T28" fmla="*/ 726 w 1565"/>
              <a:gd name="T29" fmla="*/ 1107 h 1678"/>
              <a:gd name="T30" fmla="*/ 575 w 1565"/>
              <a:gd name="T31" fmla="*/ 1133 h 1678"/>
              <a:gd name="T32" fmla="*/ 658 w 1565"/>
              <a:gd name="T33" fmla="*/ 1025 h 1678"/>
              <a:gd name="T34" fmla="*/ 751 w 1565"/>
              <a:gd name="T35" fmla="*/ 978 h 1678"/>
              <a:gd name="T36" fmla="*/ 591 w 1565"/>
              <a:gd name="T37" fmla="*/ 1046 h 1678"/>
              <a:gd name="T38" fmla="*/ 466 w 1565"/>
              <a:gd name="T39" fmla="*/ 1138 h 1678"/>
              <a:gd name="T40" fmla="*/ 301 w 1565"/>
              <a:gd name="T41" fmla="*/ 1283 h 1678"/>
              <a:gd name="T42" fmla="*/ 98 w 1565"/>
              <a:gd name="T43" fmla="*/ 1393 h 1678"/>
              <a:gd name="T44" fmla="*/ 0 w 1565"/>
              <a:gd name="T45" fmla="*/ 1413 h 1678"/>
              <a:gd name="T46" fmla="*/ 57 w 1565"/>
              <a:gd name="T47" fmla="*/ 1371 h 1678"/>
              <a:gd name="T48" fmla="*/ 109 w 1565"/>
              <a:gd name="T49" fmla="*/ 1330 h 1678"/>
              <a:gd name="T50" fmla="*/ 264 w 1565"/>
              <a:gd name="T51" fmla="*/ 1248 h 1678"/>
              <a:gd name="T52" fmla="*/ 280 w 1565"/>
              <a:gd name="T53" fmla="*/ 1138 h 1678"/>
              <a:gd name="T54" fmla="*/ 223 w 1565"/>
              <a:gd name="T55" fmla="*/ 1087 h 1678"/>
              <a:gd name="T56" fmla="*/ 192 w 1565"/>
              <a:gd name="T57" fmla="*/ 1040 h 1678"/>
              <a:gd name="T58" fmla="*/ 125 w 1565"/>
              <a:gd name="T59" fmla="*/ 937 h 1678"/>
              <a:gd name="T60" fmla="*/ 197 w 1565"/>
              <a:gd name="T61" fmla="*/ 895 h 1678"/>
              <a:gd name="T62" fmla="*/ 129 w 1565"/>
              <a:gd name="T63" fmla="*/ 823 h 1678"/>
              <a:gd name="T64" fmla="*/ 223 w 1565"/>
              <a:gd name="T65" fmla="*/ 714 h 1678"/>
              <a:gd name="T66" fmla="*/ 305 w 1565"/>
              <a:gd name="T67" fmla="*/ 678 h 1678"/>
              <a:gd name="T68" fmla="*/ 482 w 1565"/>
              <a:gd name="T69" fmla="*/ 590 h 1678"/>
              <a:gd name="T70" fmla="*/ 435 w 1565"/>
              <a:gd name="T71" fmla="*/ 554 h 1678"/>
              <a:gd name="T72" fmla="*/ 332 w 1565"/>
              <a:gd name="T73" fmla="*/ 455 h 1678"/>
              <a:gd name="T74" fmla="*/ 368 w 1565"/>
              <a:gd name="T75" fmla="*/ 429 h 1678"/>
              <a:gd name="T76" fmla="*/ 425 w 1565"/>
              <a:gd name="T77" fmla="*/ 326 h 1678"/>
              <a:gd name="T78" fmla="*/ 544 w 1565"/>
              <a:gd name="T79" fmla="*/ 310 h 1678"/>
              <a:gd name="T80" fmla="*/ 601 w 1565"/>
              <a:gd name="T81" fmla="*/ 404 h 1678"/>
              <a:gd name="T82" fmla="*/ 616 w 1565"/>
              <a:gd name="T83" fmla="*/ 305 h 1678"/>
              <a:gd name="T84" fmla="*/ 632 w 1565"/>
              <a:gd name="T85" fmla="*/ 337 h 1678"/>
              <a:gd name="T86" fmla="*/ 575 w 1565"/>
              <a:gd name="T87" fmla="*/ 129 h 1678"/>
              <a:gd name="T88" fmla="*/ 777 w 1565"/>
              <a:gd name="T89" fmla="*/ 93 h 1678"/>
              <a:gd name="T90" fmla="*/ 1000 w 1565"/>
              <a:gd name="T91" fmla="*/ 36 h 1678"/>
              <a:gd name="T92" fmla="*/ 1186 w 1565"/>
              <a:gd name="T93" fmla="*/ 26 h 1678"/>
              <a:gd name="T94" fmla="*/ 1243 w 1565"/>
              <a:gd name="T95" fmla="*/ 77 h 1678"/>
              <a:gd name="T96" fmla="*/ 1280 w 1565"/>
              <a:gd name="T97" fmla="*/ 145 h 1678"/>
              <a:gd name="T98" fmla="*/ 1378 w 1565"/>
              <a:gd name="T99" fmla="*/ 196 h 1678"/>
              <a:gd name="T100" fmla="*/ 1564 w 1565"/>
              <a:gd name="T101" fmla="*/ 321 h 16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65"/>
              <a:gd name="T154" fmla="*/ 0 h 1678"/>
              <a:gd name="T155" fmla="*/ 1565 w 1565"/>
              <a:gd name="T156" fmla="*/ 1678 h 16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65" h="1678">
                <a:moveTo>
                  <a:pt x="1564" y="321"/>
                </a:moveTo>
                <a:lnTo>
                  <a:pt x="1186" y="864"/>
                </a:lnTo>
                <a:lnTo>
                  <a:pt x="1047" y="1138"/>
                </a:lnTo>
                <a:lnTo>
                  <a:pt x="1108" y="1148"/>
                </a:lnTo>
                <a:lnTo>
                  <a:pt x="1104" y="1164"/>
                </a:lnTo>
                <a:lnTo>
                  <a:pt x="1129" y="1283"/>
                </a:lnTo>
                <a:lnTo>
                  <a:pt x="1186" y="1242"/>
                </a:lnTo>
                <a:lnTo>
                  <a:pt x="1217" y="1232"/>
                </a:lnTo>
                <a:lnTo>
                  <a:pt x="1238" y="1248"/>
                </a:lnTo>
                <a:lnTo>
                  <a:pt x="1238" y="1304"/>
                </a:lnTo>
                <a:lnTo>
                  <a:pt x="1253" y="1501"/>
                </a:lnTo>
                <a:lnTo>
                  <a:pt x="1280" y="1548"/>
                </a:lnTo>
                <a:lnTo>
                  <a:pt x="1305" y="1589"/>
                </a:lnTo>
                <a:lnTo>
                  <a:pt x="1295" y="1611"/>
                </a:lnTo>
                <a:lnTo>
                  <a:pt x="1264" y="1657"/>
                </a:lnTo>
                <a:lnTo>
                  <a:pt x="1238" y="1677"/>
                </a:lnTo>
                <a:lnTo>
                  <a:pt x="1238" y="1651"/>
                </a:lnTo>
                <a:lnTo>
                  <a:pt x="1264" y="1614"/>
                </a:lnTo>
                <a:lnTo>
                  <a:pt x="1253" y="1583"/>
                </a:lnTo>
                <a:lnTo>
                  <a:pt x="1238" y="1583"/>
                </a:lnTo>
                <a:lnTo>
                  <a:pt x="1212" y="1599"/>
                </a:lnTo>
                <a:lnTo>
                  <a:pt x="1202" y="1599"/>
                </a:lnTo>
                <a:lnTo>
                  <a:pt x="1227" y="1573"/>
                </a:lnTo>
                <a:lnTo>
                  <a:pt x="1238" y="1542"/>
                </a:lnTo>
                <a:lnTo>
                  <a:pt x="1243" y="1516"/>
                </a:lnTo>
                <a:lnTo>
                  <a:pt x="1227" y="1516"/>
                </a:lnTo>
                <a:lnTo>
                  <a:pt x="1227" y="1501"/>
                </a:lnTo>
                <a:lnTo>
                  <a:pt x="1212" y="1465"/>
                </a:lnTo>
                <a:lnTo>
                  <a:pt x="1227" y="1438"/>
                </a:lnTo>
                <a:lnTo>
                  <a:pt x="1238" y="1449"/>
                </a:lnTo>
                <a:lnTo>
                  <a:pt x="1227" y="1413"/>
                </a:lnTo>
                <a:lnTo>
                  <a:pt x="1212" y="1393"/>
                </a:lnTo>
                <a:lnTo>
                  <a:pt x="1227" y="1366"/>
                </a:lnTo>
                <a:lnTo>
                  <a:pt x="1217" y="1371"/>
                </a:lnTo>
                <a:lnTo>
                  <a:pt x="1202" y="1356"/>
                </a:lnTo>
                <a:lnTo>
                  <a:pt x="1212" y="1283"/>
                </a:lnTo>
                <a:lnTo>
                  <a:pt x="1176" y="1366"/>
                </a:lnTo>
                <a:lnTo>
                  <a:pt x="1160" y="1350"/>
                </a:lnTo>
                <a:lnTo>
                  <a:pt x="1170" y="1299"/>
                </a:lnTo>
                <a:lnTo>
                  <a:pt x="1155" y="1315"/>
                </a:lnTo>
                <a:lnTo>
                  <a:pt x="1135" y="1289"/>
                </a:lnTo>
                <a:lnTo>
                  <a:pt x="1145" y="1350"/>
                </a:lnTo>
                <a:lnTo>
                  <a:pt x="1119" y="1356"/>
                </a:lnTo>
                <a:lnTo>
                  <a:pt x="1104" y="1330"/>
                </a:lnTo>
                <a:lnTo>
                  <a:pt x="1088" y="1273"/>
                </a:lnTo>
                <a:lnTo>
                  <a:pt x="1092" y="1263"/>
                </a:lnTo>
                <a:lnTo>
                  <a:pt x="1078" y="1263"/>
                </a:lnTo>
                <a:lnTo>
                  <a:pt x="1051" y="1221"/>
                </a:lnTo>
                <a:lnTo>
                  <a:pt x="1062" y="1205"/>
                </a:lnTo>
                <a:lnTo>
                  <a:pt x="1067" y="1191"/>
                </a:lnTo>
                <a:lnTo>
                  <a:pt x="1078" y="1216"/>
                </a:lnTo>
                <a:lnTo>
                  <a:pt x="1092" y="1195"/>
                </a:lnTo>
                <a:lnTo>
                  <a:pt x="1088" y="1180"/>
                </a:lnTo>
                <a:lnTo>
                  <a:pt x="1051" y="1195"/>
                </a:lnTo>
                <a:lnTo>
                  <a:pt x="1025" y="1195"/>
                </a:lnTo>
                <a:lnTo>
                  <a:pt x="1010" y="1180"/>
                </a:lnTo>
                <a:lnTo>
                  <a:pt x="1020" y="1164"/>
                </a:lnTo>
                <a:lnTo>
                  <a:pt x="994" y="1175"/>
                </a:lnTo>
                <a:lnTo>
                  <a:pt x="969" y="1148"/>
                </a:lnTo>
                <a:lnTo>
                  <a:pt x="912" y="1138"/>
                </a:lnTo>
                <a:lnTo>
                  <a:pt x="886" y="1107"/>
                </a:lnTo>
                <a:lnTo>
                  <a:pt x="902" y="1097"/>
                </a:lnTo>
                <a:lnTo>
                  <a:pt x="902" y="1082"/>
                </a:lnTo>
                <a:lnTo>
                  <a:pt x="875" y="1097"/>
                </a:lnTo>
                <a:lnTo>
                  <a:pt x="859" y="1082"/>
                </a:lnTo>
                <a:lnTo>
                  <a:pt x="834" y="1056"/>
                </a:lnTo>
                <a:lnTo>
                  <a:pt x="844" y="1040"/>
                </a:lnTo>
                <a:lnTo>
                  <a:pt x="871" y="1025"/>
                </a:lnTo>
                <a:lnTo>
                  <a:pt x="824" y="1030"/>
                </a:lnTo>
                <a:lnTo>
                  <a:pt x="803" y="1030"/>
                </a:lnTo>
                <a:lnTo>
                  <a:pt x="793" y="1025"/>
                </a:lnTo>
                <a:lnTo>
                  <a:pt x="783" y="1025"/>
                </a:lnTo>
                <a:lnTo>
                  <a:pt x="767" y="1046"/>
                </a:lnTo>
                <a:lnTo>
                  <a:pt x="777" y="1066"/>
                </a:lnTo>
                <a:lnTo>
                  <a:pt x="726" y="1107"/>
                </a:lnTo>
                <a:lnTo>
                  <a:pt x="694" y="1097"/>
                </a:lnTo>
                <a:lnTo>
                  <a:pt x="632" y="1133"/>
                </a:lnTo>
                <a:lnTo>
                  <a:pt x="601" y="1148"/>
                </a:lnTo>
                <a:lnTo>
                  <a:pt x="565" y="1148"/>
                </a:lnTo>
                <a:lnTo>
                  <a:pt x="575" y="1133"/>
                </a:lnTo>
                <a:lnTo>
                  <a:pt x="626" y="1107"/>
                </a:lnTo>
                <a:lnTo>
                  <a:pt x="591" y="1107"/>
                </a:lnTo>
                <a:lnTo>
                  <a:pt x="591" y="1097"/>
                </a:lnTo>
                <a:lnTo>
                  <a:pt x="616" y="1071"/>
                </a:lnTo>
                <a:lnTo>
                  <a:pt x="658" y="1025"/>
                </a:lnTo>
                <a:lnTo>
                  <a:pt x="699" y="1003"/>
                </a:lnTo>
                <a:lnTo>
                  <a:pt x="710" y="1015"/>
                </a:lnTo>
                <a:lnTo>
                  <a:pt x="736" y="1003"/>
                </a:lnTo>
                <a:lnTo>
                  <a:pt x="726" y="999"/>
                </a:lnTo>
                <a:lnTo>
                  <a:pt x="751" y="978"/>
                </a:lnTo>
                <a:lnTo>
                  <a:pt x="715" y="978"/>
                </a:lnTo>
                <a:lnTo>
                  <a:pt x="726" y="958"/>
                </a:lnTo>
                <a:lnTo>
                  <a:pt x="694" y="978"/>
                </a:lnTo>
                <a:lnTo>
                  <a:pt x="642" y="1003"/>
                </a:lnTo>
                <a:lnTo>
                  <a:pt x="591" y="1046"/>
                </a:lnTo>
                <a:lnTo>
                  <a:pt x="575" y="1046"/>
                </a:lnTo>
                <a:lnTo>
                  <a:pt x="585" y="1066"/>
                </a:lnTo>
                <a:lnTo>
                  <a:pt x="565" y="1071"/>
                </a:lnTo>
                <a:lnTo>
                  <a:pt x="523" y="1097"/>
                </a:lnTo>
                <a:lnTo>
                  <a:pt x="466" y="1138"/>
                </a:lnTo>
                <a:lnTo>
                  <a:pt x="482" y="1148"/>
                </a:lnTo>
                <a:lnTo>
                  <a:pt x="493" y="1164"/>
                </a:lnTo>
                <a:lnTo>
                  <a:pt x="425" y="1216"/>
                </a:lnTo>
                <a:lnTo>
                  <a:pt x="358" y="1248"/>
                </a:lnTo>
                <a:lnTo>
                  <a:pt x="301" y="1283"/>
                </a:lnTo>
                <a:lnTo>
                  <a:pt x="223" y="1330"/>
                </a:lnTo>
                <a:lnTo>
                  <a:pt x="182" y="1356"/>
                </a:lnTo>
                <a:lnTo>
                  <a:pt x="150" y="1381"/>
                </a:lnTo>
                <a:lnTo>
                  <a:pt x="98" y="1407"/>
                </a:lnTo>
                <a:lnTo>
                  <a:pt x="98" y="1393"/>
                </a:lnTo>
                <a:lnTo>
                  <a:pt x="72" y="1397"/>
                </a:lnTo>
                <a:lnTo>
                  <a:pt x="15" y="1413"/>
                </a:lnTo>
                <a:lnTo>
                  <a:pt x="20" y="1397"/>
                </a:lnTo>
                <a:lnTo>
                  <a:pt x="6" y="1407"/>
                </a:lnTo>
                <a:lnTo>
                  <a:pt x="0" y="1413"/>
                </a:lnTo>
                <a:lnTo>
                  <a:pt x="0" y="1397"/>
                </a:lnTo>
                <a:lnTo>
                  <a:pt x="0" y="1381"/>
                </a:lnTo>
                <a:lnTo>
                  <a:pt x="15" y="1366"/>
                </a:lnTo>
                <a:lnTo>
                  <a:pt x="62" y="1366"/>
                </a:lnTo>
                <a:lnTo>
                  <a:pt x="57" y="1371"/>
                </a:lnTo>
                <a:lnTo>
                  <a:pt x="62" y="1381"/>
                </a:lnTo>
                <a:lnTo>
                  <a:pt x="72" y="1371"/>
                </a:lnTo>
                <a:lnTo>
                  <a:pt x="84" y="1381"/>
                </a:lnTo>
                <a:lnTo>
                  <a:pt x="84" y="1356"/>
                </a:lnTo>
                <a:lnTo>
                  <a:pt x="109" y="1330"/>
                </a:lnTo>
                <a:lnTo>
                  <a:pt x="166" y="1299"/>
                </a:lnTo>
                <a:lnTo>
                  <a:pt x="192" y="1304"/>
                </a:lnTo>
                <a:lnTo>
                  <a:pt x="207" y="1273"/>
                </a:lnTo>
                <a:lnTo>
                  <a:pt x="259" y="1248"/>
                </a:lnTo>
                <a:lnTo>
                  <a:pt x="264" y="1248"/>
                </a:lnTo>
                <a:lnTo>
                  <a:pt x="264" y="1242"/>
                </a:lnTo>
                <a:lnTo>
                  <a:pt x="290" y="1191"/>
                </a:lnTo>
                <a:lnTo>
                  <a:pt x="305" y="1175"/>
                </a:lnTo>
                <a:lnTo>
                  <a:pt x="358" y="1123"/>
                </a:lnTo>
                <a:lnTo>
                  <a:pt x="280" y="1138"/>
                </a:lnTo>
                <a:lnTo>
                  <a:pt x="301" y="1097"/>
                </a:lnTo>
                <a:lnTo>
                  <a:pt x="249" y="1154"/>
                </a:lnTo>
                <a:lnTo>
                  <a:pt x="239" y="1107"/>
                </a:lnTo>
                <a:lnTo>
                  <a:pt x="233" y="1113"/>
                </a:lnTo>
                <a:lnTo>
                  <a:pt x="223" y="1087"/>
                </a:lnTo>
                <a:lnTo>
                  <a:pt x="166" y="1113"/>
                </a:lnTo>
                <a:lnTo>
                  <a:pt x="140" y="1107"/>
                </a:lnTo>
                <a:lnTo>
                  <a:pt x="156" y="1097"/>
                </a:lnTo>
                <a:lnTo>
                  <a:pt x="166" y="1066"/>
                </a:lnTo>
                <a:lnTo>
                  <a:pt x="192" y="1040"/>
                </a:lnTo>
                <a:lnTo>
                  <a:pt x="217" y="947"/>
                </a:lnTo>
                <a:lnTo>
                  <a:pt x="192" y="988"/>
                </a:lnTo>
                <a:lnTo>
                  <a:pt x="156" y="988"/>
                </a:lnTo>
                <a:lnTo>
                  <a:pt x="125" y="978"/>
                </a:lnTo>
                <a:lnTo>
                  <a:pt x="125" y="937"/>
                </a:lnTo>
                <a:lnTo>
                  <a:pt x="109" y="905"/>
                </a:lnTo>
                <a:lnTo>
                  <a:pt x="140" y="880"/>
                </a:lnTo>
                <a:lnTo>
                  <a:pt x="172" y="905"/>
                </a:lnTo>
                <a:lnTo>
                  <a:pt x="172" y="921"/>
                </a:lnTo>
                <a:lnTo>
                  <a:pt x="197" y="895"/>
                </a:lnTo>
                <a:lnTo>
                  <a:pt x="207" y="854"/>
                </a:lnTo>
                <a:lnTo>
                  <a:pt x="182" y="870"/>
                </a:lnTo>
                <a:lnTo>
                  <a:pt x="166" y="880"/>
                </a:lnTo>
                <a:lnTo>
                  <a:pt x="140" y="864"/>
                </a:lnTo>
                <a:lnTo>
                  <a:pt x="129" y="823"/>
                </a:lnTo>
                <a:lnTo>
                  <a:pt x="140" y="797"/>
                </a:lnTo>
                <a:lnTo>
                  <a:pt x="150" y="782"/>
                </a:lnTo>
                <a:lnTo>
                  <a:pt x="166" y="782"/>
                </a:lnTo>
                <a:lnTo>
                  <a:pt x="182" y="745"/>
                </a:lnTo>
                <a:lnTo>
                  <a:pt x="223" y="714"/>
                </a:lnTo>
                <a:lnTo>
                  <a:pt x="264" y="699"/>
                </a:lnTo>
                <a:lnTo>
                  <a:pt x="249" y="699"/>
                </a:lnTo>
                <a:lnTo>
                  <a:pt x="280" y="662"/>
                </a:lnTo>
                <a:lnTo>
                  <a:pt x="317" y="652"/>
                </a:lnTo>
                <a:lnTo>
                  <a:pt x="305" y="678"/>
                </a:lnTo>
                <a:lnTo>
                  <a:pt x="342" y="678"/>
                </a:lnTo>
                <a:lnTo>
                  <a:pt x="389" y="647"/>
                </a:lnTo>
                <a:lnTo>
                  <a:pt x="409" y="652"/>
                </a:lnTo>
                <a:lnTo>
                  <a:pt x="466" y="631"/>
                </a:lnTo>
                <a:lnTo>
                  <a:pt x="482" y="590"/>
                </a:lnTo>
                <a:lnTo>
                  <a:pt x="482" y="564"/>
                </a:lnTo>
                <a:lnTo>
                  <a:pt x="518" y="543"/>
                </a:lnTo>
                <a:lnTo>
                  <a:pt x="523" y="523"/>
                </a:lnTo>
                <a:lnTo>
                  <a:pt x="497" y="527"/>
                </a:lnTo>
                <a:lnTo>
                  <a:pt x="435" y="554"/>
                </a:lnTo>
                <a:lnTo>
                  <a:pt x="415" y="539"/>
                </a:lnTo>
                <a:lnTo>
                  <a:pt x="399" y="523"/>
                </a:lnTo>
                <a:lnTo>
                  <a:pt x="358" y="523"/>
                </a:lnTo>
                <a:lnTo>
                  <a:pt x="317" y="486"/>
                </a:lnTo>
                <a:lnTo>
                  <a:pt x="332" y="455"/>
                </a:lnTo>
                <a:lnTo>
                  <a:pt x="332" y="414"/>
                </a:lnTo>
                <a:lnTo>
                  <a:pt x="347" y="429"/>
                </a:lnTo>
                <a:lnTo>
                  <a:pt x="368" y="445"/>
                </a:lnTo>
                <a:lnTo>
                  <a:pt x="389" y="435"/>
                </a:lnTo>
                <a:lnTo>
                  <a:pt x="368" y="429"/>
                </a:lnTo>
                <a:lnTo>
                  <a:pt x="332" y="394"/>
                </a:lnTo>
                <a:lnTo>
                  <a:pt x="317" y="378"/>
                </a:lnTo>
                <a:lnTo>
                  <a:pt x="327" y="351"/>
                </a:lnTo>
                <a:lnTo>
                  <a:pt x="332" y="351"/>
                </a:lnTo>
                <a:lnTo>
                  <a:pt x="425" y="326"/>
                </a:lnTo>
                <a:lnTo>
                  <a:pt x="425" y="337"/>
                </a:lnTo>
                <a:lnTo>
                  <a:pt x="450" y="337"/>
                </a:lnTo>
                <a:lnTo>
                  <a:pt x="450" y="326"/>
                </a:lnTo>
                <a:lnTo>
                  <a:pt x="507" y="305"/>
                </a:lnTo>
                <a:lnTo>
                  <a:pt x="544" y="310"/>
                </a:lnTo>
                <a:lnTo>
                  <a:pt x="518" y="337"/>
                </a:lnTo>
                <a:lnTo>
                  <a:pt x="507" y="362"/>
                </a:lnTo>
                <a:lnTo>
                  <a:pt x="575" y="394"/>
                </a:lnTo>
                <a:lnTo>
                  <a:pt x="606" y="378"/>
                </a:lnTo>
                <a:lnTo>
                  <a:pt x="601" y="404"/>
                </a:lnTo>
                <a:lnTo>
                  <a:pt x="616" y="378"/>
                </a:lnTo>
                <a:lnTo>
                  <a:pt x="606" y="362"/>
                </a:lnTo>
                <a:lnTo>
                  <a:pt x="591" y="362"/>
                </a:lnTo>
                <a:lnTo>
                  <a:pt x="606" y="305"/>
                </a:lnTo>
                <a:lnTo>
                  <a:pt x="616" y="305"/>
                </a:lnTo>
                <a:lnTo>
                  <a:pt x="616" y="347"/>
                </a:lnTo>
                <a:lnTo>
                  <a:pt x="632" y="367"/>
                </a:lnTo>
                <a:lnTo>
                  <a:pt x="669" y="378"/>
                </a:lnTo>
                <a:lnTo>
                  <a:pt x="694" y="351"/>
                </a:lnTo>
                <a:lnTo>
                  <a:pt x="632" y="337"/>
                </a:lnTo>
                <a:lnTo>
                  <a:pt x="626" y="326"/>
                </a:lnTo>
                <a:lnTo>
                  <a:pt x="653" y="305"/>
                </a:lnTo>
                <a:lnTo>
                  <a:pt x="585" y="269"/>
                </a:lnTo>
                <a:lnTo>
                  <a:pt x="601" y="212"/>
                </a:lnTo>
                <a:lnTo>
                  <a:pt x="575" y="129"/>
                </a:lnTo>
                <a:lnTo>
                  <a:pt x="601" y="129"/>
                </a:lnTo>
                <a:lnTo>
                  <a:pt x="642" y="88"/>
                </a:lnTo>
                <a:lnTo>
                  <a:pt x="658" y="104"/>
                </a:lnTo>
                <a:lnTo>
                  <a:pt x="715" y="108"/>
                </a:lnTo>
                <a:lnTo>
                  <a:pt x="777" y="93"/>
                </a:lnTo>
                <a:lnTo>
                  <a:pt x="818" y="62"/>
                </a:lnTo>
                <a:lnTo>
                  <a:pt x="902" y="26"/>
                </a:lnTo>
                <a:lnTo>
                  <a:pt x="984" y="19"/>
                </a:lnTo>
                <a:lnTo>
                  <a:pt x="969" y="51"/>
                </a:lnTo>
                <a:lnTo>
                  <a:pt x="1000" y="36"/>
                </a:lnTo>
                <a:lnTo>
                  <a:pt x="1000" y="19"/>
                </a:lnTo>
                <a:lnTo>
                  <a:pt x="1047" y="0"/>
                </a:lnTo>
                <a:lnTo>
                  <a:pt x="1092" y="26"/>
                </a:lnTo>
                <a:lnTo>
                  <a:pt x="1176" y="0"/>
                </a:lnTo>
                <a:lnTo>
                  <a:pt x="1186" y="26"/>
                </a:lnTo>
                <a:lnTo>
                  <a:pt x="1135" y="51"/>
                </a:lnTo>
                <a:lnTo>
                  <a:pt x="1202" y="41"/>
                </a:lnTo>
                <a:lnTo>
                  <a:pt x="1196" y="77"/>
                </a:lnTo>
                <a:lnTo>
                  <a:pt x="1217" y="67"/>
                </a:lnTo>
                <a:lnTo>
                  <a:pt x="1243" y="77"/>
                </a:lnTo>
                <a:lnTo>
                  <a:pt x="1268" y="104"/>
                </a:lnTo>
                <a:lnTo>
                  <a:pt x="1243" y="108"/>
                </a:lnTo>
                <a:lnTo>
                  <a:pt x="1264" y="129"/>
                </a:lnTo>
                <a:lnTo>
                  <a:pt x="1243" y="129"/>
                </a:lnTo>
                <a:lnTo>
                  <a:pt x="1280" y="145"/>
                </a:lnTo>
                <a:lnTo>
                  <a:pt x="1253" y="176"/>
                </a:lnTo>
                <a:lnTo>
                  <a:pt x="1321" y="145"/>
                </a:lnTo>
                <a:lnTo>
                  <a:pt x="1347" y="149"/>
                </a:lnTo>
                <a:lnTo>
                  <a:pt x="1362" y="161"/>
                </a:lnTo>
                <a:lnTo>
                  <a:pt x="1378" y="196"/>
                </a:lnTo>
                <a:lnTo>
                  <a:pt x="1378" y="212"/>
                </a:lnTo>
                <a:lnTo>
                  <a:pt x="1419" y="212"/>
                </a:lnTo>
                <a:lnTo>
                  <a:pt x="1445" y="243"/>
                </a:lnTo>
                <a:lnTo>
                  <a:pt x="1501" y="253"/>
                </a:lnTo>
                <a:lnTo>
                  <a:pt x="1564" y="321"/>
                </a:lnTo>
              </a:path>
            </a:pathLst>
          </a:custGeom>
          <a:solidFill>
            <a:srgbClr val="FF0000"/>
          </a:solidFill>
          <a:ln w="3240">
            <a:solidFill>
              <a:schemeClr val="tx1"/>
            </a:solidFill>
            <a:round/>
            <a:headEnd/>
            <a:tailEnd/>
          </a:ln>
        </p:spPr>
        <p:txBody>
          <a:bodyPr wrap="none" anchor="ctr"/>
          <a:lstStyle/>
          <a:p>
            <a:pPr>
              <a:defRPr/>
            </a:pPr>
            <a:endParaRPr lang="fr-FR" dirty="0"/>
          </a:p>
        </p:txBody>
      </p:sp>
      <p:sp>
        <p:nvSpPr>
          <p:cNvPr id="312" name="ZoneTexte 311">
            <a:extLst>
              <a:ext uri="{FF2B5EF4-FFF2-40B4-BE49-F238E27FC236}">
                <a16:creationId xmlns:a16="http://schemas.microsoft.com/office/drawing/2014/main" id="{90AE18B8-6079-BF44-8638-2D33B56093DF}"/>
              </a:ext>
            </a:extLst>
          </p:cNvPr>
          <p:cNvSpPr txBox="1"/>
          <p:nvPr/>
        </p:nvSpPr>
        <p:spPr>
          <a:xfrm>
            <a:off x="1163238" y="3355694"/>
            <a:ext cx="1702532" cy="369332"/>
          </a:xfrm>
          <a:prstGeom prst="rect">
            <a:avLst/>
          </a:prstGeom>
          <a:noFill/>
        </p:spPr>
        <p:txBody>
          <a:bodyPr wrap="square" rtlCol="0">
            <a:spAutoFit/>
          </a:bodyPr>
          <a:lstStyle/>
          <a:p>
            <a:pPr algn="ctr"/>
            <a:r>
              <a:rPr lang="fr-FR" dirty="0">
                <a:latin typeface="Verdana" panose="020B0604030504040204" pitchFamily="34" charset="0"/>
                <a:ea typeface="Verdana" panose="020B0604030504040204" pitchFamily="34" charset="0"/>
                <a:cs typeface="Verdana" panose="020B0604030504040204" pitchFamily="34" charset="0"/>
              </a:rPr>
              <a:t>ETATS-UNIS</a:t>
            </a:r>
          </a:p>
        </p:txBody>
      </p:sp>
      <p:sp>
        <p:nvSpPr>
          <p:cNvPr id="320" name="Freeform 167">
            <a:extLst>
              <a:ext uri="{FF2B5EF4-FFF2-40B4-BE49-F238E27FC236}">
                <a16:creationId xmlns:a16="http://schemas.microsoft.com/office/drawing/2014/main" id="{7ED275DE-7DE8-5B4E-88CB-09E5EB0A4E3F}"/>
              </a:ext>
            </a:extLst>
          </p:cNvPr>
          <p:cNvSpPr>
            <a:spLocks noChangeArrowheads="1"/>
          </p:cNvSpPr>
          <p:nvPr/>
        </p:nvSpPr>
        <p:spPr bwMode="auto">
          <a:xfrm>
            <a:off x="4881600" y="3646800"/>
            <a:ext cx="110549" cy="225541"/>
          </a:xfrm>
          <a:custGeom>
            <a:avLst/>
            <a:gdLst>
              <a:gd name="T0" fmla="*/ 46 w 182"/>
              <a:gd name="T1" fmla="*/ 26 h 353"/>
              <a:gd name="T2" fmla="*/ 61 w 182"/>
              <a:gd name="T3" fmla="*/ 6 h 353"/>
              <a:gd name="T4" fmla="*/ 87 w 182"/>
              <a:gd name="T5" fmla="*/ 0 h 353"/>
              <a:gd name="T6" fmla="*/ 108 w 182"/>
              <a:gd name="T7" fmla="*/ 6 h 353"/>
              <a:gd name="T8" fmla="*/ 114 w 182"/>
              <a:gd name="T9" fmla="*/ 31 h 353"/>
              <a:gd name="T10" fmla="*/ 140 w 182"/>
              <a:gd name="T11" fmla="*/ 16 h 353"/>
              <a:gd name="T12" fmla="*/ 150 w 182"/>
              <a:gd name="T13" fmla="*/ 26 h 353"/>
              <a:gd name="T14" fmla="*/ 130 w 182"/>
              <a:gd name="T15" fmla="*/ 41 h 353"/>
              <a:gd name="T16" fmla="*/ 124 w 182"/>
              <a:gd name="T17" fmla="*/ 67 h 353"/>
              <a:gd name="T18" fmla="*/ 140 w 182"/>
              <a:gd name="T19" fmla="*/ 82 h 353"/>
              <a:gd name="T20" fmla="*/ 150 w 182"/>
              <a:gd name="T21" fmla="*/ 109 h 353"/>
              <a:gd name="T22" fmla="*/ 130 w 182"/>
              <a:gd name="T23" fmla="*/ 135 h 353"/>
              <a:gd name="T24" fmla="*/ 108 w 182"/>
              <a:gd name="T25" fmla="*/ 160 h 353"/>
              <a:gd name="T26" fmla="*/ 114 w 182"/>
              <a:gd name="T27" fmla="*/ 182 h 353"/>
              <a:gd name="T28" fmla="*/ 130 w 182"/>
              <a:gd name="T29" fmla="*/ 182 h 353"/>
              <a:gd name="T30" fmla="*/ 130 w 182"/>
              <a:gd name="T31" fmla="*/ 192 h 353"/>
              <a:gd name="T32" fmla="*/ 150 w 182"/>
              <a:gd name="T33" fmla="*/ 192 h 353"/>
              <a:gd name="T34" fmla="*/ 155 w 182"/>
              <a:gd name="T35" fmla="*/ 202 h 353"/>
              <a:gd name="T36" fmla="*/ 171 w 182"/>
              <a:gd name="T37" fmla="*/ 217 h 353"/>
              <a:gd name="T38" fmla="*/ 171 w 182"/>
              <a:gd name="T39" fmla="*/ 233 h 353"/>
              <a:gd name="T40" fmla="*/ 181 w 182"/>
              <a:gd name="T41" fmla="*/ 248 h 353"/>
              <a:gd name="T42" fmla="*/ 150 w 182"/>
              <a:gd name="T43" fmla="*/ 258 h 353"/>
              <a:gd name="T44" fmla="*/ 114 w 182"/>
              <a:gd name="T45" fmla="*/ 290 h 353"/>
              <a:gd name="T46" fmla="*/ 124 w 182"/>
              <a:gd name="T47" fmla="*/ 326 h 353"/>
              <a:gd name="T48" fmla="*/ 98 w 182"/>
              <a:gd name="T49" fmla="*/ 352 h 353"/>
              <a:gd name="T50" fmla="*/ 87 w 182"/>
              <a:gd name="T51" fmla="*/ 352 h 353"/>
              <a:gd name="T52" fmla="*/ 73 w 182"/>
              <a:gd name="T53" fmla="*/ 258 h 353"/>
              <a:gd name="T54" fmla="*/ 41 w 182"/>
              <a:gd name="T55" fmla="*/ 243 h 353"/>
              <a:gd name="T56" fmla="*/ 30 w 182"/>
              <a:gd name="T57" fmla="*/ 207 h 353"/>
              <a:gd name="T58" fmla="*/ 15 w 182"/>
              <a:gd name="T59" fmla="*/ 202 h 353"/>
              <a:gd name="T60" fmla="*/ 0 w 182"/>
              <a:gd name="T61" fmla="*/ 166 h 353"/>
              <a:gd name="T62" fmla="*/ 30 w 182"/>
              <a:gd name="T63" fmla="*/ 125 h 353"/>
              <a:gd name="T64" fmla="*/ 30 w 182"/>
              <a:gd name="T65" fmla="*/ 82 h 353"/>
              <a:gd name="T66" fmla="*/ 30 w 182"/>
              <a:gd name="T67" fmla="*/ 52 h 353"/>
              <a:gd name="T68" fmla="*/ 30 w 182"/>
              <a:gd name="T69" fmla="*/ 41 h 353"/>
              <a:gd name="T70" fmla="*/ 46 w 182"/>
              <a:gd name="T71" fmla="*/ 31 h 353"/>
              <a:gd name="T72" fmla="*/ 46 w 182"/>
              <a:gd name="T73" fmla="*/ 26 h 353"/>
              <a:gd name="T74" fmla="*/ 46 w 182"/>
              <a:gd name="T75" fmla="*/ 26 h 3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
              <a:gd name="T115" fmla="*/ 0 h 353"/>
              <a:gd name="T116" fmla="*/ 182 w 182"/>
              <a:gd name="T117" fmla="*/ 353 h 3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 h="353">
                <a:moveTo>
                  <a:pt x="46" y="26"/>
                </a:moveTo>
                <a:lnTo>
                  <a:pt x="61" y="6"/>
                </a:lnTo>
                <a:lnTo>
                  <a:pt x="87" y="0"/>
                </a:lnTo>
                <a:lnTo>
                  <a:pt x="108" y="6"/>
                </a:lnTo>
                <a:lnTo>
                  <a:pt x="114" y="31"/>
                </a:lnTo>
                <a:lnTo>
                  <a:pt x="140" y="16"/>
                </a:lnTo>
                <a:lnTo>
                  <a:pt x="150" y="26"/>
                </a:lnTo>
                <a:lnTo>
                  <a:pt x="130" y="41"/>
                </a:lnTo>
                <a:lnTo>
                  <a:pt x="124" y="67"/>
                </a:lnTo>
                <a:lnTo>
                  <a:pt x="140" y="82"/>
                </a:lnTo>
                <a:lnTo>
                  <a:pt x="150" y="109"/>
                </a:lnTo>
                <a:lnTo>
                  <a:pt x="130" y="135"/>
                </a:lnTo>
                <a:lnTo>
                  <a:pt x="108" y="160"/>
                </a:lnTo>
                <a:lnTo>
                  <a:pt x="114" y="182"/>
                </a:lnTo>
                <a:lnTo>
                  <a:pt x="130" y="182"/>
                </a:lnTo>
                <a:lnTo>
                  <a:pt x="130" y="192"/>
                </a:lnTo>
                <a:lnTo>
                  <a:pt x="150" y="192"/>
                </a:lnTo>
                <a:lnTo>
                  <a:pt x="155" y="202"/>
                </a:lnTo>
                <a:lnTo>
                  <a:pt x="171" y="217"/>
                </a:lnTo>
                <a:lnTo>
                  <a:pt x="171" y="233"/>
                </a:lnTo>
                <a:lnTo>
                  <a:pt x="181" y="248"/>
                </a:lnTo>
                <a:lnTo>
                  <a:pt x="150" y="258"/>
                </a:lnTo>
                <a:lnTo>
                  <a:pt x="114" y="290"/>
                </a:lnTo>
                <a:lnTo>
                  <a:pt x="124" y="326"/>
                </a:lnTo>
                <a:lnTo>
                  <a:pt x="98" y="352"/>
                </a:lnTo>
                <a:lnTo>
                  <a:pt x="87" y="352"/>
                </a:lnTo>
                <a:lnTo>
                  <a:pt x="73" y="258"/>
                </a:lnTo>
                <a:lnTo>
                  <a:pt x="41" y="243"/>
                </a:lnTo>
                <a:lnTo>
                  <a:pt x="30" y="207"/>
                </a:lnTo>
                <a:lnTo>
                  <a:pt x="15" y="202"/>
                </a:lnTo>
                <a:lnTo>
                  <a:pt x="0" y="166"/>
                </a:lnTo>
                <a:lnTo>
                  <a:pt x="30" y="125"/>
                </a:lnTo>
                <a:lnTo>
                  <a:pt x="30" y="82"/>
                </a:lnTo>
                <a:lnTo>
                  <a:pt x="30" y="52"/>
                </a:lnTo>
                <a:lnTo>
                  <a:pt x="30" y="41"/>
                </a:lnTo>
                <a:lnTo>
                  <a:pt x="46" y="31"/>
                </a:lnTo>
                <a:lnTo>
                  <a:pt x="46" y="26"/>
                </a:lnTo>
              </a:path>
            </a:pathLst>
          </a:custGeom>
          <a:solidFill>
            <a:schemeClr val="accent6">
              <a:lumMod val="60000"/>
              <a:lumOff val="40000"/>
            </a:schemeClr>
          </a:solidFill>
          <a:ln w="3240">
            <a:solidFill>
              <a:schemeClr val="tx1"/>
            </a:solidFill>
            <a:round/>
            <a:headEnd/>
            <a:tailEnd/>
          </a:ln>
        </p:spPr>
        <p:txBody>
          <a:bodyPr wrap="none" anchor="ctr"/>
          <a:lstStyle/>
          <a:p>
            <a:pPr>
              <a:defRPr/>
            </a:pPr>
            <a:endParaRPr lang="fr-FR"/>
          </a:p>
        </p:txBody>
      </p:sp>
      <p:sp>
        <p:nvSpPr>
          <p:cNvPr id="321" name="ZoneTexte 320">
            <a:extLst>
              <a:ext uri="{FF2B5EF4-FFF2-40B4-BE49-F238E27FC236}">
                <a16:creationId xmlns:a16="http://schemas.microsoft.com/office/drawing/2014/main" id="{EB2AFDAF-7ADB-E94F-9A44-6CB61FC7978E}"/>
              </a:ext>
            </a:extLst>
          </p:cNvPr>
          <p:cNvSpPr txBox="1"/>
          <p:nvPr/>
        </p:nvSpPr>
        <p:spPr>
          <a:xfrm>
            <a:off x="4351490" y="3597996"/>
            <a:ext cx="1301120" cy="349968"/>
          </a:xfrm>
          <a:prstGeom prst="rect">
            <a:avLst/>
          </a:prstGeom>
          <a:noFill/>
        </p:spPr>
        <p:txBody>
          <a:bodyPr wrap="square" rtlCol="0">
            <a:spAutoFit/>
          </a:bodyPr>
          <a:lstStyle/>
          <a:p>
            <a:r>
              <a:rPr lang="fr-FR" dirty="0">
                <a:latin typeface="Verdana" panose="020B0604030504040204" pitchFamily="34" charset="0"/>
                <a:ea typeface="Verdana" panose="020B0604030504040204" pitchFamily="34" charset="0"/>
                <a:cs typeface="Verdana" panose="020B0604030504040204" pitchFamily="34" charset="0"/>
              </a:rPr>
              <a:t>TUNISIE</a:t>
            </a:r>
          </a:p>
        </p:txBody>
      </p:sp>
      <p:sp>
        <p:nvSpPr>
          <p:cNvPr id="322" name="Forme libre 321">
            <a:extLst>
              <a:ext uri="{FF2B5EF4-FFF2-40B4-BE49-F238E27FC236}">
                <a16:creationId xmlns:a16="http://schemas.microsoft.com/office/drawing/2014/main" id="{8CEB3DA6-D61B-9744-831F-75138994BC5C}"/>
              </a:ext>
            </a:extLst>
          </p:cNvPr>
          <p:cNvSpPr/>
          <p:nvPr/>
        </p:nvSpPr>
        <p:spPr bwMode="auto">
          <a:xfrm>
            <a:off x="5581650" y="4359275"/>
            <a:ext cx="406400" cy="307975"/>
          </a:xfrm>
          <a:custGeom>
            <a:avLst/>
            <a:gdLst>
              <a:gd name="connsiteX0" fmla="*/ 95250 w 406400"/>
              <a:gd name="connsiteY0" fmla="*/ 0 h 307975"/>
              <a:gd name="connsiteX1" fmla="*/ 225425 w 406400"/>
              <a:gd name="connsiteY1" fmla="*/ 47625 h 307975"/>
              <a:gd name="connsiteX2" fmla="*/ 254000 w 406400"/>
              <a:gd name="connsiteY2" fmla="*/ 88900 h 307975"/>
              <a:gd name="connsiteX3" fmla="*/ 269875 w 406400"/>
              <a:gd name="connsiteY3" fmla="*/ 120650 h 307975"/>
              <a:gd name="connsiteX4" fmla="*/ 314325 w 406400"/>
              <a:gd name="connsiteY4" fmla="*/ 152400 h 307975"/>
              <a:gd name="connsiteX5" fmla="*/ 384175 w 406400"/>
              <a:gd name="connsiteY5" fmla="*/ 174625 h 307975"/>
              <a:gd name="connsiteX6" fmla="*/ 406400 w 406400"/>
              <a:gd name="connsiteY6" fmla="*/ 180975 h 307975"/>
              <a:gd name="connsiteX7" fmla="*/ 327025 w 406400"/>
              <a:gd name="connsiteY7" fmla="*/ 266700 h 307975"/>
              <a:gd name="connsiteX8" fmla="*/ 282575 w 406400"/>
              <a:gd name="connsiteY8" fmla="*/ 269875 h 307975"/>
              <a:gd name="connsiteX9" fmla="*/ 266700 w 406400"/>
              <a:gd name="connsiteY9" fmla="*/ 288925 h 307975"/>
              <a:gd name="connsiteX10" fmla="*/ 244475 w 406400"/>
              <a:gd name="connsiteY10" fmla="*/ 295275 h 307975"/>
              <a:gd name="connsiteX11" fmla="*/ 219075 w 406400"/>
              <a:gd name="connsiteY11" fmla="*/ 288925 h 307975"/>
              <a:gd name="connsiteX12" fmla="*/ 190500 w 406400"/>
              <a:gd name="connsiteY12" fmla="*/ 288925 h 307975"/>
              <a:gd name="connsiteX13" fmla="*/ 177800 w 406400"/>
              <a:gd name="connsiteY13" fmla="*/ 307975 h 307975"/>
              <a:gd name="connsiteX14" fmla="*/ 142875 w 406400"/>
              <a:gd name="connsiteY14" fmla="*/ 304800 h 307975"/>
              <a:gd name="connsiteX15" fmla="*/ 123825 w 406400"/>
              <a:gd name="connsiteY15" fmla="*/ 288925 h 307975"/>
              <a:gd name="connsiteX16" fmla="*/ 73025 w 406400"/>
              <a:gd name="connsiteY16" fmla="*/ 269875 h 307975"/>
              <a:gd name="connsiteX17" fmla="*/ 69850 w 406400"/>
              <a:gd name="connsiteY17" fmla="*/ 238125 h 307975"/>
              <a:gd name="connsiteX18" fmla="*/ 0 w 406400"/>
              <a:gd name="connsiteY18" fmla="*/ 177800 h 307975"/>
              <a:gd name="connsiteX19" fmla="*/ 3175 w 406400"/>
              <a:gd name="connsiteY19" fmla="*/ 171450 h 307975"/>
              <a:gd name="connsiteX20" fmla="*/ 31750 w 406400"/>
              <a:gd name="connsiteY20" fmla="*/ 168275 h 307975"/>
              <a:gd name="connsiteX21" fmla="*/ 31750 w 406400"/>
              <a:gd name="connsiteY21" fmla="*/ 98425 h 307975"/>
              <a:gd name="connsiteX22" fmla="*/ 60325 w 406400"/>
              <a:gd name="connsiteY22" fmla="*/ 79375 h 307975"/>
              <a:gd name="connsiteX23" fmla="*/ 60325 w 406400"/>
              <a:gd name="connsiteY23" fmla="*/ 60325 h 307975"/>
              <a:gd name="connsiteX24" fmla="*/ 95250 w 406400"/>
              <a:gd name="connsiteY24"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6400" h="307975">
                <a:moveTo>
                  <a:pt x="95250" y="0"/>
                </a:moveTo>
                <a:lnTo>
                  <a:pt x="225425" y="47625"/>
                </a:lnTo>
                <a:lnTo>
                  <a:pt x="254000" y="88900"/>
                </a:lnTo>
                <a:lnTo>
                  <a:pt x="269875" y="120650"/>
                </a:lnTo>
                <a:lnTo>
                  <a:pt x="314325" y="152400"/>
                </a:lnTo>
                <a:lnTo>
                  <a:pt x="384175" y="174625"/>
                </a:lnTo>
                <a:lnTo>
                  <a:pt x="406400" y="180975"/>
                </a:lnTo>
                <a:lnTo>
                  <a:pt x="327025" y="266700"/>
                </a:lnTo>
                <a:lnTo>
                  <a:pt x="282575" y="269875"/>
                </a:lnTo>
                <a:lnTo>
                  <a:pt x="266700" y="288925"/>
                </a:lnTo>
                <a:lnTo>
                  <a:pt x="244475" y="295275"/>
                </a:lnTo>
                <a:lnTo>
                  <a:pt x="219075" y="288925"/>
                </a:lnTo>
                <a:lnTo>
                  <a:pt x="190500" y="288925"/>
                </a:lnTo>
                <a:lnTo>
                  <a:pt x="177800" y="307975"/>
                </a:lnTo>
                <a:lnTo>
                  <a:pt x="142875" y="304800"/>
                </a:lnTo>
                <a:lnTo>
                  <a:pt x="123825" y="288925"/>
                </a:lnTo>
                <a:lnTo>
                  <a:pt x="73025" y="269875"/>
                </a:lnTo>
                <a:lnTo>
                  <a:pt x="69850" y="238125"/>
                </a:lnTo>
                <a:lnTo>
                  <a:pt x="0" y="177800"/>
                </a:lnTo>
                <a:lnTo>
                  <a:pt x="3175" y="171450"/>
                </a:lnTo>
                <a:lnTo>
                  <a:pt x="31750" y="168275"/>
                </a:lnTo>
                <a:lnTo>
                  <a:pt x="31750" y="98425"/>
                </a:lnTo>
                <a:lnTo>
                  <a:pt x="60325" y="79375"/>
                </a:lnTo>
                <a:lnTo>
                  <a:pt x="60325" y="60325"/>
                </a:lnTo>
                <a:lnTo>
                  <a:pt x="95250" y="0"/>
                </a:lnTo>
                <a:close/>
              </a:path>
            </a:pathLst>
          </a:custGeom>
          <a:solidFill>
            <a:srgbClr val="FFFF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fr-FR" sz="1800" b="0" i="0" u="none" strike="noStrike" cap="none" normalizeH="0" baseline="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19" name="ZoneTexte 318">
            <a:extLst>
              <a:ext uri="{FF2B5EF4-FFF2-40B4-BE49-F238E27FC236}">
                <a16:creationId xmlns:a16="http://schemas.microsoft.com/office/drawing/2014/main" id="{3F3C6D28-3FE2-8848-8E37-D2E9094E76B2}"/>
              </a:ext>
            </a:extLst>
          </p:cNvPr>
          <p:cNvSpPr txBox="1"/>
          <p:nvPr/>
        </p:nvSpPr>
        <p:spPr>
          <a:xfrm>
            <a:off x="5248932" y="4323718"/>
            <a:ext cx="1301120" cy="349968"/>
          </a:xfrm>
          <a:prstGeom prst="rect">
            <a:avLst/>
          </a:prstGeom>
          <a:noFill/>
        </p:spPr>
        <p:txBody>
          <a:bodyPr wrap="square" rtlCol="0">
            <a:spAutoFit/>
          </a:bodyPr>
          <a:lstStyle/>
          <a:p>
            <a:r>
              <a:rPr lang="fr-FR" dirty="0">
                <a:latin typeface="Verdana" panose="020B0604030504040204" pitchFamily="34" charset="0"/>
                <a:ea typeface="Verdana" panose="020B0604030504040204" pitchFamily="34" charset="0"/>
                <a:cs typeface="Verdana" panose="020B0604030504040204" pitchFamily="34" charset="0"/>
              </a:rPr>
              <a:t>ÉTHIOPIE</a:t>
            </a:r>
          </a:p>
        </p:txBody>
      </p:sp>
      <p:grpSp>
        <p:nvGrpSpPr>
          <p:cNvPr id="2" name="Groupe 1">
            <a:extLst>
              <a:ext uri="{FF2B5EF4-FFF2-40B4-BE49-F238E27FC236}">
                <a16:creationId xmlns:a16="http://schemas.microsoft.com/office/drawing/2014/main" id="{78CFE69E-431E-9F37-DFF2-200D4B1AD761}"/>
              </a:ext>
            </a:extLst>
          </p:cNvPr>
          <p:cNvGrpSpPr/>
          <p:nvPr/>
        </p:nvGrpSpPr>
        <p:grpSpPr>
          <a:xfrm>
            <a:off x="782469" y="474347"/>
            <a:ext cx="9027219" cy="592138"/>
            <a:chOff x="894377" y="1209472"/>
            <a:chExt cx="8747125" cy="592138"/>
          </a:xfrm>
        </p:grpSpPr>
        <p:sp>
          <p:nvSpPr>
            <p:cNvPr id="3" name="Text Box 3">
              <a:extLst>
                <a:ext uri="{FF2B5EF4-FFF2-40B4-BE49-F238E27FC236}">
                  <a16:creationId xmlns:a16="http://schemas.microsoft.com/office/drawing/2014/main" id="{0F8749A6-83B3-AF99-DBFB-FEB318731C25}"/>
                </a:ext>
              </a:extLst>
            </p:cNvPr>
            <p:cNvSpPr txBox="1">
              <a:spLocks noChangeArrowheads="1"/>
            </p:cNvSpPr>
            <p:nvPr/>
          </p:nvSpPr>
          <p:spPr bwMode="auto">
            <a:xfrm>
              <a:off x="894377" y="1209472"/>
              <a:ext cx="8747125"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116000"/>
                </a:lnSpc>
                <a:spcAft>
                  <a:spcPct val="0"/>
                </a:spcAft>
              </a:pPr>
              <a:r>
                <a:rPr lang="fr-FR" altLang="fr-FR" sz="2800" dirty="0">
                  <a:latin typeface="Comic Sans MS" panose="030F0902030302020204" pitchFamily="66" charset="0"/>
                </a:rPr>
                <a:t>Se repérer dans l’espace : la Tunisie</a:t>
              </a:r>
            </a:p>
          </p:txBody>
        </p:sp>
        <p:pic>
          <p:nvPicPr>
            <p:cNvPr id="121856" name="Image 121855">
              <a:extLst>
                <a:ext uri="{FF2B5EF4-FFF2-40B4-BE49-F238E27FC236}">
                  <a16:creationId xmlns:a16="http://schemas.microsoft.com/office/drawing/2014/main" id="{7397669F-59C7-766C-F39D-EF1E8BBB8F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1195" y="1359552"/>
              <a:ext cx="360000" cy="360000"/>
            </a:xfrm>
            <a:prstGeom prst="rect">
              <a:avLst/>
            </a:prstGeom>
          </p:spPr>
        </p:pic>
      </p:grpSp>
      <p:sp>
        <p:nvSpPr>
          <p:cNvPr id="324" name="ZoneTexte 323">
            <a:extLst>
              <a:ext uri="{FF2B5EF4-FFF2-40B4-BE49-F238E27FC236}">
                <a16:creationId xmlns:a16="http://schemas.microsoft.com/office/drawing/2014/main" id="{0D656EF0-9900-A948-BF55-02D811ECAA62}"/>
              </a:ext>
            </a:extLst>
          </p:cNvPr>
          <p:cNvSpPr txBox="1"/>
          <p:nvPr/>
        </p:nvSpPr>
        <p:spPr>
          <a:xfrm>
            <a:off x="6469857" y="5044171"/>
            <a:ext cx="898525" cy="378565"/>
          </a:xfrm>
          <a:prstGeom prst="rect">
            <a:avLst/>
          </a:prstGeom>
          <a:noFill/>
        </p:spPr>
        <p:txBody>
          <a:bodyPr>
            <a:spAutoFit/>
          </a:bodyPr>
          <a:lstStyle/>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OCÉAN </a:t>
            </a:r>
          </a:p>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INDIEN</a:t>
            </a:r>
          </a:p>
        </p:txBody>
      </p:sp>
      <p:sp>
        <p:nvSpPr>
          <p:cNvPr id="325" name="ZoneTexte 324">
            <a:extLst>
              <a:ext uri="{FF2B5EF4-FFF2-40B4-BE49-F238E27FC236}">
                <a16:creationId xmlns:a16="http://schemas.microsoft.com/office/drawing/2014/main" id="{9EF70C09-80C3-B343-AB23-C405531F66A8}"/>
              </a:ext>
            </a:extLst>
          </p:cNvPr>
          <p:cNvSpPr txBox="1"/>
          <p:nvPr/>
        </p:nvSpPr>
        <p:spPr>
          <a:xfrm>
            <a:off x="4023518" y="1281997"/>
            <a:ext cx="2227263" cy="235449"/>
          </a:xfrm>
          <a:prstGeom prst="rect">
            <a:avLst/>
          </a:prstGeom>
          <a:noFill/>
        </p:spPr>
        <p:txBody>
          <a:bodyPr>
            <a:spAutoFit/>
          </a:bodyPr>
          <a:lstStyle/>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OCÉAN GLACIAL ARCTIQUE</a:t>
            </a:r>
          </a:p>
        </p:txBody>
      </p:sp>
      <p:sp>
        <p:nvSpPr>
          <p:cNvPr id="326" name="ZoneTexte 325">
            <a:extLst>
              <a:ext uri="{FF2B5EF4-FFF2-40B4-BE49-F238E27FC236}">
                <a16:creationId xmlns:a16="http://schemas.microsoft.com/office/drawing/2014/main" id="{7AD525C6-FD2E-F143-AE23-E9A7B7AA4BE3}"/>
              </a:ext>
            </a:extLst>
          </p:cNvPr>
          <p:cNvSpPr txBox="1"/>
          <p:nvPr/>
        </p:nvSpPr>
        <p:spPr>
          <a:xfrm>
            <a:off x="3959226" y="6467475"/>
            <a:ext cx="2227262" cy="235449"/>
          </a:xfrm>
          <a:prstGeom prst="rect">
            <a:avLst/>
          </a:prstGeom>
          <a:noFill/>
        </p:spPr>
        <p:txBody>
          <a:bodyPr>
            <a:spAutoFit/>
          </a:bodyPr>
          <a:lstStyle/>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OCÉAN GLACIAL ANTARCTIQUE</a:t>
            </a:r>
          </a:p>
        </p:txBody>
      </p:sp>
      <p:pic>
        <p:nvPicPr>
          <p:cNvPr id="327" name="Image 26">
            <a:extLst>
              <a:ext uri="{FF2B5EF4-FFF2-40B4-BE49-F238E27FC236}">
                <a16:creationId xmlns:a16="http://schemas.microsoft.com/office/drawing/2014/main" id="{5BDC0027-EBBA-0441-BA0D-7FA65893D1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7213" y="6383225"/>
            <a:ext cx="359962" cy="3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 name="ZoneTexte 327">
            <a:extLst>
              <a:ext uri="{FF2B5EF4-FFF2-40B4-BE49-F238E27FC236}">
                <a16:creationId xmlns:a16="http://schemas.microsoft.com/office/drawing/2014/main" id="{95FC1D06-D9E7-7640-84DA-1F9C5FBFF9E8}"/>
              </a:ext>
            </a:extLst>
          </p:cNvPr>
          <p:cNvSpPr txBox="1"/>
          <p:nvPr/>
        </p:nvSpPr>
        <p:spPr>
          <a:xfrm>
            <a:off x="982045" y="5116944"/>
            <a:ext cx="898525" cy="400110"/>
          </a:xfrm>
          <a:prstGeom prst="rect">
            <a:avLst/>
          </a:prstGeom>
          <a:noFill/>
        </p:spPr>
        <p:txBody>
          <a:bodyPr>
            <a:spAutoFit/>
          </a:bodyPr>
          <a:lstStyle/>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OCÉAN </a:t>
            </a:r>
          </a:p>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PACIFIQUE</a:t>
            </a:r>
          </a:p>
        </p:txBody>
      </p:sp>
      <p:sp>
        <p:nvSpPr>
          <p:cNvPr id="329" name="ZoneTexte 328">
            <a:extLst>
              <a:ext uri="{FF2B5EF4-FFF2-40B4-BE49-F238E27FC236}">
                <a16:creationId xmlns:a16="http://schemas.microsoft.com/office/drawing/2014/main" id="{973FAAC6-8084-4147-BFCD-80BC27ABAF07}"/>
              </a:ext>
            </a:extLst>
          </p:cNvPr>
          <p:cNvSpPr txBox="1"/>
          <p:nvPr/>
        </p:nvSpPr>
        <p:spPr>
          <a:xfrm>
            <a:off x="8559948" y="2865233"/>
            <a:ext cx="1035208" cy="400110"/>
          </a:xfrm>
          <a:prstGeom prst="rect">
            <a:avLst/>
          </a:prstGeom>
          <a:noFill/>
        </p:spPr>
        <p:txBody>
          <a:bodyPr wrap="square">
            <a:spAutoFit/>
          </a:bodyPr>
          <a:lstStyle/>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OCÉAN </a:t>
            </a:r>
          </a:p>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PACIFIQUE</a:t>
            </a:r>
          </a:p>
        </p:txBody>
      </p:sp>
      <p:sp>
        <p:nvSpPr>
          <p:cNvPr id="330" name="ZoneTexte 329">
            <a:extLst>
              <a:ext uri="{FF2B5EF4-FFF2-40B4-BE49-F238E27FC236}">
                <a16:creationId xmlns:a16="http://schemas.microsoft.com/office/drawing/2014/main" id="{1EF34271-E7F4-624E-91BC-EC0690671916}"/>
              </a:ext>
            </a:extLst>
          </p:cNvPr>
          <p:cNvSpPr txBox="1"/>
          <p:nvPr/>
        </p:nvSpPr>
        <p:spPr>
          <a:xfrm>
            <a:off x="3021885" y="3870450"/>
            <a:ext cx="1231501" cy="400110"/>
          </a:xfrm>
          <a:prstGeom prst="rect">
            <a:avLst/>
          </a:prstGeom>
          <a:noFill/>
        </p:spPr>
        <p:txBody>
          <a:bodyPr wrap="square">
            <a:spAutoFit/>
          </a:bodyPr>
          <a:lstStyle/>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OCÉAN </a:t>
            </a:r>
          </a:p>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ATLANTIQUE</a:t>
            </a:r>
          </a:p>
        </p:txBody>
      </p:sp>
    </p:spTree>
    <p:extLst>
      <p:ext uri="{BB962C8B-B14F-4D97-AF65-F5344CB8AC3E}">
        <p14:creationId xmlns:p14="http://schemas.microsoft.com/office/powerpoint/2010/main" val="22552918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checkerboard(across)">
                                      <p:cBhvr>
                                        <p:cTn id="7" dur="5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1"/>
                                        </p:tgtEl>
                                        <p:attrNameLst>
                                          <p:attrName>style.visibility</p:attrName>
                                        </p:attrNameLst>
                                      </p:cBhvr>
                                      <p:to>
                                        <p:strVal val="visible"/>
                                      </p:to>
                                    </p:set>
                                    <p:animEffect transition="in" filter="checkerboard(across)">
                                      <p:cBhvr>
                                        <p:cTn id="12"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4" name="Group 4">
            <a:extLst>
              <a:ext uri="{FF2B5EF4-FFF2-40B4-BE49-F238E27FC236}">
                <a16:creationId xmlns:a16="http://schemas.microsoft.com/office/drawing/2014/main" id="{A9C919AF-19D9-2F4D-9897-E7926C2D0773}"/>
              </a:ext>
            </a:extLst>
          </p:cNvPr>
          <p:cNvGraphicFramePr>
            <a:graphicFrameLocks noGrp="1"/>
          </p:cNvGraphicFramePr>
          <p:nvPr>
            <p:extLst>
              <p:ext uri="{D42A27DB-BD31-4B8C-83A1-F6EECF244321}">
                <p14:modId xmlns:p14="http://schemas.microsoft.com/office/powerpoint/2010/main" val="2038512468"/>
              </p:ext>
            </p:extLst>
          </p:nvPr>
        </p:nvGraphicFramePr>
        <p:xfrm>
          <a:off x="3473029" y="2051645"/>
          <a:ext cx="6118225" cy="4626223"/>
        </p:xfrm>
        <a:graphic>
          <a:graphicData uri="http://schemas.openxmlformats.org/drawingml/2006/table">
            <a:tbl>
              <a:tblPr/>
              <a:tblGrid>
                <a:gridCol w="2622550">
                  <a:extLst>
                    <a:ext uri="{9D8B030D-6E8A-4147-A177-3AD203B41FA5}">
                      <a16:colId xmlns:a16="http://schemas.microsoft.com/office/drawing/2014/main" val="1761191268"/>
                    </a:ext>
                  </a:extLst>
                </a:gridCol>
                <a:gridCol w="3495675">
                  <a:extLst>
                    <a:ext uri="{9D8B030D-6E8A-4147-A177-3AD203B41FA5}">
                      <a16:colId xmlns:a16="http://schemas.microsoft.com/office/drawing/2014/main" val="298030799"/>
                    </a:ext>
                  </a:extLst>
                </a:gridCol>
              </a:tblGrid>
              <a:tr h="2187843">
                <a:tc>
                  <a:txBody>
                    <a:bodyPr/>
                    <a:lstStyle>
                      <a:lvl1pPr>
                        <a:spcAft>
                          <a:spcPts val="1425"/>
                        </a:spcAft>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Où se situe Gabès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Aft>
                          <a:spcPts val="1425"/>
                        </a:spcAft>
                        <a:tabLst>
                          <a:tab pos="1122363"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1122363"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1122363"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1122363" algn="l"/>
                          <a:tab pos="1447800" algn="l"/>
                          <a:tab pos="2171700" algn="l"/>
                          <a:tab pos="2895600" algn="l"/>
                          <a:tab pos="3619500" algn="l"/>
                          <a:tab pos="4343400" algn="l"/>
                          <a:tab pos="5067300" algn="l"/>
                          <a:tab pos="5791200" algn="l"/>
                        </a:tabLst>
                      </a:pPr>
                      <a:endParaRPr kumimoji="0" lang="fr-FR" altLang="fr-FR" sz="1800" b="0" i="0" u="none" strike="noStrike" cap="none" normalizeH="0" baseline="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1122363" algn="l"/>
                          <a:tab pos="1447800" algn="l"/>
                          <a:tab pos="2171700" algn="l"/>
                          <a:tab pos="2895600" algn="l"/>
                          <a:tab pos="3619500" algn="l"/>
                          <a:tab pos="4343400" algn="l"/>
                          <a:tab pos="5067300" algn="l"/>
                          <a:tab pos="5791200" algn="l"/>
                        </a:tabLst>
                      </a:pPr>
                      <a:endParaRPr kumimoji="0" lang="fr-FR" altLang="fr-FR" sz="1800" b="0" i="0" u="none" strike="noStrike" cap="none" normalizeH="0" baseline="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9578651"/>
                  </a:ext>
                </a:extLst>
              </a:tr>
              <a:tr h="1262600">
                <a:tc>
                  <a:txBody>
                    <a:bodyPr/>
                    <a:lstStyle>
                      <a:lvl1pPr>
                        <a:spcAft>
                          <a:spcPts val="1425"/>
                        </a:spcAft>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Quel est le climat de Gabès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Aft>
                          <a:spcPts val="1425"/>
                        </a:spcAft>
                        <a:tabLst>
                          <a:tab pos="1122363"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1122363"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1122363"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1122363" algn="l"/>
                          <a:tab pos="1447800" algn="l"/>
                          <a:tab pos="2171700" algn="l"/>
                          <a:tab pos="2895600" algn="l"/>
                          <a:tab pos="3619500" algn="l"/>
                          <a:tab pos="4343400" algn="l"/>
                          <a:tab pos="5067300" algn="l"/>
                          <a:tab pos="5791200" algn="l"/>
                        </a:tabLst>
                      </a:pPr>
                      <a:endParaRPr kumimoji="0" lang="fr-FR" altLang="fr-FR" sz="1800" b="0" i="0" u="none" strike="noStrike" cap="none" normalizeH="0" baseline="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1122363" algn="l"/>
                          <a:tab pos="1447800" algn="l"/>
                          <a:tab pos="2171700" algn="l"/>
                          <a:tab pos="2895600" algn="l"/>
                          <a:tab pos="3619500" algn="l"/>
                          <a:tab pos="4343400" algn="l"/>
                          <a:tab pos="5067300" algn="l"/>
                          <a:tab pos="5791200" algn="l"/>
                        </a:tabLst>
                      </a:pPr>
                      <a:endParaRPr kumimoji="0" lang="fr-FR" altLang="fr-FR" sz="1800" b="0" i="0" u="none" strike="noStrike" cap="none" normalizeH="0" baseline="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1854173"/>
                  </a:ext>
                </a:extLst>
              </a:tr>
              <a:tr h="1175780">
                <a:tc>
                  <a:txBody>
                    <a:bodyPr/>
                    <a:lstStyle>
                      <a:lvl1pPr>
                        <a:spcAft>
                          <a:spcPts val="1425"/>
                        </a:spcAft>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Qu’est-ce que Gabès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Aft>
                          <a:spcPts val="1425"/>
                        </a:spcAft>
                        <a:tabLst>
                          <a:tab pos="1122363"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1122363"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1122363"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1122363"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1122363" algn="l"/>
                          <a:tab pos="1447800" algn="l"/>
                          <a:tab pos="2171700" algn="l"/>
                          <a:tab pos="2895600" algn="l"/>
                          <a:tab pos="3619500" algn="l"/>
                          <a:tab pos="4343400" algn="l"/>
                          <a:tab pos="5067300" algn="l"/>
                          <a:tab pos="57912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1122363" algn="l"/>
                          <a:tab pos="1447800" algn="l"/>
                          <a:tab pos="2171700" algn="l"/>
                          <a:tab pos="2895600" algn="l"/>
                          <a:tab pos="3619500" algn="l"/>
                          <a:tab pos="4343400" algn="l"/>
                          <a:tab pos="5067300" algn="l"/>
                          <a:tab pos="57912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3311959"/>
                  </a:ext>
                </a:extLst>
              </a:tr>
            </a:tbl>
          </a:graphicData>
        </a:graphic>
      </p:graphicFrame>
      <p:sp>
        <p:nvSpPr>
          <p:cNvPr id="10268" name="Text Box 28">
            <a:extLst>
              <a:ext uri="{FF2B5EF4-FFF2-40B4-BE49-F238E27FC236}">
                <a16:creationId xmlns:a16="http://schemas.microsoft.com/office/drawing/2014/main" id="{A256135D-8D00-A842-B88E-FB1AA45864E5}"/>
              </a:ext>
            </a:extLst>
          </p:cNvPr>
          <p:cNvSpPr txBox="1">
            <a:spLocks noChangeArrowheads="1"/>
          </p:cNvSpPr>
          <p:nvPr/>
        </p:nvSpPr>
        <p:spPr bwMode="auto">
          <a:xfrm>
            <a:off x="6027317" y="2109912"/>
            <a:ext cx="3671887"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50000"/>
              </a:lnSpc>
            </a:pPr>
            <a:r>
              <a:rPr lang="fr-FR" altLang="fr-FR" sz="2600" dirty="0">
                <a:solidFill>
                  <a:srgbClr val="0000FF"/>
                </a:solidFill>
                <a:latin typeface="Comic Sans MS" panose="030F0902030302020204" pitchFamily="66" charset="0"/>
              </a:rPr>
              <a:t>Au centre-est de la Tunisie, au bord de la Méditerranée</a:t>
            </a:r>
          </a:p>
        </p:txBody>
      </p:sp>
      <p:sp>
        <p:nvSpPr>
          <p:cNvPr id="10269" name="Text Box 29">
            <a:extLst>
              <a:ext uri="{FF2B5EF4-FFF2-40B4-BE49-F238E27FC236}">
                <a16:creationId xmlns:a16="http://schemas.microsoft.com/office/drawing/2014/main" id="{A440DDEA-5790-1449-ABB8-34CEBEABCF46}"/>
              </a:ext>
            </a:extLst>
          </p:cNvPr>
          <p:cNvSpPr txBox="1">
            <a:spLocks noChangeArrowheads="1"/>
          </p:cNvSpPr>
          <p:nvPr/>
        </p:nvSpPr>
        <p:spPr bwMode="auto">
          <a:xfrm>
            <a:off x="6045031" y="4651699"/>
            <a:ext cx="3671887" cy="55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600" dirty="0">
                <a:solidFill>
                  <a:srgbClr val="0000FF"/>
                </a:solidFill>
                <a:latin typeface="Comic Sans MS" panose="030F0902030302020204" pitchFamily="66" charset="0"/>
              </a:rPr>
              <a:t>Aride ou semi- aride</a:t>
            </a:r>
          </a:p>
        </p:txBody>
      </p:sp>
      <p:sp>
        <p:nvSpPr>
          <p:cNvPr id="10270" name="Text Box 30">
            <a:extLst>
              <a:ext uri="{FF2B5EF4-FFF2-40B4-BE49-F238E27FC236}">
                <a16:creationId xmlns:a16="http://schemas.microsoft.com/office/drawing/2014/main" id="{C3DB5DB5-860A-274B-8B5C-6F6F84CC5FAD}"/>
              </a:ext>
            </a:extLst>
          </p:cNvPr>
          <p:cNvSpPr txBox="1">
            <a:spLocks noChangeArrowheads="1"/>
          </p:cNvSpPr>
          <p:nvPr/>
        </p:nvSpPr>
        <p:spPr bwMode="auto">
          <a:xfrm>
            <a:off x="5971754" y="5787555"/>
            <a:ext cx="3671887"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600" dirty="0">
                <a:solidFill>
                  <a:srgbClr val="0000FF"/>
                </a:solidFill>
                <a:latin typeface="Comic Sans MS" panose="030F0902030302020204" pitchFamily="66" charset="0"/>
              </a:rPr>
              <a:t>Une oasis</a:t>
            </a:r>
          </a:p>
        </p:txBody>
      </p:sp>
      <p:sp>
        <p:nvSpPr>
          <p:cNvPr id="10271" name="Text Box 31">
            <a:extLst>
              <a:ext uri="{FF2B5EF4-FFF2-40B4-BE49-F238E27FC236}">
                <a16:creationId xmlns:a16="http://schemas.microsoft.com/office/drawing/2014/main" id="{F1E72CB3-2058-E04D-B598-7C72B4A8058D}"/>
              </a:ext>
            </a:extLst>
          </p:cNvPr>
          <p:cNvSpPr txBox="1">
            <a:spLocks noChangeArrowheads="1"/>
          </p:cNvSpPr>
          <p:nvPr/>
        </p:nvSpPr>
        <p:spPr bwMode="auto">
          <a:xfrm>
            <a:off x="3384128" y="1574209"/>
            <a:ext cx="62960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b="1" dirty="0">
                <a:latin typeface="Comic Sans MS" panose="030F0902030302020204" pitchFamily="66" charset="0"/>
              </a:rPr>
              <a:t>1. Complète le tableau de présentation ci-dessous.</a:t>
            </a:r>
          </a:p>
        </p:txBody>
      </p:sp>
      <p:sp>
        <p:nvSpPr>
          <p:cNvPr id="10272" name="AutoShape 32">
            <a:extLst>
              <a:ext uri="{FF2B5EF4-FFF2-40B4-BE49-F238E27FC236}">
                <a16:creationId xmlns:a16="http://schemas.microsoft.com/office/drawing/2014/main" id="{E3D34DDB-AEA1-6C47-8770-E3E5418B7D42}"/>
              </a:ext>
            </a:extLst>
          </p:cNvPr>
          <p:cNvSpPr>
            <a:spLocks noChangeArrowheads="1"/>
          </p:cNvSpPr>
          <p:nvPr/>
        </p:nvSpPr>
        <p:spPr bwMode="auto">
          <a:xfrm>
            <a:off x="6568603" y="2249687"/>
            <a:ext cx="1763713"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0273" name="AutoShape 33">
            <a:extLst>
              <a:ext uri="{FF2B5EF4-FFF2-40B4-BE49-F238E27FC236}">
                <a16:creationId xmlns:a16="http://schemas.microsoft.com/office/drawing/2014/main" id="{1CA66616-688C-0C48-BBFE-149E83DE6F50}"/>
              </a:ext>
            </a:extLst>
          </p:cNvPr>
          <p:cNvSpPr>
            <a:spLocks noChangeArrowheads="1"/>
          </p:cNvSpPr>
          <p:nvPr/>
        </p:nvSpPr>
        <p:spPr bwMode="auto">
          <a:xfrm>
            <a:off x="6100068" y="3438327"/>
            <a:ext cx="2447925"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0274" name="AutoShape 34">
            <a:extLst>
              <a:ext uri="{FF2B5EF4-FFF2-40B4-BE49-F238E27FC236}">
                <a16:creationId xmlns:a16="http://schemas.microsoft.com/office/drawing/2014/main" id="{5389FDF6-B6A0-2948-BABD-BCB56F65D767}"/>
              </a:ext>
            </a:extLst>
          </p:cNvPr>
          <p:cNvSpPr>
            <a:spLocks noChangeArrowheads="1"/>
          </p:cNvSpPr>
          <p:nvPr/>
        </p:nvSpPr>
        <p:spPr bwMode="auto">
          <a:xfrm>
            <a:off x="6280646" y="4685433"/>
            <a:ext cx="971550"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0275" name="AutoShape 35">
            <a:extLst>
              <a:ext uri="{FF2B5EF4-FFF2-40B4-BE49-F238E27FC236}">
                <a16:creationId xmlns:a16="http://schemas.microsoft.com/office/drawing/2014/main" id="{E7472078-F99D-A845-8005-BF23B5D16B79}"/>
              </a:ext>
            </a:extLst>
          </p:cNvPr>
          <p:cNvSpPr>
            <a:spLocks noChangeArrowheads="1"/>
          </p:cNvSpPr>
          <p:nvPr/>
        </p:nvSpPr>
        <p:spPr bwMode="auto">
          <a:xfrm>
            <a:off x="8583192" y="4673924"/>
            <a:ext cx="936625"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0276" name="AutoShape 36">
            <a:extLst>
              <a:ext uri="{FF2B5EF4-FFF2-40B4-BE49-F238E27FC236}">
                <a16:creationId xmlns:a16="http://schemas.microsoft.com/office/drawing/2014/main" id="{1891508C-8741-CD42-95A1-3B69733B011A}"/>
              </a:ext>
            </a:extLst>
          </p:cNvPr>
          <p:cNvSpPr>
            <a:spLocks noChangeArrowheads="1"/>
          </p:cNvSpPr>
          <p:nvPr/>
        </p:nvSpPr>
        <p:spPr bwMode="auto">
          <a:xfrm>
            <a:off x="7757681" y="5798668"/>
            <a:ext cx="825511"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nvGrpSpPr>
          <p:cNvPr id="2" name="Groupe 1">
            <a:extLst>
              <a:ext uri="{FF2B5EF4-FFF2-40B4-BE49-F238E27FC236}">
                <a16:creationId xmlns:a16="http://schemas.microsoft.com/office/drawing/2014/main" id="{2206A17F-B42A-5181-D97C-5A3979757C5F}"/>
              </a:ext>
            </a:extLst>
          </p:cNvPr>
          <p:cNvGrpSpPr/>
          <p:nvPr/>
        </p:nvGrpSpPr>
        <p:grpSpPr>
          <a:xfrm>
            <a:off x="3425286" y="179388"/>
            <a:ext cx="6501334" cy="1152128"/>
            <a:chOff x="1637887" y="-72057"/>
            <a:chExt cx="6501569" cy="1152128"/>
          </a:xfrm>
        </p:grpSpPr>
        <p:sp>
          <p:nvSpPr>
            <p:cNvPr id="3" name="Text Box 1">
              <a:extLst>
                <a:ext uri="{FF2B5EF4-FFF2-40B4-BE49-F238E27FC236}">
                  <a16:creationId xmlns:a16="http://schemas.microsoft.com/office/drawing/2014/main" id="{A53B8EC3-BD4E-206B-18B5-1FF78E5A90B7}"/>
                </a:ext>
              </a:extLst>
            </p:cNvPr>
            <p:cNvSpPr txBox="1">
              <a:spLocks noChangeArrowheads="1"/>
            </p:cNvSpPr>
            <p:nvPr/>
          </p:nvSpPr>
          <p:spPr bwMode="auto">
            <a:xfrm>
              <a:off x="2244820" y="-72057"/>
              <a:ext cx="5894636" cy="1152128"/>
            </a:xfrm>
            <a:prstGeom prst="rect">
              <a:avLst/>
            </a:prstGeom>
            <a:noFill/>
            <a:ln w="38100" cmpd="thinThick">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36000">
              <a:noAutofit/>
            </a:bodyPr>
            <a:lstStyle/>
            <a:p>
              <a:pPr algn="ctr" fontAlgn="base" hangingPunct="0">
                <a:lnSpc>
                  <a:spcPct val="115000"/>
                </a:lnSpc>
              </a:pPr>
              <a:r>
                <a:rPr lang="fr-FR" sz="2000" b="1" kern="1200" dirty="0">
                  <a:solidFill>
                    <a:srgbClr val="FF0000"/>
                  </a:solidFill>
                  <a:effectLst/>
                  <a:latin typeface="Comic Sans MS" panose="030F0902030302020204" pitchFamily="66" charset="0"/>
                </a:rPr>
                <a:t>Compétence</a:t>
              </a:r>
              <a:r>
                <a:rPr lang="fr-FR" sz="2000" b="1" kern="1200" dirty="0">
                  <a:solidFill>
                    <a:srgbClr val="000000"/>
                  </a:solidFill>
                  <a:effectLst/>
                  <a:latin typeface="Comic Sans MS" panose="030F0902030302020204" pitchFamily="66" charset="0"/>
                </a:rPr>
                <a:t> - Pratiquer différents langages</a:t>
              </a:r>
              <a:endParaRPr lang="fr-FR" sz="2000" dirty="0">
                <a:effectLst/>
                <a:latin typeface="Cambria" panose="02040503050406030204" pitchFamily="18" charset="0"/>
                <a:ea typeface="Cambria" panose="02040503050406030204" pitchFamily="18" charset="0"/>
                <a:cs typeface="Times New Roman" panose="02020603050405020304" pitchFamily="18" charset="0"/>
              </a:endParaRPr>
            </a:p>
            <a:p>
              <a:pPr algn="ctr" fontAlgn="base" hangingPunct="0">
                <a:lnSpc>
                  <a:spcPct val="115000"/>
                </a:lnSpc>
              </a:pPr>
              <a:r>
                <a:rPr lang="fr-FR" sz="2000" b="1" kern="1200" dirty="0">
                  <a:solidFill>
                    <a:srgbClr val="000000"/>
                  </a:solidFill>
                  <a:effectLst/>
                  <a:latin typeface="Comic Sans MS" panose="030F0902030302020204" pitchFamily="66" charset="0"/>
                </a:rPr>
                <a:t>Passer d’un langage à un autre</a:t>
              </a:r>
              <a:endParaRPr lang="fr-FR" sz="2000" dirty="0">
                <a:effectLst/>
                <a:latin typeface="Cambria" panose="02040503050406030204" pitchFamily="18" charset="0"/>
                <a:ea typeface="Cambria" panose="02040503050406030204" pitchFamily="18" charset="0"/>
                <a:cs typeface="Times New Roman" panose="02020603050405020304" pitchFamily="18" charset="0"/>
              </a:endParaRPr>
            </a:p>
            <a:p>
              <a:pPr algn="ctr" fontAlgn="base" hangingPunct="0">
                <a:lnSpc>
                  <a:spcPct val="115000"/>
                </a:lnSpc>
              </a:pPr>
              <a:r>
                <a:rPr lang="fr-FR" sz="2000" kern="1200" dirty="0">
                  <a:solidFill>
                    <a:srgbClr val="000000"/>
                  </a:solidFill>
                  <a:effectLst/>
                  <a:latin typeface="Comic Sans MS" panose="030F0902030302020204" pitchFamily="66" charset="0"/>
                </a:rPr>
                <a:t>Un conflit lié à l’eau : Gabès en Tunisie</a:t>
              </a:r>
              <a:endParaRPr lang="fr-FR" sz="20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3EA4570A-3039-EA1A-82A1-405E14A6444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37887" y="291282"/>
              <a:ext cx="462915" cy="425450"/>
            </a:xfrm>
            <a:prstGeom prst="rect">
              <a:avLst/>
            </a:prstGeom>
            <a:noFill/>
            <a:ln>
              <a:noFill/>
              <a:prstDash/>
            </a:ln>
          </p:spPr>
        </p:pic>
      </p:grpSp>
      <p:pic>
        <p:nvPicPr>
          <p:cNvPr id="5" name="Image 4">
            <a:extLst>
              <a:ext uri="{FF2B5EF4-FFF2-40B4-BE49-F238E27FC236}">
                <a16:creationId xmlns:a16="http://schemas.microsoft.com/office/drawing/2014/main" id="{BC99A394-9578-C16F-FAAA-41B1904E48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690" y="41988"/>
            <a:ext cx="2989413" cy="742175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0268"/>
                                        </p:tgtEl>
                                        <p:attrNameLst>
                                          <p:attrName>style.visibility</p:attrName>
                                        </p:attrNameLst>
                                      </p:cBhvr>
                                      <p:to>
                                        <p:strVal val="visible"/>
                                      </p:to>
                                    </p:set>
                                    <p:anim calcmode="lin" valueType="num">
                                      <p:cBhvr additive="repl">
                                        <p:cTn id="7" dur="500" fill="hold"/>
                                        <p:tgtEl>
                                          <p:spTgt spid="10268"/>
                                        </p:tgtEl>
                                        <p:attrNameLst>
                                          <p:attrName>ppt_x</p:attrName>
                                        </p:attrNameLst>
                                      </p:cBhvr>
                                      <p:tavLst>
                                        <p:tav tm="100000">
                                          <p:val>
                                            <p:strVal val="#ppt_x"/>
                                          </p:val>
                                        </p:tav>
                                        <p:tav>
                                          <p:val>
                                            <p:strVal val="#ppt_x"/>
                                          </p:val>
                                        </p:tav>
                                      </p:tavLst>
                                    </p:anim>
                                    <p:anim calcmode="lin" valueType="num">
                                      <p:cBhvr additive="repl">
                                        <p:cTn id="8" dur="500" fill="hold"/>
                                        <p:tgtEl>
                                          <p:spTgt spid="10268"/>
                                        </p:tgtEl>
                                        <p:attrNameLst>
                                          <p:attrName>ppt_y</p:attrName>
                                        </p:attrNameLst>
                                      </p:cBhvr>
                                      <p:tavLst>
                                        <p:tav tm="100000">
                                          <p:val>
                                            <p:strVal val="1+#ppt_h/2"/>
                                          </p:val>
                                        </p:tav>
                                        <p:tav>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02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additive="repl">
                                        <p:cTn id="16" dur="1" fill="hold">
                                          <p:stCondLst>
                                            <p:cond delay="0"/>
                                          </p:stCondLst>
                                        </p:cTn>
                                        <p:tgtEl>
                                          <p:spTgt spid="10269"/>
                                        </p:tgtEl>
                                        <p:attrNameLst>
                                          <p:attrName>style.visibility</p:attrName>
                                        </p:attrNameLst>
                                      </p:cBhvr>
                                      <p:to>
                                        <p:strVal val="visible"/>
                                      </p:to>
                                    </p:set>
                                    <p:anim calcmode="lin" valueType="num">
                                      <p:cBhvr additive="repl">
                                        <p:cTn id="17" dur="500" fill="hold"/>
                                        <p:tgtEl>
                                          <p:spTgt spid="10269"/>
                                        </p:tgtEl>
                                        <p:attrNameLst>
                                          <p:attrName>ppt_x</p:attrName>
                                        </p:attrNameLst>
                                      </p:cBhvr>
                                      <p:tavLst>
                                        <p:tav tm="100000">
                                          <p:val>
                                            <p:strVal val="#ppt_x"/>
                                          </p:val>
                                        </p:tav>
                                        <p:tav>
                                          <p:val>
                                            <p:strVal val="#ppt_x"/>
                                          </p:val>
                                        </p:tav>
                                      </p:tavLst>
                                    </p:anim>
                                    <p:anim calcmode="lin" valueType="num">
                                      <p:cBhvr additive="repl">
                                        <p:cTn id="18" dur="500" fill="hold"/>
                                        <p:tgtEl>
                                          <p:spTgt spid="10269"/>
                                        </p:tgtEl>
                                        <p:attrNameLst>
                                          <p:attrName>ppt_y</p:attrName>
                                        </p:attrNameLst>
                                      </p:cBhvr>
                                      <p:tavLst>
                                        <p:tav tm="100000">
                                          <p:val>
                                            <p:strVal val="1+#ppt_h/2"/>
                                          </p:val>
                                        </p:tav>
                                        <p:tav>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102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additive="repl">
                                        <p:cTn id="26" dur="1" fill="hold">
                                          <p:stCondLst>
                                            <p:cond delay="0"/>
                                          </p:stCondLst>
                                        </p:cTn>
                                        <p:tgtEl>
                                          <p:spTgt spid="10270"/>
                                        </p:tgtEl>
                                        <p:attrNameLst>
                                          <p:attrName>style.visibility</p:attrName>
                                        </p:attrNameLst>
                                      </p:cBhvr>
                                      <p:to>
                                        <p:strVal val="visible"/>
                                      </p:to>
                                    </p:set>
                                    <p:anim calcmode="lin" valueType="num">
                                      <p:cBhvr additive="repl">
                                        <p:cTn id="27" dur="500" fill="hold"/>
                                        <p:tgtEl>
                                          <p:spTgt spid="10270"/>
                                        </p:tgtEl>
                                        <p:attrNameLst>
                                          <p:attrName>ppt_x</p:attrName>
                                        </p:attrNameLst>
                                      </p:cBhvr>
                                      <p:tavLst>
                                        <p:tav tm="100000">
                                          <p:val>
                                            <p:strVal val="#ppt_x"/>
                                          </p:val>
                                        </p:tav>
                                        <p:tav>
                                          <p:val>
                                            <p:strVal val="#ppt_x"/>
                                          </p:val>
                                        </p:tav>
                                      </p:tavLst>
                                    </p:anim>
                                    <p:anim calcmode="lin" valueType="num">
                                      <p:cBhvr additive="repl">
                                        <p:cTn id="28" dur="500" fill="hold"/>
                                        <p:tgtEl>
                                          <p:spTgt spid="10270"/>
                                        </p:tgtEl>
                                        <p:attrNameLst>
                                          <p:attrName>ppt_y</p:attrName>
                                        </p:attrNameLst>
                                      </p:cBhvr>
                                      <p:tavLst>
                                        <p:tav tm="100000">
                                          <p:val>
                                            <p:strVal val="1+#ppt_h/2"/>
                                          </p:val>
                                        </p:tav>
                                        <p:tav>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10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2" grpId="0" animBg="1"/>
      <p:bldP spid="10273" grpId="0" animBg="1"/>
      <p:bldP spid="10274" grpId="0" animBg="1"/>
      <p:bldP spid="10275" grpId="0" animBg="1"/>
      <p:bldP spid="102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0A272156-16E0-9044-AD6C-3FA2CC3B4ABA}"/>
              </a:ext>
            </a:extLst>
          </p:cNvPr>
          <p:cNvSpPr txBox="1">
            <a:spLocks noChangeArrowheads="1"/>
          </p:cNvSpPr>
          <p:nvPr/>
        </p:nvSpPr>
        <p:spPr bwMode="auto">
          <a:xfrm>
            <a:off x="360363" y="106461"/>
            <a:ext cx="9180512"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lnSpc>
                <a:spcPct val="116000"/>
              </a:lnSpc>
            </a:pPr>
            <a:r>
              <a:rPr lang="fr-FR" altLang="fr-FR" sz="2800" dirty="0">
                <a:solidFill>
                  <a:srgbClr val="FF0000"/>
                </a:solidFill>
                <a:latin typeface="Comic Sans MS" panose="030F0902030302020204" pitchFamily="66" charset="0"/>
              </a:rPr>
              <a:t>Définition</a:t>
            </a:r>
          </a:p>
          <a:p>
            <a:pPr algn="just">
              <a:lnSpc>
                <a:spcPct val="116000"/>
              </a:lnSpc>
            </a:pPr>
            <a:endParaRPr lang="fr-FR" altLang="fr-FR" sz="1200" dirty="0">
              <a:solidFill>
                <a:srgbClr val="FF0000"/>
              </a:solidFill>
              <a:latin typeface="Comic Sans MS" panose="030F0902030302020204" pitchFamily="66" charset="0"/>
            </a:endParaRPr>
          </a:p>
          <a:p>
            <a:pPr algn="just">
              <a:lnSpc>
                <a:spcPct val="116000"/>
              </a:lnSpc>
            </a:pPr>
            <a:r>
              <a:rPr lang="fr-FR" altLang="fr-FR" sz="2800" dirty="0">
                <a:solidFill>
                  <a:srgbClr val="FF0000"/>
                </a:solidFill>
                <a:latin typeface="Comic Sans MS" panose="030F0902030302020204" pitchFamily="66" charset="0"/>
              </a:rPr>
              <a:t>Oasis</a:t>
            </a:r>
            <a:r>
              <a:rPr lang="fr-FR" altLang="fr-FR" sz="2800" dirty="0">
                <a:solidFill>
                  <a:srgbClr val="0000FF"/>
                </a:solidFill>
                <a:latin typeface="Comic Sans MS" panose="030F0902030302020204" pitchFamily="66" charset="0"/>
              </a:rPr>
              <a:t> : espace irrigué dans le désert.</a:t>
            </a:r>
          </a:p>
        </p:txBody>
      </p:sp>
      <p:sp>
        <p:nvSpPr>
          <p:cNvPr id="11268" name="AutoShape 4">
            <a:extLst>
              <a:ext uri="{FF2B5EF4-FFF2-40B4-BE49-F238E27FC236}">
                <a16:creationId xmlns:a16="http://schemas.microsoft.com/office/drawing/2014/main" id="{B3972AC1-04EB-7644-A34A-B184707FA796}"/>
              </a:ext>
            </a:extLst>
          </p:cNvPr>
          <p:cNvSpPr>
            <a:spLocks noChangeArrowheads="1"/>
          </p:cNvSpPr>
          <p:nvPr/>
        </p:nvSpPr>
        <p:spPr bwMode="auto">
          <a:xfrm>
            <a:off x="2843213" y="899573"/>
            <a:ext cx="1260475" cy="50400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1269" name="AutoShape 5">
            <a:extLst>
              <a:ext uri="{FF2B5EF4-FFF2-40B4-BE49-F238E27FC236}">
                <a16:creationId xmlns:a16="http://schemas.microsoft.com/office/drawing/2014/main" id="{22F41288-5295-E74A-B2BE-702E876FF431}"/>
              </a:ext>
            </a:extLst>
          </p:cNvPr>
          <p:cNvSpPr>
            <a:spLocks noChangeArrowheads="1"/>
          </p:cNvSpPr>
          <p:nvPr/>
        </p:nvSpPr>
        <p:spPr bwMode="auto">
          <a:xfrm>
            <a:off x="5327650" y="899573"/>
            <a:ext cx="1260475" cy="50400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7" name="Text Box 3">
            <a:extLst>
              <a:ext uri="{FF2B5EF4-FFF2-40B4-BE49-F238E27FC236}">
                <a16:creationId xmlns:a16="http://schemas.microsoft.com/office/drawing/2014/main" id="{05804153-C303-BA4E-A227-50BDE6CB2038}"/>
              </a:ext>
            </a:extLst>
          </p:cNvPr>
          <p:cNvSpPr txBox="1">
            <a:spLocks noChangeArrowheads="1"/>
          </p:cNvSpPr>
          <p:nvPr/>
        </p:nvSpPr>
        <p:spPr bwMode="auto">
          <a:xfrm>
            <a:off x="198375" y="1772865"/>
            <a:ext cx="9683874" cy="5535364"/>
          </a:xfrm>
          <a:prstGeom prst="rect">
            <a:avLst/>
          </a:prstGeom>
          <a:noFill/>
          <a:ln w="180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000" tIns="69876" rIns="99000" bIns="54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sz="2200" dirty="0"/>
              <a:t>« Zone de forte concentration de population, les prélèvements en eau dans les nappes d’eau souterraines superficielles de Gabès alimentent les besoins de l'irrigation, tandis que les prélèvements à partir des nappes profondes de la </a:t>
            </a:r>
            <a:r>
              <a:rPr lang="fr-FR" sz="2200" dirty="0" err="1"/>
              <a:t>Djeffara</a:t>
            </a:r>
            <a:r>
              <a:rPr lang="fr-FR" sz="2200" dirty="0"/>
              <a:t> sont également mobilisés dans la production d'eau potable et l’agriculture. Le secteur industriel, développé notamment pour lutter contre le départ des jeunes, quant à lui, consomme 4,58 Mm</a:t>
            </a:r>
            <a:r>
              <a:rPr lang="fr-FR" sz="2200" baseline="30000" dirty="0"/>
              <a:t>3</a:t>
            </a:r>
            <a:r>
              <a:rPr lang="fr-FR" sz="2200" dirty="0"/>
              <a:t> en 2019 en provenance de cette même nappe. Notons par ailleurs que l'impact de la </a:t>
            </a:r>
            <a:r>
              <a:rPr lang="fr-FR" sz="2200" u="sng" dirty="0"/>
              <a:t>surexploitation</a:t>
            </a:r>
            <a:r>
              <a:rPr lang="fr-FR" sz="2200" dirty="0"/>
              <a:t> des nappes souterraines sur le tarissement des sources d’eau de la région de Gabès apparait comme étant plus important que celui du changement climatique. Selon l’annuaire d’exploitation des nappes profondes de 2019, les ressources de la </a:t>
            </a:r>
            <a:r>
              <a:rPr lang="fr-FR" sz="2200" dirty="0" err="1"/>
              <a:t>Djeffara</a:t>
            </a:r>
            <a:r>
              <a:rPr lang="fr-FR" sz="2200" dirty="0"/>
              <a:t> à Gabès évaluées à 121,7 Mm</a:t>
            </a:r>
            <a:r>
              <a:rPr lang="fr-FR" sz="2200" baseline="30000" dirty="0"/>
              <a:t>3</a:t>
            </a:r>
            <a:r>
              <a:rPr lang="fr-FR" sz="2200" dirty="0"/>
              <a:t> sont exploitées à hauteur de 114,61 Mm</a:t>
            </a:r>
            <a:r>
              <a:rPr lang="fr-FR" sz="2200" baseline="30000" dirty="0"/>
              <a:t>3</a:t>
            </a:r>
            <a:r>
              <a:rPr lang="fr-FR" sz="2200" dirty="0"/>
              <a:t> à travers 260 forages dont 20% est à usage de l’eau potable et du tourisme (qui progresse), 76% pour l’agriculture (activité traditionnelle, en danger aujourd’hui) et 4% pour l’usage industriel. »</a:t>
            </a:r>
          </a:p>
          <a:p>
            <a:endParaRPr lang="fr-FR" sz="2200" dirty="0"/>
          </a:p>
          <a:p>
            <a:pPr algn="r"/>
            <a:r>
              <a:rPr lang="fr-FR" sz="1600" dirty="0"/>
              <a:t>Source : D’après </a:t>
            </a:r>
            <a:r>
              <a:rPr lang="fr-FR" sz="1600" i="1" dirty="0"/>
              <a:t>Ressources en eau non conventionnelles à Gabès, Tunisie: Réalisation d’un diagnostic sur les ressources en eau non conventionnelles et définition d'un plan de gestion municipal</a:t>
            </a:r>
            <a:r>
              <a:rPr lang="fr-FR" sz="1600" dirty="0"/>
              <a:t>, 30 juin 2022.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0DE2023D-040D-5766-C198-D20D387DD5A0}"/>
              </a:ext>
            </a:extLst>
          </p:cNvPr>
          <p:cNvGrpSpPr/>
          <p:nvPr/>
        </p:nvGrpSpPr>
        <p:grpSpPr>
          <a:xfrm>
            <a:off x="1511920" y="1115541"/>
            <a:ext cx="7130464" cy="5089328"/>
            <a:chOff x="4863266" y="321470"/>
            <a:chExt cx="6689180" cy="4603524"/>
          </a:xfrm>
        </p:grpSpPr>
        <p:sp>
          <p:nvSpPr>
            <p:cNvPr id="3" name="ZoneTexte 2">
              <a:extLst>
                <a:ext uri="{FF2B5EF4-FFF2-40B4-BE49-F238E27FC236}">
                  <a16:creationId xmlns:a16="http://schemas.microsoft.com/office/drawing/2014/main" id="{634BBC77-9ADE-D0E8-3380-A9EA48878A15}"/>
                </a:ext>
              </a:extLst>
            </p:cNvPr>
            <p:cNvSpPr txBox="1"/>
            <p:nvPr/>
          </p:nvSpPr>
          <p:spPr>
            <a:xfrm>
              <a:off x="5021743" y="3059730"/>
              <a:ext cx="6372225" cy="1865264"/>
            </a:xfrm>
            <a:prstGeom prst="rect">
              <a:avLst/>
            </a:prstGeom>
            <a:noFill/>
          </p:spPr>
          <p:txBody>
            <a:bodyPr wrap="square">
              <a:spAutoFit/>
            </a:bodyPr>
            <a:lstStyle/>
            <a:p>
              <a:r>
                <a:rPr lang="fr-FR" sz="1600" dirty="0">
                  <a:latin typeface="Verdana" panose="020B0604030504040204" pitchFamily="34" charset="0"/>
                  <a:ea typeface="Verdana" panose="020B0604030504040204" pitchFamily="34" charset="0"/>
                  <a:cs typeface="Verdana" panose="020B0604030504040204" pitchFamily="34" charset="0"/>
                </a:rPr>
                <a:t>Il existe des nappes libres et des nappes captives :</a:t>
              </a:r>
            </a:p>
            <a:p>
              <a:pPr>
                <a:buFont typeface="Arial" panose="020B0604020202020204" pitchFamily="34" charset="0"/>
                <a:buChar char="•"/>
              </a:pPr>
              <a:r>
                <a:rPr lang="fr-FR" sz="1600" dirty="0">
                  <a:latin typeface="Verdana" panose="020B0604030504040204" pitchFamily="34" charset="0"/>
                  <a:ea typeface="Verdana" panose="020B0604030504040204" pitchFamily="34" charset="0"/>
                  <a:cs typeface="Verdana" panose="020B0604030504040204" pitchFamily="34" charset="0"/>
                </a:rPr>
                <a:t>une </a:t>
              </a:r>
              <a:r>
                <a:rPr lang="fr-FR" sz="1600" b="1" dirty="0">
                  <a:latin typeface="Verdana" panose="020B0604030504040204" pitchFamily="34" charset="0"/>
                  <a:ea typeface="Verdana" panose="020B0604030504040204" pitchFamily="34" charset="0"/>
                  <a:cs typeface="Verdana" panose="020B0604030504040204" pitchFamily="34" charset="0"/>
                </a:rPr>
                <a:t>nappe libre</a:t>
              </a:r>
              <a:r>
                <a:rPr lang="fr-FR" sz="1600" dirty="0">
                  <a:latin typeface="Verdana" panose="020B0604030504040204" pitchFamily="34" charset="0"/>
                  <a:ea typeface="Verdana" panose="020B0604030504040204" pitchFamily="34" charset="0"/>
                  <a:cs typeface="Verdana" panose="020B0604030504040204" pitchFamily="34" charset="0"/>
                </a:rPr>
                <a:t> est une nappe souterraine limitée au-dessus par une surface libre</a:t>
              </a:r>
            </a:p>
            <a:p>
              <a:pPr>
                <a:buFont typeface="Arial" panose="020B0604020202020204" pitchFamily="34" charset="0"/>
                <a:buChar char="•"/>
              </a:pPr>
              <a:r>
                <a:rPr lang="fr-FR" sz="1600" dirty="0">
                  <a:latin typeface="Verdana" panose="020B0604030504040204" pitchFamily="34" charset="0"/>
                  <a:ea typeface="Verdana" panose="020B0604030504040204" pitchFamily="34" charset="0"/>
                  <a:cs typeface="Verdana" panose="020B0604030504040204" pitchFamily="34" charset="0"/>
                </a:rPr>
                <a:t>une </a:t>
              </a:r>
              <a:r>
                <a:rPr lang="fr-FR" sz="1600" b="1" dirty="0">
                  <a:latin typeface="Verdana" panose="020B0604030504040204" pitchFamily="34" charset="0"/>
                  <a:ea typeface="Verdana" panose="020B0604030504040204" pitchFamily="34" charset="0"/>
                  <a:cs typeface="Verdana" panose="020B0604030504040204" pitchFamily="34" charset="0"/>
                </a:rPr>
                <a:t>nappe captive (fossile)</a:t>
              </a:r>
              <a:r>
                <a:rPr lang="fr-FR" sz="1600" dirty="0">
                  <a:latin typeface="Verdana" panose="020B0604030504040204" pitchFamily="34" charset="0"/>
                  <a:ea typeface="Verdana" panose="020B0604030504040204" pitchFamily="34" charset="0"/>
                  <a:cs typeface="Verdana" panose="020B0604030504040204" pitchFamily="34" charset="0"/>
                </a:rPr>
                <a:t> est contenue dans un aquifère, intercalé entre deux formations quasi imperméables.</a:t>
              </a:r>
            </a:p>
            <a:p>
              <a:endParaRPr lang="fr-FR" sz="1600" dirty="0">
                <a:latin typeface="Verdana" panose="020B0604030504040204" pitchFamily="34" charset="0"/>
                <a:ea typeface="Verdana" panose="020B0604030504040204" pitchFamily="34" charset="0"/>
                <a:cs typeface="Verdana" panose="020B0604030504040204" pitchFamily="34" charset="0"/>
              </a:endParaRPr>
            </a:p>
            <a:p>
              <a:r>
                <a:rPr lang="fr-FR" sz="1600" b="1" dirty="0">
                  <a:latin typeface="Verdana" panose="020B0604030504040204" pitchFamily="34" charset="0"/>
                  <a:ea typeface="Verdana" panose="020B0604030504040204" pitchFamily="34" charset="0"/>
                  <a:cs typeface="Verdana" panose="020B0604030504040204" pitchFamily="34" charset="0"/>
                </a:rPr>
                <a:t>Aquifère</a:t>
              </a:r>
              <a:r>
                <a:rPr lang="fr-FR" sz="1600" dirty="0">
                  <a:latin typeface="Verdana" panose="020B0604030504040204" pitchFamily="34" charset="0"/>
                  <a:ea typeface="Verdana" panose="020B0604030504040204" pitchFamily="34" charset="0"/>
                  <a:cs typeface="Verdana" panose="020B0604030504040204" pitchFamily="34" charset="0"/>
                </a:rPr>
                <a:t> : Terrain perméable, poreux, permettant l'écoulement d'une nappe souterraine et le captage de l'eau.</a:t>
              </a:r>
            </a:p>
          </p:txBody>
        </p:sp>
        <p:pic>
          <p:nvPicPr>
            <p:cNvPr id="4" name="Image 3">
              <a:extLst>
                <a:ext uri="{FF2B5EF4-FFF2-40B4-BE49-F238E27FC236}">
                  <a16:creationId xmlns:a16="http://schemas.microsoft.com/office/drawing/2014/main" id="{8B10DBB0-5C0F-0F0E-0A88-C79875AE69A9}"/>
                </a:ext>
              </a:extLst>
            </p:cNvPr>
            <p:cNvPicPr>
              <a:picLocks noChangeAspect="1"/>
            </p:cNvPicPr>
            <p:nvPr/>
          </p:nvPicPr>
          <p:blipFill>
            <a:blip r:embed="rId3"/>
            <a:stretch>
              <a:fillRect/>
            </a:stretch>
          </p:blipFill>
          <p:spPr>
            <a:xfrm>
              <a:off x="4863266" y="321470"/>
              <a:ext cx="6689180" cy="2738260"/>
            </a:xfrm>
            <a:prstGeom prst="rect">
              <a:avLst/>
            </a:prstGeom>
          </p:spPr>
        </p:pic>
      </p:grpSp>
    </p:spTree>
    <p:extLst>
      <p:ext uri="{BB962C8B-B14F-4D97-AF65-F5344CB8AC3E}">
        <p14:creationId xmlns:p14="http://schemas.microsoft.com/office/powerpoint/2010/main" val="86121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a:extLst>
              <a:ext uri="{FF2B5EF4-FFF2-40B4-BE49-F238E27FC236}">
                <a16:creationId xmlns:a16="http://schemas.microsoft.com/office/drawing/2014/main" id="{323965E1-9472-8D49-8894-0026FBC46B97}"/>
              </a:ext>
            </a:extLst>
          </p:cNvPr>
          <p:cNvSpPr txBox="1">
            <a:spLocks noChangeArrowheads="1"/>
          </p:cNvSpPr>
          <p:nvPr/>
        </p:nvSpPr>
        <p:spPr bwMode="auto">
          <a:xfrm>
            <a:off x="198375" y="4643933"/>
            <a:ext cx="9720262" cy="259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00000"/>
              </a:lnSpc>
            </a:pPr>
            <a:r>
              <a:rPr lang="fr-FR" sz="1800" b="1" dirty="0">
                <a:effectLst/>
                <a:latin typeface="Comic Sans MS" panose="030F0902030302020204" pitchFamily="66" charset="0"/>
                <a:ea typeface="Cambria" panose="02040503050406030204" pitchFamily="18" charset="0"/>
                <a:cs typeface="Times New Roman" panose="02020603050405020304" pitchFamily="18" charset="0"/>
              </a:rPr>
              <a:t>2. À partir du texte, complète le schéma sur le conflit lié à l’eau à Gabès. Utilise la légende et les consignes ci-dessous t’aider :</a:t>
            </a:r>
            <a:endParaRPr lang="fr-FR" sz="1800" dirty="0">
              <a:effectLst/>
              <a:latin typeface="Cambria" panose="02040503050406030204" pitchFamily="18" charset="0"/>
              <a:ea typeface="Cambria" panose="02040503050406030204" pitchFamily="18" charset="0"/>
              <a:cs typeface="Times New Roman" panose="02020603050405020304" pitchFamily="18" charset="0"/>
            </a:endParaRPr>
          </a:p>
          <a:p>
            <a:pPr>
              <a:lnSpc>
                <a:spcPct val="100000"/>
              </a:lnSpc>
            </a:pPr>
            <a:r>
              <a:rPr lang="fr-FR" sz="1800" b="1" dirty="0">
                <a:effectLst/>
                <a:latin typeface="Comic Sans MS" panose="030F0902030302020204" pitchFamily="66" charset="0"/>
                <a:ea typeface="Cambria" panose="02040503050406030204" pitchFamily="18" charset="0"/>
                <a:cs typeface="Times New Roman" panose="02020603050405020304" pitchFamily="18" charset="0"/>
              </a:rPr>
              <a:t> </a:t>
            </a:r>
            <a:endParaRPr lang="fr-FR" sz="1800" dirty="0">
              <a:effectLst/>
              <a:latin typeface="Cambria" panose="02040503050406030204" pitchFamily="18" charset="0"/>
              <a:ea typeface="Cambria" panose="02040503050406030204" pitchFamily="18" charset="0"/>
              <a:cs typeface="Times New Roman" panose="02020603050405020304" pitchFamily="18" charset="0"/>
            </a:endParaRPr>
          </a:p>
          <a:p>
            <a:pPr>
              <a:lnSpc>
                <a:spcPct val="100000"/>
              </a:lnSpc>
            </a:pPr>
            <a:r>
              <a:rPr lang="fr-FR" sz="1800" dirty="0">
                <a:effectLst/>
                <a:latin typeface="Comic Sans MS" panose="030F0902030302020204" pitchFamily="66" charset="0"/>
                <a:ea typeface="Cambria" panose="02040503050406030204" pitchFamily="18" charset="0"/>
                <a:cs typeface="Times New Roman" panose="02020603050405020304" pitchFamily="18" charset="0"/>
                <a:sym typeface="Wingdings 2" pitchFamily="2" charset="2"/>
              </a:rPr>
              <a:t></a:t>
            </a:r>
            <a:r>
              <a:rPr lang="fr-FR" sz="1800" dirty="0">
                <a:effectLst/>
                <a:latin typeface="Comic Sans MS" panose="030F0902030302020204" pitchFamily="66" charset="0"/>
                <a:ea typeface="Cambria" panose="02040503050406030204" pitchFamily="18" charset="0"/>
                <a:cs typeface="Times New Roman" panose="02020603050405020304" pitchFamily="18" charset="0"/>
              </a:rPr>
              <a:t> Relève et indique sur le schéma les secteurs d’activité utilisant l’eau à Gabès.</a:t>
            </a:r>
            <a:endParaRPr lang="fr-FR" sz="1800" dirty="0">
              <a:effectLst/>
              <a:latin typeface="Cambria" panose="02040503050406030204" pitchFamily="18" charset="0"/>
              <a:ea typeface="Cambria" panose="02040503050406030204" pitchFamily="18" charset="0"/>
              <a:cs typeface="Times New Roman" panose="02020603050405020304" pitchFamily="18" charset="0"/>
            </a:endParaRPr>
          </a:p>
          <a:p>
            <a:pPr>
              <a:lnSpc>
                <a:spcPct val="100000"/>
              </a:lnSpc>
            </a:pPr>
            <a:r>
              <a:rPr lang="fr-FR" sz="1800" dirty="0">
                <a:effectLst/>
                <a:latin typeface="Comic Sans MS" panose="030F0902030302020204" pitchFamily="66" charset="0"/>
                <a:ea typeface="Cambria" panose="02040503050406030204" pitchFamily="18" charset="0"/>
                <a:cs typeface="Times New Roman" panose="02020603050405020304" pitchFamily="18" charset="0"/>
                <a:sym typeface="Wingdings 2" pitchFamily="2" charset="2"/>
              </a:rPr>
              <a:t></a:t>
            </a:r>
            <a:r>
              <a:rPr lang="fr-FR" sz="1800" dirty="0">
                <a:effectLst/>
                <a:latin typeface="Comic Sans MS" panose="030F0902030302020204" pitchFamily="66" charset="0"/>
                <a:ea typeface="Cambria" panose="02040503050406030204" pitchFamily="18" charset="0"/>
                <a:cs typeface="Times New Roman" panose="02020603050405020304" pitchFamily="18" charset="0"/>
              </a:rPr>
              <a:t> Relève et indique sur le schéma où pompent-ils cette eau.</a:t>
            </a:r>
            <a:r>
              <a:rPr lang="fr-FR" sz="1800" b="1" dirty="0">
                <a:effectLst/>
                <a:latin typeface="Comic Sans MS" panose="030F0902030302020204" pitchFamily="66" charset="0"/>
                <a:ea typeface="Cambria" panose="02040503050406030204" pitchFamily="18" charset="0"/>
                <a:cs typeface="Times New Roman" panose="02020603050405020304" pitchFamily="18" charset="0"/>
              </a:rPr>
              <a:t>	</a:t>
            </a:r>
            <a:endParaRPr lang="fr-FR" sz="1800" dirty="0">
              <a:effectLst/>
              <a:latin typeface="Cambria" panose="02040503050406030204" pitchFamily="18" charset="0"/>
              <a:ea typeface="Cambria" panose="02040503050406030204" pitchFamily="18" charset="0"/>
              <a:cs typeface="Times New Roman" panose="02020603050405020304" pitchFamily="18" charset="0"/>
            </a:endParaRPr>
          </a:p>
          <a:p>
            <a:pPr>
              <a:lnSpc>
                <a:spcPct val="100000"/>
              </a:lnSpc>
            </a:pPr>
            <a:r>
              <a:rPr lang="fr-FR" sz="1800" dirty="0">
                <a:effectLst/>
                <a:latin typeface="Comic Sans MS" panose="030F0902030302020204" pitchFamily="66" charset="0"/>
                <a:ea typeface="Cambria" panose="02040503050406030204" pitchFamily="18" charset="0"/>
                <a:cs typeface="Times New Roman" panose="02020603050405020304" pitchFamily="18" charset="0"/>
                <a:sym typeface="Wingdings 2" pitchFamily="2" charset="2"/>
              </a:rPr>
              <a:t></a:t>
            </a:r>
            <a:r>
              <a:rPr lang="fr-FR" sz="1800" dirty="0">
                <a:effectLst/>
                <a:latin typeface="Comic Sans MS" panose="030F0902030302020204" pitchFamily="66" charset="0"/>
                <a:ea typeface="Cambria" panose="02040503050406030204" pitchFamily="18" charset="0"/>
                <a:cs typeface="Times New Roman" panose="02020603050405020304" pitchFamily="18" charset="0"/>
              </a:rPr>
              <a:t> Caractérise comment et pourquoi ces différents secteurs d’activité exploitent-ils l’eau à Gabès.</a:t>
            </a:r>
            <a:endParaRPr lang="fr-FR" sz="1800" dirty="0">
              <a:effectLst/>
              <a:latin typeface="Cambria" panose="02040503050406030204" pitchFamily="18" charset="0"/>
              <a:ea typeface="Cambria" panose="02040503050406030204" pitchFamily="18" charset="0"/>
              <a:cs typeface="Times New Roman" panose="02020603050405020304" pitchFamily="18" charset="0"/>
            </a:endParaRPr>
          </a:p>
          <a:p>
            <a:pPr>
              <a:lnSpc>
                <a:spcPct val="100000"/>
              </a:lnSpc>
            </a:pPr>
            <a:r>
              <a:rPr lang="fr-FR" sz="1800" dirty="0">
                <a:effectLst/>
                <a:latin typeface="Comic Sans MS" panose="030F0902030302020204" pitchFamily="66" charset="0"/>
                <a:ea typeface="Cambria" panose="02040503050406030204" pitchFamily="18" charset="0"/>
                <a:cs typeface="Times New Roman" panose="02020603050405020304" pitchFamily="18" charset="0"/>
                <a:sym typeface="Wingdings 2" pitchFamily="2" charset="2"/>
              </a:rPr>
              <a:t></a:t>
            </a:r>
            <a:r>
              <a:rPr lang="fr-FR" sz="1800" dirty="0">
                <a:effectLst/>
                <a:latin typeface="Comic Sans MS" panose="030F0902030302020204" pitchFamily="66" charset="0"/>
                <a:ea typeface="Cambria" panose="02040503050406030204" pitchFamily="18" charset="0"/>
                <a:cs typeface="Times New Roman" panose="02020603050405020304" pitchFamily="18" charset="0"/>
              </a:rPr>
              <a:t> Indique sur le schéma le terme souligné dans le document 1.</a:t>
            </a:r>
            <a:endParaRPr lang="fr-FR" sz="1800" dirty="0">
              <a:effectLst/>
              <a:latin typeface="Cambria" panose="02040503050406030204" pitchFamily="18" charset="0"/>
              <a:ea typeface="Cambria" panose="02040503050406030204" pitchFamily="18" charset="0"/>
              <a:cs typeface="Times New Roman" panose="02020603050405020304" pitchFamily="18" charset="0"/>
            </a:endParaRPr>
          </a:p>
          <a:p>
            <a:pPr>
              <a:lnSpc>
                <a:spcPct val="100000"/>
              </a:lnSpc>
            </a:pPr>
            <a:r>
              <a:rPr lang="fr-FR" sz="1800" dirty="0">
                <a:effectLst/>
                <a:latin typeface="Comic Sans MS" panose="030F0902030302020204" pitchFamily="66" charset="0"/>
                <a:ea typeface="Cambria" panose="02040503050406030204" pitchFamily="18" charset="0"/>
                <a:cs typeface="Times New Roman" panose="02020603050405020304" pitchFamily="18" charset="0"/>
                <a:sym typeface="Wingdings 2" pitchFamily="2" charset="2"/>
              </a:rPr>
              <a:t></a:t>
            </a:r>
            <a:r>
              <a:rPr lang="fr-FR" sz="1800" dirty="0">
                <a:effectLst/>
                <a:latin typeface="Comic Sans MS" panose="030F0902030302020204" pitchFamily="66" charset="0"/>
                <a:ea typeface="Cambria" panose="02040503050406030204" pitchFamily="18" charset="0"/>
                <a:cs typeface="Times New Roman" panose="02020603050405020304" pitchFamily="18" charset="0"/>
              </a:rPr>
              <a:t> Complète le schéma à l’aide des figurés proposés dans la légende.</a:t>
            </a:r>
            <a:endParaRPr lang="fr-FR" sz="1800" dirty="0">
              <a:effectLst/>
              <a:latin typeface="Cambria" panose="02040503050406030204" pitchFamily="18" charset="0"/>
              <a:ea typeface="Cambria" panose="02040503050406030204" pitchFamily="18" charset="0"/>
              <a:cs typeface="Times New Roman" panose="02020603050405020304" pitchFamily="18" charset="0"/>
            </a:endParaRPr>
          </a:p>
          <a:p>
            <a:pPr>
              <a:lnSpc>
                <a:spcPct val="100000"/>
              </a:lnSpc>
            </a:pPr>
            <a:r>
              <a:rPr lang="fr-FR" sz="1800" dirty="0">
                <a:effectLst/>
                <a:latin typeface="Comic Sans MS" panose="030F0902030302020204" pitchFamily="66" charset="0"/>
                <a:ea typeface="Cambria" panose="02040503050406030204" pitchFamily="18" charset="0"/>
                <a:cs typeface="Times New Roman" panose="02020603050405020304" pitchFamily="18" charset="0"/>
                <a:sym typeface="Wingdings 2" pitchFamily="2" charset="2"/>
              </a:rPr>
              <a:t></a:t>
            </a:r>
            <a:r>
              <a:rPr lang="fr-FR" sz="1800" dirty="0">
                <a:effectLst/>
                <a:latin typeface="Comic Sans MS" panose="030F0902030302020204" pitchFamily="66" charset="0"/>
                <a:ea typeface="Cambria" panose="02040503050406030204" pitchFamily="18" charset="0"/>
                <a:cs typeface="Times New Roman" panose="02020603050405020304" pitchFamily="18" charset="0"/>
              </a:rPr>
              <a:t> Donne un titre au schéma.</a:t>
            </a:r>
            <a:endParaRPr lang="fr-FR" sz="18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 Box 3">
            <a:extLst>
              <a:ext uri="{FF2B5EF4-FFF2-40B4-BE49-F238E27FC236}">
                <a16:creationId xmlns:a16="http://schemas.microsoft.com/office/drawing/2014/main" id="{05804153-C303-BA4E-A227-50BDE6CB2038}"/>
              </a:ext>
            </a:extLst>
          </p:cNvPr>
          <p:cNvSpPr txBox="1">
            <a:spLocks noChangeArrowheads="1"/>
          </p:cNvSpPr>
          <p:nvPr/>
        </p:nvSpPr>
        <p:spPr bwMode="auto">
          <a:xfrm>
            <a:off x="198375" y="35421"/>
            <a:ext cx="9683874" cy="4536504"/>
          </a:xfrm>
          <a:prstGeom prst="rect">
            <a:avLst/>
          </a:prstGeom>
          <a:noFill/>
          <a:ln w="180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000" tIns="69876" rIns="99000" bIns="54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sz="2000" dirty="0"/>
              <a:t>« Zone de forte concentration de population, les prélèvements en eau dans les nappes d’eau souterraines superficielles de Gabès alimentent les besoins de l'irrigation, tandis que les prélèvements à partir des nappes profondes de la </a:t>
            </a:r>
            <a:r>
              <a:rPr lang="fr-FR" sz="2000" dirty="0" err="1"/>
              <a:t>Djeffara</a:t>
            </a:r>
            <a:r>
              <a:rPr lang="fr-FR" sz="2000" dirty="0"/>
              <a:t> sont également mobilisés dans la production d'eau potable et l’agriculture. Le secteur industriel, développé notamment pour lutter contre le départ des jeunes, quant à lui, consomme 4,58 Mm</a:t>
            </a:r>
            <a:r>
              <a:rPr lang="fr-FR" sz="2000" baseline="30000" dirty="0"/>
              <a:t>3</a:t>
            </a:r>
            <a:r>
              <a:rPr lang="fr-FR" sz="2000" dirty="0"/>
              <a:t> en 2019 en provenance de cette même nappe. Notons par ailleurs que l'impact de la </a:t>
            </a:r>
            <a:r>
              <a:rPr lang="fr-FR" sz="2000" u="sng" dirty="0"/>
              <a:t>surexploitation</a:t>
            </a:r>
            <a:r>
              <a:rPr lang="fr-FR" sz="2000" dirty="0"/>
              <a:t> des nappes souterraines sur le tarissement des sources d’eau de la région de Gabès apparait comme étant plus important que celui du changement climatique. Selon l’annuaire d’exploitation des nappes profondes de 2019, les ressources de la </a:t>
            </a:r>
            <a:r>
              <a:rPr lang="fr-FR" sz="2000" dirty="0" err="1"/>
              <a:t>Djeffara</a:t>
            </a:r>
            <a:r>
              <a:rPr lang="fr-FR" sz="2000" dirty="0"/>
              <a:t> à Gabès évaluées à 121,7 Mm</a:t>
            </a:r>
            <a:r>
              <a:rPr lang="fr-FR" sz="2000" baseline="30000" dirty="0"/>
              <a:t>3</a:t>
            </a:r>
            <a:r>
              <a:rPr lang="fr-FR" sz="2000" dirty="0"/>
              <a:t> sont exploitées à hauteur de 114,61 Mm</a:t>
            </a:r>
            <a:r>
              <a:rPr lang="fr-FR" sz="2000" baseline="30000" dirty="0"/>
              <a:t>3</a:t>
            </a:r>
            <a:r>
              <a:rPr lang="fr-FR" sz="2000" dirty="0"/>
              <a:t> à travers 260 forages dont 20% est à usage de l’eau potable et du tourisme (qui progresse), 76% pour l’agriculture (activité traditionnelle, en danger aujourd’hui) et 4% pour l’usage industriel. »</a:t>
            </a:r>
          </a:p>
          <a:p>
            <a:endParaRPr lang="fr-FR" sz="2000" dirty="0"/>
          </a:p>
          <a:p>
            <a:pPr algn="r"/>
            <a:r>
              <a:rPr lang="fr-FR" sz="1600" dirty="0"/>
              <a:t>Source : D’après </a:t>
            </a:r>
            <a:r>
              <a:rPr lang="fr-FR" sz="1600" i="1" dirty="0"/>
              <a:t>Ressources en eau non conventionnelles à Gabès, Tunisie: Réalisation d’un diagnostic sur les ressources en eau non conventionnelles et définition d'un plan de gestion municipal</a:t>
            </a:r>
            <a:r>
              <a:rPr lang="fr-FR" sz="1600" dirty="0"/>
              <a:t>, 30 juin 2022. </a:t>
            </a:r>
          </a:p>
        </p:txBody>
      </p:sp>
      <p:sp>
        <p:nvSpPr>
          <p:cNvPr id="2" name="Rectangle 1">
            <a:extLst>
              <a:ext uri="{FF2B5EF4-FFF2-40B4-BE49-F238E27FC236}">
                <a16:creationId xmlns:a16="http://schemas.microsoft.com/office/drawing/2014/main" id="{7507A6CD-A73D-11B5-A4A9-0FA5E086A58B}"/>
              </a:ext>
            </a:extLst>
          </p:cNvPr>
          <p:cNvSpPr/>
          <p:nvPr/>
        </p:nvSpPr>
        <p:spPr>
          <a:xfrm>
            <a:off x="3888184" y="5508029"/>
            <a:ext cx="4824536" cy="257175"/>
          </a:xfrm>
          <a:prstGeom prst="rect">
            <a:avLst/>
          </a:prstGeom>
          <a:solidFill>
            <a:srgbClr val="FFFF0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CD7DDAE7-DD6D-8E4D-C7BB-C2DC05E2FC59}"/>
              </a:ext>
            </a:extLst>
          </p:cNvPr>
          <p:cNvSpPr/>
          <p:nvPr/>
        </p:nvSpPr>
        <p:spPr>
          <a:xfrm>
            <a:off x="7344568" y="971525"/>
            <a:ext cx="1224136" cy="257175"/>
          </a:xfrm>
          <a:prstGeom prst="rect">
            <a:avLst/>
          </a:prstGeom>
          <a:solidFill>
            <a:srgbClr val="FFFF0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5FCF154E-0A17-5574-2E7F-B3AB88843DA0}"/>
              </a:ext>
            </a:extLst>
          </p:cNvPr>
          <p:cNvSpPr/>
          <p:nvPr/>
        </p:nvSpPr>
        <p:spPr>
          <a:xfrm>
            <a:off x="287784" y="1259557"/>
            <a:ext cx="2016224" cy="257175"/>
          </a:xfrm>
          <a:prstGeom prst="rect">
            <a:avLst/>
          </a:prstGeom>
          <a:solidFill>
            <a:srgbClr val="FFFF0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1980DF6-46DB-02EE-2875-31245CCFBD7D}"/>
              </a:ext>
            </a:extLst>
          </p:cNvPr>
          <p:cNvSpPr/>
          <p:nvPr/>
        </p:nvSpPr>
        <p:spPr>
          <a:xfrm>
            <a:off x="3168104" y="3234630"/>
            <a:ext cx="1368152" cy="257175"/>
          </a:xfrm>
          <a:prstGeom prst="rect">
            <a:avLst/>
          </a:prstGeom>
          <a:solidFill>
            <a:srgbClr val="FFFF0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517CFB83-779F-9114-3707-9765CFD3E708}"/>
              </a:ext>
            </a:extLst>
          </p:cNvPr>
          <p:cNvSpPr/>
          <p:nvPr/>
        </p:nvSpPr>
        <p:spPr>
          <a:xfrm>
            <a:off x="1439912" y="107429"/>
            <a:ext cx="3888432" cy="257175"/>
          </a:xfrm>
          <a:prstGeom prst="rect">
            <a:avLst/>
          </a:prstGeom>
          <a:solidFill>
            <a:srgbClr val="FFFF0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604E9F28-DE17-B0C8-2554-A376EE605478}"/>
              </a:ext>
            </a:extLst>
          </p:cNvPr>
          <p:cNvSpPr/>
          <p:nvPr/>
        </p:nvSpPr>
        <p:spPr>
          <a:xfrm>
            <a:off x="4176216" y="5796061"/>
            <a:ext cx="2376264" cy="257175"/>
          </a:xfrm>
          <a:prstGeom prst="rect">
            <a:avLst/>
          </a:prstGeom>
          <a:solidFill>
            <a:srgbClr val="00B0F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E6FAFA19-AF13-2346-2A16-08F5D330654D}"/>
              </a:ext>
            </a:extLst>
          </p:cNvPr>
          <p:cNvSpPr/>
          <p:nvPr/>
        </p:nvSpPr>
        <p:spPr>
          <a:xfrm>
            <a:off x="251780" y="395461"/>
            <a:ext cx="3060340" cy="257175"/>
          </a:xfrm>
          <a:prstGeom prst="rect">
            <a:avLst/>
          </a:prstGeom>
          <a:solidFill>
            <a:srgbClr val="00B0F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8A0C5A3B-5252-E208-F928-E07835DBD983}"/>
              </a:ext>
            </a:extLst>
          </p:cNvPr>
          <p:cNvSpPr/>
          <p:nvPr/>
        </p:nvSpPr>
        <p:spPr>
          <a:xfrm>
            <a:off x="1781950" y="6073799"/>
            <a:ext cx="2250250" cy="257175"/>
          </a:xfrm>
          <a:prstGeom prst="rect">
            <a:avLst/>
          </a:prstGeom>
          <a:solidFill>
            <a:srgbClr val="92D05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F25100AB-814F-7E4F-0DFC-059275BDBDD5}"/>
              </a:ext>
            </a:extLst>
          </p:cNvPr>
          <p:cNvSpPr/>
          <p:nvPr/>
        </p:nvSpPr>
        <p:spPr>
          <a:xfrm>
            <a:off x="8533033" y="2943443"/>
            <a:ext cx="1224136" cy="257175"/>
          </a:xfrm>
          <a:prstGeom prst="rect">
            <a:avLst/>
          </a:prstGeom>
          <a:solidFill>
            <a:srgbClr val="92D05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9BC0FA53-7AA7-A266-DA98-113F85E2C412}"/>
              </a:ext>
            </a:extLst>
          </p:cNvPr>
          <p:cNvSpPr/>
          <p:nvPr/>
        </p:nvSpPr>
        <p:spPr>
          <a:xfrm>
            <a:off x="290754" y="3234630"/>
            <a:ext cx="2589318" cy="257175"/>
          </a:xfrm>
          <a:prstGeom prst="rect">
            <a:avLst/>
          </a:prstGeom>
          <a:solidFill>
            <a:srgbClr val="92D05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F6A9162A-DF45-0388-DEDF-7B8E43CD6251}"/>
              </a:ext>
            </a:extLst>
          </p:cNvPr>
          <p:cNvSpPr/>
          <p:nvPr/>
        </p:nvSpPr>
        <p:spPr>
          <a:xfrm>
            <a:off x="5688384" y="3506168"/>
            <a:ext cx="3024336" cy="257175"/>
          </a:xfrm>
          <a:prstGeom prst="rect">
            <a:avLst/>
          </a:prstGeom>
          <a:solidFill>
            <a:srgbClr val="92D05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8A0D84C6-8E98-A94E-3776-D781DF274EE9}"/>
              </a:ext>
            </a:extLst>
          </p:cNvPr>
          <p:cNvSpPr/>
          <p:nvPr/>
        </p:nvSpPr>
        <p:spPr>
          <a:xfrm>
            <a:off x="6444468" y="3234630"/>
            <a:ext cx="2484276" cy="257175"/>
          </a:xfrm>
          <a:prstGeom prst="rect">
            <a:avLst/>
          </a:prstGeom>
          <a:solidFill>
            <a:srgbClr val="92D05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41166BA2-50A9-7578-806F-EAE941327DC6}"/>
              </a:ext>
            </a:extLst>
          </p:cNvPr>
          <p:cNvSpPr/>
          <p:nvPr/>
        </p:nvSpPr>
        <p:spPr>
          <a:xfrm>
            <a:off x="343275" y="3522662"/>
            <a:ext cx="2392781" cy="257175"/>
          </a:xfrm>
          <a:prstGeom prst="rect">
            <a:avLst/>
          </a:prstGeom>
          <a:solidFill>
            <a:srgbClr val="92D05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F16ACDDD-A16C-73E0-3820-0966DC2DF62E}"/>
              </a:ext>
            </a:extLst>
          </p:cNvPr>
          <p:cNvSpPr/>
          <p:nvPr/>
        </p:nvSpPr>
        <p:spPr>
          <a:xfrm>
            <a:off x="4636009" y="3247853"/>
            <a:ext cx="1700447" cy="257175"/>
          </a:xfrm>
          <a:prstGeom prst="rect">
            <a:avLst/>
          </a:prstGeom>
          <a:solidFill>
            <a:srgbClr val="92D05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F32AB45D-C5AC-D30D-36D4-F8B907FC27E9}"/>
              </a:ext>
            </a:extLst>
          </p:cNvPr>
          <p:cNvSpPr/>
          <p:nvPr/>
        </p:nvSpPr>
        <p:spPr>
          <a:xfrm>
            <a:off x="252525" y="673199"/>
            <a:ext cx="1187388" cy="257175"/>
          </a:xfrm>
          <a:prstGeom prst="rect">
            <a:avLst/>
          </a:prstGeom>
          <a:solidFill>
            <a:srgbClr val="92D05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7DE38D60-BF6B-490C-8DE7-89F6E984D4BF}"/>
              </a:ext>
            </a:extLst>
          </p:cNvPr>
          <p:cNvSpPr/>
          <p:nvPr/>
        </p:nvSpPr>
        <p:spPr>
          <a:xfrm>
            <a:off x="5464134" y="1259557"/>
            <a:ext cx="3896657" cy="257175"/>
          </a:xfrm>
          <a:prstGeom prst="rect">
            <a:avLst/>
          </a:prstGeom>
          <a:solidFill>
            <a:srgbClr val="92D050">
              <a:alpha val="30000"/>
            </a:srgbClr>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48780527"/>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heckerboard(across)">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heckerboard(across)">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heckerboard(across)">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heckerboard(across)">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checkerboard(across)">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checkerboard(across)">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checkerboard(across)">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checkerboard(across)">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a:extLst>
              <a:ext uri="{FF2B5EF4-FFF2-40B4-BE49-F238E27FC236}">
                <a16:creationId xmlns:a16="http://schemas.microsoft.com/office/drawing/2014/main" id="{FA20BC87-64B4-C54D-AA8B-04D97308EEB5}"/>
              </a:ext>
            </a:extLst>
          </p:cNvPr>
          <p:cNvSpPr>
            <a:spLocks noChangeArrowheads="1"/>
          </p:cNvSpPr>
          <p:nvPr/>
        </p:nvSpPr>
        <p:spPr bwMode="auto">
          <a:xfrm>
            <a:off x="2735263" y="5219700"/>
            <a:ext cx="4679950" cy="360363"/>
          </a:xfrm>
          <a:prstGeom prst="roundRect">
            <a:avLst>
              <a:gd name="adj" fmla="val 440"/>
            </a:avLst>
          </a:prstGeom>
          <a:solidFill>
            <a:srgbClr val="00FFFF">
              <a:alpha val="50000"/>
            </a:srgbClr>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2290" name="AutoShape 2">
            <a:extLst>
              <a:ext uri="{FF2B5EF4-FFF2-40B4-BE49-F238E27FC236}">
                <a16:creationId xmlns:a16="http://schemas.microsoft.com/office/drawing/2014/main" id="{D0C9AC73-8079-284D-A263-9B968021A82D}"/>
              </a:ext>
            </a:extLst>
          </p:cNvPr>
          <p:cNvSpPr>
            <a:spLocks noChangeArrowheads="1"/>
          </p:cNvSpPr>
          <p:nvPr/>
        </p:nvSpPr>
        <p:spPr bwMode="auto">
          <a:xfrm>
            <a:off x="2735263" y="5219700"/>
            <a:ext cx="4679950" cy="360363"/>
          </a:xfrm>
          <a:prstGeom prst="roundRect">
            <a:avLst>
              <a:gd name="adj" fmla="val 440"/>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2291" name="Freeform 3">
            <a:extLst>
              <a:ext uri="{FF2B5EF4-FFF2-40B4-BE49-F238E27FC236}">
                <a16:creationId xmlns:a16="http://schemas.microsoft.com/office/drawing/2014/main" id="{6F660E36-AC87-D84F-9346-2EE69D8CDBCC}"/>
              </a:ext>
            </a:extLst>
          </p:cNvPr>
          <p:cNvSpPr>
            <a:spLocks/>
          </p:cNvSpPr>
          <p:nvPr/>
        </p:nvSpPr>
        <p:spPr bwMode="auto">
          <a:xfrm>
            <a:off x="2268538" y="4140200"/>
            <a:ext cx="792162" cy="1081088"/>
          </a:xfrm>
          <a:custGeom>
            <a:avLst/>
            <a:gdLst>
              <a:gd name="T0" fmla="*/ 2200 w 2201"/>
              <a:gd name="T1" fmla="*/ 3000 h 3001"/>
              <a:gd name="T2" fmla="*/ 0 w 2201"/>
              <a:gd name="T3" fmla="*/ 0 h 3001"/>
            </a:gdLst>
            <a:ahLst/>
            <a:cxnLst>
              <a:cxn ang="0">
                <a:pos x="T0" y="T1"/>
              </a:cxn>
              <a:cxn ang="0">
                <a:pos x="T2" y="T3"/>
              </a:cxn>
            </a:cxnLst>
            <a:rect l="0" t="0" r="r" b="b"/>
            <a:pathLst>
              <a:path w="2201" h="3001">
                <a:moveTo>
                  <a:pt x="2200" y="3000"/>
                </a:moveTo>
                <a:lnTo>
                  <a:pt x="0" y="0"/>
                </a:lnTo>
              </a:path>
            </a:pathLst>
          </a:custGeom>
          <a:noFill/>
          <a:ln w="36000" cap="flat">
            <a:solidFill>
              <a:srgbClr val="0000FF"/>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292" name="Freeform 4">
            <a:extLst>
              <a:ext uri="{FF2B5EF4-FFF2-40B4-BE49-F238E27FC236}">
                <a16:creationId xmlns:a16="http://schemas.microsoft.com/office/drawing/2014/main" id="{85104DAC-79D3-0648-9C46-AD6ACB450849}"/>
              </a:ext>
            </a:extLst>
          </p:cNvPr>
          <p:cNvSpPr>
            <a:spLocks/>
          </p:cNvSpPr>
          <p:nvPr/>
        </p:nvSpPr>
        <p:spPr bwMode="auto">
          <a:xfrm>
            <a:off x="7199313" y="4140200"/>
            <a:ext cx="973137" cy="1081088"/>
          </a:xfrm>
          <a:custGeom>
            <a:avLst/>
            <a:gdLst>
              <a:gd name="T0" fmla="*/ 0 w 2701"/>
              <a:gd name="T1" fmla="*/ 3000 h 3001"/>
              <a:gd name="T2" fmla="*/ 2700 w 2701"/>
              <a:gd name="T3" fmla="*/ 0 h 3001"/>
            </a:gdLst>
            <a:ahLst/>
            <a:cxnLst>
              <a:cxn ang="0">
                <a:pos x="T0" y="T1"/>
              </a:cxn>
              <a:cxn ang="0">
                <a:pos x="T2" y="T3"/>
              </a:cxn>
            </a:cxnLst>
            <a:rect l="0" t="0" r="r" b="b"/>
            <a:pathLst>
              <a:path w="2701" h="3001">
                <a:moveTo>
                  <a:pt x="0" y="3000"/>
                </a:moveTo>
                <a:lnTo>
                  <a:pt x="2700" y="0"/>
                </a:lnTo>
              </a:path>
            </a:pathLst>
          </a:custGeom>
          <a:noFill/>
          <a:ln w="36000" cap="flat">
            <a:solidFill>
              <a:srgbClr val="0000FF"/>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293" name="Freeform 5">
            <a:extLst>
              <a:ext uri="{FF2B5EF4-FFF2-40B4-BE49-F238E27FC236}">
                <a16:creationId xmlns:a16="http://schemas.microsoft.com/office/drawing/2014/main" id="{AE6F2E49-403B-BE4B-8E2F-7758B126B529}"/>
              </a:ext>
            </a:extLst>
          </p:cNvPr>
          <p:cNvSpPr>
            <a:spLocks/>
          </p:cNvSpPr>
          <p:nvPr/>
        </p:nvSpPr>
        <p:spPr bwMode="auto">
          <a:xfrm>
            <a:off x="4176713" y="4140200"/>
            <a:ext cx="144462" cy="1081088"/>
          </a:xfrm>
          <a:custGeom>
            <a:avLst/>
            <a:gdLst>
              <a:gd name="T0" fmla="*/ 400 w 401"/>
              <a:gd name="T1" fmla="*/ 3000 h 3001"/>
              <a:gd name="T2" fmla="*/ 0 w 401"/>
              <a:gd name="T3" fmla="*/ 0 h 3001"/>
            </a:gdLst>
            <a:ahLst/>
            <a:cxnLst>
              <a:cxn ang="0">
                <a:pos x="T0" y="T1"/>
              </a:cxn>
              <a:cxn ang="0">
                <a:pos x="T2" y="T3"/>
              </a:cxn>
            </a:cxnLst>
            <a:rect l="0" t="0" r="r" b="b"/>
            <a:pathLst>
              <a:path w="401" h="3001">
                <a:moveTo>
                  <a:pt x="400" y="3000"/>
                </a:moveTo>
                <a:lnTo>
                  <a:pt x="0" y="0"/>
                </a:lnTo>
              </a:path>
            </a:pathLst>
          </a:custGeom>
          <a:noFill/>
          <a:ln w="36000" cap="flat">
            <a:solidFill>
              <a:srgbClr val="0000FF"/>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294" name="Freeform 6">
            <a:extLst>
              <a:ext uri="{FF2B5EF4-FFF2-40B4-BE49-F238E27FC236}">
                <a16:creationId xmlns:a16="http://schemas.microsoft.com/office/drawing/2014/main" id="{0FBDD8E8-360E-8E45-A262-84D218ABD730}"/>
              </a:ext>
            </a:extLst>
          </p:cNvPr>
          <p:cNvSpPr>
            <a:spLocks/>
          </p:cNvSpPr>
          <p:nvPr/>
        </p:nvSpPr>
        <p:spPr bwMode="auto">
          <a:xfrm>
            <a:off x="5940425" y="4140200"/>
            <a:ext cx="215900" cy="1081088"/>
          </a:xfrm>
          <a:custGeom>
            <a:avLst/>
            <a:gdLst>
              <a:gd name="T0" fmla="*/ 0 w 601"/>
              <a:gd name="T1" fmla="*/ 3000 h 3001"/>
              <a:gd name="T2" fmla="*/ 600 w 601"/>
              <a:gd name="T3" fmla="*/ 0 h 3001"/>
            </a:gdLst>
            <a:ahLst/>
            <a:cxnLst>
              <a:cxn ang="0">
                <a:pos x="T0" y="T1"/>
              </a:cxn>
              <a:cxn ang="0">
                <a:pos x="T2" y="T3"/>
              </a:cxn>
            </a:cxnLst>
            <a:rect l="0" t="0" r="r" b="b"/>
            <a:pathLst>
              <a:path w="601" h="3001">
                <a:moveTo>
                  <a:pt x="0" y="3000"/>
                </a:moveTo>
                <a:lnTo>
                  <a:pt x="600" y="0"/>
                </a:lnTo>
              </a:path>
            </a:pathLst>
          </a:custGeom>
          <a:noFill/>
          <a:ln w="36000" cap="flat">
            <a:solidFill>
              <a:srgbClr val="0000FF"/>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295" name="AutoShape 7">
            <a:extLst>
              <a:ext uri="{FF2B5EF4-FFF2-40B4-BE49-F238E27FC236}">
                <a16:creationId xmlns:a16="http://schemas.microsoft.com/office/drawing/2014/main" id="{CFDAE1ED-6744-6848-AE69-5C35B3234F3D}"/>
              </a:ext>
            </a:extLst>
          </p:cNvPr>
          <p:cNvSpPr>
            <a:spLocks noChangeArrowheads="1"/>
          </p:cNvSpPr>
          <p:nvPr/>
        </p:nvSpPr>
        <p:spPr bwMode="auto">
          <a:xfrm>
            <a:off x="2879725" y="2916238"/>
            <a:ext cx="1979613" cy="1223962"/>
          </a:xfrm>
          <a:prstGeom prst="roundRect">
            <a:avLst>
              <a:gd name="adj" fmla="val 130"/>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lnSpc>
                <a:spcPct val="116000"/>
              </a:lnSpc>
            </a:pPr>
            <a:r>
              <a:rPr lang="fr-FR" altLang="fr-FR" dirty="0">
                <a:solidFill>
                  <a:srgbClr val="0000FF"/>
                </a:solidFill>
                <a:latin typeface="Comic Sans MS" panose="030F0902030302020204" pitchFamily="66" charset="0"/>
              </a:rPr>
              <a:t>- 4 %</a:t>
            </a:r>
          </a:p>
          <a:p>
            <a:pPr>
              <a:lnSpc>
                <a:spcPct val="116000"/>
              </a:lnSpc>
            </a:pPr>
            <a:r>
              <a:rPr lang="fr-FR" altLang="fr-FR" dirty="0">
                <a:solidFill>
                  <a:srgbClr val="0000FF"/>
                </a:solidFill>
                <a:latin typeface="Comic Sans MS" panose="030F0902030302020204" pitchFamily="66" charset="0"/>
              </a:rPr>
              <a:t>- Lutter contre </a:t>
            </a:r>
          </a:p>
          <a:p>
            <a:pPr>
              <a:lnSpc>
                <a:spcPct val="116000"/>
              </a:lnSpc>
            </a:pPr>
            <a:r>
              <a:rPr lang="fr-FR" altLang="fr-FR" dirty="0">
                <a:solidFill>
                  <a:srgbClr val="0000FF"/>
                </a:solidFill>
                <a:latin typeface="Comic Sans MS" panose="030F0902030302020204" pitchFamily="66" charset="0"/>
              </a:rPr>
              <a:t>le départ des jeunes</a:t>
            </a:r>
          </a:p>
        </p:txBody>
      </p:sp>
      <p:pic>
        <p:nvPicPr>
          <p:cNvPr id="12296" name="Picture 8">
            <a:extLst>
              <a:ext uri="{FF2B5EF4-FFF2-40B4-BE49-F238E27FC236}">
                <a16:creationId xmlns:a16="http://schemas.microsoft.com/office/drawing/2014/main" id="{045CED8B-B014-2E4D-8C37-0A0C1D79D93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5600" y="720725"/>
            <a:ext cx="1547813" cy="161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7" name="Line 9">
            <a:extLst>
              <a:ext uri="{FF2B5EF4-FFF2-40B4-BE49-F238E27FC236}">
                <a16:creationId xmlns:a16="http://schemas.microsoft.com/office/drawing/2014/main" id="{826F6D5C-86FC-5242-9D3F-D84EF0DF4ED6}"/>
              </a:ext>
            </a:extLst>
          </p:cNvPr>
          <p:cNvSpPr>
            <a:spLocks noChangeShapeType="1"/>
          </p:cNvSpPr>
          <p:nvPr/>
        </p:nvSpPr>
        <p:spPr bwMode="auto">
          <a:xfrm>
            <a:off x="3419475" y="5543550"/>
            <a:ext cx="3419475" cy="1588"/>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298" name="Freeform 10">
            <a:extLst>
              <a:ext uri="{FF2B5EF4-FFF2-40B4-BE49-F238E27FC236}">
                <a16:creationId xmlns:a16="http://schemas.microsoft.com/office/drawing/2014/main" id="{896A1A3E-D70F-7B4D-A024-362A4370E752}"/>
              </a:ext>
            </a:extLst>
          </p:cNvPr>
          <p:cNvSpPr>
            <a:spLocks/>
          </p:cNvSpPr>
          <p:nvPr/>
        </p:nvSpPr>
        <p:spPr bwMode="auto">
          <a:xfrm>
            <a:off x="223837" y="7166769"/>
            <a:ext cx="900113" cy="1588"/>
          </a:xfrm>
          <a:custGeom>
            <a:avLst/>
            <a:gdLst>
              <a:gd name="T0" fmla="*/ 0 w 2501"/>
              <a:gd name="T1" fmla="*/ 0 h 1"/>
              <a:gd name="T2" fmla="*/ 2500 w 2501"/>
              <a:gd name="T3" fmla="*/ 0 h 1"/>
            </a:gdLst>
            <a:ahLst/>
            <a:cxnLst>
              <a:cxn ang="0">
                <a:pos x="T0" y="T1"/>
              </a:cxn>
              <a:cxn ang="0">
                <a:pos x="T2" y="T3"/>
              </a:cxn>
            </a:cxnLst>
            <a:rect l="0" t="0" r="r" b="b"/>
            <a:pathLst>
              <a:path w="2501" h="1">
                <a:moveTo>
                  <a:pt x="0" y="0"/>
                </a:moveTo>
                <a:lnTo>
                  <a:pt x="2500" y="0"/>
                </a:lnTo>
              </a:path>
            </a:pathLst>
          </a:custGeom>
          <a:noFill/>
          <a:ln w="36000" cap="flat">
            <a:solidFill>
              <a:srgbClr val="0000FF"/>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299" name="Text Box 11">
            <a:extLst>
              <a:ext uri="{FF2B5EF4-FFF2-40B4-BE49-F238E27FC236}">
                <a16:creationId xmlns:a16="http://schemas.microsoft.com/office/drawing/2014/main" id="{FAB4506B-4C7C-104B-9BDD-93B985B49099}"/>
              </a:ext>
            </a:extLst>
          </p:cNvPr>
          <p:cNvSpPr txBox="1">
            <a:spLocks noChangeArrowheads="1"/>
          </p:cNvSpPr>
          <p:nvPr/>
        </p:nvSpPr>
        <p:spPr bwMode="auto">
          <a:xfrm>
            <a:off x="1081087" y="6915944"/>
            <a:ext cx="3959225"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2000" dirty="0">
                <a:solidFill>
                  <a:srgbClr val="0000FF"/>
                </a:solidFill>
                <a:latin typeface="Comic Sans MS" panose="030F0902030302020204" pitchFamily="66" charset="0"/>
              </a:rPr>
              <a:t>Utilisation  de l'eau</a:t>
            </a:r>
          </a:p>
        </p:txBody>
      </p:sp>
      <p:sp>
        <p:nvSpPr>
          <p:cNvPr id="12300" name="Text Box 12">
            <a:extLst>
              <a:ext uri="{FF2B5EF4-FFF2-40B4-BE49-F238E27FC236}">
                <a16:creationId xmlns:a16="http://schemas.microsoft.com/office/drawing/2014/main" id="{DECCFE9B-F673-9241-BD8C-2B0EF675DF30}"/>
              </a:ext>
            </a:extLst>
          </p:cNvPr>
          <p:cNvSpPr txBox="1">
            <a:spLocks noChangeArrowheads="1"/>
          </p:cNvSpPr>
          <p:nvPr/>
        </p:nvSpPr>
        <p:spPr bwMode="auto">
          <a:xfrm>
            <a:off x="5435601" y="6732165"/>
            <a:ext cx="4464050"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2000" dirty="0">
                <a:solidFill>
                  <a:srgbClr val="0000FF"/>
                </a:solidFill>
                <a:latin typeface="Comic Sans MS" panose="030F0902030302020204" pitchFamily="66" charset="0"/>
              </a:rPr>
              <a:t>Risque de  pénurie , </a:t>
            </a:r>
          </a:p>
          <a:p>
            <a:pPr>
              <a:lnSpc>
                <a:spcPct val="116000"/>
              </a:lnSpc>
            </a:pPr>
            <a:r>
              <a:rPr lang="fr-FR" altLang="fr-FR" sz="2000" dirty="0">
                <a:solidFill>
                  <a:srgbClr val="0000FF"/>
                </a:solidFill>
                <a:latin typeface="Comic Sans MS" panose="030F0902030302020204" pitchFamily="66" charset="0"/>
              </a:rPr>
              <a:t>problème d'irrigation</a:t>
            </a:r>
          </a:p>
        </p:txBody>
      </p:sp>
      <p:sp>
        <p:nvSpPr>
          <p:cNvPr id="12301" name="AutoShape 13">
            <a:extLst>
              <a:ext uri="{FF2B5EF4-FFF2-40B4-BE49-F238E27FC236}">
                <a16:creationId xmlns:a16="http://schemas.microsoft.com/office/drawing/2014/main" id="{B7C3D3C8-672C-A040-93C1-8C0544F5A931}"/>
              </a:ext>
            </a:extLst>
          </p:cNvPr>
          <p:cNvSpPr>
            <a:spLocks noChangeArrowheads="1"/>
          </p:cNvSpPr>
          <p:nvPr/>
        </p:nvSpPr>
        <p:spPr bwMode="auto">
          <a:xfrm>
            <a:off x="252413" y="6074884"/>
            <a:ext cx="720725" cy="360362"/>
          </a:xfrm>
          <a:prstGeom prst="roundRect">
            <a:avLst>
              <a:gd name="adj" fmla="val 440"/>
            </a:avLst>
          </a:prstGeom>
          <a:noFill/>
          <a:ln w="360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2302" name="Text Box 14">
            <a:extLst>
              <a:ext uri="{FF2B5EF4-FFF2-40B4-BE49-F238E27FC236}">
                <a16:creationId xmlns:a16="http://schemas.microsoft.com/office/drawing/2014/main" id="{51828EC4-3FCE-1F48-9801-1449BA0F554B}"/>
              </a:ext>
            </a:extLst>
          </p:cNvPr>
          <p:cNvSpPr txBox="1">
            <a:spLocks noChangeArrowheads="1"/>
          </p:cNvSpPr>
          <p:nvPr/>
        </p:nvSpPr>
        <p:spPr bwMode="auto">
          <a:xfrm>
            <a:off x="1081087" y="5940077"/>
            <a:ext cx="3240088"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2000" dirty="0">
                <a:solidFill>
                  <a:srgbClr val="0000FF"/>
                </a:solidFill>
                <a:latin typeface="Comic Sans MS" panose="030F0902030302020204" pitchFamily="66" charset="0"/>
              </a:rPr>
              <a:t>Activités concurrentes pour l' usage  de l'eau</a:t>
            </a:r>
          </a:p>
        </p:txBody>
      </p:sp>
      <p:sp>
        <p:nvSpPr>
          <p:cNvPr id="12303" name="AutoShape 15">
            <a:extLst>
              <a:ext uri="{FF2B5EF4-FFF2-40B4-BE49-F238E27FC236}">
                <a16:creationId xmlns:a16="http://schemas.microsoft.com/office/drawing/2014/main" id="{1C0D7856-06CE-C84E-970E-63E31B51BD96}"/>
              </a:ext>
            </a:extLst>
          </p:cNvPr>
          <p:cNvSpPr>
            <a:spLocks noChangeArrowheads="1"/>
          </p:cNvSpPr>
          <p:nvPr/>
        </p:nvSpPr>
        <p:spPr bwMode="auto">
          <a:xfrm>
            <a:off x="2879725" y="2484438"/>
            <a:ext cx="1979613" cy="360362"/>
          </a:xfrm>
          <a:prstGeom prst="roundRect">
            <a:avLst>
              <a:gd name="adj" fmla="val 440"/>
            </a:avLst>
          </a:prstGeom>
          <a:noFill/>
          <a:ln w="360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nchor="ctr" anchorCtr="1"/>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400">
                <a:solidFill>
                  <a:srgbClr val="0000FF"/>
                </a:solidFill>
                <a:latin typeface="Comic Sans MS" panose="030F0902030302020204" pitchFamily="66" charset="0"/>
              </a:rPr>
              <a:t>Industries</a:t>
            </a:r>
          </a:p>
        </p:txBody>
      </p:sp>
      <p:sp>
        <p:nvSpPr>
          <p:cNvPr id="12304" name="AutoShape 16">
            <a:extLst>
              <a:ext uri="{FF2B5EF4-FFF2-40B4-BE49-F238E27FC236}">
                <a16:creationId xmlns:a16="http://schemas.microsoft.com/office/drawing/2014/main" id="{234D6151-BE7F-5A4B-A840-96779608F905}"/>
              </a:ext>
            </a:extLst>
          </p:cNvPr>
          <p:cNvSpPr>
            <a:spLocks noChangeArrowheads="1"/>
          </p:cNvSpPr>
          <p:nvPr/>
        </p:nvSpPr>
        <p:spPr bwMode="auto">
          <a:xfrm>
            <a:off x="5219700" y="2484438"/>
            <a:ext cx="1979613" cy="360362"/>
          </a:xfrm>
          <a:prstGeom prst="roundRect">
            <a:avLst>
              <a:gd name="adj" fmla="val 440"/>
            </a:avLst>
          </a:prstGeom>
          <a:noFill/>
          <a:ln w="360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nchor="ctr" anchorCtr="1"/>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400">
                <a:solidFill>
                  <a:srgbClr val="0000FF"/>
                </a:solidFill>
                <a:latin typeface="Comic Sans MS" panose="030F0902030302020204" pitchFamily="66" charset="0"/>
              </a:rPr>
              <a:t>Tourisme</a:t>
            </a:r>
          </a:p>
        </p:txBody>
      </p:sp>
      <p:sp>
        <p:nvSpPr>
          <p:cNvPr id="12305" name="AutoShape 17">
            <a:extLst>
              <a:ext uri="{FF2B5EF4-FFF2-40B4-BE49-F238E27FC236}">
                <a16:creationId xmlns:a16="http://schemas.microsoft.com/office/drawing/2014/main" id="{15EA9624-D381-B644-8FC9-270ADC46D17F}"/>
              </a:ext>
            </a:extLst>
          </p:cNvPr>
          <p:cNvSpPr>
            <a:spLocks noChangeArrowheads="1"/>
          </p:cNvSpPr>
          <p:nvPr/>
        </p:nvSpPr>
        <p:spPr bwMode="auto">
          <a:xfrm>
            <a:off x="7488238" y="2484438"/>
            <a:ext cx="1979612" cy="360362"/>
          </a:xfrm>
          <a:prstGeom prst="roundRect">
            <a:avLst>
              <a:gd name="adj" fmla="val 440"/>
            </a:avLst>
          </a:prstGeom>
          <a:noFill/>
          <a:ln w="360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nchor="ctr" anchorCtr="1"/>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400">
                <a:solidFill>
                  <a:srgbClr val="0000FF"/>
                </a:solidFill>
                <a:latin typeface="Comic Sans MS" panose="030F0902030302020204" pitchFamily="66" charset="0"/>
              </a:rPr>
              <a:t>Agriculture</a:t>
            </a:r>
          </a:p>
        </p:txBody>
      </p:sp>
      <p:sp>
        <p:nvSpPr>
          <p:cNvPr id="12306" name="AutoShape 18">
            <a:extLst>
              <a:ext uri="{FF2B5EF4-FFF2-40B4-BE49-F238E27FC236}">
                <a16:creationId xmlns:a16="http://schemas.microsoft.com/office/drawing/2014/main" id="{07D7C8AA-4302-0748-8ED6-37778F2F445F}"/>
              </a:ext>
            </a:extLst>
          </p:cNvPr>
          <p:cNvSpPr>
            <a:spLocks noChangeArrowheads="1"/>
          </p:cNvSpPr>
          <p:nvPr/>
        </p:nvSpPr>
        <p:spPr bwMode="auto">
          <a:xfrm>
            <a:off x="576263" y="2484438"/>
            <a:ext cx="1979612" cy="360362"/>
          </a:xfrm>
          <a:prstGeom prst="roundRect">
            <a:avLst>
              <a:gd name="adj" fmla="val 440"/>
            </a:avLst>
          </a:prstGeom>
          <a:noFill/>
          <a:ln w="360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nchor="ctr" anchorCtr="1"/>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400">
                <a:solidFill>
                  <a:srgbClr val="0000FF"/>
                </a:solidFill>
                <a:latin typeface="Comic Sans MS" panose="030F0902030302020204" pitchFamily="66" charset="0"/>
              </a:rPr>
              <a:t>Ville</a:t>
            </a:r>
          </a:p>
        </p:txBody>
      </p:sp>
      <p:sp>
        <p:nvSpPr>
          <p:cNvPr id="12307" name="AutoShape 19">
            <a:extLst>
              <a:ext uri="{FF2B5EF4-FFF2-40B4-BE49-F238E27FC236}">
                <a16:creationId xmlns:a16="http://schemas.microsoft.com/office/drawing/2014/main" id="{1C0BB38E-A812-E943-A5AC-2715FA04E79A}"/>
              </a:ext>
            </a:extLst>
          </p:cNvPr>
          <p:cNvSpPr>
            <a:spLocks noChangeArrowheads="1"/>
          </p:cNvSpPr>
          <p:nvPr/>
        </p:nvSpPr>
        <p:spPr bwMode="auto">
          <a:xfrm>
            <a:off x="7307263" y="4427538"/>
            <a:ext cx="539750" cy="539750"/>
          </a:xfrm>
          <a:prstGeom prst="triangle">
            <a:avLst>
              <a:gd name="adj" fmla="val 50000"/>
            </a:avLst>
          </a:pr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2308" name="AutoShape 20">
            <a:extLst>
              <a:ext uri="{FF2B5EF4-FFF2-40B4-BE49-F238E27FC236}">
                <a16:creationId xmlns:a16="http://schemas.microsoft.com/office/drawing/2014/main" id="{110268D7-CA66-6945-AD59-D53E45233541}"/>
              </a:ext>
            </a:extLst>
          </p:cNvPr>
          <p:cNvSpPr>
            <a:spLocks noChangeArrowheads="1"/>
          </p:cNvSpPr>
          <p:nvPr/>
        </p:nvSpPr>
        <p:spPr bwMode="auto">
          <a:xfrm>
            <a:off x="4824413" y="6792914"/>
            <a:ext cx="360362" cy="360363"/>
          </a:xfrm>
          <a:prstGeom prst="triangle">
            <a:avLst>
              <a:gd name="adj" fmla="val 50000"/>
            </a:avLst>
          </a:pr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2309" name="Text Box 21">
            <a:extLst>
              <a:ext uri="{FF2B5EF4-FFF2-40B4-BE49-F238E27FC236}">
                <a16:creationId xmlns:a16="http://schemas.microsoft.com/office/drawing/2014/main" id="{13C10D4C-BDE2-B24A-A31B-05B498EA385A}"/>
              </a:ext>
            </a:extLst>
          </p:cNvPr>
          <p:cNvSpPr txBox="1">
            <a:spLocks noChangeArrowheads="1"/>
          </p:cNvSpPr>
          <p:nvPr/>
        </p:nvSpPr>
        <p:spPr bwMode="auto">
          <a:xfrm>
            <a:off x="2195513" y="4679950"/>
            <a:ext cx="720725"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695" rIns="90000" bIns="45000"/>
          <a:lstStyle/>
          <a:p>
            <a:pPr algn="ctr"/>
            <a:r>
              <a:rPr lang="fr-FR" altLang="fr-FR" sz="2800">
                <a:solidFill>
                  <a:srgbClr val="008000"/>
                </a:solidFill>
              </a:rPr>
              <a:t>++</a:t>
            </a:r>
          </a:p>
        </p:txBody>
      </p:sp>
      <p:sp>
        <p:nvSpPr>
          <p:cNvPr id="12310" name="Text Box 22">
            <a:extLst>
              <a:ext uri="{FF2B5EF4-FFF2-40B4-BE49-F238E27FC236}">
                <a16:creationId xmlns:a16="http://schemas.microsoft.com/office/drawing/2014/main" id="{FAEA42F1-B79B-9A47-9ECA-22FA69CFEDF0}"/>
              </a:ext>
            </a:extLst>
          </p:cNvPr>
          <p:cNvSpPr txBox="1">
            <a:spLocks noChangeArrowheads="1"/>
          </p:cNvSpPr>
          <p:nvPr/>
        </p:nvSpPr>
        <p:spPr bwMode="auto">
          <a:xfrm>
            <a:off x="3635375" y="4679950"/>
            <a:ext cx="720725"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695" rIns="90000" bIns="45000"/>
          <a:lstStyle/>
          <a:p>
            <a:pPr algn="ctr"/>
            <a:r>
              <a:rPr lang="fr-FR" altLang="fr-FR" sz="2800">
                <a:solidFill>
                  <a:srgbClr val="008000"/>
                </a:solidFill>
              </a:rPr>
              <a:t>++</a:t>
            </a:r>
          </a:p>
        </p:txBody>
      </p:sp>
      <p:sp>
        <p:nvSpPr>
          <p:cNvPr id="12311" name="Text Box 23">
            <a:extLst>
              <a:ext uri="{FF2B5EF4-FFF2-40B4-BE49-F238E27FC236}">
                <a16:creationId xmlns:a16="http://schemas.microsoft.com/office/drawing/2014/main" id="{E6206FB6-34A5-5841-B3C4-2C1232EAF569}"/>
              </a:ext>
            </a:extLst>
          </p:cNvPr>
          <p:cNvSpPr txBox="1">
            <a:spLocks noChangeArrowheads="1"/>
          </p:cNvSpPr>
          <p:nvPr/>
        </p:nvSpPr>
        <p:spPr bwMode="auto">
          <a:xfrm>
            <a:off x="5292725" y="4679950"/>
            <a:ext cx="720725"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695" rIns="90000" bIns="45000"/>
          <a:lstStyle/>
          <a:p>
            <a:pPr algn="ctr"/>
            <a:r>
              <a:rPr lang="fr-FR" altLang="fr-FR" sz="2800">
                <a:solidFill>
                  <a:srgbClr val="008000"/>
                </a:solidFill>
              </a:rPr>
              <a:t>++</a:t>
            </a:r>
          </a:p>
        </p:txBody>
      </p:sp>
      <p:sp>
        <p:nvSpPr>
          <p:cNvPr id="12312" name="Text Box 24">
            <a:extLst>
              <a:ext uri="{FF2B5EF4-FFF2-40B4-BE49-F238E27FC236}">
                <a16:creationId xmlns:a16="http://schemas.microsoft.com/office/drawing/2014/main" id="{2EA6CE32-4A61-154C-AE0B-F10EE5725C6A}"/>
              </a:ext>
            </a:extLst>
          </p:cNvPr>
          <p:cNvSpPr txBox="1">
            <a:spLocks noChangeArrowheads="1"/>
          </p:cNvSpPr>
          <p:nvPr/>
        </p:nvSpPr>
        <p:spPr bwMode="auto">
          <a:xfrm>
            <a:off x="4679925" y="5935664"/>
            <a:ext cx="720725"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695" rIns="90000" bIns="45000"/>
          <a:lstStyle/>
          <a:p>
            <a:pPr algn="ctr"/>
            <a:r>
              <a:rPr lang="fr-FR" altLang="fr-FR" sz="2800" dirty="0">
                <a:solidFill>
                  <a:srgbClr val="008000"/>
                </a:solidFill>
              </a:rPr>
              <a:t>++</a:t>
            </a:r>
          </a:p>
        </p:txBody>
      </p:sp>
      <p:sp>
        <p:nvSpPr>
          <p:cNvPr id="12313" name="Text Box 25">
            <a:extLst>
              <a:ext uri="{FF2B5EF4-FFF2-40B4-BE49-F238E27FC236}">
                <a16:creationId xmlns:a16="http://schemas.microsoft.com/office/drawing/2014/main" id="{6472891C-06CD-E841-8852-86F5E726258E}"/>
              </a:ext>
            </a:extLst>
          </p:cNvPr>
          <p:cNvSpPr txBox="1">
            <a:spLocks noChangeArrowheads="1"/>
          </p:cNvSpPr>
          <p:nvPr/>
        </p:nvSpPr>
        <p:spPr bwMode="auto">
          <a:xfrm>
            <a:off x="5472088" y="5918202"/>
            <a:ext cx="4500562"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2000" dirty="0">
                <a:solidFill>
                  <a:srgbClr val="0000FF"/>
                </a:solidFill>
                <a:latin typeface="Comic Sans MS" panose="030F0902030302020204" pitchFamily="66" charset="0"/>
              </a:rPr>
              <a:t>Augmentation  de la consommation en eau</a:t>
            </a:r>
          </a:p>
        </p:txBody>
      </p:sp>
      <p:pic>
        <p:nvPicPr>
          <p:cNvPr id="12314" name="Picture 26">
            <a:extLst>
              <a:ext uri="{FF2B5EF4-FFF2-40B4-BE49-F238E27FC236}">
                <a16:creationId xmlns:a16="http://schemas.microsoft.com/office/drawing/2014/main" id="{54BD55B2-44D6-114C-B57C-655A78DA5E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7625" y="812800"/>
            <a:ext cx="1619250" cy="152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15" name="Picture 27">
            <a:extLst>
              <a:ext uri="{FF2B5EF4-FFF2-40B4-BE49-F238E27FC236}">
                <a16:creationId xmlns:a16="http://schemas.microsoft.com/office/drawing/2014/main" id="{DD3DA657-42AA-994E-BCC5-C05AE433E23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6263" y="854075"/>
            <a:ext cx="1979612" cy="1520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16" name="AutoShape 28">
            <a:extLst>
              <a:ext uri="{FF2B5EF4-FFF2-40B4-BE49-F238E27FC236}">
                <a16:creationId xmlns:a16="http://schemas.microsoft.com/office/drawing/2014/main" id="{2AA07DB2-A665-1648-B625-1285CDC4A0D5}"/>
              </a:ext>
            </a:extLst>
          </p:cNvPr>
          <p:cNvSpPr>
            <a:spLocks noChangeArrowheads="1"/>
          </p:cNvSpPr>
          <p:nvPr/>
        </p:nvSpPr>
        <p:spPr bwMode="auto">
          <a:xfrm>
            <a:off x="576263" y="2916238"/>
            <a:ext cx="1979612" cy="1223962"/>
          </a:xfrm>
          <a:prstGeom prst="roundRect">
            <a:avLst>
              <a:gd name="adj" fmla="val 130"/>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dirty="0">
                <a:solidFill>
                  <a:srgbClr val="0000FF"/>
                </a:solidFill>
                <a:latin typeface="Comic Sans MS" panose="030F0902030302020204" pitchFamily="66" charset="0"/>
              </a:rPr>
              <a:t>- 20% pour l’eau potable, </a:t>
            </a:r>
          </a:p>
          <a:p>
            <a:pPr>
              <a:lnSpc>
                <a:spcPct val="116000"/>
              </a:lnSpc>
            </a:pPr>
            <a:r>
              <a:rPr lang="fr-FR" altLang="fr-FR" dirty="0">
                <a:solidFill>
                  <a:srgbClr val="0000FF"/>
                </a:solidFill>
                <a:latin typeface="Comic Sans MS" panose="030F0902030302020204" pitchFamily="66" charset="0"/>
              </a:rPr>
              <a:t>- Besoins quotidiens</a:t>
            </a:r>
          </a:p>
        </p:txBody>
      </p:sp>
      <p:sp>
        <p:nvSpPr>
          <p:cNvPr id="12317" name="AutoShape 29">
            <a:extLst>
              <a:ext uri="{FF2B5EF4-FFF2-40B4-BE49-F238E27FC236}">
                <a16:creationId xmlns:a16="http://schemas.microsoft.com/office/drawing/2014/main" id="{3196165B-A7D0-7C44-937E-0F23E8C9A54B}"/>
              </a:ext>
            </a:extLst>
          </p:cNvPr>
          <p:cNvSpPr>
            <a:spLocks noChangeArrowheads="1"/>
          </p:cNvSpPr>
          <p:nvPr/>
        </p:nvSpPr>
        <p:spPr bwMode="auto">
          <a:xfrm>
            <a:off x="5219700" y="2916238"/>
            <a:ext cx="1979613" cy="1223962"/>
          </a:xfrm>
          <a:prstGeom prst="roundRect">
            <a:avLst>
              <a:gd name="adj" fmla="val 130"/>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dirty="0">
                <a:solidFill>
                  <a:srgbClr val="0000FF"/>
                </a:solidFill>
                <a:latin typeface="Comic Sans MS" panose="030F0902030302020204" pitchFamily="66" charset="0"/>
              </a:rPr>
              <a:t>Progression du</a:t>
            </a:r>
          </a:p>
          <a:p>
            <a:pPr algn="ctr">
              <a:lnSpc>
                <a:spcPct val="116000"/>
              </a:lnSpc>
            </a:pPr>
            <a:r>
              <a:rPr lang="fr-FR" altLang="fr-FR" dirty="0">
                <a:solidFill>
                  <a:srgbClr val="0000FF"/>
                </a:solidFill>
                <a:latin typeface="Comic Sans MS" panose="030F0902030302020204" pitchFamily="66" charset="0"/>
              </a:rPr>
              <a:t>tourisme</a:t>
            </a:r>
          </a:p>
        </p:txBody>
      </p:sp>
      <p:sp>
        <p:nvSpPr>
          <p:cNvPr id="12318" name="AutoShape 30">
            <a:extLst>
              <a:ext uri="{FF2B5EF4-FFF2-40B4-BE49-F238E27FC236}">
                <a16:creationId xmlns:a16="http://schemas.microsoft.com/office/drawing/2014/main" id="{707EACD7-A5F6-EC4B-978A-DFC777059125}"/>
              </a:ext>
            </a:extLst>
          </p:cNvPr>
          <p:cNvSpPr>
            <a:spLocks noChangeArrowheads="1"/>
          </p:cNvSpPr>
          <p:nvPr/>
        </p:nvSpPr>
        <p:spPr bwMode="auto">
          <a:xfrm>
            <a:off x="7488238" y="2916238"/>
            <a:ext cx="1979612" cy="1223962"/>
          </a:xfrm>
          <a:prstGeom prst="roundRect">
            <a:avLst>
              <a:gd name="adj" fmla="val 130"/>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dirty="0">
                <a:solidFill>
                  <a:srgbClr val="0000FF"/>
                </a:solidFill>
                <a:latin typeface="Comic Sans MS" panose="030F0902030302020204" pitchFamily="66" charset="0"/>
              </a:rPr>
              <a:t>- 76%</a:t>
            </a:r>
          </a:p>
          <a:p>
            <a:pPr>
              <a:lnSpc>
                <a:spcPct val="116000"/>
              </a:lnSpc>
            </a:pPr>
            <a:r>
              <a:rPr lang="fr-FR" altLang="fr-FR" dirty="0">
                <a:solidFill>
                  <a:srgbClr val="0000FF"/>
                </a:solidFill>
                <a:latin typeface="Comic Sans MS" panose="030F0902030302020204" pitchFamily="66" charset="0"/>
              </a:rPr>
              <a:t>- Activité </a:t>
            </a:r>
          </a:p>
          <a:p>
            <a:pPr>
              <a:lnSpc>
                <a:spcPct val="116000"/>
              </a:lnSpc>
            </a:pPr>
            <a:r>
              <a:rPr lang="fr-FR" altLang="fr-FR" dirty="0">
                <a:solidFill>
                  <a:srgbClr val="0000FF"/>
                </a:solidFill>
                <a:latin typeface="Comic Sans MS" panose="030F0902030302020204" pitchFamily="66" charset="0"/>
              </a:rPr>
              <a:t>traditionnelle</a:t>
            </a:r>
          </a:p>
        </p:txBody>
      </p:sp>
      <p:sp>
        <p:nvSpPr>
          <p:cNvPr id="12319" name="Text Box 31">
            <a:extLst>
              <a:ext uri="{FF2B5EF4-FFF2-40B4-BE49-F238E27FC236}">
                <a16:creationId xmlns:a16="http://schemas.microsoft.com/office/drawing/2014/main" id="{33D79158-0A16-1B45-A96F-A2E32B8A15EE}"/>
              </a:ext>
            </a:extLst>
          </p:cNvPr>
          <p:cNvSpPr txBox="1">
            <a:spLocks noChangeArrowheads="1"/>
          </p:cNvSpPr>
          <p:nvPr/>
        </p:nvSpPr>
        <p:spPr bwMode="auto">
          <a:xfrm>
            <a:off x="2519363" y="5148263"/>
            <a:ext cx="52197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200">
                <a:latin typeface="Comic Sans MS" panose="030F0902030302020204" pitchFamily="66" charset="0"/>
              </a:rPr>
              <a:t>Nappe d'eau souterraine</a:t>
            </a:r>
          </a:p>
        </p:txBody>
      </p:sp>
      <p:sp>
        <p:nvSpPr>
          <p:cNvPr id="12320" name="Line 32">
            <a:extLst>
              <a:ext uri="{FF2B5EF4-FFF2-40B4-BE49-F238E27FC236}">
                <a16:creationId xmlns:a16="http://schemas.microsoft.com/office/drawing/2014/main" id="{45751B7F-6E14-AC47-A011-5AB7CD6A4727}"/>
              </a:ext>
            </a:extLst>
          </p:cNvPr>
          <p:cNvSpPr>
            <a:spLocks noChangeShapeType="1"/>
          </p:cNvSpPr>
          <p:nvPr/>
        </p:nvSpPr>
        <p:spPr bwMode="auto">
          <a:xfrm>
            <a:off x="7524750" y="5543550"/>
            <a:ext cx="2339975" cy="1588"/>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321" name="Text Box 33">
            <a:extLst>
              <a:ext uri="{FF2B5EF4-FFF2-40B4-BE49-F238E27FC236}">
                <a16:creationId xmlns:a16="http://schemas.microsoft.com/office/drawing/2014/main" id="{5FD02BBA-5B17-3346-9298-5980BCDC38C6}"/>
              </a:ext>
            </a:extLst>
          </p:cNvPr>
          <p:cNvSpPr txBox="1">
            <a:spLocks noChangeArrowheads="1"/>
          </p:cNvSpPr>
          <p:nvPr/>
        </p:nvSpPr>
        <p:spPr bwMode="auto">
          <a:xfrm>
            <a:off x="7559675" y="5148263"/>
            <a:ext cx="233997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200">
                <a:solidFill>
                  <a:srgbClr val="FF0000"/>
                </a:solidFill>
                <a:latin typeface="Comic Sans MS" panose="030F0902030302020204" pitchFamily="66" charset="0"/>
              </a:rPr>
              <a:t>Surexploitation</a:t>
            </a:r>
          </a:p>
        </p:txBody>
      </p:sp>
      <p:sp>
        <p:nvSpPr>
          <p:cNvPr id="12322" name="Text Box 34">
            <a:extLst>
              <a:ext uri="{FF2B5EF4-FFF2-40B4-BE49-F238E27FC236}">
                <a16:creationId xmlns:a16="http://schemas.microsoft.com/office/drawing/2014/main" id="{47B1CE5A-DB03-4E4A-9361-1C47C0C9F2D8}"/>
              </a:ext>
            </a:extLst>
          </p:cNvPr>
          <p:cNvSpPr txBox="1">
            <a:spLocks noChangeArrowheads="1"/>
          </p:cNvSpPr>
          <p:nvPr/>
        </p:nvSpPr>
        <p:spPr bwMode="auto">
          <a:xfrm>
            <a:off x="449263" y="179388"/>
            <a:ext cx="9180512"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04"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fr-FR" altLang="fr-FR" sz="2200"/>
              <a:t>Titre : .........................................................................................................</a:t>
            </a:r>
          </a:p>
        </p:txBody>
      </p:sp>
      <p:sp>
        <p:nvSpPr>
          <p:cNvPr id="12323" name="Text Box 35">
            <a:extLst>
              <a:ext uri="{FF2B5EF4-FFF2-40B4-BE49-F238E27FC236}">
                <a16:creationId xmlns:a16="http://schemas.microsoft.com/office/drawing/2014/main" id="{BAAC66DC-25F3-4345-8126-0644D42336D7}"/>
              </a:ext>
            </a:extLst>
          </p:cNvPr>
          <p:cNvSpPr txBox="1">
            <a:spLocks noChangeArrowheads="1"/>
          </p:cNvSpPr>
          <p:nvPr/>
        </p:nvSpPr>
        <p:spPr bwMode="auto">
          <a:xfrm>
            <a:off x="1403350" y="60622"/>
            <a:ext cx="7740650"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2600" dirty="0">
                <a:solidFill>
                  <a:srgbClr val="0000FF"/>
                </a:solidFill>
                <a:latin typeface="Comic Sans MS" panose="030F0902030302020204" pitchFamily="66" charset="0"/>
              </a:rPr>
              <a:t>L'utilisation de  l'eau  à  Gabès</a:t>
            </a:r>
          </a:p>
        </p:txBody>
      </p:sp>
      <p:sp>
        <p:nvSpPr>
          <p:cNvPr id="12324" name="AutoShape 36">
            <a:extLst>
              <a:ext uri="{FF2B5EF4-FFF2-40B4-BE49-F238E27FC236}">
                <a16:creationId xmlns:a16="http://schemas.microsoft.com/office/drawing/2014/main" id="{C7CE3D3E-8AB3-3848-83DC-20D07975C945}"/>
              </a:ext>
            </a:extLst>
          </p:cNvPr>
          <p:cNvSpPr>
            <a:spLocks noChangeArrowheads="1"/>
          </p:cNvSpPr>
          <p:nvPr/>
        </p:nvSpPr>
        <p:spPr bwMode="auto">
          <a:xfrm>
            <a:off x="179388" y="5688013"/>
            <a:ext cx="9720262" cy="1800225"/>
          </a:xfrm>
          <a:prstGeom prst="roundRect">
            <a:avLst>
              <a:gd name="adj" fmla="val 88"/>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2325" name="Text Box 37">
            <a:extLst>
              <a:ext uri="{FF2B5EF4-FFF2-40B4-BE49-F238E27FC236}">
                <a16:creationId xmlns:a16="http://schemas.microsoft.com/office/drawing/2014/main" id="{A88FE12F-5479-D948-BBEA-A51C9F27CA85}"/>
              </a:ext>
            </a:extLst>
          </p:cNvPr>
          <p:cNvSpPr txBox="1">
            <a:spLocks noChangeArrowheads="1"/>
          </p:cNvSpPr>
          <p:nvPr/>
        </p:nvSpPr>
        <p:spPr bwMode="auto">
          <a:xfrm>
            <a:off x="179388" y="5651500"/>
            <a:ext cx="161925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i="1"/>
              <a:t>Légende</a:t>
            </a:r>
          </a:p>
        </p:txBody>
      </p:sp>
      <p:pic>
        <p:nvPicPr>
          <p:cNvPr id="12326" name="Picture 38">
            <a:extLst>
              <a:ext uri="{FF2B5EF4-FFF2-40B4-BE49-F238E27FC236}">
                <a16:creationId xmlns:a16="http://schemas.microsoft.com/office/drawing/2014/main" id="{62C65C8C-BF6C-4646-B78F-80E7C5F1955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40075" y="522288"/>
            <a:ext cx="1547813" cy="1811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27" name="AutoShape 39">
            <a:extLst>
              <a:ext uri="{FF2B5EF4-FFF2-40B4-BE49-F238E27FC236}">
                <a16:creationId xmlns:a16="http://schemas.microsoft.com/office/drawing/2014/main" id="{9E9E85F6-E403-6F4B-A147-255346AA2DE1}"/>
              </a:ext>
            </a:extLst>
          </p:cNvPr>
          <p:cNvSpPr>
            <a:spLocks noChangeArrowheads="1"/>
          </p:cNvSpPr>
          <p:nvPr/>
        </p:nvSpPr>
        <p:spPr bwMode="auto">
          <a:xfrm>
            <a:off x="3937000" y="12700"/>
            <a:ext cx="885825"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2328" name="AutoShape 40">
            <a:extLst>
              <a:ext uri="{FF2B5EF4-FFF2-40B4-BE49-F238E27FC236}">
                <a16:creationId xmlns:a16="http://schemas.microsoft.com/office/drawing/2014/main" id="{BB05E3D3-D475-1B4A-906D-A955F120CC77}"/>
              </a:ext>
            </a:extLst>
          </p:cNvPr>
          <p:cNvSpPr>
            <a:spLocks noChangeArrowheads="1"/>
          </p:cNvSpPr>
          <p:nvPr/>
        </p:nvSpPr>
        <p:spPr bwMode="auto">
          <a:xfrm>
            <a:off x="5268913" y="12700"/>
            <a:ext cx="1030287"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2334" name="AutoShape 46">
            <a:extLst>
              <a:ext uri="{FF2B5EF4-FFF2-40B4-BE49-F238E27FC236}">
                <a16:creationId xmlns:a16="http://schemas.microsoft.com/office/drawing/2014/main" id="{C6B82F42-8B50-DE4D-B35D-4530688B648C}"/>
              </a:ext>
            </a:extLst>
          </p:cNvPr>
          <p:cNvSpPr>
            <a:spLocks noChangeArrowheads="1"/>
          </p:cNvSpPr>
          <p:nvPr/>
        </p:nvSpPr>
        <p:spPr bwMode="auto">
          <a:xfrm>
            <a:off x="7573963" y="5219700"/>
            <a:ext cx="2325687" cy="395288"/>
          </a:xfrm>
          <a:prstGeom prst="roundRect">
            <a:avLst>
              <a:gd name="adj" fmla="val 403"/>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2306">
                                            <p:txEl>
                                              <p:pRg st="0" end="0"/>
                                            </p:txEl>
                                          </p:spTgt>
                                        </p:tgtEl>
                                        <p:attrNameLst>
                                          <p:attrName>style.visibility</p:attrName>
                                        </p:attrNameLst>
                                      </p:cBhvr>
                                      <p:to>
                                        <p:strVal val="visible"/>
                                      </p:to>
                                    </p:set>
                                    <p:anim calcmode="lin" valueType="num">
                                      <p:cBhvr additive="repl">
                                        <p:cTn id="7" dur="500" fill="hold"/>
                                        <p:tgtEl>
                                          <p:spTgt spid="12306">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2306">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2303">
                                            <p:txEl>
                                              <p:pRg st="0" end="0"/>
                                            </p:txEl>
                                          </p:spTgt>
                                        </p:tgtEl>
                                        <p:attrNameLst>
                                          <p:attrName>style.visibility</p:attrName>
                                        </p:attrNameLst>
                                      </p:cBhvr>
                                      <p:to>
                                        <p:strVal val="visible"/>
                                      </p:to>
                                    </p:set>
                                    <p:anim calcmode="lin" valueType="num">
                                      <p:cBhvr additive="repl">
                                        <p:cTn id="13" dur="500" fill="hold"/>
                                        <p:tgtEl>
                                          <p:spTgt spid="12303">
                                            <p:txEl>
                                              <p:pRg st="0" end="0"/>
                                            </p:txEl>
                                          </p:spTgt>
                                        </p:tgtEl>
                                        <p:attrNameLst>
                                          <p:attrName>ppt_x</p:attrName>
                                        </p:attrNameLst>
                                      </p:cBhvr>
                                      <p:tavLst>
                                        <p:tav tm="100000">
                                          <p:val>
                                            <p:strVal val="#ppt_x"/>
                                          </p:val>
                                        </p:tav>
                                        <p:tav>
                                          <p:val>
                                            <p:strVal val="#ppt_x"/>
                                          </p:val>
                                        </p:tav>
                                      </p:tavLst>
                                    </p:anim>
                                    <p:anim calcmode="lin" valueType="num">
                                      <p:cBhvr additive="repl">
                                        <p:cTn id="14" dur="500" fill="hold"/>
                                        <p:tgtEl>
                                          <p:spTgt spid="12303">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2304">
                                            <p:txEl>
                                              <p:pRg st="0" end="0"/>
                                            </p:txEl>
                                          </p:spTgt>
                                        </p:tgtEl>
                                        <p:attrNameLst>
                                          <p:attrName>style.visibility</p:attrName>
                                        </p:attrNameLst>
                                      </p:cBhvr>
                                      <p:to>
                                        <p:strVal val="visible"/>
                                      </p:to>
                                    </p:set>
                                    <p:anim calcmode="lin" valueType="num">
                                      <p:cBhvr additive="repl">
                                        <p:cTn id="19" dur="500" fill="hold"/>
                                        <p:tgtEl>
                                          <p:spTgt spid="12304">
                                            <p:txEl>
                                              <p:pRg st="0" end="0"/>
                                            </p:txEl>
                                          </p:spTgt>
                                        </p:tgtEl>
                                        <p:attrNameLst>
                                          <p:attrName>ppt_x</p:attrName>
                                        </p:attrNameLst>
                                      </p:cBhvr>
                                      <p:tavLst>
                                        <p:tav tm="100000">
                                          <p:val>
                                            <p:strVal val="#ppt_x"/>
                                          </p:val>
                                        </p:tav>
                                        <p:tav>
                                          <p:val>
                                            <p:strVal val="#ppt_x"/>
                                          </p:val>
                                        </p:tav>
                                      </p:tavLst>
                                    </p:anim>
                                    <p:anim calcmode="lin" valueType="num">
                                      <p:cBhvr additive="repl">
                                        <p:cTn id="20" dur="500" fill="hold"/>
                                        <p:tgtEl>
                                          <p:spTgt spid="12304">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2305">
                                            <p:txEl>
                                              <p:pRg st="0" end="0"/>
                                            </p:txEl>
                                          </p:spTgt>
                                        </p:tgtEl>
                                        <p:attrNameLst>
                                          <p:attrName>style.visibility</p:attrName>
                                        </p:attrNameLst>
                                      </p:cBhvr>
                                      <p:to>
                                        <p:strVal val="visible"/>
                                      </p:to>
                                    </p:set>
                                    <p:anim calcmode="lin" valueType="num">
                                      <p:cBhvr additive="repl">
                                        <p:cTn id="25" dur="500" fill="hold"/>
                                        <p:tgtEl>
                                          <p:spTgt spid="12305">
                                            <p:txEl>
                                              <p:pRg st="0" end="0"/>
                                            </p:txEl>
                                          </p:spTgt>
                                        </p:tgtEl>
                                        <p:attrNameLst>
                                          <p:attrName>ppt_x</p:attrName>
                                        </p:attrNameLst>
                                      </p:cBhvr>
                                      <p:tavLst>
                                        <p:tav tm="100000">
                                          <p:val>
                                            <p:strVal val="#ppt_x"/>
                                          </p:val>
                                        </p:tav>
                                        <p:tav>
                                          <p:val>
                                            <p:strVal val="#ppt_x"/>
                                          </p:val>
                                        </p:tav>
                                      </p:tavLst>
                                    </p:anim>
                                    <p:anim calcmode="lin" valueType="num">
                                      <p:cBhvr additive="repl">
                                        <p:cTn id="26" dur="500" fill="hold"/>
                                        <p:tgtEl>
                                          <p:spTgt spid="12305">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additive="repl">
                                        <p:cTn id="30" dur="1" fill="hold">
                                          <p:stCondLst>
                                            <p:cond delay="0"/>
                                          </p:stCondLst>
                                        </p:cTn>
                                        <p:tgtEl>
                                          <p:spTgt spid="12289"/>
                                        </p:tgtEl>
                                        <p:attrNameLst>
                                          <p:attrName>style.visibility</p:attrName>
                                        </p:attrNameLst>
                                      </p:cBhvr>
                                      <p:to>
                                        <p:strVal val="visible"/>
                                      </p:to>
                                    </p:set>
                                    <p:animEffect transition="in" filter="checkerboard(across)">
                                      <p:cBhvr additive="repl">
                                        <p:cTn id="31" dur="500"/>
                                        <p:tgtEl>
                                          <p:spTgt spid="12289"/>
                                        </p:tgtEl>
                                      </p:cBhvr>
                                    </p:animEffect>
                                  </p:childTnLst>
                                </p:cTn>
                              </p:par>
                            </p:childTnLst>
                          </p:cTn>
                        </p:par>
                        <p:par>
                          <p:cTn id="32" fill="hold" nodeType="afterGroup">
                            <p:stCondLst>
                              <p:cond delay="500"/>
                            </p:stCondLst>
                            <p:childTnLst>
                              <p:par>
                                <p:cTn id="33" presetID="2" presetClass="entr" presetSubtype="4" fill="hold" nodeType="afterEffect">
                                  <p:stCondLst>
                                    <p:cond delay="0"/>
                                  </p:stCondLst>
                                  <p:childTnLst>
                                    <p:set>
                                      <p:cBhvr additive="repl">
                                        <p:cTn id="34" dur="1" fill="hold">
                                          <p:stCondLst>
                                            <p:cond delay="0"/>
                                          </p:stCondLst>
                                        </p:cTn>
                                        <p:tgtEl>
                                          <p:spTgt spid="12319"/>
                                        </p:tgtEl>
                                        <p:attrNameLst>
                                          <p:attrName>style.visibility</p:attrName>
                                        </p:attrNameLst>
                                      </p:cBhvr>
                                      <p:to>
                                        <p:strVal val="visible"/>
                                      </p:to>
                                    </p:set>
                                    <p:anim calcmode="lin" valueType="num">
                                      <p:cBhvr additive="repl">
                                        <p:cTn id="35" dur="500" fill="hold"/>
                                        <p:tgtEl>
                                          <p:spTgt spid="12319"/>
                                        </p:tgtEl>
                                        <p:attrNameLst>
                                          <p:attrName>ppt_x</p:attrName>
                                        </p:attrNameLst>
                                      </p:cBhvr>
                                      <p:tavLst>
                                        <p:tav tm="100000">
                                          <p:val>
                                            <p:strVal val="#ppt_x"/>
                                          </p:val>
                                        </p:tav>
                                        <p:tav>
                                          <p:val>
                                            <p:strVal val="#ppt_x"/>
                                          </p:val>
                                        </p:tav>
                                      </p:tavLst>
                                    </p:anim>
                                    <p:anim calcmode="lin" valueType="num">
                                      <p:cBhvr additive="repl">
                                        <p:cTn id="36" dur="500" fill="hold"/>
                                        <p:tgtEl>
                                          <p:spTgt spid="12319"/>
                                        </p:tgtEl>
                                        <p:attrNameLst>
                                          <p:attrName>ppt_y</p:attrName>
                                        </p:attrNameLst>
                                      </p:cBhvr>
                                      <p:tavLst>
                                        <p:tav tm="100000">
                                          <p:val>
                                            <p:strVal val="1+#ppt_h/2"/>
                                          </p:val>
                                        </p:tav>
                                        <p:tav>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0" presetClass="entr" fill="hold" nodeType="clickEffect">
                                  <p:stCondLst>
                                    <p:cond delay="0"/>
                                  </p:stCondLst>
                                  <p:childTnLst>
                                    <p:set>
                                      <p:cBhvr additive="repl">
                                        <p:cTn id="40" dur="0" fill="hold">
                                          <p:stCondLst>
                                            <p:cond delay="0"/>
                                          </p:stCondLst>
                                        </p:cTn>
                                        <p:tgtEl>
                                          <p:spTgt spid="12291"/>
                                        </p:tgtEl>
                                        <p:attrNameLst>
                                          <p:attrName>style.visibility</p:attrName>
                                        </p:attrNameLst>
                                      </p:cBhvr>
                                      <p:to>
                                        <p:strVal val="visible"/>
                                      </p:to>
                                    </p:set>
                                    <p:animEffect transition="in" filter="wedge">
                                      <p:cBhvr additive="repl">
                                        <p:cTn id="41" dur="500"/>
                                        <p:tgtEl>
                                          <p:spTgt spid="12291"/>
                                        </p:tgtEl>
                                      </p:cBhvr>
                                    </p:animEffect>
                                  </p:childTnLst>
                                </p:cTn>
                              </p:par>
                            </p:childTnLst>
                          </p:cTn>
                        </p:par>
                        <p:par>
                          <p:cTn id="42" fill="hold" nodeType="afterGroup">
                            <p:stCondLst>
                              <p:cond delay="500"/>
                            </p:stCondLst>
                            <p:childTnLst>
                              <p:par>
                                <p:cTn id="43" presetID="20" presetClass="entr" fill="hold" nodeType="afterEffect">
                                  <p:stCondLst>
                                    <p:cond delay="0"/>
                                  </p:stCondLst>
                                  <p:childTnLst>
                                    <p:set>
                                      <p:cBhvr additive="repl">
                                        <p:cTn id="44" dur="0" fill="hold">
                                          <p:stCondLst>
                                            <p:cond delay="0"/>
                                          </p:stCondLst>
                                        </p:cTn>
                                        <p:tgtEl>
                                          <p:spTgt spid="12293"/>
                                        </p:tgtEl>
                                        <p:attrNameLst>
                                          <p:attrName>style.visibility</p:attrName>
                                        </p:attrNameLst>
                                      </p:cBhvr>
                                      <p:to>
                                        <p:strVal val="visible"/>
                                      </p:to>
                                    </p:set>
                                    <p:animEffect transition="in" filter="wedge">
                                      <p:cBhvr additive="repl">
                                        <p:cTn id="45" dur="500"/>
                                        <p:tgtEl>
                                          <p:spTgt spid="12293"/>
                                        </p:tgtEl>
                                      </p:cBhvr>
                                    </p:animEffect>
                                  </p:childTnLst>
                                </p:cTn>
                              </p:par>
                            </p:childTnLst>
                          </p:cTn>
                        </p:par>
                        <p:par>
                          <p:cTn id="46" fill="hold" nodeType="afterGroup">
                            <p:stCondLst>
                              <p:cond delay="1000"/>
                            </p:stCondLst>
                            <p:childTnLst>
                              <p:par>
                                <p:cTn id="47" presetID="20" presetClass="entr" fill="hold" nodeType="afterEffect">
                                  <p:stCondLst>
                                    <p:cond delay="0"/>
                                  </p:stCondLst>
                                  <p:childTnLst>
                                    <p:set>
                                      <p:cBhvr additive="repl">
                                        <p:cTn id="48" dur="0" fill="hold">
                                          <p:stCondLst>
                                            <p:cond delay="0"/>
                                          </p:stCondLst>
                                        </p:cTn>
                                        <p:tgtEl>
                                          <p:spTgt spid="12294"/>
                                        </p:tgtEl>
                                        <p:attrNameLst>
                                          <p:attrName>style.visibility</p:attrName>
                                        </p:attrNameLst>
                                      </p:cBhvr>
                                      <p:to>
                                        <p:strVal val="visible"/>
                                      </p:to>
                                    </p:set>
                                    <p:animEffect transition="in" filter="wedge">
                                      <p:cBhvr additive="repl">
                                        <p:cTn id="49" dur="500"/>
                                        <p:tgtEl>
                                          <p:spTgt spid="12294"/>
                                        </p:tgtEl>
                                      </p:cBhvr>
                                    </p:animEffect>
                                  </p:childTnLst>
                                </p:cTn>
                              </p:par>
                            </p:childTnLst>
                          </p:cTn>
                        </p:par>
                        <p:par>
                          <p:cTn id="50" fill="hold" nodeType="afterGroup">
                            <p:stCondLst>
                              <p:cond delay="1500"/>
                            </p:stCondLst>
                            <p:childTnLst>
                              <p:par>
                                <p:cTn id="51" presetID="20" presetClass="entr" fill="hold" nodeType="afterEffect">
                                  <p:stCondLst>
                                    <p:cond delay="0"/>
                                  </p:stCondLst>
                                  <p:childTnLst>
                                    <p:set>
                                      <p:cBhvr additive="repl">
                                        <p:cTn id="52" dur="0" fill="hold">
                                          <p:stCondLst>
                                            <p:cond delay="0"/>
                                          </p:stCondLst>
                                        </p:cTn>
                                        <p:tgtEl>
                                          <p:spTgt spid="12292"/>
                                        </p:tgtEl>
                                        <p:attrNameLst>
                                          <p:attrName>style.visibility</p:attrName>
                                        </p:attrNameLst>
                                      </p:cBhvr>
                                      <p:to>
                                        <p:strVal val="visible"/>
                                      </p:to>
                                    </p:set>
                                    <p:animEffect transition="in" filter="wedge">
                                      <p:cBhvr additive="repl">
                                        <p:cTn id="53" dur="500"/>
                                        <p:tgtEl>
                                          <p:spTgt spid="12292"/>
                                        </p:tgtEl>
                                      </p:cBhvr>
                                    </p:animEffect>
                                  </p:childTnLst>
                                </p:cTn>
                              </p:par>
                              <p:par>
                                <p:cTn id="54" presetID="2" presetClass="entr" presetSubtype="4" fill="hold" nodeType="withEffect">
                                  <p:stCondLst>
                                    <p:cond delay="0"/>
                                  </p:stCondLst>
                                  <p:childTnLst>
                                    <p:set>
                                      <p:cBhvr additive="repl">
                                        <p:cTn id="55" dur="1" fill="hold">
                                          <p:stCondLst>
                                            <p:cond delay="0"/>
                                          </p:stCondLst>
                                        </p:cTn>
                                        <p:tgtEl>
                                          <p:spTgt spid="12316">
                                            <p:txEl>
                                              <p:pRg st="0" end="0"/>
                                            </p:txEl>
                                          </p:spTgt>
                                        </p:tgtEl>
                                        <p:attrNameLst>
                                          <p:attrName>style.visibility</p:attrName>
                                        </p:attrNameLst>
                                      </p:cBhvr>
                                      <p:to>
                                        <p:strVal val="visible"/>
                                      </p:to>
                                    </p:set>
                                    <p:anim calcmode="lin" valueType="num">
                                      <p:cBhvr additive="repl">
                                        <p:cTn id="56" dur="500" fill="hold"/>
                                        <p:tgtEl>
                                          <p:spTgt spid="12316">
                                            <p:txEl>
                                              <p:pRg st="0" end="0"/>
                                            </p:txEl>
                                          </p:spTgt>
                                        </p:tgtEl>
                                        <p:attrNameLst>
                                          <p:attrName>ppt_x</p:attrName>
                                        </p:attrNameLst>
                                      </p:cBhvr>
                                      <p:tavLst>
                                        <p:tav tm="100000">
                                          <p:val>
                                            <p:strVal val="#ppt_x"/>
                                          </p:val>
                                        </p:tav>
                                        <p:tav>
                                          <p:val>
                                            <p:strVal val="#ppt_x"/>
                                          </p:val>
                                        </p:tav>
                                      </p:tavLst>
                                    </p:anim>
                                    <p:anim calcmode="lin" valueType="num">
                                      <p:cBhvr additive="repl">
                                        <p:cTn id="57" dur="500" fill="hold"/>
                                        <p:tgtEl>
                                          <p:spTgt spid="12316">
                                            <p:txEl>
                                              <p:pRg st="0" end="0"/>
                                            </p:txEl>
                                          </p:spTgt>
                                        </p:tgtEl>
                                        <p:attrNameLst>
                                          <p:attrName>ppt_y</p:attrName>
                                        </p:attrNameLst>
                                      </p:cBhvr>
                                      <p:tavLst>
                                        <p:tav tm="100000">
                                          <p:val>
                                            <p:strVal val="1+#ppt_h/2"/>
                                          </p:val>
                                        </p:tav>
                                        <p:tav>
                                          <p:val>
                                            <p:strVal val="#ppt_y"/>
                                          </p:val>
                                        </p:tav>
                                      </p:tavLst>
                                    </p:anim>
                                  </p:childTnLst>
                                </p:cTn>
                              </p:par>
                              <p:par>
                                <p:cTn id="58" presetID="2" presetClass="entr" presetSubtype="4" fill="hold" nodeType="withEffect">
                                  <p:stCondLst>
                                    <p:cond delay="0"/>
                                  </p:stCondLst>
                                  <p:childTnLst>
                                    <p:set>
                                      <p:cBhvr additive="repl">
                                        <p:cTn id="59" dur="1" fill="hold">
                                          <p:stCondLst>
                                            <p:cond delay="0"/>
                                          </p:stCondLst>
                                        </p:cTn>
                                        <p:tgtEl>
                                          <p:spTgt spid="12316">
                                            <p:txEl>
                                              <p:pRg st="1" end="1"/>
                                            </p:txEl>
                                          </p:spTgt>
                                        </p:tgtEl>
                                        <p:attrNameLst>
                                          <p:attrName>style.visibility</p:attrName>
                                        </p:attrNameLst>
                                      </p:cBhvr>
                                      <p:to>
                                        <p:strVal val="visible"/>
                                      </p:to>
                                    </p:set>
                                    <p:anim calcmode="lin" valueType="num">
                                      <p:cBhvr additive="repl">
                                        <p:cTn id="60" dur="500" fill="hold"/>
                                        <p:tgtEl>
                                          <p:spTgt spid="12316">
                                            <p:txEl>
                                              <p:pRg st="1" end="1"/>
                                            </p:txEl>
                                          </p:spTgt>
                                        </p:tgtEl>
                                        <p:attrNameLst>
                                          <p:attrName>ppt_x</p:attrName>
                                        </p:attrNameLst>
                                      </p:cBhvr>
                                      <p:tavLst>
                                        <p:tav tm="100000">
                                          <p:val>
                                            <p:strVal val="#ppt_x"/>
                                          </p:val>
                                        </p:tav>
                                        <p:tav>
                                          <p:val>
                                            <p:strVal val="#ppt_x"/>
                                          </p:val>
                                        </p:tav>
                                      </p:tavLst>
                                    </p:anim>
                                    <p:anim calcmode="lin" valueType="num">
                                      <p:cBhvr additive="repl">
                                        <p:cTn id="61" dur="500" fill="hold"/>
                                        <p:tgtEl>
                                          <p:spTgt spid="12316">
                                            <p:txEl>
                                              <p:pRg st="1" end="1"/>
                                            </p:txEl>
                                          </p:spTgt>
                                        </p:tgtEl>
                                        <p:attrNameLst>
                                          <p:attrName>ppt_y</p:attrName>
                                        </p:attrNameLst>
                                      </p:cBhvr>
                                      <p:tavLst>
                                        <p:tav tm="100000">
                                          <p:val>
                                            <p:strVal val="1+#ppt_h/2"/>
                                          </p:val>
                                        </p:tav>
                                        <p:tav>
                                          <p:val>
                                            <p:strVal val="#ppt_y"/>
                                          </p:val>
                                        </p:tav>
                                      </p:tavLst>
                                    </p:anim>
                                  </p:childTnLst>
                                </p:cTn>
                              </p:par>
                              <p:par>
                                <p:cTn id="62" presetID="2" presetClass="entr" presetSubtype="4" fill="hold" nodeType="withEffect">
                                  <p:stCondLst>
                                    <p:cond delay="0"/>
                                  </p:stCondLst>
                                  <p:childTnLst>
                                    <p:set>
                                      <p:cBhvr additive="repl">
                                        <p:cTn id="63" dur="1" fill="hold">
                                          <p:stCondLst>
                                            <p:cond delay="0"/>
                                          </p:stCondLst>
                                        </p:cTn>
                                        <p:tgtEl>
                                          <p:spTgt spid="12295">
                                            <p:txEl>
                                              <p:pRg st="0" end="0"/>
                                            </p:txEl>
                                          </p:spTgt>
                                        </p:tgtEl>
                                        <p:attrNameLst>
                                          <p:attrName>style.visibility</p:attrName>
                                        </p:attrNameLst>
                                      </p:cBhvr>
                                      <p:to>
                                        <p:strVal val="visible"/>
                                      </p:to>
                                    </p:set>
                                    <p:anim calcmode="lin" valueType="num">
                                      <p:cBhvr additive="repl">
                                        <p:cTn id="64" dur="500" fill="hold"/>
                                        <p:tgtEl>
                                          <p:spTgt spid="12295">
                                            <p:txEl>
                                              <p:pRg st="0" end="0"/>
                                            </p:txEl>
                                          </p:spTgt>
                                        </p:tgtEl>
                                        <p:attrNameLst>
                                          <p:attrName>ppt_x</p:attrName>
                                        </p:attrNameLst>
                                      </p:cBhvr>
                                      <p:tavLst>
                                        <p:tav tm="100000">
                                          <p:val>
                                            <p:strVal val="#ppt_x"/>
                                          </p:val>
                                        </p:tav>
                                        <p:tav>
                                          <p:val>
                                            <p:strVal val="#ppt_x"/>
                                          </p:val>
                                        </p:tav>
                                      </p:tavLst>
                                    </p:anim>
                                    <p:anim calcmode="lin" valueType="num">
                                      <p:cBhvr additive="repl">
                                        <p:cTn id="65" dur="500" fill="hold"/>
                                        <p:tgtEl>
                                          <p:spTgt spid="12295">
                                            <p:txEl>
                                              <p:pRg st="0" end="0"/>
                                            </p:txEl>
                                          </p:spTgt>
                                        </p:tgtEl>
                                        <p:attrNameLst>
                                          <p:attrName>ppt_y</p:attrName>
                                        </p:attrNameLst>
                                      </p:cBhvr>
                                      <p:tavLst>
                                        <p:tav tm="100000">
                                          <p:val>
                                            <p:strVal val="1+#ppt_h/2"/>
                                          </p:val>
                                        </p:tav>
                                        <p:tav>
                                          <p:val>
                                            <p:strVal val="#ppt_y"/>
                                          </p:val>
                                        </p:tav>
                                      </p:tavLst>
                                    </p:anim>
                                  </p:childTnLst>
                                </p:cTn>
                              </p:par>
                              <p:par>
                                <p:cTn id="66" presetID="2" presetClass="entr" presetSubtype="4" fill="hold" nodeType="withEffect">
                                  <p:stCondLst>
                                    <p:cond delay="0"/>
                                  </p:stCondLst>
                                  <p:childTnLst>
                                    <p:set>
                                      <p:cBhvr additive="repl">
                                        <p:cTn id="67" dur="1" fill="hold">
                                          <p:stCondLst>
                                            <p:cond delay="0"/>
                                          </p:stCondLst>
                                        </p:cTn>
                                        <p:tgtEl>
                                          <p:spTgt spid="12295">
                                            <p:txEl>
                                              <p:pRg st="1" end="1"/>
                                            </p:txEl>
                                          </p:spTgt>
                                        </p:tgtEl>
                                        <p:attrNameLst>
                                          <p:attrName>style.visibility</p:attrName>
                                        </p:attrNameLst>
                                      </p:cBhvr>
                                      <p:to>
                                        <p:strVal val="visible"/>
                                      </p:to>
                                    </p:set>
                                    <p:anim calcmode="lin" valueType="num">
                                      <p:cBhvr additive="repl">
                                        <p:cTn id="68" dur="500" fill="hold"/>
                                        <p:tgtEl>
                                          <p:spTgt spid="12295">
                                            <p:txEl>
                                              <p:pRg st="1" end="1"/>
                                            </p:txEl>
                                          </p:spTgt>
                                        </p:tgtEl>
                                        <p:attrNameLst>
                                          <p:attrName>ppt_x</p:attrName>
                                        </p:attrNameLst>
                                      </p:cBhvr>
                                      <p:tavLst>
                                        <p:tav tm="100000">
                                          <p:val>
                                            <p:strVal val="#ppt_x"/>
                                          </p:val>
                                        </p:tav>
                                        <p:tav>
                                          <p:val>
                                            <p:strVal val="#ppt_x"/>
                                          </p:val>
                                        </p:tav>
                                      </p:tavLst>
                                    </p:anim>
                                    <p:anim calcmode="lin" valueType="num">
                                      <p:cBhvr additive="repl">
                                        <p:cTn id="69" dur="500" fill="hold"/>
                                        <p:tgtEl>
                                          <p:spTgt spid="12295">
                                            <p:txEl>
                                              <p:pRg st="1" end="1"/>
                                            </p:txEl>
                                          </p:spTgt>
                                        </p:tgtEl>
                                        <p:attrNameLst>
                                          <p:attrName>ppt_y</p:attrName>
                                        </p:attrNameLst>
                                      </p:cBhvr>
                                      <p:tavLst>
                                        <p:tav tm="100000">
                                          <p:val>
                                            <p:strVal val="1+#ppt_h/2"/>
                                          </p:val>
                                        </p:tav>
                                        <p:tav>
                                          <p:val>
                                            <p:strVal val="#ppt_y"/>
                                          </p:val>
                                        </p:tav>
                                      </p:tavLst>
                                    </p:anim>
                                  </p:childTnLst>
                                </p:cTn>
                              </p:par>
                              <p:par>
                                <p:cTn id="70" presetID="2" presetClass="entr" presetSubtype="4" fill="hold" nodeType="withEffect">
                                  <p:stCondLst>
                                    <p:cond delay="0"/>
                                  </p:stCondLst>
                                  <p:childTnLst>
                                    <p:set>
                                      <p:cBhvr additive="repl">
                                        <p:cTn id="71" dur="1" fill="hold">
                                          <p:stCondLst>
                                            <p:cond delay="0"/>
                                          </p:stCondLst>
                                        </p:cTn>
                                        <p:tgtEl>
                                          <p:spTgt spid="12295">
                                            <p:txEl>
                                              <p:pRg st="2" end="2"/>
                                            </p:txEl>
                                          </p:spTgt>
                                        </p:tgtEl>
                                        <p:attrNameLst>
                                          <p:attrName>style.visibility</p:attrName>
                                        </p:attrNameLst>
                                      </p:cBhvr>
                                      <p:to>
                                        <p:strVal val="visible"/>
                                      </p:to>
                                    </p:set>
                                    <p:anim calcmode="lin" valueType="num">
                                      <p:cBhvr additive="repl">
                                        <p:cTn id="72" dur="500" fill="hold"/>
                                        <p:tgtEl>
                                          <p:spTgt spid="12295">
                                            <p:txEl>
                                              <p:pRg st="2" end="2"/>
                                            </p:txEl>
                                          </p:spTgt>
                                        </p:tgtEl>
                                        <p:attrNameLst>
                                          <p:attrName>ppt_x</p:attrName>
                                        </p:attrNameLst>
                                      </p:cBhvr>
                                      <p:tavLst>
                                        <p:tav tm="100000">
                                          <p:val>
                                            <p:strVal val="#ppt_x"/>
                                          </p:val>
                                        </p:tav>
                                        <p:tav>
                                          <p:val>
                                            <p:strVal val="#ppt_x"/>
                                          </p:val>
                                        </p:tav>
                                      </p:tavLst>
                                    </p:anim>
                                    <p:anim calcmode="lin" valueType="num">
                                      <p:cBhvr additive="repl">
                                        <p:cTn id="73" dur="500" fill="hold"/>
                                        <p:tgtEl>
                                          <p:spTgt spid="12295">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additive="repl">
                                        <p:cTn id="77" dur="1" fill="hold">
                                          <p:stCondLst>
                                            <p:cond delay="0"/>
                                          </p:stCondLst>
                                        </p:cTn>
                                        <p:tgtEl>
                                          <p:spTgt spid="12317">
                                            <p:txEl>
                                              <p:pRg st="0" end="0"/>
                                            </p:txEl>
                                          </p:spTgt>
                                        </p:tgtEl>
                                        <p:attrNameLst>
                                          <p:attrName>style.visibility</p:attrName>
                                        </p:attrNameLst>
                                      </p:cBhvr>
                                      <p:to>
                                        <p:strVal val="visible"/>
                                      </p:to>
                                    </p:set>
                                    <p:anim calcmode="lin" valueType="num">
                                      <p:cBhvr additive="repl">
                                        <p:cTn id="78" dur="500" fill="hold"/>
                                        <p:tgtEl>
                                          <p:spTgt spid="12317">
                                            <p:txEl>
                                              <p:pRg st="0" end="0"/>
                                            </p:txEl>
                                          </p:spTgt>
                                        </p:tgtEl>
                                        <p:attrNameLst>
                                          <p:attrName>ppt_x</p:attrName>
                                        </p:attrNameLst>
                                      </p:cBhvr>
                                      <p:tavLst>
                                        <p:tav tm="100000">
                                          <p:val>
                                            <p:strVal val="#ppt_x"/>
                                          </p:val>
                                        </p:tav>
                                        <p:tav>
                                          <p:val>
                                            <p:strVal val="#ppt_x"/>
                                          </p:val>
                                        </p:tav>
                                      </p:tavLst>
                                    </p:anim>
                                    <p:anim calcmode="lin" valueType="num">
                                      <p:cBhvr additive="repl">
                                        <p:cTn id="79" dur="500" fill="hold"/>
                                        <p:tgtEl>
                                          <p:spTgt spid="12317">
                                            <p:txEl>
                                              <p:pRg st="0" end="0"/>
                                            </p:txEl>
                                          </p:spTgt>
                                        </p:tgtEl>
                                        <p:attrNameLst>
                                          <p:attrName>ppt_y</p:attrName>
                                        </p:attrNameLst>
                                      </p:cBhvr>
                                      <p:tavLst>
                                        <p:tav tm="100000">
                                          <p:val>
                                            <p:strVal val="1+#ppt_h/2"/>
                                          </p:val>
                                        </p:tav>
                                        <p:tav>
                                          <p:val>
                                            <p:strVal val="#ppt_y"/>
                                          </p:val>
                                        </p:tav>
                                      </p:tavLst>
                                    </p:anim>
                                  </p:childTnLst>
                                </p:cTn>
                              </p:par>
                              <p:par>
                                <p:cTn id="80" presetID="2" presetClass="entr" presetSubtype="4" fill="hold" nodeType="withEffect">
                                  <p:stCondLst>
                                    <p:cond delay="0"/>
                                  </p:stCondLst>
                                  <p:childTnLst>
                                    <p:set>
                                      <p:cBhvr additive="repl">
                                        <p:cTn id="81" dur="1" fill="hold">
                                          <p:stCondLst>
                                            <p:cond delay="0"/>
                                          </p:stCondLst>
                                        </p:cTn>
                                        <p:tgtEl>
                                          <p:spTgt spid="12317">
                                            <p:txEl>
                                              <p:pRg st="1" end="1"/>
                                            </p:txEl>
                                          </p:spTgt>
                                        </p:tgtEl>
                                        <p:attrNameLst>
                                          <p:attrName>style.visibility</p:attrName>
                                        </p:attrNameLst>
                                      </p:cBhvr>
                                      <p:to>
                                        <p:strVal val="visible"/>
                                      </p:to>
                                    </p:set>
                                    <p:anim calcmode="lin" valueType="num">
                                      <p:cBhvr additive="repl">
                                        <p:cTn id="82" dur="500" fill="hold"/>
                                        <p:tgtEl>
                                          <p:spTgt spid="12317">
                                            <p:txEl>
                                              <p:pRg st="1" end="1"/>
                                            </p:txEl>
                                          </p:spTgt>
                                        </p:tgtEl>
                                        <p:attrNameLst>
                                          <p:attrName>ppt_x</p:attrName>
                                        </p:attrNameLst>
                                      </p:cBhvr>
                                      <p:tavLst>
                                        <p:tav tm="100000">
                                          <p:val>
                                            <p:strVal val="#ppt_x"/>
                                          </p:val>
                                        </p:tav>
                                        <p:tav>
                                          <p:val>
                                            <p:strVal val="#ppt_x"/>
                                          </p:val>
                                        </p:tav>
                                      </p:tavLst>
                                    </p:anim>
                                    <p:anim calcmode="lin" valueType="num">
                                      <p:cBhvr additive="repl">
                                        <p:cTn id="83" dur="500" fill="hold"/>
                                        <p:tgtEl>
                                          <p:spTgt spid="12317">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additive="repl">
                                        <p:cTn id="87" dur="1" fill="hold">
                                          <p:stCondLst>
                                            <p:cond delay="0"/>
                                          </p:stCondLst>
                                        </p:cTn>
                                        <p:tgtEl>
                                          <p:spTgt spid="12318">
                                            <p:txEl>
                                              <p:pRg st="1" end="1"/>
                                            </p:txEl>
                                          </p:spTgt>
                                        </p:tgtEl>
                                        <p:attrNameLst>
                                          <p:attrName>style.visibility</p:attrName>
                                        </p:attrNameLst>
                                      </p:cBhvr>
                                      <p:to>
                                        <p:strVal val="visible"/>
                                      </p:to>
                                    </p:set>
                                    <p:anim calcmode="lin" valueType="num">
                                      <p:cBhvr additive="repl">
                                        <p:cTn id="88" dur="500" fill="hold"/>
                                        <p:tgtEl>
                                          <p:spTgt spid="12318">
                                            <p:txEl>
                                              <p:pRg st="1" end="1"/>
                                            </p:txEl>
                                          </p:spTgt>
                                        </p:tgtEl>
                                        <p:attrNameLst>
                                          <p:attrName>ppt_x</p:attrName>
                                        </p:attrNameLst>
                                      </p:cBhvr>
                                      <p:tavLst>
                                        <p:tav tm="100000">
                                          <p:val>
                                            <p:strVal val="#ppt_x"/>
                                          </p:val>
                                        </p:tav>
                                        <p:tav>
                                          <p:val>
                                            <p:strVal val="#ppt_x"/>
                                          </p:val>
                                        </p:tav>
                                      </p:tavLst>
                                    </p:anim>
                                    <p:anim calcmode="lin" valueType="num">
                                      <p:cBhvr additive="repl">
                                        <p:cTn id="89" dur="500" fill="hold"/>
                                        <p:tgtEl>
                                          <p:spTgt spid="12318">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additive="repl">
                                        <p:cTn id="93" dur="1" fill="hold">
                                          <p:stCondLst>
                                            <p:cond delay="0"/>
                                          </p:stCondLst>
                                        </p:cTn>
                                        <p:tgtEl>
                                          <p:spTgt spid="12318">
                                            <p:txEl>
                                              <p:pRg st="0" end="0"/>
                                            </p:txEl>
                                          </p:spTgt>
                                        </p:tgtEl>
                                        <p:attrNameLst>
                                          <p:attrName>style.visibility</p:attrName>
                                        </p:attrNameLst>
                                      </p:cBhvr>
                                      <p:to>
                                        <p:strVal val="visible"/>
                                      </p:to>
                                    </p:set>
                                    <p:anim calcmode="lin" valueType="num">
                                      <p:cBhvr additive="repl">
                                        <p:cTn id="94" dur="500" fill="hold"/>
                                        <p:tgtEl>
                                          <p:spTgt spid="12318">
                                            <p:txEl>
                                              <p:pRg st="0" end="0"/>
                                            </p:txEl>
                                          </p:spTgt>
                                        </p:tgtEl>
                                        <p:attrNameLst>
                                          <p:attrName>ppt_x</p:attrName>
                                        </p:attrNameLst>
                                      </p:cBhvr>
                                      <p:tavLst>
                                        <p:tav tm="100000">
                                          <p:val>
                                            <p:strVal val="#ppt_x"/>
                                          </p:val>
                                        </p:tav>
                                        <p:tav>
                                          <p:val>
                                            <p:strVal val="#ppt_x"/>
                                          </p:val>
                                        </p:tav>
                                      </p:tavLst>
                                    </p:anim>
                                    <p:anim calcmode="lin" valueType="num">
                                      <p:cBhvr additive="repl">
                                        <p:cTn id="95" dur="500" fill="hold"/>
                                        <p:tgtEl>
                                          <p:spTgt spid="12318">
                                            <p:txEl>
                                              <p:pRg st="0" end="0"/>
                                            </p:txEl>
                                          </p:spTgt>
                                        </p:tgtEl>
                                        <p:attrNameLst>
                                          <p:attrName>ppt_y</p:attrName>
                                        </p:attrNameLst>
                                      </p:cBhvr>
                                      <p:tavLst>
                                        <p:tav tm="100000">
                                          <p:val>
                                            <p:strVal val="1+#ppt_h/2"/>
                                          </p:val>
                                        </p:tav>
                                        <p:tav>
                                          <p:val>
                                            <p:strVal val="#ppt_y"/>
                                          </p:val>
                                        </p:tav>
                                      </p:tavLst>
                                    </p:anim>
                                  </p:childTnLst>
                                </p:cTn>
                              </p:par>
                              <p:par>
                                <p:cTn id="96" presetID="2" presetClass="entr" presetSubtype="4" fill="hold" nodeType="withEffect">
                                  <p:stCondLst>
                                    <p:cond delay="0"/>
                                  </p:stCondLst>
                                  <p:childTnLst>
                                    <p:set>
                                      <p:cBhvr additive="repl">
                                        <p:cTn id="97" dur="1" fill="hold">
                                          <p:stCondLst>
                                            <p:cond delay="0"/>
                                          </p:stCondLst>
                                        </p:cTn>
                                        <p:tgtEl>
                                          <p:spTgt spid="12318">
                                            <p:txEl>
                                              <p:pRg st="2" end="2"/>
                                            </p:txEl>
                                          </p:spTgt>
                                        </p:tgtEl>
                                        <p:attrNameLst>
                                          <p:attrName>style.visibility</p:attrName>
                                        </p:attrNameLst>
                                      </p:cBhvr>
                                      <p:to>
                                        <p:strVal val="visible"/>
                                      </p:to>
                                    </p:set>
                                    <p:anim calcmode="lin" valueType="num">
                                      <p:cBhvr additive="repl">
                                        <p:cTn id="98" dur="500" fill="hold"/>
                                        <p:tgtEl>
                                          <p:spTgt spid="12318">
                                            <p:txEl>
                                              <p:pRg st="2" end="2"/>
                                            </p:txEl>
                                          </p:spTgt>
                                        </p:tgtEl>
                                        <p:attrNameLst>
                                          <p:attrName>ppt_x</p:attrName>
                                        </p:attrNameLst>
                                      </p:cBhvr>
                                      <p:tavLst>
                                        <p:tav tm="100000">
                                          <p:val>
                                            <p:strVal val="#ppt_x"/>
                                          </p:val>
                                        </p:tav>
                                        <p:tav>
                                          <p:val>
                                            <p:strVal val="#ppt_x"/>
                                          </p:val>
                                        </p:tav>
                                      </p:tavLst>
                                    </p:anim>
                                    <p:anim calcmode="lin" valueType="num">
                                      <p:cBhvr additive="repl">
                                        <p:cTn id="99" dur="500" fill="hold"/>
                                        <p:tgtEl>
                                          <p:spTgt spid="12318">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additive="repl">
                                        <p:cTn id="103" dur="1" fill="hold">
                                          <p:stCondLst>
                                            <p:cond delay="0"/>
                                          </p:stCondLst>
                                        </p:cTn>
                                        <p:tgtEl>
                                          <p:spTgt spid="12321"/>
                                        </p:tgtEl>
                                        <p:attrNameLst>
                                          <p:attrName>style.visibility</p:attrName>
                                        </p:attrNameLst>
                                      </p:cBhvr>
                                      <p:to>
                                        <p:strVal val="visible"/>
                                      </p:to>
                                    </p:set>
                                    <p:anim calcmode="lin" valueType="num">
                                      <p:cBhvr additive="repl">
                                        <p:cTn id="104" dur="500" fill="hold"/>
                                        <p:tgtEl>
                                          <p:spTgt spid="12321"/>
                                        </p:tgtEl>
                                        <p:attrNameLst>
                                          <p:attrName>ppt_x</p:attrName>
                                        </p:attrNameLst>
                                      </p:cBhvr>
                                      <p:tavLst>
                                        <p:tav tm="100000">
                                          <p:val>
                                            <p:strVal val="#ppt_x"/>
                                          </p:val>
                                        </p:tav>
                                        <p:tav>
                                          <p:val>
                                            <p:strVal val="#ppt_x"/>
                                          </p:val>
                                        </p:tav>
                                      </p:tavLst>
                                    </p:anim>
                                    <p:anim calcmode="lin" valueType="num">
                                      <p:cBhvr additive="repl">
                                        <p:cTn id="105" dur="500" fill="hold"/>
                                        <p:tgtEl>
                                          <p:spTgt spid="12321"/>
                                        </p:tgtEl>
                                        <p:attrNameLst>
                                          <p:attrName>ppt_y</p:attrName>
                                        </p:attrNameLst>
                                      </p:cBhvr>
                                      <p:tavLst>
                                        <p:tav tm="100000">
                                          <p:val>
                                            <p:strVal val="1+#ppt_h/2"/>
                                          </p:val>
                                        </p:tav>
                                        <p:tav>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additive="repl">
                                        <p:cTn id="109" dur="1" fill="hold">
                                          <p:stCondLst>
                                            <p:cond delay="0"/>
                                          </p:stCondLst>
                                        </p:cTn>
                                        <p:tgtEl>
                                          <p:spTgt spid="12309"/>
                                        </p:tgtEl>
                                        <p:attrNameLst>
                                          <p:attrName>style.visibility</p:attrName>
                                        </p:attrNameLst>
                                      </p:cBhvr>
                                      <p:to>
                                        <p:strVal val="visible"/>
                                      </p:to>
                                    </p:set>
                                    <p:anim calcmode="lin" valueType="num">
                                      <p:cBhvr additive="repl">
                                        <p:cTn id="110" dur="500" fill="hold"/>
                                        <p:tgtEl>
                                          <p:spTgt spid="12309"/>
                                        </p:tgtEl>
                                        <p:attrNameLst>
                                          <p:attrName>ppt_x</p:attrName>
                                        </p:attrNameLst>
                                      </p:cBhvr>
                                      <p:tavLst>
                                        <p:tav tm="100000">
                                          <p:val>
                                            <p:strVal val="#ppt_x"/>
                                          </p:val>
                                        </p:tav>
                                        <p:tav>
                                          <p:val>
                                            <p:strVal val="#ppt_x"/>
                                          </p:val>
                                        </p:tav>
                                      </p:tavLst>
                                    </p:anim>
                                    <p:anim calcmode="lin" valueType="num">
                                      <p:cBhvr additive="repl">
                                        <p:cTn id="111" dur="500" fill="hold"/>
                                        <p:tgtEl>
                                          <p:spTgt spid="12309"/>
                                        </p:tgtEl>
                                        <p:attrNameLst>
                                          <p:attrName>ppt_y</p:attrName>
                                        </p:attrNameLst>
                                      </p:cBhvr>
                                      <p:tavLst>
                                        <p:tav tm="100000">
                                          <p:val>
                                            <p:strVal val="1+#ppt_h/2"/>
                                          </p:val>
                                        </p:tav>
                                        <p:tav>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additive="repl">
                                        <p:cTn id="115" dur="1" fill="hold">
                                          <p:stCondLst>
                                            <p:cond delay="0"/>
                                          </p:stCondLst>
                                        </p:cTn>
                                        <p:tgtEl>
                                          <p:spTgt spid="12310"/>
                                        </p:tgtEl>
                                        <p:attrNameLst>
                                          <p:attrName>style.visibility</p:attrName>
                                        </p:attrNameLst>
                                      </p:cBhvr>
                                      <p:to>
                                        <p:strVal val="visible"/>
                                      </p:to>
                                    </p:set>
                                    <p:anim calcmode="lin" valueType="num">
                                      <p:cBhvr additive="repl">
                                        <p:cTn id="116" dur="500" fill="hold"/>
                                        <p:tgtEl>
                                          <p:spTgt spid="12310"/>
                                        </p:tgtEl>
                                        <p:attrNameLst>
                                          <p:attrName>ppt_x</p:attrName>
                                        </p:attrNameLst>
                                      </p:cBhvr>
                                      <p:tavLst>
                                        <p:tav tm="100000">
                                          <p:val>
                                            <p:strVal val="#ppt_x"/>
                                          </p:val>
                                        </p:tav>
                                        <p:tav>
                                          <p:val>
                                            <p:strVal val="#ppt_x"/>
                                          </p:val>
                                        </p:tav>
                                      </p:tavLst>
                                    </p:anim>
                                    <p:anim calcmode="lin" valueType="num">
                                      <p:cBhvr additive="repl">
                                        <p:cTn id="117" dur="500" fill="hold"/>
                                        <p:tgtEl>
                                          <p:spTgt spid="12310"/>
                                        </p:tgtEl>
                                        <p:attrNameLst>
                                          <p:attrName>ppt_y</p:attrName>
                                        </p:attrNameLst>
                                      </p:cBhvr>
                                      <p:tavLst>
                                        <p:tav tm="100000">
                                          <p:val>
                                            <p:strVal val="1+#ppt_h/2"/>
                                          </p:val>
                                        </p:tav>
                                        <p:tav>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additive="repl">
                                        <p:cTn id="121" dur="1" fill="hold">
                                          <p:stCondLst>
                                            <p:cond delay="0"/>
                                          </p:stCondLst>
                                        </p:cTn>
                                        <p:tgtEl>
                                          <p:spTgt spid="12311"/>
                                        </p:tgtEl>
                                        <p:attrNameLst>
                                          <p:attrName>style.visibility</p:attrName>
                                        </p:attrNameLst>
                                      </p:cBhvr>
                                      <p:to>
                                        <p:strVal val="visible"/>
                                      </p:to>
                                    </p:set>
                                    <p:anim calcmode="lin" valueType="num">
                                      <p:cBhvr additive="repl">
                                        <p:cTn id="122" dur="500" fill="hold"/>
                                        <p:tgtEl>
                                          <p:spTgt spid="12311"/>
                                        </p:tgtEl>
                                        <p:attrNameLst>
                                          <p:attrName>ppt_x</p:attrName>
                                        </p:attrNameLst>
                                      </p:cBhvr>
                                      <p:tavLst>
                                        <p:tav tm="100000">
                                          <p:val>
                                            <p:strVal val="#ppt_x"/>
                                          </p:val>
                                        </p:tav>
                                        <p:tav>
                                          <p:val>
                                            <p:strVal val="#ppt_x"/>
                                          </p:val>
                                        </p:tav>
                                      </p:tavLst>
                                    </p:anim>
                                    <p:anim calcmode="lin" valueType="num">
                                      <p:cBhvr additive="repl">
                                        <p:cTn id="123" dur="500" fill="hold"/>
                                        <p:tgtEl>
                                          <p:spTgt spid="12311"/>
                                        </p:tgtEl>
                                        <p:attrNameLst>
                                          <p:attrName>ppt_y</p:attrName>
                                        </p:attrNameLst>
                                      </p:cBhvr>
                                      <p:tavLst>
                                        <p:tav tm="100000">
                                          <p:val>
                                            <p:strVal val="1+#ppt_h/2"/>
                                          </p:val>
                                        </p:tav>
                                        <p:tav>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0" presetClass="entr" fill="hold" nodeType="clickEffect">
                                  <p:stCondLst>
                                    <p:cond delay="0"/>
                                  </p:stCondLst>
                                  <p:childTnLst>
                                    <p:set>
                                      <p:cBhvr additive="repl">
                                        <p:cTn id="127" dur="0" fill="hold">
                                          <p:stCondLst>
                                            <p:cond delay="0"/>
                                          </p:stCondLst>
                                        </p:cTn>
                                        <p:tgtEl>
                                          <p:spTgt spid="12307"/>
                                        </p:tgtEl>
                                        <p:attrNameLst>
                                          <p:attrName>style.visibility</p:attrName>
                                        </p:attrNameLst>
                                      </p:cBhvr>
                                      <p:to>
                                        <p:strVal val="visible"/>
                                      </p:to>
                                    </p:set>
                                    <p:animEffect transition="in" filter="wedge">
                                      <p:cBhvr additive="repl">
                                        <p:cTn id="128" dur="1000"/>
                                        <p:tgtEl>
                                          <p:spTgt spid="12307"/>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additive="repl">
                                        <p:cTn id="132" dur="1" fill="hold">
                                          <p:stCondLst>
                                            <p:cond delay="0"/>
                                          </p:stCondLst>
                                        </p:cTn>
                                        <p:tgtEl>
                                          <p:spTgt spid="12323"/>
                                        </p:tgtEl>
                                        <p:attrNameLst>
                                          <p:attrName>style.visibility</p:attrName>
                                        </p:attrNameLst>
                                      </p:cBhvr>
                                      <p:to>
                                        <p:strVal val="visible"/>
                                      </p:to>
                                    </p:set>
                                    <p:anim calcmode="lin" valueType="num">
                                      <p:cBhvr additive="repl">
                                        <p:cTn id="133" dur="500" fill="hold"/>
                                        <p:tgtEl>
                                          <p:spTgt spid="12323"/>
                                        </p:tgtEl>
                                        <p:attrNameLst>
                                          <p:attrName>ppt_x</p:attrName>
                                        </p:attrNameLst>
                                      </p:cBhvr>
                                      <p:tavLst>
                                        <p:tav tm="100000">
                                          <p:val>
                                            <p:strVal val="#ppt_x"/>
                                          </p:val>
                                        </p:tav>
                                        <p:tav>
                                          <p:val>
                                            <p:strVal val="#ppt_x"/>
                                          </p:val>
                                        </p:tav>
                                      </p:tavLst>
                                    </p:anim>
                                    <p:anim calcmode="lin" valueType="num">
                                      <p:cBhvr additive="repl">
                                        <p:cTn id="134" dur="500" fill="hold"/>
                                        <p:tgtEl>
                                          <p:spTgt spid="12323"/>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a:extLst>
              <a:ext uri="{FF2B5EF4-FFF2-40B4-BE49-F238E27FC236}">
                <a16:creationId xmlns:a16="http://schemas.microsoft.com/office/drawing/2014/main" id="{B8A9B900-8EE9-5D41-883C-E3ADAE7A6C3C}"/>
              </a:ext>
            </a:extLst>
          </p:cNvPr>
          <p:cNvSpPr txBox="1">
            <a:spLocks noChangeArrowheads="1"/>
          </p:cNvSpPr>
          <p:nvPr/>
        </p:nvSpPr>
        <p:spPr bwMode="auto">
          <a:xfrm>
            <a:off x="360363" y="407988"/>
            <a:ext cx="9359900" cy="193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2600" dirty="0">
                <a:solidFill>
                  <a:srgbClr val="FF0000"/>
                </a:solidFill>
                <a:latin typeface="Comic Sans MS" panose="030F0902030302020204" pitchFamily="66" charset="0"/>
              </a:rPr>
              <a:t>Définition</a:t>
            </a:r>
          </a:p>
          <a:p>
            <a:pPr>
              <a:lnSpc>
                <a:spcPct val="174000"/>
              </a:lnSpc>
            </a:pPr>
            <a:r>
              <a:rPr lang="fr-FR" altLang="fr-FR" sz="2600" dirty="0">
                <a:solidFill>
                  <a:srgbClr val="FF0000"/>
                </a:solidFill>
                <a:latin typeface="Comic Sans MS" panose="030F0902030302020204" pitchFamily="66" charset="0"/>
              </a:rPr>
              <a:t>Conflit d'usage</a:t>
            </a:r>
            <a:r>
              <a:rPr lang="fr-FR" altLang="fr-FR" sz="2600" dirty="0">
                <a:latin typeface="Comic Sans MS" panose="030F0902030302020204" pitchFamily="66" charset="0"/>
              </a:rPr>
              <a:t> </a:t>
            </a:r>
            <a:r>
              <a:rPr lang="fr-FR" altLang="fr-FR" sz="2600" dirty="0">
                <a:solidFill>
                  <a:srgbClr val="0000FF"/>
                </a:solidFill>
                <a:latin typeface="Comic Sans MS" panose="030F0902030302020204" pitchFamily="66" charset="0"/>
              </a:rPr>
              <a:t>: Opposition de différents acteurs / secteurs pour l' utilisation  d'une ressource ou d'un espace.</a:t>
            </a:r>
          </a:p>
        </p:txBody>
      </p:sp>
      <p:sp>
        <p:nvSpPr>
          <p:cNvPr id="13314" name="AutoShape 2">
            <a:extLst>
              <a:ext uri="{FF2B5EF4-FFF2-40B4-BE49-F238E27FC236}">
                <a16:creationId xmlns:a16="http://schemas.microsoft.com/office/drawing/2014/main" id="{A0111093-B870-2141-8063-0FF84804B458}"/>
              </a:ext>
            </a:extLst>
          </p:cNvPr>
          <p:cNvSpPr>
            <a:spLocks noChangeArrowheads="1"/>
          </p:cNvSpPr>
          <p:nvPr/>
        </p:nvSpPr>
        <p:spPr bwMode="auto">
          <a:xfrm>
            <a:off x="2987550" y="1115541"/>
            <a:ext cx="1836738" cy="431800"/>
          </a:xfrm>
          <a:prstGeom prst="roundRect">
            <a:avLst>
              <a:gd name="adj" fmla="val 366"/>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3315" name="AutoShape 3">
            <a:extLst>
              <a:ext uri="{FF2B5EF4-FFF2-40B4-BE49-F238E27FC236}">
                <a16:creationId xmlns:a16="http://schemas.microsoft.com/office/drawing/2014/main" id="{C15480F5-7D47-BE4B-AB22-D6F1B95ADA49}"/>
              </a:ext>
            </a:extLst>
          </p:cNvPr>
          <p:cNvSpPr>
            <a:spLocks noChangeArrowheads="1"/>
          </p:cNvSpPr>
          <p:nvPr/>
        </p:nvSpPr>
        <p:spPr bwMode="auto">
          <a:xfrm>
            <a:off x="2880072" y="1763613"/>
            <a:ext cx="1728787" cy="431800"/>
          </a:xfrm>
          <a:prstGeom prst="roundRect">
            <a:avLst>
              <a:gd name="adj" fmla="val 366"/>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0DEE23FA-9141-3541-A3C6-F21449A821EA}"/>
              </a:ext>
            </a:extLst>
          </p:cNvPr>
          <p:cNvSpPr txBox="1">
            <a:spLocks noChangeArrowheads="1"/>
          </p:cNvSpPr>
          <p:nvPr/>
        </p:nvSpPr>
        <p:spPr bwMode="auto">
          <a:xfrm>
            <a:off x="1055454" y="6610622"/>
            <a:ext cx="4500563"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dirty="0">
                <a:latin typeface="Comic Sans MS" panose="030F0902030302020204" pitchFamily="66" charset="0"/>
              </a:rPr>
              <a:t>Gabès en 2024, </a:t>
            </a:r>
            <a:r>
              <a:rPr lang="fr-FR" altLang="fr-FR" i="1" dirty="0">
                <a:latin typeface="Comic Sans MS" panose="030F0902030302020204" pitchFamily="66" charset="0"/>
              </a:rPr>
              <a:t>Image Google </a:t>
            </a:r>
            <a:r>
              <a:rPr lang="fr-FR" altLang="fr-FR" i="1" dirty="0" err="1">
                <a:latin typeface="Comic Sans MS" panose="030F0902030302020204" pitchFamily="66" charset="0"/>
              </a:rPr>
              <a:t>earth</a:t>
            </a:r>
            <a:endParaRPr lang="fr-FR" altLang="fr-FR" i="1" dirty="0">
              <a:latin typeface="Comic Sans MS" panose="030F0902030302020204" pitchFamily="66" charset="0"/>
            </a:endParaRPr>
          </a:p>
        </p:txBody>
      </p:sp>
      <p:pic>
        <p:nvPicPr>
          <p:cNvPr id="3" name="Image 2">
            <a:extLst>
              <a:ext uri="{FF2B5EF4-FFF2-40B4-BE49-F238E27FC236}">
                <a16:creationId xmlns:a16="http://schemas.microsoft.com/office/drawing/2014/main" id="{0ADA8E13-3FAC-F247-9A2E-F248E5D69C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313" y="467469"/>
            <a:ext cx="7920000" cy="6078979"/>
          </a:xfrm>
          <a:prstGeom prst="rect">
            <a:avLst/>
          </a:prstGeom>
          <a:ln>
            <a:solidFill>
              <a:schemeClr val="tx1"/>
            </a:solidFill>
          </a:ln>
        </p:spPr>
      </p:pic>
      <p:sp>
        <p:nvSpPr>
          <p:cNvPr id="4" name="Rectangle 3">
            <a:extLst>
              <a:ext uri="{FF2B5EF4-FFF2-40B4-BE49-F238E27FC236}">
                <a16:creationId xmlns:a16="http://schemas.microsoft.com/office/drawing/2014/main" id="{E3BB16D2-2848-A24A-900A-922B1AA85AE6}"/>
              </a:ext>
            </a:extLst>
          </p:cNvPr>
          <p:cNvSpPr/>
          <p:nvPr/>
        </p:nvSpPr>
        <p:spPr bwMode="auto">
          <a:xfrm>
            <a:off x="4968304" y="1907629"/>
            <a:ext cx="2160240" cy="172819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fr-FR" sz="1800" b="0" i="0" u="none" strike="noStrike" cap="none" normalizeH="0" baseline="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0D6EEEA7-281C-984C-8380-ABA791C5CAB7}"/>
              </a:ext>
            </a:extLst>
          </p:cNvPr>
          <p:cNvSpPr txBox="1">
            <a:spLocks noChangeArrowheads="1"/>
          </p:cNvSpPr>
          <p:nvPr/>
        </p:nvSpPr>
        <p:spPr bwMode="auto">
          <a:xfrm>
            <a:off x="387205" y="200918"/>
            <a:ext cx="8064896" cy="770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2800" dirty="0">
                <a:latin typeface="Comic Sans MS" panose="030F0902030302020204" pitchFamily="66" charset="0"/>
              </a:rPr>
              <a:t>Quel est le sujet de la vidéo ?</a:t>
            </a:r>
          </a:p>
        </p:txBody>
      </p:sp>
      <p:grpSp>
        <p:nvGrpSpPr>
          <p:cNvPr id="17" name="Groupe 16">
            <a:extLst>
              <a:ext uri="{FF2B5EF4-FFF2-40B4-BE49-F238E27FC236}">
                <a16:creationId xmlns:a16="http://schemas.microsoft.com/office/drawing/2014/main" id="{477C08B4-0583-E1ED-14A1-5E6224E5EAC9}"/>
              </a:ext>
            </a:extLst>
          </p:cNvPr>
          <p:cNvGrpSpPr/>
          <p:nvPr/>
        </p:nvGrpSpPr>
        <p:grpSpPr>
          <a:xfrm>
            <a:off x="1154112" y="1763613"/>
            <a:ext cx="7772400" cy="4220586"/>
            <a:chOff x="1154112" y="1763613"/>
            <a:chExt cx="7772400" cy="4220586"/>
          </a:xfrm>
        </p:grpSpPr>
        <p:grpSp>
          <p:nvGrpSpPr>
            <p:cNvPr id="15" name="Groupe 14">
              <a:extLst>
                <a:ext uri="{FF2B5EF4-FFF2-40B4-BE49-F238E27FC236}">
                  <a16:creationId xmlns:a16="http://schemas.microsoft.com/office/drawing/2014/main" id="{B3FEC2E2-B43E-C76A-9939-C394BBCBDB0D}"/>
                </a:ext>
              </a:extLst>
            </p:cNvPr>
            <p:cNvGrpSpPr/>
            <p:nvPr/>
          </p:nvGrpSpPr>
          <p:grpSpPr>
            <a:xfrm>
              <a:off x="1154112" y="1763613"/>
              <a:ext cx="7772400" cy="4211481"/>
              <a:chOff x="1151880" y="1440564"/>
              <a:chExt cx="7772400" cy="4211481"/>
            </a:xfrm>
          </p:grpSpPr>
          <p:pic>
            <p:nvPicPr>
              <p:cNvPr id="14" name="Image 13">
                <a:extLst>
                  <a:ext uri="{FF2B5EF4-FFF2-40B4-BE49-F238E27FC236}">
                    <a16:creationId xmlns:a16="http://schemas.microsoft.com/office/drawing/2014/main" id="{7A82E20B-9D35-286A-7347-7783D3D2FD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1880" y="1440564"/>
                <a:ext cx="7772400" cy="2267265"/>
              </a:xfrm>
              <a:prstGeom prst="rect">
                <a:avLst/>
              </a:prstGeom>
            </p:spPr>
          </p:pic>
          <p:grpSp>
            <p:nvGrpSpPr>
              <p:cNvPr id="11" name="Groupe 10">
                <a:extLst>
                  <a:ext uri="{FF2B5EF4-FFF2-40B4-BE49-F238E27FC236}">
                    <a16:creationId xmlns:a16="http://schemas.microsoft.com/office/drawing/2014/main" id="{4898BB22-CCAB-8589-0F83-6A2F81CC9648}"/>
                  </a:ext>
                </a:extLst>
              </p:cNvPr>
              <p:cNvGrpSpPr/>
              <p:nvPr/>
            </p:nvGrpSpPr>
            <p:grpSpPr>
              <a:xfrm>
                <a:off x="2011490" y="3342923"/>
                <a:ext cx="6053180" cy="2309122"/>
                <a:chOff x="2398921" y="2625276"/>
                <a:chExt cx="6053180" cy="2309122"/>
              </a:xfrm>
            </p:grpSpPr>
            <p:pic>
              <p:nvPicPr>
                <p:cNvPr id="6" name="Image 5">
                  <a:extLst>
                    <a:ext uri="{FF2B5EF4-FFF2-40B4-BE49-F238E27FC236}">
                      <a16:creationId xmlns:a16="http://schemas.microsoft.com/office/drawing/2014/main" id="{067B34E2-5DF9-853D-3521-0D7902F0AB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486768">
                  <a:off x="2398921" y="3252826"/>
                  <a:ext cx="1422861" cy="1281584"/>
                </a:xfrm>
                <a:prstGeom prst="rect">
                  <a:avLst/>
                </a:prstGeom>
              </p:spPr>
            </p:pic>
            <p:pic>
              <p:nvPicPr>
                <p:cNvPr id="10" name="Image 9">
                  <a:extLst>
                    <a:ext uri="{FF2B5EF4-FFF2-40B4-BE49-F238E27FC236}">
                      <a16:creationId xmlns:a16="http://schemas.microsoft.com/office/drawing/2014/main" id="{98E492D3-610D-880A-7420-BD37CCEBAD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1845" y="2625276"/>
                  <a:ext cx="4390256" cy="2309122"/>
                </a:xfrm>
                <a:prstGeom prst="rect">
                  <a:avLst/>
                </a:prstGeom>
              </p:spPr>
            </p:pic>
          </p:grpSp>
        </p:grpSp>
        <p:sp>
          <p:nvSpPr>
            <p:cNvPr id="16" name="Text Box 1">
              <a:extLst>
                <a:ext uri="{FF2B5EF4-FFF2-40B4-BE49-F238E27FC236}">
                  <a16:creationId xmlns:a16="http://schemas.microsoft.com/office/drawing/2014/main" id="{E2FD45BD-CFCF-7EC9-C82E-B7FC6E3BE1EC}"/>
                </a:ext>
              </a:extLst>
            </p:cNvPr>
            <p:cNvSpPr txBox="1">
              <a:spLocks noChangeArrowheads="1"/>
            </p:cNvSpPr>
            <p:nvPr/>
          </p:nvSpPr>
          <p:spPr bwMode="auto">
            <a:xfrm rot="20402366">
              <a:off x="2361398" y="5552151"/>
              <a:ext cx="1204541" cy="432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2000" dirty="0">
                  <a:latin typeface="Verdana" panose="020B0604030504040204" pitchFamily="34" charset="0"/>
                  <a:ea typeface="Verdana" panose="020B0604030504040204" pitchFamily="34" charset="0"/>
                  <a:cs typeface="Verdana" panose="020B0604030504040204" pitchFamily="34" charset="0"/>
                </a:rPr>
                <a:t>Vidéo 1</a:t>
              </a:r>
            </a:p>
          </p:txBody>
        </p:sp>
      </p:grpSp>
    </p:spTree>
    <p:extLst>
      <p:ext uri="{BB962C8B-B14F-4D97-AF65-F5344CB8AC3E}">
        <p14:creationId xmlns:p14="http://schemas.microsoft.com/office/powerpoint/2010/main" val="2988061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a:extLst>
              <a:ext uri="{FF2B5EF4-FFF2-40B4-BE49-F238E27FC236}">
                <a16:creationId xmlns:a16="http://schemas.microsoft.com/office/drawing/2014/main" id="{7E8782AF-91F3-B640-9005-7581742E32C3}"/>
              </a:ext>
            </a:extLst>
          </p:cNvPr>
          <p:cNvSpPr txBox="1">
            <a:spLocks noChangeArrowheads="1"/>
          </p:cNvSpPr>
          <p:nvPr/>
        </p:nvSpPr>
        <p:spPr bwMode="auto">
          <a:xfrm>
            <a:off x="647824" y="6948189"/>
            <a:ext cx="8724148"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dirty="0">
                <a:latin typeface="Comic Sans MS" panose="030F0902030302020204" pitchFamily="66" charset="0"/>
              </a:rPr>
              <a:t>Port industriel de Gabès, </a:t>
            </a:r>
            <a:r>
              <a:rPr lang="fr-FR" altLang="fr-FR" i="1" dirty="0">
                <a:latin typeface="Comic Sans MS" panose="030F0902030302020204" pitchFamily="66" charset="0"/>
              </a:rPr>
              <a:t>Image Google </a:t>
            </a:r>
            <a:r>
              <a:rPr lang="fr-FR" altLang="fr-FR" i="1" dirty="0" err="1">
                <a:latin typeface="Comic Sans MS" panose="030F0902030302020204" pitchFamily="66" charset="0"/>
              </a:rPr>
              <a:t>earth</a:t>
            </a:r>
            <a:r>
              <a:rPr lang="fr-FR" altLang="fr-FR" i="1" dirty="0">
                <a:latin typeface="Comic Sans MS" panose="030F0902030302020204" pitchFamily="66" charset="0"/>
              </a:rPr>
              <a:t>, 2024</a:t>
            </a:r>
          </a:p>
        </p:txBody>
      </p:sp>
      <p:pic>
        <p:nvPicPr>
          <p:cNvPr id="3" name="Image 2">
            <a:extLst>
              <a:ext uri="{FF2B5EF4-FFF2-40B4-BE49-F238E27FC236}">
                <a16:creationId xmlns:a16="http://schemas.microsoft.com/office/drawing/2014/main" id="{3765A365-4AF8-2A48-9669-CDA63DE72B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2" y="179437"/>
            <a:ext cx="8640000" cy="66528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57C7C3E7-FA34-146D-1481-B0587276DA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417351">
            <a:off x="6390120" y="1228906"/>
            <a:ext cx="3747725" cy="5904749"/>
          </a:xfrm>
          <a:prstGeom prst="rect">
            <a:avLst/>
          </a:prstGeom>
        </p:spPr>
      </p:pic>
      <p:sp>
        <p:nvSpPr>
          <p:cNvPr id="16385" name="Rectangle 1">
            <a:extLst>
              <a:ext uri="{FF2B5EF4-FFF2-40B4-BE49-F238E27FC236}">
                <a16:creationId xmlns:a16="http://schemas.microsoft.com/office/drawing/2014/main" id="{E2BCCAF4-C0DD-7B46-AB1D-05D00CECB776}"/>
              </a:ext>
            </a:extLst>
          </p:cNvPr>
          <p:cNvSpPr>
            <a:spLocks noGrp="1" noChangeArrowheads="1"/>
          </p:cNvSpPr>
          <p:nvPr>
            <p:ph type="title"/>
          </p:nvPr>
        </p:nvSpPr>
        <p:spPr>
          <a:xfrm>
            <a:off x="1547813" y="35421"/>
            <a:ext cx="8099424" cy="1764579"/>
          </a:xfrm>
          <a:ln/>
        </p:spPr>
        <p:txBody>
          <a:bodyPr>
            <a:noAutofit/>
          </a:bodyPr>
          <a:lstStyle/>
          <a:p>
            <a:pPr algn="l">
              <a:lnSpc>
                <a:spcPct val="116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4000" b="1" u="sng" dirty="0">
                <a:solidFill>
                  <a:srgbClr val="008000"/>
                </a:solidFill>
                <a:latin typeface="Comic Sans MS" panose="030F0902030302020204" pitchFamily="66" charset="0"/>
              </a:rPr>
              <a:t>B. La gestion de l'eau en Tunisie</a:t>
            </a:r>
          </a:p>
        </p:txBody>
      </p:sp>
      <p:sp>
        <p:nvSpPr>
          <p:cNvPr id="16386" name="Line 2">
            <a:extLst>
              <a:ext uri="{FF2B5EF4-FFF2-40B4-BE49-F238E27FC236}">
                <a16:creationId xmlns:a16="http://schemas.microsoft.com/office/drawing/2014/main" id="{C1F0854E-64EA-904C-9261-466833A4D7AF}"/>
              </a:ext>
            </a:extLst>
          </p:cNvPr>
          <p:cNvSpPr>
            <a:spLocks noChangeShapeType="1"/>
          </p:cNvSpPr>
          <p:nvPr/>
        </p:nvSpPr>
        <p:spPr bwMode="auto">
          <a:xfrm>
            <a:off x="576263" y="0"/>
            <a:ext cx="1587" cy="1800000"/>
          </a:xfrm>
          <a:prstGeom prst="line">
            <a:avLst/>
          </a:prstGeom>
          <a:noFill/>
          <a:ln w="36000" cap="flat">
            <a:solidFill>
              <a:srgbClr val="FF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6387" name="AutoShape 3">
            <a:extLst>
              <a:ext uri="{FF2B5EF4-FFF2-40B4-BE49-F238E27FC236}">
                <a16:creationId xmlns:a16="http://schemas.microsoft.com/office/drawing/2014/main" id="{C56B5DFF-006E-A643-B124-C82C3647FEC0}"/>
              </a:ext>
            </a:extLst>
          </p:cNvPr>
          <p:cNvSpPr>
            <a:spLocks noChangeArrowheads="1"/>
          </p:cNvSpPr>
          <p:nvPr/>
        </p:nvSpPr>
        <p:spPr bwMode="auto">
          <a:xfrm>
            <a:off x="2951608" y="250800"/>
            <a:ext cx="1944688" cy="720725"/>
          </a:xfrm>
          <a:prstGeom prst="roundRect">
            <a:avLst>
              <a:gd name="adj" fmla="val 218"/>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nvGrpSpPr>
          <p:cNvPr id="3" name="Groupe 2">
            <a:extLst>
              <a:ext uri="{FF2B5EF4-FFF2-40B4-BE49-F238E27FC236}">
                <a16:creationId xmlns:a16="http://schemas.microsoft.com/office/drawing/2014/main" id="{76E01BB0-B541-193D-BE42-1FF8393AE236}"/>
              </a:ext>
            </a:extLst>
          </p:cNvPr>
          <p:cNvGrpSpPr/>
          <p:nvPr/>
        </p:nvGrpSpPr>
        <p:grpSpPr>
          <a:xfrm>
            <a:off x="359792" y="3228438"/>
            <a:ext cx="9165240" cy="1392120"/>
            <a:chOff x="218520" y="2821680"/>
            <a:chExt cx="9165240" cy="1392120"/>
          </a:xfrm>
        </p:grpSpPr>
        <p:pic>
          <p:nvPicPr>
            <p:cNvPr id="4" name="Image 3">
              <a:extLst>
                <a:ext uri="{FF2B5EF4-FFF2-40B4-BE49-F238E27FC236}">
                  <a16:creationId xmlns:a16="http://schemas.microsoft.com/office/drawing/2014/main" id="{F27FB655-25FA-0FF6-BFB1-D8333DCB873D}"/>
                </a:ext>
              </a:extLst>
            </p:cNvPr>
            <p:cNvPicPr/>
            <p:nvPr/>
          </p:nvPicPr>
          <p:blipFill>
            <a:blip r:embed="rId4" cstate="email">
              <a:extLst>
                <a:ext uri="{28A0092B-C50C-407E-A947-70E740481C1C}">
                  <a14:useLocalDpi xmlns:a14="http://schemas.microsoft.com/office/drawing/2010/main"/>
                </a:ext>
              </a:extLst>
            </a:blip>
            <a:stretch/>
          </p:blipFill>
          <p:spPr>
            <a:xfrm>
              <a:off x="218520" y="3323880"/>
              <a:ext cx="559800" cy="514800"/>
            </a:xfrm>
            <a:prstGeom prst="rect">
              <a:avLst/>
            </a:prstGeom>
            <a:ln w="12600">
              <a:noFill/>
            </a:ln>
          </p:spPr>
        </p:pic>
        <p:sp>
          <p:nvSpPr>
            <p:cNvPr id="6" name="Text Box 1">
              <a:extLst>
                <a:ext uri="{FF2B5EF4-FFF2-40B4-BE49-F238E27FC236}">
                  <a16:creationId xmlns:a16="http://schemas.microsoft.com/office/drawing/2014/main" id="{E11BECCB-267B-B046-2FB5-52BCA487B237}"/>
                </a:ext>
              </a:extLst>
            </p:cNvPr>
            <p:cNvSpPr txBox="1"/>
            <p:nvPr/>
          </p:nvSpPr>
          <p:spPr>
            <a:xfrm>
              <a:off x="949680" y="2821680"/>
              <a:ext cx="8434080" cy="1392120"/>
            </a:xfrm>
            <a:prstGeom prst="rect">
              <a:avLst/>
            </a:prstGeom>
            <a:noFill/>
            <a:ln w="38160" cmpd="thinThick">
              <a:solidFill>
                <a:srgbClr val="000000"/>
              </a:solidFill>
              <a:miter/>
            </a:ln>
          </p:spPr>
          <p:txBody>
            <a:bodyPr lIns="109080" tIns="64080" rIns="109080" bIns="64080" anchor="t" anchorCtr="1">
              <a:noAutofit/>
            </a:bodyPr>
            <a:lstStyle/>
            <a:p>
              <a:pPr algn="ctr">
                <a:lnSpc>
                  <a:spcPct val="116000"/>
                </a:lnSpc>
                <a:tabLst>
                  <a:tab pos="723960" algn="l"/>
                  <a:tab pos="1447920" algn="l"/>
                  <a:tab pos="2171520" algn="l"/>
                  <a:tab pos="2895480" algn="l"/>
                  <a:tab pos="3619440" algn="l"/>
                  <a:tab pos="4343400" algn="l"/>
                  <a:tab pos="5067360" algn="l"/>
                  <a:tab pos="5791320" algn="l"/>
                  <a:tab pos="6514920" algn="l"/>
                  <a:tab pos="7238880" algn="l"/>
                  <a:tab pos="7962840" algn="l"/>
                  <a:tab pos="8686800" algn="l"/>
                </a:tabLst>
              </a:pPr>
              <a:r>
                <a:rPr lang="fr-FR" sz="2200" b="1" strike="noStrike" spc="-1" dirty="0">
                  <a:solidFill>
                    <a:srgbClr val="FF0000"/>
                  </a:solidFill>
                  <a:latin typeface="Comic Sans MS"/>
                  <a:ea typeface="Arial Unicode MS"/>
                </a:rPr>
                <a:t>Compétence</a:t>
              </a:r>
              <a:r>
                <a:rPr lang="fr-FR" sz="2200" b="1" strike="noStrike" spc="-1" dirty="0">
                  <a:solidFill>
                    <a:srgbClr val="000000"/>
                  </a:solidFill>
                  <a:latin typeface="Comic Sans MS"/>
                  <a:ea typeface="Arial Unicode MS"/>
                </a:rPr>
                <a:t> - Pratiquer différents langages</a:t>
              </a:r>
              <a:endParaRPr lang="fr-FR" sz="2200" b="0" strike="noStrike" spc="-1" dirty="0">
                <a:solidFill>
                  <a:srgbClr val="000000"/>
                </a:solidFill>
                <a:latin typeface="Arial"/>
              </a:endParaRPr>
            </a:p>
            <a:p>
              <a:pPr algn="ctr">
                <a:lnSpc>
                  <a:spcPct val="116000"/>
                </a:lnSpc>
                <a:tabLst>
                  <a:tab pos="723960" algn="l"/>
                  <a:tab pos="1447920" algn="l"/>
                  <a:tab pos="2171520" algn="l"/>
                  <a:tab pos="2895480" algn="l"/>
                  <a:tab pos="3619440" algn="l"/>
                  <a:tab pos="4343400" algn="l"/>
                  <a:tab pos="5067360" algn="l"/>
                  <a:tab pos="5791320" algn="l"/>
                  <a:tab pos="6514920" algn="l"/>
                  <a:tab pos="7238880" algn="l"/>
                  <a:tab pos="7962840" algn="l"/>
                  <a:tab pos="8686800" algn="l"/>
                </a:tabLst>
              </a:pPr>
              <a:r>
                <a:rPr lang="fr-FR" sz="2200" b="1" strike="noStrike" spc="-1" dirty="0">
                  <a:solidFill>
                    <a:srgbClr val="000000"/>
                  </a:solidFill>
                  <a:latin typeface="Comic Sans MS"/>
                  <a:ea typeface="Arial Unicode MS"/>
                </a:rPr>
                <a:t>Écrire pour construire sa pensée et son savoir</a:t>
              </a:r>
              <a:endParaRPr lang="fr-FR" sz="2200" b="0" strike="noStrike" spc="-1" dirty="0">
                <a:solidFill>
                  <a:srgbClr val="000000"/>
                </a:solidFill>
                <a:latin typeface="Arial"/>
              </a:endParaRPr>
            </a:p>
            <a:p>
              <a:pPr algn="ctr">
                <a:lnSpc>
                  <a:spcPct val="116000"/>
                </a:lnSpc>
                <a:tabLst>
                  <a:tab pos="723960" algn="l"/>
                  <a:tab pos="1447920" algn="l"/>
                  <a:tab pos="2171520" algn="l"/>
                  <a:tab pos="2895480" algn="l"/>
                  <a:tab pos="3619440" algn="l"/>
                  <a:tab pos="4343400" algn="l"/>
                  <a:tab pos="5067360" algn="l"/>
                  <a:tab pos="5791320" algn="l"/>
                  <a:tab pos="6514920" algn="l"/>
                  <a:tab pos="7238880" algn="l"/>
                  <a:tab pos="7962840" algn="l"/>
                  <a:tab pos="8686800" algn="l"/>
                </a:tabLst>
              </a:pPr>
              <a:r>
                <a:rPr lang="fr-FR" sz="2200" b="0" strike="noStrike" spc="-1" dirty="0">
                  <a:solidFill>
                    <a:srgbClr val="000000"/>
                  </a:solidFill>
                  <a:latin typeface="Comic Sans MS"/>
                  <a:ea typeface="Arial Unicode MS"/>
                </a:rPr>
                <a:t>L’eau en Tunisie</a:t>
              </a:r>
              <a:endParaRPr lang="fr-FR" sz="2200" b="0" strike="noStrike" spc="-1" dirty="0">
                <a:solidFill>
                  <a:srgbClr val="000000"/>
                </a:solidFill>
                <a:latin typeface="Arial"/>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E2BCCAF4-C0DD-7B46-AB1D-05D00CECB776}"/>
              </a:ext>
            </a:extLst>
          </p:cNvPr>
          <p:cNvSpPr>
            <a:spLocks noGrp="1" noChangeArrowheads="1"/>
          </p:cNvSpPr>
          <p:nvPr>
            <p:ph type="title"/>
          </p:nvPr>
        </p:nvSpPr>
        <p:spPr>
          <a:xfrm>
            <a:off x="1547813" y="179388"/>
            <a:ext cx="4500611" cy="1171575"/>
          </a:xfrm>
          <a:ln/>
        </p:spPr>
        <p:txBody>
          <a:bodyPr/>
          <a:lstStyle/>
          <a:p>
            <a:pPr algn="l">
              <a:lnSpc>
                <a:spcPct val="116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4000" b="1" u="sng" dirty="0">
                <a:solidFill>
                  <a:srgbClr val="008000"/>
                </a:solidFill>
                <a:latin typeface="Comic Sans MS" panose="030F0902030302020204" pitchFamily="66" charset="0"/>
              </a:rPr>
              <a:t>B. La gestion de </a:t>
            </a:r>
            <a:br>
              <a:rPr lang="fr-FR" altLang="fr-FR" sz="4000" b="1" u="sng" dirty="0">
                <a:solidFill>
                  <a:srgbClr val="008000"/>
                </a:solidFill>
                <a:latin typeface="Comic Sans MS" panose="030F0902030302020204" pitchFamily="66" charset="0"/>
              </a:rPr>
            </a:br>
            <a:r>
              <a:rPr lang="fr-FR" altLang="fr-FR" sz="4000" b="1" u="sng" dirty="0">
                <a:solidFill>
                  <a:srgbClr val="008000"/>
                </a:solidFill>
                <a:latin typeface="Comic Sans MS" panose="030F0902030302020204" pitchFamily="66" charset="0"/>
              </a:rPr>
              <a:t>l'eau en Tunisie</a:t>
            </a:r>
          </a:p>
        </p:txBody>
      </p:sp>
      <p:sp>
        <p:nvSpPr>
          <p:cNvPr id="16386" name="Line 2">
            <a:extLst>
              <a:ext uri="{FF2B5EF4-FFF2-40B4-BE49-F238E27FC236}">
                <a16:creationId xmlns:a16="http://schemas.microsoft.com/office/drawing/2014/main" id="{C1F0854E-64EA-904C-9261-466833A4D7AF}"/>
              </a:ext>
            </a:extLst>
          </p:cNvPr>
          <p:cNvSpPr>
            <a:spLocks noChangeShapeType="1"/>
          </p:cNvSpPr>
          <p:nvPr/>
        </p:nvSpPr>
        <p:spPr bwMode="auto">
          <a:xfrm>
            <a:off x="576263" y="0"/>
            <a:ext cx="1587" cy="7559675"/>
          </a:xfrm>
          <a:prstGeom prst="line">
            <a:avLst/>
          </a:prstGeom>
          <a:noFill/>
          <a:ln w="36000" cap="flat">
            <a:solidFill>
              <a:srgbClr val="FF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6387" name="AutoShape 3">
            <a:extLst>
              <a:ext uri="{FF2B5EF4-FFF2-40B4-BE49-F238E27FC236}">
                <a16:creationId xmlns:a16="http://schemas.microsoft.com/office/drawing/2014/main" id="{C56B5DFF-006E-A643-B124-C82C3647FEC0}"/>
              </a:ext>
            </a:extLst>
          </p:cNvPr>
          <p:cNvSpPr>
            <a:spLocks noChangeArrowheads="1"/>
          </p:cNvSpPr>
          <p:nvPr/>
        </p:nvSpPr>
        <p:spPr bwMode="auto">
          <a:xfrm>
            <a:off x="2807592" y="107429"/>
            <a:ext cx="1944688" cy="720725"/>
          </a:xfrm>
          <a:prstGeom prst="roundRect">
            <a:avLst>
              <a:gd name="adj" fmla="val 218"/>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pic>
        <p:nvPicPr>
          <p:cNvPr id="5" name="Picture 1">
            <a:extLst>
              <a:ext uri="{FF2B5EF4-FFF2-40B4-BE49-F238E27FC236}">
                <a16:creationId xmlns:a16="http://schemas.microsoft.com/office/drawing/2014/main" id="{E26741EB-7453-B243-8657-E396111695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02375" y="179388"/>
            <a:ext cx="3300413" cy="7199312"/>
          </a:xfrm>
          <a:prstGeom prst="rect">
            <a:avLst/>
          </a:prstGeom>
          <a:noFill/>
          <a:ln w="18000" cap="flat">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a:extLst>
              <a:ext uri="{FF2B5EF4-FFF2-40B4-BE49-F238E27FC236}">
                <a16:creationId xmlns:a16="http://schemas.microsoft.com/office/drawing/2014/main" id="{4C6700D0-96C1-BA4C-A8C0-AC2EC54AD5B8}"/>
              </a:ext>
            </a:extLst>
          </p:cNvPr>
          <p:cNvSpPr/>
          <p:nvPr/>
        </p:nvSpPr>
        <p:spPr>
          <a:xfrm>
            <a:off x="719832" y="1619597"/>
            <a:ext cx="5400600" cy="5616987"/>
          </a:xfrm>
          <a:prstGeom prst="rect">
            <a:avLst/>
          </a:prstGeom>
          <a:ln>
            <a:solidFill>
              <a:schemeClr val="tx1"/>
            </a:solidFill>
          </a:ln>
        </p:spPr>
        <p:txBody>
          <a:bodyPr wrap="square">
            <a:spAutoFit/>
          </a:bodyPr>
          <a:lstStyle/>
          <a:p>
            <a:pPr algn="just">
              <a:spcAft>
                <a:spcPts val="0"/>
              </a:spcAft>
            </a:pPr>
            <a:r>
              <a:rPr lang="fr-FR" dirty="0">
                <a:latin typeface="+mn-lt"/>
                <a:ea typeface="Cambria" panose="02040503050406030204" pitchFamily="18" charset="0"/>
                <a:cs typeface="Times New Roman" panose="02020603050405020304" pitchFamily="18" charset="0"/>
              </a:rPr>
              <a:t>« En 2025, la Tunisie consommera probablement annuellement 44% d’eau en plus. </a:t>
            </a:r>
            <a:r>
              <a:rPr lang="fr-FR" dirty="0">
                <a:latin typeface="+mn-lt"/>
                <a:ea typeface="Cambria" panose="02040503050406030204" pitchFamily="18" charset="0"/>
                <a:cs typeface="Times New Roman" panose="02020603050405020304" pitchFamily="18" charset="0"/>
                <a:sym typeface="Symbol" pitchFamily="2" charset="2"/>
              </a:rPr>
              <a:t></a:t>
            </a:r>
            <a:r>
              <a:rPr lang="fr-FR" dirty="0">
                <a:latin typeface="+mn-lt"/>
                <a:ea typeface="Cambria" panose="02040503050406030204" pitchFamily="18" charset="0"/>
                <a:cs typeface="Times New Roman" panose="02020603050405020304" pitchFamily="18" charset="0"/>
              </a:rPr>
              <a:t>...</a:t>
            </a:r>
            <a:r>
              <a:rPr lang="fr-FR" dirty="0">
                <a:latin typeface="+mn-lt"/>
                <a:ea typeface="Cambria" panose="02040503050406030204" pitchFamily="18" charset="0"/>
                <a:cs typeface="Times New Roman" panose="02020603050405020304" pitchFamily="18" charset="0"/>
                <a:sym typeface="Symbol" pitchFamily="2" charset="2"/>
              </a:rPr>
              <a:t></a:t>
            </a:r>
            <a:r>
              <a:rPr lang="fr-FR" dirty="0">
                <a:latin typeface="+mn-lt"/>
                <a:ea typeface="Cambria" panose="02040503050406030204" pitchFamily="18" charset="0"/>
                <a:cs typeface="Times New Roman" panose="02020603050405020304" pitchFamily="18" charset="0"/>
              </a:rPr>
              <a:t> La demande se concentre surtout dans les villes où le branchement au réseau d’eau potable est quasiment généralisé et où le niveau de vie ainsi que l’équipement des ménages sont plus élevés qu’en milieu rural</a:t>
            </a:r>
            <a:r>
              <a:rPr lang="fr-FR" baseline="30000" dirty="0">
                <a:latin typeface="+mn-lt"/>
                <a:ea typeface="Cambria" panose="02040503050406030204" pitchFamily="18" charset="0"/>
                <a:cs typeface="Times New Roman" panose="02020603050405020304" pitchFamily="18" charset="0"/>
              </a:rPr>
              <a:t>1</a:t>
            </a:r>
            <a:r>
              <a:rPr lang="fr-FR" dirty="0">
                <a:latin typeface="+mn-lt"/>
                <a:ea typeface="Cambria" panose="02040503050406030204" pitchFamily="18" charset="0"/>
                <a:cs typeface="Times New Roman" panose="02020603050405020304" pitchFamily="18" charset="0"/>
              </a:rPr>
              <a:t>.</a:t>
            </a:r>
            <a:endParaRPr lang="fr-FR" sz="2000" dirty="0">
              <a:latin typeface="+mn-lt"/>
              <a:ea typeface="Cambria" panose="02040503050406030204" pitchFamily="18" charset="0"/>
              <a:cs typeface="Times New Roman" panose="02020603050405020304" pitchFamily="18" charset="0"/>
            </a:endParaRPr>
          </a:p>
          <a:p>
            <a:pPr algn="just">
              <a:spcAft>
                <a:spcPts val="0"/>
              </a:spcAft>
            </a:pPr>
            <a:r>
              <a:rPr lang="fr-FR" dirty="0">
                <a:latin typeface="+mn-lt"/>
                <a:ea typeface="Cambria" panose="02040503050406030204" pitchFamily="18" charset="0"/>
                <a:cs typeface="Times New Roman" panose="02020603050405020304" pitchFamily="18" charset="0"/>
              </a:rPr>
              <a:t>Par ailleurs, il est probable que les changements climatiques vont réduire de 10 à 20% la ressource en eau disponible dans le pays. La Tunisie risque d’importer près de la moitié de son alimentation pour ne pas utiliser trop d’eau dans l’agriculture. »</a:t>
            </a:r>
            <a:endParaRPr lang="fr-FR" sz="2000" dirty="0">
              <a:latin typeface="+mn-lt"/>
              <a:ea typeface="Cambria" panose="02040503050406030204" pitchFamily="18" charset="0"/>
              <a:cs typeface="Times New Roman" panose="02020603050405020304" pitchFamily="18" charset="0"/>
            </a:endParaRPr>
          </a:p>
          <a:p>
            <a:pPr algn="just">
              <a:spcAft>
                <a:spcPts val="0"/>
              </a:spcAft>
            </a:pPr>
            <a:r>
              <a:rPr lang="fr-FR" dirty="0">
                <a:latin typeface="+mn-lt"/>
                <a:ea typeface="Cambria" panose="02040503050406030204" pitchFamily="18" charset="0"/>
                <a:cs typeface="Times New Roman" panose="02020603050405020304" pitchFamily="18" charset="0"/>
              </a:rPr>
              <a:t> </a:t>
            </a:r>
            <a:endParaRPr lang="fr-FR" sz="2000" dirty="0">
              <a:latin typeface="+mn-lt"/>
              <a:ea typeface="Cambria" panose="02040503050406030204" pitchFamily="18" charset="0"/>
              <a:cs typeface="Times New Roman" panose="02020603050405020304" pitchFamily="18" charset="0"/>
            </a:endParaRPr>
          </a:p>
          <a:p>
            <a:pPr algn="r">
              <a:spcAft>
                <a:spcPts val="0"/>
              </a:spcAft>
            </a:pPr>
            <a:r>
              <a:rPr lang="fr-FR" sz="1400" dirty="0">
                <a:latin typeface="+mn-lt"/>
                <a:ea typeface="Cambria" panose="02040503050406030204" pitchFamily="18" charset="0"/>
                <a:cs typeface="Times New Roman" panose="02020603050405020304" pitchFamily="18" charset="0"/>
              </a:rPr>
              <a:t>Sources diverses dont : Ghislain de </a:t>
            </a:r>
            <a:r>
              <a:rPr lang="fr-FR" sz="1400" dirty="0" err="1">
                <a:latin typeface="+mn-lt"/>
                <a:ea typeface="Cambria" panose="02040503050406030204" pitchFamily="18" charset="0"/>
                <a:cs typeface="Times New Roman" panose="02020603050405020304" pitchFamily="18" charset="0"/>
              </a:rPr>
              <a:t>Marsily</a:t>
            </a:r>
            <a:r>
              <a:rPr lang="fr-FR" sz="1400" dirty="0">
                <a:latin typeface="+mn-lt"/>
                <a:ea typeface="Cambria" panose="02040503050406030204" pitchFamily="18" charset="0"/>
                <a:cs typeface="Times New Roman" panose="02020603050405020304" pitchFamily="18" charset="0"/>
              </a:rPr>
              <a:t>, </a:t>
            </a:r>
            <a:r>
              <a:rPr lang="fr-FR" sz="1400" i="1" dirty="0">
                <a:latin typeface="+mn-lt"/>
                <a:ea typeface="Cambria" panose="02040503050406030204" pitchFamily="18" charset="0"/>
                <a:cs typeface="Times New Roman" panose="02020603050405020304" pitchFamily="18" charset="0"/>
              </a:rPr>
              <a:t>L’eau, un trésor en partage</a:t>
            </a:r>
            <a:r>
              <a:rPr lang="fr-FR" sz="1400" dirty="0">
                <a:latin typeface="+mn-lt"/>
                <a:ea typeface="Cambria" panose="02040503050406030204" pitchFamily="18" charset="0"/>
                <a:cs typeface="Times New Roman" panose="02020603050405020304" pitchFamily="18" charset="0"/>
              </a:rPr>
              <a:t>, </a:t>
            </a:r>
            <a:r>
              <a:rPr lang="fr-FR" sz="1400" dirty="0" err="1">
                <a:latin typeface="+mn-lt"/>
                <a:ea typeface="Cambria" panose="02040503050406030204" pitchFamily="18" charset="0"/>
                <a:cs typeface="Times New Roman" panose="02020603050405020304" pitchFamily="18" charset="0"/>
              </a:rPr>
              <a:t>Dunod</a:t>
            </a:r>
            <a:r>
              <a:rPr lang="fr-FR" sz="1400" dirty="0">
                <a:latin typeface="+mn-lt"/>
                <a:ea typeface="Cambria" panose="02040503050406030204" pitchFamily="18" charset="0"/>
                <a:cs typeface="Times New Roman" panose="02020603050405020304" pitchFamily="18" charset="0"/>
              </a:rPr>
              <a:t>, 2009, et Bruno et Christophe </a:t>
            </a:r>
            <a:r>
              <a:rPr lang="fr-FR" sz="1400" dirty="0" err="1">
                <a:latin typeface="+mn-lt"/>
                <a:ea typeface="Cambria" panose="02040503050406030204" pitchFamily="18" charset="0"/>
                <a:cs typeface="Times New Roman" panose="02020603050405020304" pitchFamily="18" charset="0"/>
              </a:rPr>
              <a:t>Cudennec</a:t>
            </a:r>
            <a:r>
              <a:rPr lang="fr-FR" sz="1400" dirty="0">
                <a:latin typeface="+mn-lt"/>
                <a:ea typeface="Cambria" panose="02040503050406030204" pitchFamily="18" charset="0"/>
                <a:cs typeface="Times New Roman" panose="02020603050405020304" pitchFamily="18" charset="0"/>
              </a:rPr>
              <a:t>, « Gestion de l’eau en milieu aride », </a:t>
            </a:r>
            <a:r>
              <a:rPr lang="fr-FR" sz="1400" i="1" dirty="0">
                <a:latin typeface="+mn-lt"/>
                <a:ea typeface="Cambria" panose="02040503050406030204" pitchFamily="18" charset="0"/>
                <a:cs typeface="Times New Roman" panose="02020603050405020304" pitchFamily="18" charset="0"/>
              </a:rPr>
              <a:t>Développement durable et territoires</a:t>
            </a:r>
            <a:r>
              <a:rPr lang="fr-FR" sz="1400" dirty="0">
                <a:latin typeface="+mn-lt"/>
                <a:ea typeface="Cambria" panose="02040503050406030204" pitchFamily="18" charset="0"/>
                <a:cs typeface="Times New Roman" panose="02020603050405020304" pitchFamily="18" charset="0"/>
              </a:rPr>
              <a:t>, 10 février 2006</a:t>
            </a:r>
            <a:endParaRPr lang="fr-FR" sz="2000" dirty="0">
              <a:latin typeface="+mn-lt"/>
              <a:ea typeface="Cambria" panose="02040503050406030204" pitchFamily="18" charset="0"/>
              <a:cs typeface="Times New Roman" panose="02020603050405020304" pitchFamily="18" charset="0"/>
            </a:endParaRPr>
          </a:p>
          <a:p>
            <a:pPr algn="just">
              <a:spcAft>
                <a:spcPts val="0"/>
              </a:spcAft>
            </a:pPr>
            <a:r>
              <a:rPr lang="fr-FR" sz="2000" dirty="0">
                <a:latin typeface="+mn-lt"/>
                <a:ea typeface="Cambria" panose="02040503050406030204" pitchFamily="18" charset="0"/>
                <a:cs typeface="Times New Roman" panose="02020603050405020304" pitchFamily="18" charset="0"/>
              </a:rPr>
              <a:t> </a:t>
            </a:r>
          </a:p>
          <a:p>
            <a:pPr>
              <a:spcAft>
                <a:spcPts val="0"/>
              </a:spcAft>
            </a:pPr>
            <a:r>
              <a:rPr lang="fr-FR" sz="1400" baseline="30000" dirty="0">
                <a:latin typeface="+mn-lt"/>
                <a:ea typeface="Cambria" panose="02040503050406030204" pitchFamily="18" charset="0"/>
                <a:cs typeface="Times New Roman" panose="02020603050405020304" pitchFamily="18" charset="0"/>
              </a:rPr>
              <a:t>1</a:t>
            </a:r>
            <a:r>
              <a:rPr lang="fr-FR" sz="1400" dirty="0">
                <a:latin typeface="+mn-lt"/>
                <a:ea typeface="Cambria" panose="02040503050406030204" pitchFamily="18" charset="0"/>
                <a:cs typeface="Times New Roman" panose="02020603050405020304" pitchFamily="18" charset="0"/>
              </a:rPr>
              <a:t> Pour se procurer de l’eau, un Tunisien ou une Tunisienne peut : se raccorder au réseau national d’eau potable, donc disposer d’eau courant ; s’approvisionner auprès de points d’eau collectifs ; avoir recours à des </a:t>
            </a:r>
            <a:r>
              <a:rPr lang="fr-FR" sz="1400" dirty="0" err="1">
                <a:latin typeface="+mn-lt"/>
                <a:ea typeface="Cambria" panose="02040503050406030204" pitchFamily="18" charset="0"/>
                <a:cs typeface="Times New Roman" panose="02020603050405020304" pitchFamily="18" charset="0"/>
              </a:rPr>
              <a:t>camions-citernes</a:t>
            </a:r>
            <a:r>
              <a:rPr lang="fr-FR" sz="1400" dirty="0">
                <a:latin typeface="+mn-lt"/>
                <a:ea typeface="Cambria" panose="02040503050406030204" pitchFamily="18" charset="0"/>
                <a:cs typeface="Times New Roman" panose="02020603050405020304" pitchFamily="18" charset="0"/>
              </a:rPr>
              <a:t> privés ; collecter l’eau de pluie dans des citernes enterrées.</a:t>
            </a:r>
            <a:endParaRPr lang="fr-FR" sz="2000" dirty="0">
              <a:effectLst/>
              <a:latin typeface="+mn-l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78688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 name="Group 1">
            <a:extLst>
              <a:ext uri="{FF2B5EF4-FFF2-40B4-BE49-F238E27FC236}">
                <a16:creationId xmlns:a16="http://schemas.microsoft.com/office/drawing/2014/main" id="{6F5F9CAE-3133-B147-9FFE-7D5A88B12B79}"/>
              </a:ext>
            </a:extLst>
          </p:cNvPr>
          <p:cNvGraphicFramePr>
            <a:graphicFrameLocks noGrp="1"/>
          </p:cNvGraphicFramePr>
          <p:nvPr>
            <p:extLst>
              <p:ext uri="{D42A27DB-BD31-4B8C-83A1-F6EECF244321}">
                <p14:modId xmlns:p14="http://schemas.microsoft.com/office/powerpoint/2010/main" val="627432866"/>
              </p:ext>
            </p:extLst>
          </p:nvPr>
        </p:nvGraphicFramePr>
        <p:xfrm>
          <a:off x="131763" y="323850"/>
          <a:ext cx="9820275" cy="3253424"/>
        </p:xfrm>
        <a:graphic>
          <a:graphicData uri="http://schemas.openxmlformats.org/drawingml/2006/table">
            <a:tbl>
              <a:tblPr/>
              <a:tblGrid>
                <a:gridCol w="3697287">
                  <a:extLst>
                    <a:ext uri="{9D8B030D-6E8A-4147-A177-3AD203B41FA5}">
                      <a16:colId xmlns:a16="http://schemas.microsoft.com/office/drawing/2014/main" val="207758594"/>
                    </a:ext>
                  </a:extLst>
                </a:gridCol>
                <a:gridCol w="6122988">
                  <a:extLst>
                    <a:ext uri="{9D8B030D-6E8A-4147-A177-3AD203B41FA5}">
                      <a16:colId xmlns:a16="http://schemas.microsoft.com/office/drawing/2014/main" val="1032560549"/>
                    </a:ext>
                  </a:extLst>
                </a:gridCol>
              </a:tblGrid>
              <a:tr h="1804988">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400050" marR="0" lvl="0" indent="-40005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AutoNum type="romanU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1"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Le climat en Tunisie</a:t>
                      </a: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a. Combien de types de climat compte la Tunisie ?</a:t>
                      </a: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b. Où se trouvent les régions les plus humides ?</a:t>
                      </a: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c. Quel climat connaît le reste du territoire tunisien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1425"/>
                        </a:spcAft>
                        <a:tabLst>
                          <a:tab pos="3430588"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3430588"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3430588"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9825472"/>
                  </a:ext>
                </a:extLst>
              </a:tr>
            </a:tbl>
          </a:graphicData>
        </a:graphic>
      </p:graphicFrame>
      <p:sp>
        <p:nvSpPr>
          <p:cNvPr id="18450" name="Text Box 18">
            <a:extLst>
              <a:ext uri="{FF2B5EF4-FFF2-40B4-BE49-F238E27FC236}">
                <a16:creationId xmlns:a16="http://schemas.microsoft.com/office/drawing/2014/main" id="{F30B307D-D1E6-9D4C-8E32-249C9A4EA2C6}"/>
              </a:ext>
            </a:extLst>
          </p:cNvPr>
          <p:cNvSpPr txBox="1">
            <a:spLocks noChangeArrowheads="1"/>
          </p:cNvSpPr>
          <p:nvPr/>
        </p:nvSpPr>
        <p:spPr bwMode="auto">
          <a:xfrm>
            <a:off x="3816176" y="1835621"/>
            <a:ext cx="3695700"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lnSpc>
                <a:spcPct val="116000"/>
              </a:lnSpc>
            </a:pPr>
            <a:r>
              <a:rPr lang="fr-FR" altLang="fr-FR" sz="2800">
                <a:solidFill>
                  <a:srgbClr val="0000FF"/>
                </a:solidFill>
                <a:latin typeface="Comic Sans MS" panose="030F0902030302020204" pitchFamily="66" charset="0"/>
              </a:rPr>
              <a:t>b. Au  Nord  du pays.</a:t>
            </a:r>
            <a:r>
              <a:rPr lang="fr-FR" altLang="fr-FR">
                <a:solidFill>
                  <a:srgbClr val="0000FF"/>
                </a:solidFill>
                <a:latin typeface="Comic Sans MS" panose="030F0902030302020204" pitchFamily="66" charset="0"/>
              </a:rPr>
              <a:t> </a:t>
            </a:r>
          </a:p>
        </p:txBody>
      </p:sp>
      <p:sp>
        <p:nvSpPr>
          <p:cNvPr id="18451" name="Text Box 19">
            <a:extLst>
              <a:ext uri="{FF2B5EF4-FFF2-40B4-BE49-F238E27FC236}">
                <a16:creationId xmlns:a16="http://schemas.microsoft.com/office/drawing/2014/main" id="{D5F8730F-279F-6E4D-9F6A-43112183E710}"/>
              </a:ext>
            </a:extLst>
          </p:cNvPr>
          <p:cNvSpPr txBox="1">
            <a:spLocks noChangeArrowheads="1"/>
          </p:cNvSpPr>
          <p:nvPr/>
        </p:nvSpPr>
        <p:spPr bwMode="auto">
          <a:xfrm>
            <a:off x="3816176" y="2762002"/>
            <a:ext cx="4021137"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lnSpc>
                <a:spcPct val="116000"/>
              </a:lnSpc>
            </a:pPr>
            <a:r>
              <a:rPr lang="fr-FR" altLang="fr-FR" sz="2800">
                <a:solidFill>
                  <a:srgbClr val="0000FF"/>
                </a:solidFill>
                <a:latin typeface="Comic Sans MS" panose="030F0902030302020204" pitchFamily="66" charset="0"/>
              </a:rPr>
              <a:t>c. Aride ou semi- aride.</a:t>
            </a:r>
          </a:p>
        </p:txBody>
      </p:sp>
      <p:sp>
        <p:nvSpPr>
          <p:cNvPr id="18455" name="Text Box 23">
            <a:extLst>
              <a:ext uri="{FF2B5EF4-FFF2-40B4-BE49-F238E27FC236}">
                <a16:creationId xmlns:a16="http://schemas.microsoft.com/office/drawing/2014/main" id="{74AB9CF1-17F4-A746-BB42-695583EEF962}"/>
              </a:ext>
            </a:extLst>
          </p:cNvPr>
          <p:cNvSpPr txBox="1">
            <a:spLocks noChangeArrowheads="1"/>
          </p:cNvSpPr>
          <p:nvPr/>
        </p:nvSpPr>
        <p:spPr bwMode="auto">
          <a:xfrm>
            <a:off x="3816176" y="855240"/>
            <a:ext cx="3375025"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lnSpc>
                <a:spcPct val="116000"/>
              </a:lnSpc>
            </a:pPr>
            <a:r>
              <a:rPr lang="fr-FR" altLang="fr-FR" sz="2800">
                <a:solidFill>
                  <a:srgbClr val="0000FF"/>
                </a:solidFill>
                <a:latin typeface="Comic Sans MS" panose="030F0902030302020204" pitchFamily="66" charset="0"/>
              </a:rPr>
              <a:t>a. Deux.</a:t>
            </a:r>
          </a:p>
        </p:txBody>
      </p:sp>
      <p:sp>
        <p:nvSpPr>
          <p:cNvPr id="18456" name="AutoShape 24">
            <a:extLst>
              <a:ext uri="{FF2B5EF4-FFF2-40B4-BE49-F238E27FC236}">
                <a16:creationId xmlns:a16="http://schemas.microsoft.com/office/drawing/2014/main" id="{C5C9AAE2-CDA8-F44D-B6CE-4C7DFDC6388C}"/>
              </a:ext>
            </a:extLst>
          </p:cNvPr>
          <p:cNvSpPr>
            <a:spLocks noChangeArrowheads="1"/>
          </p:cNvSpPr>
          <p:nvPr/>
        </p:nvSpPr>
        <p:spPr bwMode="auto">
          <a:xfrm>
            <a:off x="4247828" y="890165"/>
            <a:ext cx="1043136"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8457" name="AutoShape 25">
            <a:extLst>
              <a:ext uri="{FF2B5EF4-FFF2-40B4-BE49-F238E27FC236}">
                <a16:creationId xmlns:a16="http://schemas.microsoft.com/office/drawing/2014/main" id="{434342C6-50E7-9448-BAF7-8EB6B544D633}"/>
              </a:ext>
            </a:extLst>
          </p:cNvPr>
          <p:cNvSpPr>
            <a:spLocks noChangeArrowheads="1"/>
          </p:cNvSpPr>
          <p:nvPr/>
        </p:nvSpPr>
        <p:spPr bwMode="auto">
          <a:xfrm>
            <a:off x="4860751" y="1908646"/>
            <a:ext cx="1079500"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8458" name="AutoShape 26">
            <a:extLst>
              <a:ext uri="{FF2B5EF4-FFF2-40B4-BE49-F238E27FC236}">
                <a16:creationId xmlns:a16="http://schemas.microsoft.com/office/drawing/2014/main" id="{2CDEC110-E58F-E04F-BF87-BC5A59C4E569}"/>
              </a:ext>
            </a:extLst>
          </p:cNvPr>
          <p:cNvSpPr>
            <a:spLocks noChangeArrowheads="1"/>
          </p:cNvSpPr>
          <p:nvPr/>
        </p:nvSpPr>
        <p:spPr bwMode="auto">
          <a:xfrm>
            <a:off x="4211463" y="2833439"/>
            <a:ext cx="1079500"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8459" name="AutoShape 27">
            <a:extLst>
              <a:ext uri="{FF2B5EF4-FFF2-40B4-BE49-F238E27FC236}">
                <a16:creationId xmlns:a16="http://schemas.microsoft.com/office/drawing/2014/main" id="{1C226E19-1E91-B84A-B40C-2B8B8ABDE656}"/>
              </a:ext>
            </a:extLst>
          </p:cNvPr>
          <p:cNvSpPr>
            <a:spLocks noChangeArrowheads="1"/>
          </p:cNvSpPr>
          <p:nvPr/>
        </p:nvSpPr>
        <p:spPr bwMode="auto">
          <a:xfrm>
            <a:off x="6695901" y="2833439"/>
            <a:ext cx="1079500"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8455">
                                            <p:txEl>
                                              <p:pRg st="0" end="0"/>
                                            </p:txEl>
                                          </p:spTgt>
                                        </p:tgtEl>
                                        <p:attrNameLst>
                                          <p:attrName>style.visibility</p:attrName>
                                        </p:attrNameLst>
                                      </p:cBhvr>
                                      <p:to>
                                        <p:strVal val="visible"/>
                                      </p:to>
                                    </p:set>
                                    <p:anim calcmode="lin" valueType="num">
                                      <p:cBhvr additive="repl">
                                        <p:cTn id="7" dur="500" fill="hold"/>
                                        <p:tgtEl>
                                          <p:spTgt spid="18455">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8455">
                                            <p:txEl>
                                              <p:pRg st="0" end="0"/>
                                            </p:txEl>
                                          </p:spTgt>
                                        </p:tgtEl>
                                        <p:attrNameLst>
                                          <p:attrName>ppt_y</p:attrName>
                                        </p:attrNameLst>
                                      </p:cBhvr>
                                      <p:tavLst>
                                        <p:tav tm="100000">
                                          <p:val>
                                            <p:strVal val="1+#ppt_h/2"/>
                                          </p:val>
                                        </p:tav>
                                        <p:tav>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84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additive="repl">
                                        <p:cTn id="14" dur="1" fill="hold">
                                          <p:stCondLst>
                                            <p:cond delay="0"/>
                                          </p:stCondLst>
                                        </p:cTn>
                                        <p:tgtEl>
                                          <p:spTgt spid="18450"/>
                                        </p:tgtEl>
                                        <p:attrNameLst>
                                          <p:attrName>style.visibility</p:attrName>
                                        </p:attrNameLst>
                                      </p:cBhvr>
                                      <p:to>
                                        <p:strVal val="visible"/>
                                      </p:to>
                                    </p:set>
                                    <p:anim calcmode="lin" valueType="num">
                                      <p:cBhvr additive="repl">
                                        <p:cTn id="15" dur="500" fill="hold"/>
                                        <p:tgtEl>
                                          <p:spTgt spid="18450"/>
                                        </p:tgtEl>
                                        <p:attrNameLst>
                                          <p:attrName>ppt_x</p:attrName>
                                        </p:attrNameLst>
                                      </p:cBhvr>
                                      <p:tavLst>
                                        <p:tav tm="100000">
                                          <p:val>
                                            <p:strVal val="#ppt_x"/>
                                          </p:val>
                                        </p:tav>
                                        <p:tav>
                                          <p:val>
                                            <p:strVal val="#ppt_x"/>
                                          </p:val>
                                        </p:tav>
                                      </p:tavLst>
                                    </p:anim>
                                    <p:anim calcmode="lin" valueType="num">
                                      <p:cBhvr additive="repl">
                                        <p:cTn id="16" dur="500" fill="hold"/>
                                        <p:tgtEl>
                                          <p:spTgt spid="18450"/>
                                        </p:tgtEl>
                                        <p:attrNameLst>
                                          <p:attrName>ppt_y</p:attrName>
                                        </p:attrNameLst>
                                      </p:cBhvr>
                                      <p:tavLst>
                                        <p:tav tm="100000">
                                          <p:val>
                                            <p:strVal val="1+#ppt_h/2"/>
                                          </p:val>
                                        </p:tav>
                                        <p:tav>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84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additive="repl">
                                        <p:cTn id="22" dur="1" fill="hold">
                                          <p:stCondLst>
                                            <p:cond delay="0"/>
                                          </p:stCondLst>
                                        </p:cTn>
                                        <p:tgtEl>
                                          <p:spTgt spid="18451"/>
                                        </p:tgtEl>
                                        <p:attrNameLst>
                                          <p:attrName>style.visibility</p:attrName>
                                        </p:attrNameLst>
                                      </p:cBhvr>
                                      <p:to>
                                        <p:strVal val="visible"/>
                                      </p:to>
                                    </p:set>
                                    <p:anim calcmode="lin" valueType="num">
                                      <p:cBhvr additive="repl">
                                        <p:cTn id="23" dur="500" fill="hold"/>
                                        <p:tgtEl>
                                          <p:spTgt spid="18451"/>
                                        </p:tgtEl>
                                        <p:attrNameLst>
                                          <p:attrName>ppt_x</p:attrName>
                                        </p:attrNameLst>
                                      </p:cBhvr>
                                      <p:tavLst>
                                        <p:tav tm="100000">
                                          <p:val>
                                            <p:strVal val="#ppt_x"/>
                                          </p:val>
                                        </p:tav>
                                        <p:tav>
                                          <p:val>
                                            <p:strVal val="#ppt_x"/>
                                          </p:val>
                                        </p:tav>
                                      </p:tavLst>
                                    </p:anim>
                                    <p:anim calcmode="lin" valueType="num">
                                      <p:cBhvr additive="repl">
                                        <p:cTn id="24" dur="500" fill="hold"/>
                                        <p:tgtEl>
                                          <p:spTgt spid="18451"/>
                                        </p:tgtEl>
                                        <p:attrNameLst>
                                          <p:attrName>ppt_y</p:attrName>
                                        </p:attrNameLst>
                                      </p:cBhvr>
                                      <p:tavLst>
                                        <p:tav tm="100000">
                                          <p:val>
                                            <p:strVal val="1+#ppt_h/2"/>
                                          </p:val>
                                        </p:tav>
                                        <p:tav>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84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6" grpId="0" animBg="1"/>
      <p:bldP spid="18457" grpId="0" animBg="1"/>
      <p:bldP spid="18458" grpId="0" animBg="1"/>
      <p:bldP spid="184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164E17F-DBE4-A744-86E8-31599520CFFB}"/>
              </a:ext>
            </a:extLst>
          </p:cNvPr>
          <p:cNvSpPr txBox="1"/>
          <p:nvPr/>
        </p:nvSpPr>
        <p:spPr>
          <a:xfrm>
            <a:off x="143768" y="301372"/>
            <a:ext cx="9793088" cy="6790833"/>
          </a:xfrm>
          <a:prstGeom prst="rect">
            <a:avLst/>
          </a:prstGeom>
          <a:noFill/>
          <a:ln>
            <a:solidFill>
              <a:schemeClr val="tx1"/>
            </a:solidFill>
          </a:ln>
        </p:spPr>
        <p:txBody>
          <a:bodyPr wrap="square" rtlCol="0">
            <a:spAutoFit/>
          </a:bodyPr>
          <a:lstStyle/>
          <a:p>
            <a:r>
              <a:rPr lang="fr-FR" dirty="0"/>
              <a:t>« [...] Les précipitations annuelles moyennes en Tunisie ont atteint 283 mm en 2019, avec des variations considérables entre les différentes régions du pays, certaines zones situées au nord-ouest enregistrant parfois un taux annuel dépassant les 1000 mm, alors que cette moyenne est inférieure à 100 mm dans certaines zones du sud bordant le Sahara.</a:t>
            </a:r>
          </a:p>
          <a:p>
            <a:endParaRPr lang="fr-FR" dirty="0"/>
          </a:p>
          <a:p>
            <a:r>
              <a:rPr lang="fr-FR" dirty="0"/>
              <a:t>On évalue les ressources en eau de la Tunisie à environ 5 milliards de mètres cubes : le volume des eaux de surface représentant 2575 millions de mètres cubes et celui des eaux souterraines 2197 millions de mètres cubes. Les régions du nord fournissent 80% des eaux de surface. Quant aux eaux souterraines, elles sont réparties dans les aquifères peu profonds [roche souterraine perméable qui abrite de l’eau comme le sable ], dont les ressources ont été estimées à environ 746 millions de mètres cubes. La majorité d'entre eux se trouvent au nord (49 %) puis au centre (33 %) et leur taux d'utilisation [est permise] à travers plus de 111 000 puits de surface. Quant aux eaux souterraines profondes, leur volume avoisine les 1400 millions de mètres cubes - dont près de la moitié est non renouvelable – et elles sont concentrées principalement dans le sud (60 %) et extraites à travers plus de 30 000 puits [...].</a:t>
            </a:r>
          </a:p>
          <a:p>
            <a:endParaRPr lang="fr-FR" dirty="0"/>
          </a:p>
          <a:p>
            <a:r>
              <a:rPr lang="fr-FR" dirty="0"/>
              <a:t>Quant aux infrastructures hydrauliques, on trouve plus de 1 200 unités réparties comme suit : 37 barrages, 258 barrages de montagne, 913 lacs de montagne, en plus de 19 stations d'épuration, 15 usines de dessalement des eaux souterraines et une usine de dessalement d'eau de mer. La longueur du réseau de distribution d'eau atteint plus de 55 000 km.</a:t>
            </a:r>
          </a:p>
          <a:p>
            <a:endParaRPr lang="fr-FR" dirty="0"/>
          </a:p>
          <a:p>
            <a:r>
              <a:rPr lang="fr-FR" dirty="0"/>
              <a:t>L'agriculture s’approprie 80% de l'eau prélevée, l'industrie 5%, le tourisme 2% et le reste – 13% - va à la consommation et à l'usage domestique. [...] »</a:t>
            </a:r>
          </a:p>
          <a:p>
            <a:endParaRPr lang="fr-FR" dirty="0"/>
          </a:p>
          <a:p>
            <a:r>
              <a:rPr lang="fr-FR" b="1" dirty="0"/>
              <a:t>Source</a:t>
            </a:r>
            <a:r>
              <a:rPr lang="fr-FR" dirty="0"/>
              <a:t> : Mohamed Rami </a:t>
            </a:r>
            <a:r>
              <a:rPr lang="fr-FR" dirty="0" err="1"/>
              <a:t>Abdelmoula</a:t>
            </a:r>
            <a:r>
              <a:rPr lang="fr-FR" dirty="0"/>
              <a:t>, « L’eau en Tunisie : seuil de pauvreté et schémas de paupérisation », www.assafirarabi.com, 28 juin 2021, consulté le 11 novembre 2022.</a:t>
            </a:r>
          </a:p>
        </p:txBody>
      </p:sp>
    </p:spTree>
    <p:extLst>
      <p:ext uri="{BB962C8B-B14F-4D97-AF65-F5344CB8AC3E}">
        <p14:creationId xmlns:p14="http://schemas.microsoft.com/office/powerpoint/2010/main" val="2048759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 name="Group 1">
            <a:extLst>
              <a:ext uri="{FF2B5EF4-FFF2-40B4-BE49-F238E27FC236}">
                <a16:creationId xmlns:a16="http://schemas.microsoft.com/office/drawing/2014/main" id="{6F5F9CAE-3133-B147-9FFE-7D5A88B12B79}"/>
              </a:ext>
            </a:extLst>
          </p:cNvPr>
          <p:cNvGraphicFramePr>
            <a:graphicFrameLocks noGrp="1"/>
          </p:cNvGraphicFramePr>
          <p:nvPr>
            <p:extLst>
              <p:ext uri="{D42A27DB-BD31-4B8C-83A1-F6EECF244321}">
                <p14:modId xmlns:p14="http://schemas.microsoft.com/office/powerpoint/2010/main" val="567922103"/>
              </p:ext>
            </p:extLst>
          </p:nvPr>
        </p:nvGraphicFramePr>
        <p:xfrm>
          <a:off x="116581" y="323849"/>
          <a:ext cx="9820275" cy="6696347"/>
        </p:xfrm>
        <a:graphic>
          <a:graphicData uri="http://schemas.openxmlformats.org/drawingml/2006/table">
            <a:tbl>
              <a:tblPr/>
              <a:tblGrid>
                <a:gridCol w="3697287">
                  <a:extLst>
                    <a:ext uri="{9D8B030D-6E8A-4147-A177-3AD203B41FA5}">
                      <a16:colId xmlns:a16="http://schemas.microsoft.com/office/drawing/2014/main" val="207758594"/>
                    </a:ext>
                  </a:extLst>
                </a:gridCol>
                <a:gridCol w="6122988">
                  <a:extLst>
                    <a:ext uri="{9D8B030D-6E8A-4147-A177-3AD203B41FA5}">
                      <a16:colId xmlns:a16="http://schemas.microsoft.com/office/drawing/2014/main" val="1032560549"/>
                    </a:ext>
                  </a:extLst>
                </a:gridCol>
              </a:tblGrid>
              <a:tr h="6696347">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1"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II. Une demande en eau en augmentation</a:t>
                      </a: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1"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a. Comment se répartit la consommation d’eau en Tunisie en 2019 ?</a:t>
                      </a: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b. Où se concentrent essentiellement les nouvelles demandes en eau ?</a:t>
                      </a: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c. Comment les Tunisiens et les Tunisiennes peuvent-ils avoir accès à l’eau ?</a:t>
                      </a: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Aft>
                          <a:spcPts val="1425"/>
                        </a:spcAft>
                        <a:tabLst>
                          <a:tab pos="3430588"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3430588"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3430588"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3807789"/>
                  </a:ext>
                </a:extLst>
              </a:tr>
            </a:tbl>
          </a:graphicData>
        </a:graphic>
      </p:graphicFrame>
      <p:sp>
        <p:nvSpPr>
          <p:cNvPr id="18452" name="Text Box 20">
            <a:extLst>
              <a:ext uri="{FF2B5EF4-FFF2-40B4-BE49-F238E27FC236}">
                <a16:creationId xmlns:a16="http://schemas.microsoft.com/office/drawing/2014/main" id="{DBE17630-E810-A442-8992-B560D3E329C1}"/>
              </a:ext>
            </a:extLst>
          </p:cNvPr>
          <p:cNvSpPr txBox="1">
            <a:spLocks noChangeArrowheads="1"/>
          </p:cNvSpPr>
          <p:nvPr/>
        </p:nvSpPr>
        <p:spPr bwMode="auto">
          <a:xfrm>
            <a:off x="3887788" y="317982"/>
            <a:ext cx="6011862" cy="157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50000"/>
              </a:lnSpc>
            </a:pPr>
            <a:r>
              <a:rPr lang="fr-FR" altLang="fr-FR" sz="2800" dirty="0">
                <a:solidFill>
                  <a:srgbClr val="0000FF"/>
                </a:solidFill>
                <a:latin typeface="Comic Sans MS" panose="030F0902030302020204" pitchFamily="66" charset="0"/>
              </a:rPr>
              <a:t>a. Agriculture (80%),usages domestiques (13%), industries (5%) et tourisme (2%).</a:t>
            </a:r>
          </a:p>
        </p:txBody>
      </p:sp>
      <p:sp>
        <p:nvSpPr>
          <p:cNvPr id="18453" name="Text Box 21">
            <a:extLst>
              <a:ext uri="{FF2B5EF4-FFF2-40B4-BE49-F238E27FC236}">
                <a16:creationId xmlns:a16="http://schemas.microsoft.com/office/drawing/2014/main" id="{DF74723B-623E-D549-8F49-20DCFE5CE553}"/>
              </a:ext>
            </a:extLst>
          </p:cNvPr>
          <p:cNvSpPr txBox="1">
            <a:spLocks noChangeArrowheads="1"/>
          </p:cNvSpPr>
          <p:nvPr/>
        </p:nvSpPr>
        <p:spPr bwMode="auto">
          <a:xfrm>
            <a:off x="3834606" y="2762001"/>
            <a:ext cx="6011863"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2800" dirty="0">
                <a:solidFill>
                  <a:srgbClr val="0000FF"/>
                </a:solidFill>
                <a:latin typeface="Comic Sans MS" panose="030F0902030302020204" pitchFamily="66" charset="0"/>
              </a:rPr>
              <a:t>b. Dans les villes.</a:t>
            </a:r>
          </a:p>
        </p:txBody>
      </p:sp>
      <p:sp>
        <p:nvSpPr>
          <p:cNvPr id="18460" name="AutoShape 28">
            <a:extLst>
              <a:ext uri="{FF2B5EF4-FFF2-40B4-BE49-F238E27FC236}">
                <a16:creationId xmlns:a16="http://schemas.microsoft.com/office/drawing/2014/main" id="{5EF7729A-5F29-A448-AE92-8185D89D6796}"/>
              </a:ext>
            </a:extLst>
          </p:cNvPr>
          <p:cNvSpPr>
            <a:spLocks noChangeArrowheads="1"/>
          </p:cNvSpPr>
          <p:nvPr/>
        </p:nvSpPr>
        <p:spPr bwMode="auto">
          <a:xfrm>
            <a:off x="4335465" y="456044"/>
            <a:ext cx="1963735"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8461" name="AutoShape 29">
            <a:extLst>
              <a:ext uri="{FF2B5EF4-FFF2-40B4-BE49-F238E27FC236}">
                <a16:creationId xmlns:a16="http://schemas.microsoft.com/office/drawing/2014/main" id="{0F4BCCDA-F322-9644-8528-5CF08744F464}"/>
              </a:ext>
            </a:extLst>
          </p:cNvPr>
          <p:cNvSpPr>
            <a:spLocks noChangeArrowheads="1"/>
          </p:cNvSpPr>
          <p:nvPr/>
        </p:nvSpPr>
        <p:spPr bwMode="auto">
          <a:xfrm>
            <a:off x="3959225" y="1104934"/>
            <a:ext cx="2124075"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8462" name="AutoShape 30">
            <a:extLst>
              <a:ext uri="{FF2B5EF4-FFF2-40B4-BE49-F238E27FC236}">
                <a16:creationId xmlns:a16="http://schemas.microsoft.com/office/drawing/2014/main" id="{42C2E9E4-B4B0-F44F-9D68-43AC328F25F2}"/>
              </a:ext>
            </a:extLst>
          </p:cNvPr>
          <p:cNvSpPr>
            <a:spLocks noChangeArrowheads="1"/>
          </p:cNvSpPr>
          <p:nvPr/>
        </p:nvSpPr>
        <p:spPr bwMode="auto">
          <a:xfrm>
            <a:off x="7218363" y="1104934"/>
            <a:ext cx="1781175"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8463" name="AutoShape 31">
            <a:extLst>
              <a:ext uri="{FF2B5EF4-FFF2-40B4-BE49-F238E27FC236}">
                <a16:creationId xmlns:a16="http://schemas.microsoft.com/office/drawing/2014/main" id="{B014204A-4B4A-144E-AF24-14BE98E9DD95}"/>
              </a:ext>
            </a:extLst>
          </p:cNvPr>
          <p:cNvSpPr>
            <a:spLocks noChangeArrowheads="1"/>
          </p:cNvSpPr>
          <p:nvPr/>
        </p:nvSpPr>
        <p:spPr bwMode="auto">
          <a:xfrm>
            <a:off x="4427538" y="1753006"/>
            <a:ext cx="1547812"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8464" name="AutoShape 32">
            <a:extLst>
              <a:ext uri="{FF2B5EF4-FFF2-40B4-BE49-F238E27FC236}">
                <a16:creationId xmlns:a16="http://schemas.microsoft.com/office/drawing/2014/main" id="{CADFCB14-F46A-DD47-8047-81B6B4CE0B2B}"/>
              </a:ext>
            </a:extLst>
          </p:cNvPr>
          <p:cNvSpPr>
            <a:spLocks noChangeArrowheads="1"/>
          </p:cNvSpPr>
          <p:nvPr/>
        </p:nvSpPr>
        <p:spPr bwMode="auto">
          <a:xfrm>
            <a:off x="5742781" y="2827089"/>
            <a:ext cx="1079500"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 name="Text Box 22">
            <a:extLst>
              <a:ext uri="{FF2B5EF4-FFF2-40B4-BE49-F238E27FC236}">
                <a16:creationId xmlns:a16="http://schemas.microsoft.com/office/drawing/2014/main" id="{EC8B9717-19A0-816A-5B17-A5DA312BE503}"/>
              </a:ext>
            </a:extLst>
          </p:cNvPr>
          <p:cNvSpPr txBox="1">
            <a:spLocks noChangeArrowheads="1"/>
          </p:cNvSpPr>
          <p:nvPr/>
        </p:nvSpPr>
        <p:spPr bwMode="auto">
          <a:xfrm>
            <a:off x="3849626" y="3756316"/>
            <a:ext cx="6011863" cy="256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50000"/>
              </a:lnSpc>
            </a:pPr>
            <a:r>
              <a:rPr lang="fr-FR" altLang="fr-FR" sz="2800" dirty="0">
                <a:solidFill>
                  <a:srgbClr val="0000FF"/>
                </a:solidFill>
                <a:latin typeface="Comic Sans MS" panose="030F0902030302020204" pitchFamily="66" charset="0"/>
              </a:rPr>
              <a:t>c. par le réseau national d’eau potable ; par les points d’eau collectifs ; par des camions-citernes  privés ; en collectant l’eau de pluie.</a:t>
            </a:r>
          </a:p>
        </p:txBody>
      </p:sp>
      <p:sp>
        <p:nvSpPr>
          <p:cNvPr id="3" name="AutoShape 33">
            <a:extLst>
              <a:ext uri="{FF2B5EF4-FFF2-40B4-BE49-F238E27FC236}">
                <a16:creationId xmlns:a16="http://schemas.microsoft.com/office/drawing/2014/main" id="{1F8ADD1D-9691-36FD-34C8-6435FCB2C080}"/>
              </a:ext>
            </a:extLst>
          </p:cNvPr>
          <p:cNvSpPr>
            <a:spLocks noChangeArrowheads="1"/>
          </p:cNvSpPr>
          <p:nvPr/>
        </p:nvSpPr>
        <p:spPr bwMode="auto">
          <a:xfrm>
            <a:off x="5292240" y="3874586"/>
            <a:ext cx="1260000"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4" name="AutoShape 34">
            <a:extLst>
              <a:ext uri="{FF2B5EF4-FFF2-40B4-BE49-F238E27FC236}">
                <a16:creationId xmlns:a16="http://schemas.microsoft.com/office/drawing/2014/main" id="{13F10915-7AF7-BC85-9B8D-38D3DA7B9818}"/>
              </a:ext>
            </a:extLst>
          </p:cNvPr>
          <p:cNvSpPr>
            <a:spLocks noChangeArrowheads="1"/>
          </p:cNvSpPr>
          <p:nvPr/>
        </p:nvSpPr>
        <p:spPr bwMode="auto">
          <a:xfrm>
            <a:off x="3887974" y="5209736"/>
            <a:ext cx="1871662"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5" name="AutoShape 35">
            <a:extLst>
              <a:ext uri="{FF2B5EF4-FFF2-40B4-BE49-F238E27FC236}">
                <a16:creationId xmlns:a16="http://schemas.microsoft.com/office/drawing/2014/main" id="{7F6A44E0-F817-849B-9DAF-06B908566971}"/>
              </a:ext>
            </a:extLst>
          </p:cNvPr>
          <p:cNvSpPr>
            <a:spLocks noChangeArrowheads="1"/>
          </p:cNvSpPr>
          <p:nvPr/>
        </p:nvSpPr>
        <p:spPr bwMode="auto">
          <a:xfrm>
            <a:off x="3887788" y="5856070"/>
            <a:ext cx="1511300"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6" name="AutoShape 36">
            <a:extLst>
              <a:ext uri="{FF2B5EF4-FFF2-40B4-BE49-F238E27FC236}">
                <a16:creationId xmlns:a16="http://schemas.microsoft.com/office/drawing/2014/main" id="{B99CE195-8EB2-46C9-25C9-8AF862ED79E9}"/>
              </a:ext>
            </a:extLst>
          </p:cNvPr>
          <p:cNvSpPr>
            <a:spLocks noChangeArrowheads="1"/>
          </p:cNvSpPr>
          <p:nvPr/>
        </p:nvSpPr>
        <p:spPr bwMode="auto">
          <a:xfrm>
            <a:off x="7295335" y="5824927"/>
            <a:ext cx="1704203"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7" name="AutoShape 37">
            <a:extLst>
              <a:ext uri="{FF2B5EF4-FFF2-40B4-BE49-F238E27FC236}">
                <a16:creationId xmlns:a16="http://schemas.microsoft.com/office/drawing/2014/main" id="{C7440F95-7E82-E410-03F1-AB38169390C0}"/>
              </a:ext>
            </a:extLst>
          </p:cNvPr>
          <p:cNvSpPr>
            <a:spLocks noChangeArrowheads="1"/>
          </p:cNvSpPr>
          <p:nvPr/>
        </p:nvSpPr>
        <p:spPr bwMode="auto">
          <a:xfrm>
            <a:off x="5218051" y="6516389"/>
            <a:ext cx="1079500" cy="431800"/>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extLst>
      <p:ext uri="{BB962C8B-B14F-4D97-AF65-F5344CB8AC3E}">
        <p14:creationId xmlns:p14="http://schemas.microsoft.com/office/powerpoint/2010/main" val="86766007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8452"/>
                                        </p:tgtEl>
                                        <p:attrNameLst>
                                          <p:attrName>style.visibility</p:attrName>
                                        </p:attrNameLst>
                                      </p:cBhvr>
                                      <p:to>
                                        <p:strVal val="visible"/>
                                      </p:to>
                                    </p:set>
                                    <p:anim calcmode="lin" valueType="num">
                                      <p:cBhvr additive="repl">
                                        <p:cTn id="7" dur="500" fill="hold"/>
                                        <p:tgtEl>
                                          <p:spTgt spid="18452"/>
                                        </p:tgtEl>
                                        <p:attrNameLst>
                                          <p:attrName>ppt_x</p:attrName>
                                        </p:attrNameLst>
                                      </p:cBhvr>
                                      <p:tavLst>
                                        <p:tav tm="100000">
                                          <p:val>
                                            <p:strVal val="#ppt_x"/>
                                          </p:val>
                                        </p:tav>
                                        <p:tav>
                                          <p:val>
                                            <p:strVal val="#ppt_x"/>
                                          </p:val>
                                        </p:tav>
                                      </p:tavLst>
                                    </p:anim>
                                    <p:anim calcmode="lin" valueType="num">
                                      <p:cBhvr additive="repl">
                                        <p:cTn id="8" dur="500" fill="hold"/>
                                        <p:tgtEl>
                                          <p:spTgt spid="18452"/>
                                        </p:tgtEl>
                                        <p:attrNameLst>
                                          <p:attrName>ppt_y</p:attrName>
                                        </p:attrNameLst>
                                      </p:cBhvr>
                                      <p:tavLst>
                                        <p:tav tm="100000">
                                          <p:val>
                                            <p:strVal val="1+#ppt_h/2"/>
                                          </p:val>
                                        </p:tav>
                                        <p:tav>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84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additive="repl">
                                        <p:cTn id="20" dur="1" fill="hold">
                                          <p:stCondLst>
                                            <p:cond delay="0"/>
                                          </p:stCondLst>
                                        </p:cTn>
                                        <p:tgtEl>
                                          <p:spTgt spid="18453"/>
                                        </p:tgtEl>
                                        <p:attrNameLst>
                                          <p:attrName>style.visibility</p:attrName>
                                        </p:attrNameLst>
                                      </p:cBhvr>
                                      <p:to>
                                        <p:strVal val="visible"/>
                                      </p:to>
                                    </p:set>
                                    <p:anim calcmode="lin" valueType="num">
                                      <p:cBhvr additive="repl">
                                        <p:cTn id="21" dur="500" fill="hold"/>
                                        <p:tgtEl>
                                          <p:spTgt spid="18453"/>
                                        </p:tgtEl>
                                        <p:attrNameLst>
                                          <p:attrName>ppt_x</p:attrName>
                                        </p:attrNameLst>
                                      </p:cBhvr>
                                      <p:tavLst>
                                        <p:tav tm="100000">
                                          <p:val>
                                            <p:strVal val="#ppt_x"/>
                                          </p:val>
                                        </p:tav>
                                        <p:tav>
                                          <p:val>
                                            <p:strVal val="#ppt_x"/>
                                          </p:val>
                                        </p:tav>
                                      </p:tavLst>
                                    </p:anim>
                                    <p:anim calcmode="lin" valueType="num">
                                      <p:cBhvr additive="repl">
                                        <p:cTn id="22" dur="500" fill="hold"/>
                                        <p:tgtEl>
                                          <p:spTgt spid="18453"/>
                                        </p:tgtEl>
                                        <p:attrNameLst>
                                          <p:attrName>ppt_y</p:attrName>
                                        </p:attrNameLst>
                                      </p:cBhvr>
                                      <p:tavLst>
                                        <p:tav tm="100000">
                                          <p:val>
                                            <p:strVal val="1+#ppt_h/2"/>
                                          </p:val>
                                        </p:tav>
                                        <p:tav>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84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additive="repl">
                                        <p:cTn id="28" dur="1" fill="hold">
                                          <p:stCondLst>
                                            <p:cond delay="0"/>
                                          </p:stCondLst>
                                        </p:cTn>
                                        <p:tgtEl>
                                          <p:spTgt spid="2"/>
                                        </p:tgtEl>
                                        <p:attrNameLst>
                                          <p:attrName>style.visibility</p:attrName>
                                        </p:attrNameLst>
                                      </p:cBhvr>
                                      <p:to>
                                        <p:strVal val="visible"/>
                                      </p:to>
                                    </p:set>
                                    <p:anim calcmode="lin" valueType="num">
                                      <p:cBhvr additive="repl">
                                        <p:cTn id="29" dur="500" fill="hold"/>
                                        <p:tgtEl>
                                          <p:spTgt spid="2"/>
                                        </p:tgtEl>
                                        <p:attrNameLst>
                                          <p:attrName>ppt_x</p:attrName>
                                        </p:attrNameLst>
                                      </p:cBhvr>
                                      <p:tavLst>
                                        <p:tav tm="100000">
                                          <p:val>
                                            <p:strVal val="#ppt_x"/>
                                          </p:val>
                                        </p:tav>
                                        <p:tav>
                                          <p:val>
                                            <p:strVal val="#ppt_x"/>
                                          </p:val>
                                        </p:tav>
                                      </p:tavLst>
                                    </p:anim>
                                    <p:anim calcmode="lin" valueType="num">
                                      <p:cBhvr additive="repl">
                                        <p:cTn id="30" dur="500" fill="hold"/>
                                        <p:tgtEl>
                                          <p:spTgt spid="2"/>
                                        </p:tgtEl>
                                        <p:attrNameLst>
                                          <p:attrName>ppt_y</p:attrName>
                                        </p:attrNameLst>
                                      </p:cBhvr>
                                      <p:tavLst>
                                        <p:tav tm="100000">
                                          <p:val>
                                            <p:strVal val="1+#ppt_h/2"/>
                                          </p:val>
                                        </p:tav>
                                        <p:tav>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0" grpId="0" animBg="1"/>
      <p:bldP spid="18461" grpId="0" animBg="1"/>
      <p:bldP spid="18462" grpId="0" animBg="1"/>
      <p:bldP spid="18463" grpId="0" animBg="1"/>
      <p:bldP spid="18464" grpId="0" animBg="1"/>
      <p:bldP spid="3" grpId="0" animBg="1"/>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Group 1">
            <a:extLst>
              <a:ext uri="{FF2B5EF4-FFF2-40B4-BE49-F238E27FC236}">
                <a16:creationId xmlns:a16="http://schemas.microsoft.com/office/drawing/2014/main" id="{CAAFEA5E-0FCF-0646-96A3-17A1D4960C64}"/>
              </a:ext>
            </a:extLst>
          </p:cNvPr>
          <p:cNvGraphicFramePr>
            <a:graphicFrameLocks noGrp="1"/>
          </p:cNvGraphicFramePr>
          <p:nvPr>
            <p:extLst>
              <p:ext uri="{D42A27DB-BD31-4B8C-83A1-F6EECF244321}">
                <p14:modId xmlns:p14="http://schemas.microsoft.com/office/powerpoint/2010/main" val="3823251142"/>
              </p:ext>
            </p:extLst>
          </p:nvPr>
        </p:nvGraphicFramePr>
        <p:xfrm>
          <a:off x="131763" y="179388"/>
          <a:ext cx="9820275" cy="7442013"/>
        </p:xfrm>
        <a:graphic>
          <a:graphicData uri="http://schemas.openxmlformats.org/drawingml/2006/table">
            <a:tbl>
              <a:tblPr/>
              <a:tblGrid>
                <a:gridCol w="3697287">
                  <a:extLst>
                    <a:ext uri="{9D8B030D-6E8A-4147-A177-3AD203B41FA5}">
                      <a16:colId xmlns:a16="http://schemas.microsoft.com/office/drawing/2014/main" val="3878975732"/>
                    </a:ext>
                  </a:extLst>
                </a:gridCol>
                <a:gridCol w="6122988">
                  <a:extLst>
                    <a:ext uri="{9D8B030D-6E8A-4147-A177-3AD203B41FA5}">
                      <a16:colId xmlns:a16="http://schemas.microsoft.com/office/drawing/2014/main" val="2267902379"/>
                    </a:ext>
                  </a:extLst>
                </a:gridCol>
              </a:tblGrid>
              <a:tr h="2278901">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1"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III. Une utilisation de l’eau disputée</a:t>
                      </a: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000" b="1"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342900" marR="0" lvl="0" indent="-34290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AutoNum type="alphaL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Quel type de conflit peut entrainer les différents besoins en eau ?</a:t>
                      </a:r>
                    </a:p>
                    <a:p>
                      <a:pPr marL="342900" marR="0" lvl="0" indent="-34290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AutoNum type="alphaL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0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b. Donne un exemple de conflit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Aft>
                          <a:spcPts val="1425"/>
                        </a:spcAft>
                        <a:tabLst>
                          <a:tab pos="3430588"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3430588"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3430588"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1"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r>
                        <a:rPr kumimoji="0" lang="fr-FR" altLang="fr-FR" sz="2800" b="0" i="1"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b. Reprendre l'exemple de Gabès</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7999324"/>
                  </a:ext>
                </a:extLst>
              </a:tr>
              <a:tr h="4885486">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1"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IV. Des solutions pour l’avenir ?</a:t>
                      </a: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0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Times New Roman" panose="02020603050405020304" pitchFamily="18" charset="0"/>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Times New Roman" panose="02020603050405020304" pitchFamily="18" charset="0"/>
                        </a:rPr>
                        <a:t>a. Comment vont évoluer les demandes en eau en Tunisie dans les années à venir ? </a:t>
                      </a: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0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Times New Roman" panose="02020603050405020304" pitchFamily="18" charset="0"/>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Times New Roman" panose="02020603050405020304" pitchFamily="18" charset="0"/>
                        </a:rPr>
                        <a:t>b. Quel problème risque alors de rencontrer le pays ? </a:t>
                      </a: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0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c. Comment essaie-t-il de remédier au manque d’eau ?</a:t>
                      </a: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0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d. Quel type d’irrigation permet également d’économiser l’eau ?</a:t>
                      </a: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0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Times New Roman" panose="02020603050405020304" pitchFamily="18" charset="0"/>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Times New Roman" panose="02020603050405020304" pitchFamily="18" charset="0"/>
                        </a:rPr>
                        <a:t>e. Qu'envisage la Tunisie en dernière solution ?</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Aft>
                          <a:spcPts val="1425"/>
                        </a:spcAft>
                        <a:tabLst>
                          <a:tab pos="3430588"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3430588"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3430588"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defRPr/>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781479"/>
                  </a:ext>
                </a:extLst>
              </a:tr>
            </a:tbl>
          </a:graphicData>
        </a:graphic>
      </p:graphicFrame>
      <p:sp>
        <p:nvSpPr>
          <p:cNvPr id="19474" name="Text Box 18">
            <a:extLst>
              <a:ext uri="{FF2B5EF4-FFF2-40B4-BE49-F238E27FC236}">
                <a16:creationId xmlns:a16="http://schemas.microsoft.com/office/drawing/2014/main" id="{3EA1965E-A13B-CD46-8D4F-7AA66142E96F}"/>
              </a:ext>
            </a:extLst>
          </p:cNvPr>
          <p:cNvSpPr txBox="1">
            <a:spLocks noChangeArrowheads="1"/>
          </p:cNvSpPr>
          <p:nvPr/>
        </p:nvSpPr>
        <p:spPr bwMode="auto">
          <a:xfrm>
            <a:off x="3888184" y="215900"/>
            <a:ext cx="4262437"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lnSpc>
                <a:spcPct val="116000"/>
              </a:lnSpc>
            </a:pPr>
            <a:r>
              <a:rPr lang="fr-FR" altLang="fr-FR" sz="2700" dirty="0">
                <a:solidFill>
                  <a:srgbClr val="0000FF"/>
                </a:solidFill>
                <a:latin typeface="Comic Sans MS" panose="030F0902030302020204" pitchFamily="66" charset="0"/>
              </a:rPr>
              <a:t>a. des  conflits  d'usage. </a:t>
            </a:r>
          </a:p>
        </p:txBody>
      </p:sp>
      <p:sp>
        <p:nvSpPr>
          <p:cNvPr id="19475" name="Text Box 19">
            <a:extLst>
              <a:ext uri="{FF2B5EF4-FFF2-40B4-BE49-F238E27FC236}">
                <a16:creationId xmlns:a16="http://schemas.microsoft.com/office/drawing/2014/main" id="{6D06030E-5E66-3546-B348-F397F2BD41A4}"/>
              </a:ext>
            </a:extLst>
          </p:cNvPr>
          <p:cNvSpPr txBox="1">
            <a:spLocks noChangeArrowheads="1"/>
          </p:cNvSpPr>
          <p:nvPr/>
        </p:nvSpPr>
        <p:spPr bwMode="auto">
          <a:xfrm>
            <a:off x="3888573" y="2455452"/>
            <a:ext cx="6119812" cy="157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50000"/>
              </a:lnSpc>
            </a:pPr>
            <a:r>
              <a:rPr lang="fr-FR" altLang="fr-FR" sz="2700" dirty="0">
                <a:solidFill>
                  <a:srgbClr val="0000FF"/>
                </a:solidFill>
                <a:latin typeface="Comic Sans MS" panose="030F0902030302020204" pitchFamily="66" charset="0"/>
              </a:rPr>
              <a:t>a. augmentent de  44%  alors que les pluies vont réduire de 10 à 20%. </a:t>
            </a:r>
          </a:p>
        </p:txBody>
      </p:sp>
      <p:sp>
        <p:nvSpPr>
          <p:cNvPr id="19476" name="Text Box 20">
            <a:extLst>
              <a:ext uri="{FF2B5EF4-FFF2-40B4-BE49-F238E27FC236}">
                <a16:creationId xmlns:a16="http://schemas.microsoft.com/office/drawing/2014/main" id="{B512219A-E68C-2140-BF50-ECFAAB0780E9}"/>
              </a:ext>
            </a:extLst>
          </p:cNvPr>
          <p:cNvSpPr txBox="1">
            <a:spLocks noChangeArrowheads="1"/>
          </p:cNvSpPr>
          <p:nvPr/>
        </p:nvSpPr>
        <p:spPr bwMode="auto">
          <a:xfrm>
            <a:off x="3889052" y="5436021"/>
            <a:ext cx="6119812" cy="157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50000"/>
              </a:lnSpc>
            </a:pPr>
            <a:r>
              <a:rPr lang="fr-FR" altLang="fr-FR" sz="2700" dirty="0">
                <a:solidFill>
                  <a:srgbClr val="0000FF"/>
                </a:solidFill>
                <a:latin typeface="Comic Sans MS" panose="030F0902030302020204" pitchFamily="66" charset="0"/>
              </a:rPr>
              <a:t>c. Aménagements hydrauliques : usines de dessalement, pompages, barrages, réservoirs...</a:t>
            </a:r>
          </a:p>
        </p:txBody>
      </p:sp>
      <p:sp>
        <p:nvSpPr>
          <p:cNvPr id="19479" name="AutoShape 23">
            <a:extLst>
              <a:ext uri="{FF2B5EF4-FFF2-40B4-BE49-F238E27FC236}">
                <a16:creationId xmlns:a16="http://schemas.microsoft.com/office/drawing/2014/main" id="{6B0A20C2-49B9-464C-BEA4-DC62559614FF}"/>
              </a:ext>
            </a:extLst>
          </p:cNvPr>
          <p:cNvSpPr>
            <a:spLocks noChangeArrowheads="1"/>
          </p:cNvSpPr>
          <p:nvPr/>
        </p:nvSpPr>
        <p:spPr bwMode="auto">
          <a:xfrm>
            <a:off x="5077221" y="287338"/>
            <a:ext cx="1331763"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9480" name="AutoShape 24">
            <a:extLst>
              <a:ext uri="{FF2B5EF4-FFF2-40B4-BE49-F238E27FC236}">
                <a16:creationId xmlns:a16="http://schemas.microsoft.com/office/drawing/2014/main" id="{6786CA51-E158-1C48-8C36-533C5D47662E}"/>
              </a:ext>
            </a:extLst>
          </p:cNvPr>
          <p:cNvSpPr>
            <a:spLocks noChangeArrowheads="1"/>
          </p:cNvSpPr>
          <p:nvPr/>
        </p:nvSpPr>
        <p:spPr bwMode="auto">
          <a:xfrm>
            <a:off x="4320852" y="2627756"/>
            <a:ext cx="1908794" cy="449995"/>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9481" name="AutoShape 25">
            <a:extLst>
              <a:ext uri="{FF2B5EF4-FFF2-40B4-BE49-F238E27FC236}">
                <a16:creationId xmlns:a16="http://schemas.microsoft.com/office/drawing/2014/main" id="{1408D569-5D02-2046-BFE3-1BCC21105E9F}"/>
              </a:ext>
            </a:extLst>
          </p:cNvPr>
          <p:cNvSpPr>
            <a:spLocks noChangeArrowheads="1"/>
          </p:cNvSpPr>
          <p:nvPr/>
        </p:nvSpPr>
        <p:spPr bwMode="auto">
          <a:xfrm>
            <a:off x="6805710" y="2627757"/>
            <a:ext cx="900000" cy="432000"/>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9482" name="AutoShape 26">
            <a:extLst>
              <a:ext uri="{FF2B5EF4-FFF2-40B4-BE49-F238E27FC236}">
                <a16:creationId xmlns:a16="http://schemas.microsoft.com/office/drawing/2014/main" id="{283AD37E-336C-E443-9237-44907C0DE159}"/>
              </a:ext>
            </a:extLst>
          </p:cNvPr>
          <p:cNvSpPr>
            <a:spLocks noChangeArrowheads="1"/>
          </p:cNvSpPr>
          <p:nvPr/>
        </p:nvSpPr>
        <p:spPr bwMode="auto">
          <a:xfrm>
            <a:off x="3925390" y="3275829"/>
            <a:ext cx="1044575" cy="432000"/>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9483" name="AutoShape 27">
            <a:extLst>
              <a:ext uri="{FF2B5EF4-FFF2-40B4-BE49-F238E27FC236}">
                <a16:creationId xmlns:a16="http://schemas.microsoft.com/office/drawing/2014/main" id="{00BFCDC0-1641-BF4E-88B7-158586E476A9}"/>
              </a:ext>
            </a:extLst>
          </p:cNvPr>
          <p:cNvSpPr>
            <a:spLocks noChangeArrowheads="1"/>
          </p:cNvSpPr>
          <p:nvPr/>
        </p:nvSpPr>
        <p:spPr bwMode="auto">
          <a:xfrm>
            <a:off x="8245870" y="3275829"/>
            <a:ext cx="936000" cy="432000"/>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9484" name="AutoShape 28">
            <a:extLst>
              <a:ext uri="{FF2B5EF4-FFF2-40B4-BE49-F238E27FC236}">
                <a16:creationId xmlns:a16="http://schemas.microsoft.com/office/drawing/2014/main" id="{CF6BE014-8235-CF4A-9726-06A4F83F45F4}"/>
              </a:ext>
            </a:extLst>
          </p:cNvPr>
          <p:cNvSpPr>
            <a:spLocks noChangeArrowheads="1"/>
          </p:cNvSpPr>
          <p:nvPr/>
        </p:nvSpPr>
        <p:spPr bwMode="auto">
          <a:xfrm>
            <a:off x="4825646" y="4418555"/>
            <a:ext cx="1404000" cy="432000"/>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9485" name="AutoShape 29">
            <a:extLst>
              <a:ext uri="{FF2B5EF4-FFF2-40B4-BE49-F238E27FC236}">
                <a16:creationId xmlns:a16="http://schemas.microsoft.com/office/drawing/2014/main" id="{BBB33962-3498-2C42-AC46-85D137E7AFBC}"/>
              </a:ext>
            </a:extLst>
          </p:cNvPr>
          <p:cNvSpPr>
            <a:spLocks noChangeArrowheads="1"/>
          </p:cNvSpPr>
          <p:nvPr/>
        </p:nvSpPr>
        <p:spPr bwMode="auto">
          <a:xfrm>
            <a:off x="4285430" y="5588842"/>
            <a:ext cx="2520280"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9486" name="AutoShape 30">
            <a:extLst>
              <a:ext uri="{FF2B5EF4-FFF2-40B4-BE49-F238E27FC236}">
                <a16:creationId xmlns:a16="http://schemas.microsoft.com/office/drawing/2014/main" id="{64B14DE3-2C9D-0346-A90B-3DBE79A7D243}"/>
              </a:ext>
            </a:extLst>
          </p:cNvPr>
          <p:cNvSpPr>
            <a:spLocks noChangeArrowheads="1"/>
          </p:cNvSpPr>
          <p:nvPr/>
        </p:nvSpPr>
        <p:spPr bwMode="auto">
          <a:xfrm>
            <a:off x="5523210" y="6222886"/>
            <a:ext cx="2182500" cy="432000"/>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9488" name="AutoShape 32">
            <a:extLst>
              <a:ext uri="{FF2B5EF4-FFF2-40B4-BE49-F238E27FC236}">
                <a16:creationId xmlns:a16="http://schemas.microsoft.com/office/drawing/2014/main" id="{88A7B5D0-D8FA-1E49-AE88-B67FC2502ED0}"/>
              </a:ext>
            </a:extLst>
          </p:cNvPr>
          <p:cNvSpPr>
            <a:spLocks noChangeArrowheads="1"/>
          </p:cNvSpPr>
          <p:nvPr/>
        </p:nvSpPr>
        <p:spPr bwMode="auto">
          <a:xfrm>
            <a:off x="3925564" y="6876229"/>
            <a:ext cx="1656000" cy="432000"/>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 name="Text Box 18">
            <a:extLst>
              <a:ext uri="{FF2B5EF4-FFF2-40B4-BE49-F238E27FC236}">
                <a16:creationId xmlns:a16="http://schemas.microsoft.com/office/drawing/2014/main" id="{39557E5A-A4AF-2B19-570F-40244493D88A}"/>
              </a:ext>
            </a:extLst>
          </p:cNvPr>
          <p:cNvSpPr txBox="1">
            <a:spLocks noChangeArrowheads="1"/>
          </p:cNvSpPr>
          <p:nvPr/>
        </p:nvSpPr>
        <p:spPr bwMode="auto">
          <a:xfrm>
            <a:off x="3875169" y="4324469"/>
            <a:ext cx="4262437"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lnSpc>
                <a:spcPct val="116000"/>
              </a:lnSpc>
            </a:pPr>
            <a:r>
              <a:rPr lang="fr-FR" altLang="fr-FR" sz="2700" dirty="0">
                <a:solidFill>
                  <a:srgbClr val="0000FF"/>
                </a:solidFill>
                <a:latin typeface="Comic Sans MS" panose="030F0902030302020204" pitchFamily="66" charset="0"/>
              </a:rPr>
              <a:t>b. De pénurie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9474"/>
                                        </p:tgtEl>
                                        <p:attrNameLst>
                                          <p:attrName>style.visibility</p:attrName>
                                        </p:attrNameLst>
                                      </p:cBhvr>
                                      <p:to>
                                        <p:strVal val="visible"/>
                                      </p:to>
                                    </p:set>
                                    <p:anim calcmode="lin" valueType="num">
                                      <p:cBhvr additive="repl">
                                        <p:cTn id="7" dur="500" fill="hold"/>
                                        <p:tgtEl>
                                          <p:spTgt spid="19474"/>
                                        </p:tgtEl>
                                        <p:attrNameLst>
                                          <p:attrName>ppt_x</p:attrName>
                                        </p:attrNameLst>
                                      </p:cBhvr>
                                      <p:tavLst>
                                        <p:tav tm="100000">
                                          <p:val>
                                            <p:strVal val="#ppt_x"/>
                                          </p:val>
                                        </p:tav>
                                        <p:tav>
                                          <p:val>
                                            <p:strVal val="#ppt_x"/>
                                          </p:val>
                                        </p:tav>
                                      </p:tavLst>
                                    </p:anim>
                                    <p:anim calcmode="lin" valueType="num">
                                      <p:cBhvr additive="repl">
                                        <p:cTn id="8" dur="500" fill="hold"/>
                                        <p:tgtEl>
                                          <p:spTgt spid="19474"/>
                                        </p:tgtEl>
                                        <p:attrNameLst>
                                          <p:attrName>ppt_y</p:attrName>
                                        </p:attrNameLst>
                                      </p:cBhvr>
                                      <p:tavLst>
                                        <p:tav tm="100000">
                                          <p:val>
                                            <p:strVal val="1+#ppt_h/2"/>
                                          </p:val>
                                        </p:tav>
                                        <p:tav>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94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9475">
                                            <p:txEl>
                                              <p:pRg st="0" end="0"/>
                                            </p:txEl>
                                          </p:spTgt>
                                        </p:tgtEl>
                                        <p:attrNameLst>
                                          <p:attrName>style.visibility</p:attrName>
                                        </p:attrNameLst>
                                      </p:cBhvr>
                                      <p:to>
                                        <p:strVal val="visible"/>
                                      </p:to>
                                    </p:set>
                                    <p:animEffect transition="in" filter="checkerboard(across)">
                                      <p:cBhvr>
                                        <p:cTn id="15" dur="500"/>
                                        <p:tgtEl>
                                          <p:spTgt spid="19475">
                                            <p:txEl>
                                              <p:pRg st="0" end="0"/>
                                            </p:txEl>
                                          </p:spTgt>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948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48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48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948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additive="repl">
                                        <p:cTn id="27" dur="1" fill="hold">
                                          <p:stCondLst>
                                            <p:cond delay="0"/>
                                          </p:stCondLst>
                                        </p:cTn>
                                        <p:tgtEl>
                                          <p:spTgt spid="2"/>
                                        </p:tgtEl>
                                        <p:attrNameLst>
                                          <p:attrName>style.visibility</p:attrName>
                                        </p:attrNameLst>
                                      </p:cBhvr>
                                      <p:to>
                                        <p:strVal val="visible"/>
                                      </p:to>
                                    </p:set>
                                    <p:anim calcmode="lin" valueType="num">
                                      <p:cBhvr additive="repl">
                                        <p:cTn id="28" dur="500" fill="hold"/>
                                        <p:tgtEl>
                                          <p:spTgt spid="2"/>
                                        </p:tgtEl>
                                        <p:attrNameLst>
                                          <p:attrName>ppt_x</p:attrName>
                                        </p:attrNameLst>
                                      </p:cBhvr>
                                      <p:tavLst>
                                        <p:tav tm="100000">
                                          <p:val>
                                            <p:strVal val="#ppt_x"/>
                                          </p:val>
                                        </p:tav>
                                        <p:tav>
                                          <p:val>
                                            <p:strVal val="#ppt_x"/>
                                          </p:val>
                                        </p:tav>
                                      </p:tavLst>
                                    </p:anim>
                                    <p:anim calcmode="lin" valueType="num">
                                      <p:cBhvr additive="repl">
                                        <p:cTn id="29" dur="500" fill="hold"/>
                                        <p:tgtEl>
                                          <p:spTgt spid="2"/>
                                        </p:tgtEl>
                                        <p:attrNameLst>
                                          <p:attrName>ppt_y</p:attrName>
                                        </p:attrNameLst>
                                      </p:cBhvr>
                                      <p:tavLst>
                                        <p:tav tm="100000">
                                          <p:val>
                                            <p:strVal val="1+#ppt_h/2"/>
                                          </p:val>
                                        </p:tav>
                                        <p:tav>
                                          <p:val>
                                            <p:strVal val="#ppt_y"/>
                                          </p:val>
                                        </p:tav>
                                      </p:tavLst>
                                    </p:anim>
                                  </p:childTnLst>
                                </p:cTn>
                              </p:par>
                              <p:par>
                                <p:cTn id="30" presetID="1" presetClass="entr" presetSubtype="0" fill="hold" grpId="0" nodeType="withEffect">
                                  <p:stCondLst>
                                    <p:cond delay="0"/>
                                  </p:stCondLst>
                                  <p:childTnLst>
                                    <p:set>
                                      <p:cBhvr>
                                        <p:cTn id="31" dur="1" fill="hold">
                                          <p:stCondLst>
                                            <p:cond delay="0"/>
                                          </p:stCondLst>
                                        </p:cTn>
                                        <p:tgtEl>
                                          <p:spTgt spid="1948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additive="repl">
                                        <p:cTn id="35" dur="1" fill="hold">
                                          <p:stCondLst>
                                            <p:cond delay="0"/>
                                          </p:stCondLst>
                                        </p:cTn>
                                        <p:tgtEl>
                                          <p:spTgt spid="19476"/>
                                        </p:tgtEl>
                                        <p:attrNameLst>
                                          <p:attrName>style.visibility</p:attrName>
                                        </p:attrNameLst>
                                      </p:cBhvr>
                                      <p:to>
                                        <p:strVal val="visible"/>
                                      </p:to>
                                    </p:set>
                                    <p:anim calcmode="lin" valueType="num">
                                      <p:cBhvr additive="repl">
                                        <p:cTn id="36" dur="500" fill="hold"/>
                                        <p:tgtEl>
                                          <p:spTgt spid="19476"/>
                                        </p:tgtEl>
                                        <p:attrNameLst>
                                          <p:attrName>ppt_x</p:attrName>
                                        </p:attrNameLst>
                                      </p:cBhvr>
                                      <p:tavLst>
                                        <p:tav tm="100000">
                                          <p:val>
                                            <p:strVal val="#ppt_x"/>
                                          </p:val>
                                        </p:tav>
                                        <p:tav>
                                          <p:val>
                                            <p:strVal val="#ppt_x"/>
                                          </p:val>
                                        </p:tav>
                                      </p:tavLst>
                                    </p:anim>
                                    <p:anim calcmode="lin" valueType="num">
                                      <p:cBhvr additive="repl">
                                        <p:cTn id="37" dur="500" fill="hold"/>
                                        <p:tgtEl>
                                          <p:spTgt spid="19476"/>
                                        </p:tgtEl>
                                        <p:attrNameLst>
                                          <p:attrName>ppt_y</p:attrName>
                                        </p:attrNameLst>
                                      </p:cBhvr>
                                      <p:tavLst>
                                        <p:tav tm="100000">
                                          <p:val>
                                            <p:strVal val="1+#ppt_h/2"/>
                                          </p:val>
                                        </p:tav>
                                        <p:tav>
                                          <p:val>
                                            <p:strVal val="#ppt_y"/>
                                          </p:val>
                                        </p:tav>
                                      </p:tavLst>
                                    </p:anim>
                                  </p:childTnLst>
                                </p:cTn>
                              </p:par>
                              <p:par>
                                <p:cTn id="38" presetID="1" presetClass="entr" presetSubtype="0" fill="hold" grpId="0" nodeType="withEffect">
                                  <p:stCondLst>
                                    <p:cond delay="0"/>
                                  </p:stCondLst>
                                  <p:childTnLst>
                                    <p:set>
                                      <p:cBhvr>
                                        <p:cTn id="39" dur="1" fill="hold">
                                          <p:stCondLst>
                                            <p:cond delay="0"/>
                                          </p:stCondLst>
                                        </p:cTn>
                                        <p:tgtEl>
                                          <p:spTgt spid="1948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948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9" grpId="0" animBg="1"/>
      <p:bldP spid="19480" grpId="0" animBg="1"/>
      <p:bldP spid="19481" grpId="0" animBg="1"/>
      <p:bldP spid="19482" grpId="0" animBg="1"/>
      <p:bldP spid="19483" grpId="0" animBg="1"/>
      <p:bldP spid="19484" grpId="0" animBg="1"/>
      <p:bldP spid="19485" grpId="0" animBg="1"/>
      <p:bldP spid="19486" grpId="0" animBg="1"/>
      <p:bldP spid="1948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3AE3505A-E316-9B41-A541-3E81787C2BB4}"/>
              </a:ext>
            </a:extLst>
          </p:cNvPr>
          <p:cNvSpPr txBox="1">
            <a:spLocks noChangeArrowheads="1"/>
          </p:cNvSpPr>
          <p:nvPr/>
        </p:nvSpPr>
        <p:spPr bwMode="auto">
          <a:xfrm>
            <a:off x="900112" y="904556"/>
            <a:ext cx="8280400"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600" b="1" dirty="0">
                <a:latin typeface="Comic Sans MS" panose="030F0902030302020204" pitchFamily="66" charset="0"/>
              </a:rPr>
              <a:t>Barrage en Tunisie</a:t>
            </a:r>
          </a:p>
        </p:txBody>
      </p:sp>
      <p:pic>
        <p:nvPicPr>
          <p:cNvPr id="5122" name="Picture 2" descr="Jendouba : Augmentation significative du niveau de remplissage des ...">
            <a:extLst>
              <a:ext uri="{FF2B5EF4-FFF2-40B4-BE49-F238E27FC236}">
                <a16:creationId xmlns:a16="http://schemas.microsoft.com/office/drawing/2014/main" id="{42043AE3-67A7-6DEE-E07F-6920F9CBD4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5900" y="1475581"/>
            <a:ext cx="9648824" cy="48244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 Box 2">
            <a:extLst>
              <a:ext uri="{FF2B5EF4-FFF2-40B4-BE49-F238E27FC236}">
                <a16:creationId xmlns:a16="http://schemas.microsoft.com/office/drawing/2014/main" id="{A924B057-E0C1-1BDE-F394-A0F50355F503}"/>
              </a:ext>
            </a:extLst>
          </p:cNvPr>
          <p:cNvSpPr txBox="1">
            <a:spLocks noChangeArrowheads="1"/>
          </p:cNvSpPr>
          <p:nvPr/>
        </p:nvSpPr>
        <p:spPr bwMode="auto">
          <a:xfrm>
            <a:off x="143768" y="6320155"/>
            <a:ext cx="8280400"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2000" dirty="0">
                <a:latin typeface="Verdana" panose="020B0604030504040204" pitchFamily="34" charset="0"/>
                <a:ea typeface="Verdana" panose="020B0604030504040204" pitchFamily="34" charset="0"/>
                <a:cs typeface="Verdana" panose="020B0604030504040204" pitchFamily="34" charset="0"/>
              </a:rPr>
              <a:t>Barrage « Barbara » à </a:t>
            </a:r>
            <a:r>
              <a:rPr lang="fr-FR" altLang="fr-FR" sz="2000" dirty="0" err="1">
                <a:latin typeface="Verdana" panose="020B0604030504040204" pitchFamily="34" charset="0"/>
                <a:ea typeface="Verdana" panose="020B0604030504040204" pitchFamily="34" charset="0"/>
                <a:cs typeface="Verdana" panose="020B0604030504040204" pitchFamily="34" charset="0"/>
              </a:rPr>
              <a:t>Fernana</a:t>
            </a:r>
            <a:r>
              <a:rPr lang="fr-FR" altLang="fr-FR" sz="2000" dirty="0">
                <a:latin typeface="Verdana" panose="020B0604030504040204" pitchFamily="34" charset="0"/>
                <a:ea typeface="Verdana" panose="020B0604030504040204" pitchFamily="34" charset="0"/>
                <a:cs typeface="Verdana" panose="020B0604030504040204" pitchFamily="34" charset="0"/>
              </a:rPr>
              <a:t>, Nord de la Tunisie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a:extLst>
              <a:ext uri="{FF2B5EF4-FFF2-40B4-BE49-F238E27FC236}">
                <a16:creationId xmlns:a16="http://schemas.microsoft.com/office/drawing/2014/main" id="{5A4FC1B0-A0AF-B440-BD90-743AD96B11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75" y="828675"/>
            <a:ext cx="8447088" cy="6434138"/>
          </a:xfrm>
          <a:prstGeom prst="rect">
            <a:avLst/>
          </a:prstGeom>
          <a:noFill/>
          <a:ln w="18000" cap="flat">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Text Box 2">
            <a:extLst>
              <a:ext uri="{FF2B5EF4-FFF2-40B4-BE49-F238E27FC236}">
                <a16:creationId xmlns:a16="http://schemas.microsoft.com/office/drawing/2014/main" id="{BE37CA5C-4125-F647-826D-4B419408B326}"/>
              </a:ext>
            </a:extLst>
          </p:cNvPr>
          <p:cNvSpPr txBox="1">
            <a:spLocks noChangeArrowheads="1"/>
          </p:cNvSpPr>
          <p:nvPr/>
        </p:nvSpPr>
        <p:spPr bwMode="auto">
          <a:xfrm>
            <a:off x="720725" y="179388"/>
            <a:ext cx="8459788" cy="55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600" b="1">
                <a:latin typeface="Comic Sans MS" panose="030F0902030302020204" pitchFamily="66" charset="0"/>
              </a:rPr>
              <a:t>Usine de dessalement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F649DDE4-BEEB-3EB6-937E-9865F96D697C}"/>
              </a:ext>
            </a:extLst>
          </p:cNvPr>
          <p:cNvGrpSpPr/>
          <p:nvPr/>
        </p:nvGrpSpPr>
        <p:grpSpPr>
          <a:xfrm>
            <a:off x="3096096" y="1187549"/>
            <a:ext cx="4796997" cy="4643934"/>
            <a:chOff x="3096096" y="1187549"/>
            <a:chExt cx="4796997" cy="4643934"/>
          </a:xfrm>
        </p:grpSpPr>
        <p:grpSp>
          <p:nvGrpSpPr>
            <p:cNvPr id="11" name="Groupe 10">
              <a:extLst>
                <a:ext uri="{FF2B5EF4-FFF2-40B4-BE49-F238E27FC236}">
                  <a16:creationId xmlns:a16="http://schemas.microsoft.com/office/drawing/2014/main" id="{F990607F-FD0D-D3A3-2A94-DD7F0D2561EB}"/>
                </a:ext>
              </a:extLst>
            </p:cNvPr>
            <p:cNvGrpSpPr/>
            <p:nvPr/>
          </p:nvGrpSpPr>
          <p:grpSpPr>
            <a:xfrm>
              <a:off x="3096096" y="1187549"/>
              <a:ext cx="4796997" cy="4643934"/>
              <a:chOff x="3263017" y="709927"/>
              <a:chExt cx="4796997" cy="4643934"/>
            </a:xfrm>
          </p:grpSpPr>
          <p:pic>
            <p:nvPicPr>
              <p:cNvPr id="8" name="Image 7">
                <a:extLst>
                  <a:ext uri="{FF2B5EF4-FFF2-40B4-BE49-F238E27FC236}">
                    <a16:creationId xmlns:a16="http://schemas.microsoft.com/office/drawing/2014/main" id="{F6A53DD3-D651-F54C-88CF-1D70E96D36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54266">
                <a:off x="5116209" y="709927"/>
                <a:ext cx="2943805" cy="4643934"/>
              </a:xfrm>
              <a:prstGeom prst="rect">
                <a:avLst/>
              </a:prstGeom>
            </p:spPr>
          </p:pic>
          <p:pic>
            <p:nvPicPr>
              <p:cNvPr id="10" name="Image 9">
                <a:extLst>
                  <a:ext uri="{FF2B5EF4-FFF2-40B4-BE49-F238E27FC236}">
                    <a16:creationId xmlns:a16="http://schemas.microsoft.com/office/drawing/2014/main" id="{E15BB009-150F-9DA8-AE90-B29A4B3F7A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88303" y="3895860"/>
                <a:ext cx="1004656" cy="945722"/>
              </a:xfrm>
              <a:prstGeom prst="rect">
                <a:avLst/>
              </a:prstGeom>
            </p:spPr>
          </p:pic>
          <p:pic>
            <p:nvPicPr>
              <p:cNvPr id="4" name="Image 3">
                <a:extLst>
                  <a:ext uri="{FF2B5EF4-FFF2-40B4-BE49-F238E27FC236}">
                    <a16:creationId xmlns:a16="http://schemas.microsoft.com/office/drawing/2014/main" id="{EE5058F0-0044-77D7-A997-1F791598EF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486768">
                <a:off x="3263017" y="3036802"/>
                <a:ext cx="1422861" cy="1281584"/>
              </a:xfrm>
              <a:prstGeom prst="rect">
                <a:avLst/>
              </a:prstGeom>
            </p:spPr>
          </p:pic>
        </p:grpSp>
        <p:sp>
          <p:nvSpPr>
            <p:cNvPr id="12" name="Text Box 1">
              <a:extLst>
                <a:ext uri="{FF2B5EF4-FFF2-40B4-BE49-F238E27FC236}">
                  <a16:creationId xmlns:a16="http://schemas.microsoft.com/office/drawing/2014/main" id="{9881E9A4-35CD-A04F-1B63-6DA59DB57EA1}"/>
                </a:ext>
              </a:extLst>
            </p:cNvPr>
            <p:cNvSpPr txBox="1">
              <a:spLocks noChangeArrowheads="1"/>
            </p:cNvSpPr>
            <p:nvPr/>
          </p:nvSpPr>
          <p:spPr bwMode="auto">
            <a:xfrm rot="20402366">
              <a:off x="3565709" y="4630320"/>
              <a:ext cx="1204541" cy="432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2000" dirty="0">
                  <a:latin typeface="Verdana" panose="020B0604030504040204" pitchFamily="34" charset="0"/>
                  <a:ea typeface="Verdana" panose="020B0604030504040204" pitchFamily="34" charset="0"/>
                  <a:cs typeface="Verdana" panose="020B0604030504040204" pitchFamily="34" charset="0"/>
                </a:rPr>
                <a:t>Vidéo 3</a:t>
              </a:r>
            </a:p>
          </p:txBody>
        </p:sp>
      </p:grpSp>
    </p:spTree>
    <p:extLst>
      <p:ext uri="{BB962C8B-B14F-4D97-AF65-F5344CB8AC3E}">
        <p14:creationId xmlns:p14="http://schemas.microsoft.com/office/powerpoint/2010/main" val="58701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658DDD3-E89F-602D-E9B8-C55E754B9F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13175"/>
            <a:ext cx="10084396" cy="6676201"/>
          </a:xfrm>
          <a:prstGeom prst="rect">
            <a:avLst/>
          </a:prstGeom>
        </p:spPr>
      </p:pic>
      <p:sp>
        <p:nvSpPr>
          <p:cNvPr id="4100" name="Text Box 4">
            <a:extLst>
              <a:ext uri="{FF2B5EF4-FFF2-40B4-BE49-F238E27FC236}">
                <a16:creationId xmlns:a16="http://schemas.microsoft.com/office/drawing/2014/main" id="{31CA934E-B89B-6149-B3C6-17CCF0D69720}"/>
              </a:ext>
            </a:extLst>
          </p:cNvPr>
          <p:cNvSpPr txBox="1">
            <a:spLocks noChangeArrowheads="1"/>
          </p:cNvSpPr>
          <p:nvPr/>
        </p:nvSpPr>
        <p:spPr bwMode="auto">
          <a:xfrm>
            <a:off x="3455988" y="6911975"/>
            <a:ext cx="6264275"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a:lnSpc>
                <a:spcPct val="116000"/>
              </a:lnSpc>
            </a:pPr>
            <a:r>
              <a:rPr lang="fr-FR" altLang="fr-FR" sz="1600">
                <a:latin typeface="Comic Sans MS" panose="030F0902030302020204" pitchFamily="66" charset="0"/>
              </a:rPr>
              <a:t>Les femmes vont chercher de l'eau dans des puits, Éthiopie Source : </a:t>
            </a:r>
            <a:r>
              <a:rPr lang="fr-FR" altLang="fr-FR" sz="1600" i="1">
                <a:latin typeface="Comic Sans MS" panose="030F0902030302020204" pitchFamily="66" charset="0"/>
              </a:rPr>
              <a:t>www.oxfam.org</a:t>
            </a:r>
          </a:p>
        </p:txBody>
      </p:sp>
      <p:pic>
        <p:nvPicPr>
          <p:cNvPr id="1028" name="Picture 4" descr="Afrique – La Compagnie des Cartes - Le voyage et la randonnée">
            <a:extLst>
              <a:ext uri="{FF2B5EF4-FFF2-40B4-BE49-F238E27FC236}">
                <a16:creationId xmlns:a16="http://schemas.microsoft.com/office/drawing/2014/main" id="{A8D981F5-A77E-FA38-D3A8-19B4E8B5E7B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5776" y="170299"/>
            <a:ext cx="3840214" cy="41261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En Ethiopie, les femmes doublement victimes de la sécheresse">
            <a:extLst>
              <a:ext uri="{FF2B5EF4-FFF2-40B4-BE49-F238E27FC236}">
                <a16:creationId xmlns:a16="http://schemas.microsoft.com/office/drawing/2014/main" id="{68EDF4B3-3758-7566-6FEA-8CF61985525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7999" y="3565321"/>
            <a:ext cx="5002263" cy="33243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101" name="Oval 5">
            <a:extLst>
              <a:ext uri="{FF2B5EF4-FFF2-40B4-BE49-F238E27FC236}">
                <a16:creationId xmlns:a16="http://schemas.microsoft.com/office/drawing/2014/main" id="{7CD7FD93-1D82-2040-88A7-B571CE7C25EB}"/>
              </a:ext>
            </a:extLst>
          </p:cNvPr>
          <p:cNvSpPr>
            <a:spLocks noChangeArrowheads="1"/>
          </p:cNvSpPr>
          <p:nvPr/>
        </p:nvSpPr>
        <p:spPr bwMode="auto">
          <a:xfrm>
            <a:off x="2880072" y="1619597"/>
            <a:ext cx="576064" cy="360040"/>
          </a:xfrm>
          <a:prstGeom prst="ellipse">
            <a:avLst/>
          </a:pr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clickEffect">
                                  <p:stCondLst>
                                    <p:cond delay="0"/>
                                  </p:stCondLst>
                                  <p:childTnLst>
                                    <p:set>
                                      <p:cBhvr additive="repl">
                                        <p:cTn id="6" dur="0" fill="hold">
                                          <p:stCondLst>
                                            <p:cond delay="0"/>
                                          </p:stCondLst>
                                        </p:cTn>
                                        <p:tgtEl>
                                          <p:spTgt spid="4101"/>
                                        </p:tgtEl>
                                        <p:attrNameLst>
                                          <p:attrName>style.visibility</p:attrName>
                                        </p:attrNameLst>
                                      </p:cBhvr>
                                      <p:to>
                                        <p:strVal val="visible"/>
                                      </p:to>
                                    </p:set>
                                    <p:animEffect transition="in" filter="wedge">
                                      <p:cBhvr additive="repl">
                                        <p:cTn id="7" dur="1000"/>
                                        <p:tgtEl>
                                          <p:spTgt spid="4101"/>
                                        </p:tgtEl>
                                      </p:cBhvr>
                                    </p:animEffect>
                                  </p:childTnLst>
                                </p:cTn>
                              </p:par>
                              <p:par>
                                <p:cTn id="8" presetID="5" presetClass="entr" presetSubtype="10" fill="hold" nodeType="withEffect">
                                  <p:stCondLst>
                                    <p:cond delay="0"/>
                                  </p:stCondLst>
                                  <p:childTnLst>
                                    <p:set>
                                      <p:cBhvr additive="repl">
                                        <p:cTn id="9" dur="1" fill="hold">
                                          <p:stCondLst>
                                            <p:cond delay="0"/>
                                          </p:stCondLst>
                                        </p:cTn>
                                        <p:tgtEl>
                                          <p:spTgt spid="4100"/>
                                        </p:tgtEl>
                                        <p:attrNameLst>
                                          <p:attrName>style.visibility</p:attrName>
                                        </p:attrNameLst>
                                      </p:cBhvr>
                                      <p:to>
                                        <p:strVal val="visible"/>
                                      </p:to>
                                    </p:set>
                                    <p:animEffect transition="in" filter="checkerboard(across)">
                                      <p:cBhvr additive="repl">
                                        <p:cTn id="10" dur="500"/>
                                        <p:tgtEl>
                                          <p:spTgt spid="41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additive="repl">
                                        <p:cTn id="14" dur="1" fill="hold">
                                          <p:stCondLst>
                                            <p:cond delay="0"/>
                                          </p:stCondLst>
                                        </p:cTn>
                                        <p:tgtEl>
                                          <p:spTgt spid="4100">
                                            <p:txEl>
                                              <p:pRg st="0" end="0"/>
                                            </p:txEl>
                                          </p:spTgt>
                                        </p:tgtEl>
                                        <p:attrNameLst>
                                          <p:attrName>style.visibility</p:attrName>
                                        </p:attrNameLst>
                                      </p:cBhvr>
                                      <p:to>
                                        <p:strVal val="visible"/>
                                      </p:to>
                                    </p:set>
                                    <p:anim calcmode="lin" valueType="num">
                                      <p:cBhvr additive="repl">
                                        <p:cTn id="15" dur="500" fill="hold"/>
                                        <p:tgtEl>
                                          <p:spTgt spid="4100">
                                            <p:txEl>
                                              <p:pRg st="0" end="0"/>
                                            </p:txEl>
                                          </p:spTgt>
                                        </p:tgtEl>
                                        <p:attrNameLst>
                                          <p:attrName>ppt_x</p:attrName>
                                        </p:attrNameLst>
                                      </p:cBhvr>
                                      <p:tavLst>
                                        <p:tav tm="100000">
                                          <p:val>
                                            <p:strVal val="#ppt_x"/>
                                          </p:val>
                                        </p:tav>
                                        <p:tav>
                                          <p:val>
                                            <p:strVal val="#ppt_x"/>
                                          </p:val>
                                        </p:tav>
                                      </p:tavLst>
                                    </p:anim>
                                    <p:anim calcmode="lin" valueType="num">
                                      <p:cBhvr additive="repl">
                                        <p:cTn id="16" dur="500" fill="hold"/>
                                        <p:tgtEl>
                                          <p:spTgt spid="4100">
                                            <p:txEl>
                                              <p:pRg st="0" end="0"/>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Group 1">
            <a:extLst>
              <a:ext uri="{FF2B5EF4-FFF2-40B4-BE49-F238E27FC236}">
                <a16:creationId xmlns:a16="http://schemas.microsoft.com/office/drawing/2014/main" id="{CAAFEA5E-0FCF-0646-96A3-17A1D4960C64}"/>
              </a:ext>
            </a:extLst>
          </p:cNvPr>
          <p:cNvGraphicFramePr>
            <a:graphicFrameLocks noGrp="1"/>
          </p:cNvGraphicFramePr>
          <p:nvPr>
            <p:extLst>
              <p:ext uri="{D42A27DB-BD31-4B8C-83A1-F6EECF244321}">
                <p14:modId xmlns:p14="http://schemas.microsoft.com/office/powerpoint/2010/main" val="3945510142"/>
              </p:ext>
            </p:extLst>
          </p:nvPr>
        </p:nvGraphicFramePr>
        <p:xfrm>
          <a:off x="131763" y="179388"/>
          <a:ext cx="9820275" cy="5308600"/>
        </p:xfrm>
        <a:graphic>
          <a:graphicData uri="http://schemas.openxmlformats.org/drawingml/2006/table">
            <a:tbl>
              <a:tblPr/>
              <a:tblGrid>
                <a:gridCol w="3697287">
                  <a:extLst>
                    <a:ext uri="{9D8B030D-6E8A-4147-A177-3AD203B41FA5}">
                      <a16:colId xmlns:a16="http://schemas.microsoft.com/office/drawing/2014/main" val="3878975732"/>
                    </a:ext>
                  </a:extLst>
                </a:gridCol>
                <a:gridCol w="6122988">
                  <a:extLst>
                    <a:ext uri="{9D8B030D-6E8A-4147-A177-3AD203B41FA5}">
                      <a16:colId xmlns:a16="http://schemas.microsoft.com/office/drawing/2014/main" val="2267902379"/>
                    </a:ext>
                  </a:extLst>
                </a:gridCol>
              </a:tblGrid>
              <a:tr h="5308600">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1"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IV. Des solutions pour l’avenir ?</a:t>
                      </a: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d. Quel type d’irrigation permet également d’économiser l’eau ?</a:t>
                      </a: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18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Times New Roman" panose="02020603050405020304" pitchFamily="18" charset="0"/>
                        </a:rPr>
                        <a:t>e. Enfin, qu'envisage la Tunisie en dernière solution ?</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Aft>
                          <a:spcPts val="1425"/>
                        </a:spcAft>
                        <a:tabLst>
                          <a:tab pos="3430588"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3430588"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3430588"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3430588"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3430588"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781479"/>
                  </a:ext>
                </a:extLst>
              </a:tr>
            </a:tbl>
          </a:graphicData>
        </a:graphic>
      </p:graphicFrame>
      <p:sp>
        <p:nvSpPr>
          <p:cNvPr id="19477" name="Text Box 21">
            <a:extLst>
              <a:ext uri="{FF2B5EF4-FFF2-40B4-BE49-F238E27FC236}">
                <a16:creationId xmlns:a16="http://schemas.microsoft.com/office/drawing/2014/main" id="{2E9CD1A2-5111-0244-8774-9D63B130DF67}"/>
              </a:ext>
            </a:extLst>
          </p:cNvPr>
          <p:cNvSpPr txBox="1">
            <a:spLocks noChangeArrowheads="1"/>
          </p:cNvSpPr>
          <p:nvPr/>
        </p:nvSpPr>
        <p:spPr bwMode="auto">
          <a:xfrm>
            <a:off x="3779838" y="179437"/>
            <a:ext cx="6119812" cy="159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50000"/>
              </a:lnSpc>
            </a:pPr>
            <a:r>
              <a:rPr lang="fr-FR" altLang="fr-FR" sz="2700" dirty="0">
                <a:solidFill>
                  <a:srgbClr val="0000FF"/>
                </a:solidFill>
                <a:latin typeface="Comic Sans MS" panose="030F0902030302020204" pitchFamily="66" charset="0"/>
              </a:rPr>
              <a:t>d. Le  goutte-à-goutte dans le cadre d’une gestion durable de la ressource.</a:t>
            </a:r>
          </a:p>
        </p:txBody>
      </p:sp>
      <p:sp>
        <p:nvSpPr>
          <p:cNvPr id="19489" name="AutoShape 33">
            <a:extLst>
              <a:ext uri="{FF2B5EF4-FFF2-40B4-BE49-F238E27FC236}">
                <a16:creationId xmlns:a16="http://schemas.microsoft.com/office/drawing/2014/main" id="{659229AE-2EEA-264C-91AA-082091703DE6}"/>
              </a:ext>
            </a:extLst>
          </p:cNvPr>
          <p:cNvSpPr>
            <a:spLocks noChangeArrowheads="1"/>
          </p:cNvSpPr>
          <p:nvPr/>
        </p:nvSpPr>
        <p:spPr bwMode="auto">
          <a:xfrm>
            <a:off x="4752280" y="251445"/>
            <a:ext cx="2700000" cy="578694"/>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9490" name="AutoShape 34">
            <a:extLst>
              <a:ext uri="{FF2B5EF4-FFF2-40B4-BE49-F238E27FC236}">
                <a16:creationId xmlns:a16="http://schemas.microsoft.com/office/drawing/2014/main" id="{0637B24A-A1E5-574F-873B-9901C446A0D2}"/>
              </a:ext>
            </a:extLst>
          </p:cNvPr>
          <p:cNvSpPr>
            <a:spLocks noChangeArrowheads="1"/>
          </p:cNvSpPr>
          <p:nvPr/>
        </p:nvSpPr>
        <p:spPr bwMode="auto">
          <a:xfrm>
            <a:off x="6048424" y="896886"/>
            <a:ext cx="1224136" cy="578695"/>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2" name="Text Box 22">
            <a:extLst>
              <a:ext uri="{FF2B5EF4-FFF2-40B4-BE49-F238E27FC236}">
                <a16:creationId xmlns:a16="http://schemas.microsoft.com/office/drawing/2014/main" id="{A7A61C3E-DA0E-9043-ACE0-85692D5CDD60}"/>
              </a:ext>
            </a:extLst>
          </p:cNvPr>
          <p:cNvSpPr txBox="1">
            <a:spLocks noChangeArrowheads="1"/>
          </p:cNvSpPr>
          <p:nvPr/>
        </p:nvSpPr>
        <p:spPr bwMode="auto">
          <a:xfrm>
            <a:off x="3779838" y="3139554"/>
            <a:ext cx="6119812" cy="157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50000"/>
              </a:lnSpc>
            </a:pPr>
            <a:r>
              <a:rPr lang="fr-FR" altLang="fr-FR" sz="2700" dirty="0">
                <a:solidFill>
                  <a:srgbClr val="0000FF"/>
                </a:solidFill>
                <a:latin typeface="Comic Sans MS" panose="030F0902030302020204" pitchFamily="66" charset="0"/>
              </a:rPr>
              <a:t>e. Importer la moitié de son alimentation pour ne pas utiliser trop d'eau pour l'agriculture.</a:t>
            </a:r>
          </a:p>
        </p:txBody>
      </p:sp>
      <p:sp>
        <p:nvSpPr>
          <p:cNvPr id="23" name="AutoShape 34">
            <a:extLst>
              <a:ext uri="{FF2B5EF4-FFF2-40B4-BE49-F238E27FC236}">
                <a16:creationId xmlns:a16="http://schemas.microsoft.com/office/drawing/2014/main" id="{84405337-4580-724E-A13C-F30796F4261F}"/>
              </a:ext>
            </a:extLst>
          </p:cNvPr>
          <p:cNvSpPr>
            <a:spLocks noChangeArrowheads="1"/>
          </p:cNvSpPr>
          <p:nvPr/>
        </p:nvSpPr>
        <p:spPr bwMode="auto">
          <a:xfrm>
            <a:off x="4176216" y="3319734"/>
            <a:ext cx="1655687" cy="432000"/>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4" name="AutoShape 35">
            <a:extLst>
              <a:ext uri="{FF2B5EF4-FFF2-40B4-BE49-F238E27FC236}">
                <a16:creationId xmlns:a16="http://schemas.microsoft.com/office/drawing/2014/main" id="{D7DDF4DA-5D8E-8640-9486-BA7802CA97FF}"/>
              </a:ext>
            </a:extLst>
          </p:cNvPr>
          <p:cNvSpPr>
            <a:spLocks noChangeArrowheads="1"/>
          </p:cNvSpPr>
          <p:nvPr/>
        </p:nvSpPr>
        <p:spPr bwMode="auto">
          <a:xfrm>
            <a:off x="3851275" y="3923901"/>
            <a:ext cx="2016000" cy="432000"/>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5" name="AutoShape 36">
            <a:extLst>
              <a:ext uri="{FF2B5EF4-FFF2-40B4-BE49-F238E27FC236}">
                <a16:creationId xmlns:a16="http://schemas.microsoft.com/office/drawing/2014/main" id="{D42AC1FD-367E-854E-ABBC-DCACA7899BCD}"/>
              </a:ext>
            </a:extLst>
          </p:cNvPr>
          <p:cNvSpPr>
            <a:spLocks noChangeArrowheads="1"/>
          </p:cNvSpPr>
          <p:nvPr/>
        </p:nvSpPr>
        <p:spPr bwMode="auto">
          <a:xfrm>
            <a:off x="7776616" y="3923901"/>
            <a:ext cx="1296000" cy="432000"/>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extLst>
      <p:ext uri="{BB962C8B-B14F-4D97-AF65-F5344CB8AC3E}">
        <p14:creationId xmlns:p14="http://schemas.microsoft.com/office/powerpoint/2010/main" val="38202053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9477"/>
                                        </p:tgtEl>
                                        <p:attrNameLst>
                                          <p:attrName>style.visibility</p:attrName>
                                        </p:attrNameLst>
                                      </p:cBhvr>
                                      <p:to>
                                        <p:strVal val="visible"/>
                                      </p:to>
                                    </p:set>
                                    <p:anim calcmode="lin" valueType="num">
                                      <p:cBhvr additive="repl">
                                        <p:cTn id="7" dur="500" fill="hold"/>
                                        <p:tgtEl>
                                          <p:spTgt spid="19477"/>
                                        </p:tgtEl>
                                        <p:attrNameLst>
                                          <p:attrName>ppt_x</p:attrName>
                                        </p:attrNameLst>
                                      </p:cBhvr>
                                      <p:tavLst>
                                        <p:tav tm="100000">
                                          <p:val>
                                            <p:strVal val="#ppt_x"/>
                                          </p:val>
                                        </p:tav>
                                        <p:tav>
                                          <p:val>
                                            <p:strVal val="#ppt_x"/>
                                          </p:val>
                                        </p:tav>
                                      </p:tavLst>
                                    </p:anim>
                                    <p:anim calcmode="lin" valueType="num">
                                      <p:cBhvr additive="repl">
                                        <p:cTn id="8" dur="500" fill="hold"/>
                                        <p:tgtEl>
                                          <p:spTgt spid="19477"/>
                                        </p:tgtEl>
                                        <p:attrNameLst>
                                          <p:attrName>ppt_y</p:attrName>
                                        </p:attrNameLst>
                                      </p:cBhvr>
                                      <p:tavLst>
                                        <p:tav tm="100000">
                                          <p:val>
                                            <p:strVal val="1+#ppt_h/2"/>
                                          </p:val>
                                        </p:tav>
                                        <p:tav>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94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additive="repl">
                                        <p:cTn id="16" dur="1" fill="hold">
                                          <p:stCondLst>
                                            <p:cond delay="0"/>
                                          </p:stCondLst>
                                        </p:cTn>
                                        <p:tgtEl>
                                          <p:spTgt spid="22"/>
                                        </p:tgtEl>
                                        <p:attrNameLst>
                                          <p:attrName>style.visibility</p:attrName>
                                        </p:attrNameLst>
                                      </p:cBhvr>
                                      <p:to>
                                        <p:strVal val="visible"/>
                                      </p:to>
                                    </p:set>
                                    <p:anim calcmode="lin" valueType="num">
                                      <p:cBhvr additive="repl">
                                        <p:cTn id="17" dur="500" fill="hold"/>
                                        <p:tgtEl>
                                          <p:spTgt spid="22"/>
                                        </p:tgtEl>
                                        <p:attrNameLst>
                                          <p:attrName>ppt_x</p:attrName>
                                        </p:attrNameLst>
                                      </p:cBhvr>
                                      <p:tavLst>
                                        <p:tav tm="100000">
                                          <p:val>
                                            <p:strVal val="#ppt_x"/>
                                          </p:val>
                                        </p:tav>
                                        <p:tav>
                                          <p:val>
                                            <p:strVal val="#ppt_x"/>
                                          </p:val>
                                        </p:tav>
                                      </p:tavLst>
                                    </p:anim>
                                    <p:anim calcmode="lin" valueType="num">
                                      <p:cBhvr additive="repl">
                                        <p:cTn id="18" dur="500" fill="hold"/>
                                        <p:tgtEl>
                                          <p:spTgt spid="22"/>
                                        </p:tgtEl>
                                        <p:attrNameLst>
                                          <p:attrName>ppt_y</p:attrName>
                                        </p:attrNameLst>
                                      </p:cBhvr>
                                      <p:tavLst>
                                        <p:tav tm="100000">
                                          <p:val>
                                            <p:strVal val="1+#ppt_h/2"/>
                                          </p:val>
                                        </p:tav>
                                        <p:tav>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9" grpId="0" animBg="1"/>
      <p:bldP spid="19490" grpId="0" animBg="1"/>
      <p:bldP spid="23" grpId="0" animBg="1"/>
      <p:bldP spid="24"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D377AB2-D1AB-5A23-48A0-8F2B7F91A02F}"/>
              </a:ext>
            </a:extLst>
          </p:cNvPr>
          <p:cNvGrpSpPr/>
          <p:nvPr/>
        </p:nvGrpSpPr>
        <p:grpSpPr>
          <a:xfrm>
            <a:off x="2808064" y="1259557"/>
            <a:ext cx="4796997" cy="4643934"/>
            <a:chOff x="3096096" y="1187549"/>
            <a:chExt cx="4796997" cy="4643934"/>
          </a:xfrm>
        </p:grpSpPr>
        <p:grpSp>
          <p:nvGrpSpPr>
            <p:cNvPr id="5" name="Groupe 4">
              <a:extLst>
                <a:ext uri="{FF2B5EF4-FFF2-40B4-BE49-F238E27FC236}">
                  <a16:creationId xmlns:a16="http://schemas.microsoft.com/office/drawing/2014/main" id="{494C8AC4-1E03-5265-9CC8-F3AAA0F8DF4B}"/>
                </a:ext>
              </a:extLst>
            </p:cNvPr>
            <p:cNvGrpSpPr/>
            <p:nvPr/>
          </p:nvGrpSpPr>
          <p:grpSpPr>
            <a:xfrm>
              <a:off x="3096096" y="1187549"/>
              <a:ext cx="4796997" cy="4643934"/>
              <a:chOff x="3263017" y="709927"/>
              <a:chExt cx="4796997" cy="4643934"/>
            </a:xfrm>
          </p:grpSpPr>
          <p:pic>
            <p:nvPicPr>
              <p:cNvPr id="7" name="Image 6">
                <a:extLst>
                  <a:ext uri="{FF2B5EF4-FFF2-40B4-BE49-F238E27FC236}">
                    <a16:creationId xmlns:a16="http://schemas.microsoft.com/office/drawing/2014/main" id="{F0F52FD8-6845-87A2-F14C-D1CA8A6FE0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54266">
                <a:off x="5116209" y="709927"/>
                <a:ext cx="2943805" cy="4643934"/>
              </a:xfrm>
              <a:prstGeom prst="rect">
                <a:avLst/>
              </a:prstGeom>
            </p:spPr>
          </p:pic>
          <p:pic>
            <p:nvPicPr>
              <p:cNvPr id="8" name="Image 7">
                <a:extLst>
                  <a:ext uri="{FF2B5EF4-FFF2-40B4-BE49-F238E27FC236}">
                    <a16:creationId xmlns:a16="http://schemas.microsoft.com/office/drawing/2014/main" id="{CAB2B66E-254E-BDFB-EF10-0D638DC2CA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88303" y="3895860"/>
                <a:ext cx="1004656" cy="945722"/>
              </a:xfrm>
              <a:prstGeom prst="rect">
                <a:avLst/>
              </a:prstGeom>
            </p:spPr>
          </p:pic>
          <p:pic>
            <p:nvPicPr>
              <p:cNvPr id="9" name="Image 8">
                <a:extLst>
                  <a:ext uri="{FF2B5EF4-FFF2-40B4-BE49-F238E27FC236}">
                    <a16:creationId xmlns:a16="http://schemas.microsoft.com/office/drawing/2014/main" id="{5F5D4EEE-2D4B-74D2-7D40-BBCACD54E9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486768">
                <a:off x="3263017" y="3036802"/>
                <a:ext cx="1422861" cy="1281584"/>
              </a:xfrm>
              <a:prstGeom prst="rect">
                <a:avLst/>
              </a:prstGeom>
            </p:spPr>
          </p:pic>
        </p:grpSp>
        <p:sp>
          <p:nvSpPr>
            <p:cNvPr id="6" name="Text Box 1">
              <a:extLst>
                <a:ext uri="{FF2B5EF4-FFF2-40B4-BE49-F238E27FC236}">
                  <a16:creationId xmlns:a16="http://schemas.microsoft.com/office/drawing/2014/main" id="{12FDACC7-0E44-529B-7BD7-B08E3ACB424B}"/>
                </a:ext>
              </a:extLst>
            </p:cNvPr>
            <p:cNvSpPr txBox="1">
              <a:spLocks noChangeArrowheads="1"/>
            </p:cNvSpPr>
            <p:nvPr/>
          </p:nvSpPr>
          <p:spPr bwMode="auto">
            <a:xfrm rot="20402366">
              <a:off x="3565709" y="4630320"/>
              <a:ext cx="1204541" cy="432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2000" dirty="0">
                  <a:latin typeface="Verdana" panose="020B0604030504040204" pitchFamily="34" charset="0"/>
                  <a:ea typeface="Verdana" panose="020B0604030504040204" pitchFamily="34" charset="0"/>
                  <a:cs typeface="Verdana" panose="020B0604030504040204" pitchFamily="34" charset="0"/>
                </a:rPr>
                <a:t>Vidéo 4</a:t>
              </a:r>
            </a:p>
          </p:txBody>
        </p:sp>
      </p:grpSp>
    </p:spTree>
    <p:extLst>
      <p:ext uri="{BB962C8B-B14F-4D97-AF65-F5344CB8AC3E}">
        <p14:creationId xmlns:p14="http://schemas.microsoft.com/office/powerpoint/2010/main" val="2722760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B4E7854-C7F2-8D4C-BA96-6E2E15E7E6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0" y="3397882"/>
            <a:ext cx="9937104" cy="3314068"/>
          </a:xfrm>
          <a:prstGeom prst="rect">
            <a:avLst/>
          </a:prstGeom>
        </p:spPr>
      </p:pic>
      <p:sp>
        <p:nvSpPr>
          <p:cNvPr id="22529" name="Text Box 1">
            <a:extLst>
              <a:ext uri="{FF2B5EF4-FFF2-40B4-BE49-F238E27FC236}">
                <a16:creationId xmlns:a16="http://schemas.microsoft.com/office/drawing/2014/main" id="{8D6F25C6-D44D-D74E-A1C9-E7A3F73C7996}"/>
              </a:ext>
            </a:extLst>
          </p:cNvPr>
          <p:cNvSpPr txBox="1">
            <a:spLocks noChangeArrowheads="1"/>
          </p:cNvSpPr>
          <p:nvPr/>
        </p:nvSpPr>
        <p:spPr bwMode="auto">
          <a:xfrm>
            <a:off x="503238" y="346075"/>
            <a:ext cx="9070975" cy="636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lnSpc>
                <a:spcPct val="116000"/>
              </a:lnSpc>
            </a:pPr>
            <a:r>
              <a:rPr lang="fr-FR" altLang="fr-FR" sz="3200" dirty="0">
                <a:solidFill>
                  <a:srgbClr val="FF0000"/>
                </a:solidFill>
                <a:latin typeface="Comic Sans MS" panose="030F0902030302020204" pitchFamily="66" charset="0"/>
              </a:rPr>
              <a:t>Définition</a:t>
            </a:r>
          </a:p>
          <a:p>
            <a:pPr>
              <a:lnSpc>
                <a:spcPct val="174000"/>
              </a:lnSpc>
            </a:pPr>
            <a:r>
              <a:rPr lang="fr-FR" altLang="fr-FR" sz="3200" dirty="0">
                <a:solidFill>
                  <a:srgbClr val="FF0000"/>
                </a:solidFill>
                <a:latin typeface="Comic Sans MS" panose="030F0902030302020204" pitchFamily="66" charset="0"/>
              </a:rPr>
              <a:t>Aménagement hydraulique</a:t>
            </a:r>
            <a:r>
              <a:rPr lang="fr-FR" altLang="fr-FR" sz="3200" dirty="0">
                <a:solidFill>
                  <a:srgbClr val="0000FF"/>
                </a:solidFill>
                <a:latin typeface="Comic Sans MS" panose="030F0902030302020204" pitchFamily="66" charset="0"/>
              </a:rPr>
              <a:t> : aménagement  pour capter, stocker et transporter l'eau.</a:t>
            </a:r>
          </a:p>
          <a:p>
            <a:pPr algn="just">
              <a:lnSpc>
                <a:spcPct val="116000"/>
              </a:lnSpc>
            </a:pPr>
            <a:endParaRPr lang="fr-FR" altLang="fr-FR" sz="3200" dirty="0">
              <a:latin typeface="Comic Sans MS" panose="030F0902030302020204" pitchFamily="66" charset="0"/>
            </a:endParaRPr>
          </a:p>
          <a:p>
            <a:pPr algn="just">
              <a:lnSpc>
                <a:spcPct val="116000"/>
              </a:lnSpc>
            </a:pPr>
            <a:r>
              <a:rPr lang="fr-FR" altLang="fr-FR" sz="3200" dirty="0">
                <a:latin typeface="Comic Sans MS" panose="030F0902030302020204" pitchFamily="66" charset="0"/>
              </a:rPr>
              <a:t>Bilan : </a:t>
            </a:r>
          </a:p>
          <a:p>
            <a:pPr algn="just">
              <a:lnSpc>
                <a:spcPct val="116000"/>
              </a:lnSpc>
            </a:pPr>
            <a:endParaRPr lang="fr-FR" altLang="fr-FR" sz="3200" dirty="0">
              <a:solidFill>
                <a:srgbClr val="0000FF"/>
              </a:solidFill>
              <a:latin typeface="Comic Sans MS" panose="030F0902030302020204" pitchFamily="66" charset="0"/>
            </a:endParaRPr>
          </a:p>
          <a:p>
            <a:pPr>
              <a:lnSpc>
                <a:spcPct val="116000"/>
              </a:lnSpc>
            </a:pPr>
            <a:r>
              <a:rPr lang="fr-FR" altLang="fr-FR" sz="3200" dirty="0">
                <a:latin typeface="Comic Sans MS" panose="030F0902030302020204" pitchFamily="66" charset="0"/>
              </a:rPr>
              <a:t>Rédaction : expliquer la situation de l'accès à l'eau en Tunisie à partir des questions et des réponses du tableau.</a:t>
            </a:r>
          </a:p>
        </p:txBody>
      </p:sp>
      <p:sp>
        <p:nvSpPr>
          <p:cNvPr id="22530" name="AutoShape 2">
            <a:extLst>
              <a:ext uri="{FF2B5EF4-FFF2-40B4-BE49-F238E27FC236}">
                <a16:creationId xmlns:a16="http://schemas.microsoft.com/office/drawing/2014/main" id="{E705110B-3C9E-D94F-8730-52310D294464}"/>
              </a:ext>
            </a:extLst>
          </p:cNvPr>
          <p:cNvSpPr>
            <a:spLocks noChangeArrowheads="1"/>
          </p:cNvSpPr>
          <p:nvPr/>
        </p:nvSpPr>
        <p:spPr bwMode="auto">
          <a:xfrm>
            <a:off x="5688384" y="1510878"/>
            <a:ext cx="2771775" cy="612775"/>
          </a:xfrm>
          <a:prstGeom prst="roundRect">
            <a:avLst>
              <a:gd name="adj" fmla="val 25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2531" name="AutoShape 3">
            <a:extLst>
              <a:ext uri="{FF2B5EF4-FFF2-40B4-BE49-F238E27FC236}">
                <a16:creationId xmlns:a16="http://schemas.microsoft.com/office/drawing/2014/main" id="{EF5A8932-E3A5-3247-805D-5854C7B7D514}"/>
              </a:ext>
            </a:extLst>
          </p:cNvPr>
          <p:cNvSpPr>
            <a:spLocks noChangeArrowheads="1"/>
          </p:cNvSpPr>
          <p:nvPr/>
        </p:nvSpPr>
        <p:spPr bwMode="auto">
          <a:xfrm>
            <a:off x="395288" y="2339677"/>
            <a:ext cx="1511300" cy="612775"/>
          </a:xfrm>
          <a:prstGeom prst="roundRect">
            <a:avLst>
              <a:gd name="adj" fmla="val 25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2532" name="AutoShape 4">
            <a:extLst>
              <a:ext uri="{FF2B5EF4-FFF2-40B4-BE49-F238E27FC236}">
                <a16:creationId xmlns:a16="http://schemas.microsoft.com/office/drawing/2014/main" id="{AE194705-E066-B84E-8115-827F3451B309}"/>
              </a:ext>
            </a:extLst>
          </p:cNvPr>
          <p:cNvSpPr>
            <a:spLocks noChangeArrowheads="1"/>
          </p:cNvSpPr>
          <p:nvPr/>
        </p:nvSpPr>
        <p:spPr bwMode="auto">
          <a:xfrm>
            <a:off x="6408738" y="2339677"/>
            <a:ext cx="1152525" cy="612775"/>
          </a:xfrm>
          <a:prstGeom prst="roundRect">
            <a:avLst>
              <a:gd name="adj" fmla="val 25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CF24511F-E700-164A-8835-4DB324163362}"/>
              </a:ext>
            </a:extLst>
          </p:cNvPr>
          <p:cNvSpPr>
            <a:spLocks noGrp="1" noChangeArrowheads="1"/>
          </p:cNvSpPr>
          <p:nvPr>
            <p:ph type="title"/>
          </p:nvPr>
        </p:nvSpPr>
        <p:spPr>
          <a:xfrm>
            <a:off x="647824" y="-36587"/>
            <a:ext cx="8351837" cy="1171575"/>
          </a:xfrm>
          <a:ln/>
        </p:spPr>
        <p:txBody>
          <a:bodyPr/>
          <a:lstStyle/>
          <a:p>
            <a:pPr algn="just">
              <a:lnSpc>
                <a:spcPct val="116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b="1" u="sng" dirty="0">
                <a:solidFill>
                  <a:srgbClr val="FF0000"/>
                </a:solidFill>
                <a:latin typeface="Comic Sans MS" panose="030F0902030302020204" pitchFamily="66" charset="0"/>
              </a:rPr>
              <a:t>II. L'eau dans le monde</a:t>
            </a:r>
          </a:p>
        </p:txBody>
      </p:sp>
      <p:sp>
        <p:nvSpPr>
          <p:cNvPr id="23554" name="Line 2">
            <a:extLst>
              <a:ext uri="{FF2B5EF4-FFF2-40B4-BE49-F238E27FC236}">
                <a16:creationId xmlns:a16="http://schemas.microsoft.com/office/drawing/2014/main" id="{5FA4C774-BF06-7A41-AD7E-DDB1E2FC8226}"/>
              </a:ext>
            </a:extLst>
          </p:cNvPr>
          <p:cNvSpPr>
            <a:spLocks noChangeShapeType="1"/>
          </p:cNvSpPr>
          <p:nvPr/>
        </p:nvSpPr>
        <p:spPr bwMode="auto">
          <a:xfrm>
            <a:off x="576263" y="0"/>
            <a:ext cx="1587" cy="1800000"/>
          </a:xfrm>
          <a:prstGeom prst="line">
            <a:avLst/>
          </a:prstGeom>
          <a:noFill/>
          <a:ln w="36000" cap="flat">
            <a:solidFill>
              <a:srgbClr val="FF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23555" name="AutoShape 3">
            <a:extLst>
              <a:ext uri="{FF2B5EF4-FFF2-40B4-BE49-F238E27FC236}">
                <a16:creationId xmlns:a16="http://schemas.microsoft.com/office/drawing/2014/main" id="{360E50FA-977B-3846-9370-7369B46FCE85}"/>
              </a:ext>
            </a:extLst>
          </p:cNvPr>
          <p:cNvSpPr>
            <a:spLocks noChangeArrowheads="1"/>
          </p:cNvSpPr>
          <p:nvPr/>
        </p:nvSpPr>
        <p:spPr bwMode="auto">
          <a:xfrm>
            <a:off x="2123602" y="323453"/>
            <a:ext cx="1008113" cy="612775"/>
          </a:xfrm>
          <a:prstGeom prst="roundRect">
            <a:avLst>
              <a:gd name="adj" fmla="val 25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nvGrpSpPr>
          <p:cNvPr id="2" name="Groupe 1">
            <a:extLst>
              <a:ext uri="{FF2B5EF4-FFF2-40B4-BE49-F238E27FC236}">
                <a16:creationId xmlns:a16="http://schemas.microsoft.com/office/drawing/2014/main" id="{8E4AACAE-1BEC-2A44-BD54-39EA88D5538D}"/>
              </a:ext>
            </a:extLst>
          </p:cNvPr>
          <p:cNvGrpSpPr/>
          <p:nvPr/>
        </p:nvGrpSpPr>
        <p:grpSpPr>
          <a:xfrm>
            <a:off x="431800" y="2843733"/>
            <a:ext cx="9073009" cy="1152128"/>
            <a:chOff x="-1355709" y="0"/>
            <a:chExt cx="9073335" cy="1152128"/>
          </a:xfrm>
        </p:grpSpPr>
        <p:sp>
          <p:nvSpPr>
            <p:cNvPr id="3" name="Text Box 1">
              <a:extLst>
                <a:ext uri="{FF2B5EF4-FFF2-40B4-BE49-F238E27FC236}">
                  <a16:creationId xmlns:a16="http://schemas.microsoft.com/office/drawing/2014/main" id="{30485A3D-060C-C112-A173-6958E268BD1C}"/>
                </a:ext>
              </a:extLst>
            </p:cNvPr>
            <p:cNvSpPr txBox="1">
              <a:spLocks noChangeArrowheads="1"/>
            </p:cNvSpPr>
            <p:nvPr/>
          </p:nvSpPr>
          <p:spPr bwMode="auto">
            <a:xfrm>
              <a:off x="-635602" y="0"/>
              <a:ext cx="8353228" cy="1152128"/>
            </a:xfrm>
            <a:prstGeom prst="rect">
              <a:avLst/>
            </a:prstGeom>
            <a:noFill/>
            <a:ln w="38100" cmpd="thinThick">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36000">
              <a:noAutofit/>
            </a:bodyPr>
            <a:lstStyle/>
            <a:p>
              <a:pPr algn="ctr" eaLnBrk="1">
                <a:lnSpc>
                  <a:spcPct val="116000"/>
                </a:lnSpc>
                <a:spcAft>
                  <a:spcPct val="0"/>
                </a:spcAft>
              </a:pPr>
              <a:r>
                <a:rPr lang="fr-FR" altLang="fr-FR" sz="2000" b="1" dirty="0">
                  <a:solidFill>
                    <a:srgbClr val="FF0000"/>
                  </a:solidFill>
                  <a:latin typeface="Comic Sans MS" panose="030F0902030302020204" pitchFamily="66" charset="0"/>
                </a:rPr>
                <a:t>Compétence</a:t>
              </a:r>
              <a:r>
                <a:rPr lang="fr-FR" altLang="fr-FR" sz="2000" b="1" dirty="0">
                  <a:latin typeface="Comic Sans MS" panose="030F0902030302020204" pitchFamily="66" charset="0"/>
                </a:rPr>
                <a:t> : Présenter, analyser et comprendre un document </a:t>
              </a:r>
            </a:p>
            <a:p>
              <a:pPr algn="ctr" eaLnBrk="1">
                <a:lnSpc>
                  <a:spcPct val="116000"/>
                </a:lnSpc>
                <a:spcAft>
                  <a:spcPct val="0"/>
                </a:spcAft>
              </a:pPr>
              <a:r>
                <a:rPr lang="fr-FR" altLang="fr-FR" sz="2000" b="1" dirty="0">
                  <a:latin typeface="Comic Sans MS" panose="030F0902030302020204" pitchFamily="66" charset="0"/>
                </a:rPr>
                <a:t>Présenter et lire une carte</a:t>
              </a:r>
            </a:p>
            <a:p>
              <a:pPr algn="ctr" fontAlgn="base" hangingPunct="0">
                <a:lnSpc>
                  <a:spcPct val="115000"/>
                </a:lnSpc>
              </a:pPr>
              <a:r>
                <a:rPr lang="fr-FR" sz="2000" kern="1200" dirty="0">
                  <a:solidFill>
                    <a:srgbClr val="000000"/>
                  </a:solidFill>
                  <a:effectLst/>
                  <a:latin typeface="Comic Sans MS" panose="030F0902030302020204" pitchFamily="66" charset="0"/>
                </a:rPr>
                <a:t>Des ressources en eau limitées</a:t>
              </a:r>
              <a:endParaRPr lang="fr-FR" sz="20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CC97A7EA-C7BE-D32C-EA42-C9D833765B3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55709" y="363339"/>
              <a:ext cx="462915" cy="425450"/>
            </a:xfrm>
            <a:prstGeom prst="rect">
              <a:avLst/>
            </a:prstGeom>
            <a:noFill/>
            <a:ln>
              <a:noFill/>
              <a:prstDash/>
            </a:ln>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622D295-CAC1-8944-B5C8-C0BE29204565}"/>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179519" y="755501"/>
            <a:ext cx="9720000" cy="5760000"/>
          </a:xfrm>
          <a:prstGeom prst="rect">
            <a:avLst/>
          </a:prstGeom>
          <a:ln>
            <a:solidFill>
              <a:schemeClr val="tx1"/>
            </a:solidFill>
          </a:ln>
        </p:spPr>
      </p:pic>
      <p:sp>
        <p:nvSpPr>
          <p:cNvPr id="24577" name="Text Box 1">
            <a:extLst>
              <a:ext uri="{FF2B5EF4-FFF2-40B4-BE49-F238E27FC236}">
                <a16:creationId xmlns:a16="http://schemas.microsoft.com/office/drawing/2014/main" id="{A6DAB752-9880-5848-8A10-5EB11B870E3A}"/>
              </a:ext>
            </a:extLst>
          </p:cNvPr>
          <p:cNvSpPr txBox="1">
            <a:spLocks noChangeArrowheads="1"/>
          </p:cNvSpPr>
          <p:nvPr/>
        </p:nvSpPr>
        <p:spPr bwMode="auto">
          <a:xfrm>
            <a:off x="2663825" y="179388"/>
            <a:ext cx="47513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400" dirty="0">
                <a:cs typeface="Arial" panose="020B0604020202020204" pitchFamily="34" charset="0"/>
              </a:rPr>
              <a:t>Des ressources en eau limitées</a:t>
            </a:r>
          </a:p>
        </p:txBody>
      </p:sp>
      <p:sp>
        <p:nvSpPr>
          <p:cNvPr id="24583" name="Text Box 7">
            <a:extLst>
              <a:ext uri="{FF2B5EF4-FFF2-40B4-BE49-F238E27FC236}">
                <a16:creationId xmlns:a16="http://schemas.microsoft.com/office/drawing/2014/main" id="{C5DADB1E-9723-F541-A524-EE1652C4B54D}"/>
              </a:ext>
            </a:extLst>
          </p:cNvPr>
          <p:cNvSpPr txBox="1">
            <a:spLocks noChangeArrowheads="1"/>
          </p:cNvSpPr>
          <p:nvPr/>
        </p:nvSpPr>
        <p:spPr bwMode="auto">
          <a:xfrm>
            <a:off x="395465" y="4321382"/>
            <a:ext cx="2224094"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1200" dirty="0">
                <a:cs typeface="Arial" panose="020B0604020202020204" pitchFamily="34" charset="0"/>
              </a:rPr>
              <a:t>Population ayant accès à l'eau potable en 2020 (en %)</a:t>
            </a:r>
          </a:p>
        </p:txBody>
      </p:sp>
      <p:sp>
        <p:nvSpPr>
          <p:cNvPr id="24588" name="Text Box 12">
            <a:extLst>
              <a:ext uri="{FF2B5EF4-FFF2-40B4-BE49-F238E27FC236}">
                <a16:creationId xmlns:a16="http://schemas.microsoft.com/office/drawing/2014/main" id="{B5E0F392-7D65-4644-993A-42FBBB5B6083}"/>
              </a:ext>
            </a:extLst>
          </p:cNvPr>
          <p:cNvSpPr txBox="1">
            <a:spLocks noChangeArrowheads="1"/>
          </p:cNvSpPr>
          <p:nvPr/>
        </p:nvSpPr>
        <p:spPr bwMode="auto">
          <a:xfrm>
            <a:off x="8315326" y="6507664"/>
            <a:ext cx="19399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1000" dirty="0">
                <a:latin typeface="Comic Sans MS" panose="030F0902030302020204" pitchFamily="66" charset="0"/>
              </a:rPr>
              <a:t>Source : UNICEF, 2023</a:t>
            </a:r>
          </a:p>
        </p:txBody>
      </p:sp>
      <p:sp>
        <p:nvSpPr>
          <p:cNvPr id="24589" name="Text Box 13">
            <a:extLst>
              <a:ext uri="{FF2B5EF4-FFF2-40B4-BE49-F238E27FC236}">
                <a16:creationId xmlns:a16="http://schemas.microsoft.com/office/drawing/2014/main" id="{E209622C-9D31-7C4A-A1DB-26E8A9E99514}"/>
              </a:ext>
            </a:extLst>
          </p:cNvPr>
          <p:cNvSpPr txBox="1">
            <a:spLocks noChangeArrowheads="1"/>
          </p:cNvSpPr>
          <p:nvPr/>
        </p:nvSpPr>
        <p:spPr bwMode="auto">
          <a:xfrm>
            <a:off x="1728564" y="2411685"/>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CANADA</a:t>
            </a:r>
          </a:p>
        </p:txBody>
      </p:sp>
      <p:sp>
        <p:nvSpPr>
          <p:cNvPr id="24590" name="Text Box 14">
            <a:extLst>
              <a:ext uri="{FF2B5EF4-FFF2-40B4-BE49-F238E27FC236}">
                <a16:creationId xmlns:a16="http://schemas.microsoft.com/office/drawing/2014/main" id="{6C765C5C-1DAB-E54D-87AF-A3E444C24B4C}"/>
              </a:ext>
            </a:extLst>
          </p:cNvPr>
          <p:cNvSpPr txBox="1">
            <a:spLocks noChangeArrowheads="1"/>
          </p:cNvSpPr>
          <p:nvPr/>
        </p:nvSpPr>
        <p:spPr bwMode="auto">
          <a:xfrm>
            <a:off x="1879710" y="3529856"/>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t>MEXIQUE</a:t>
            </a:r>
          </a:p>
        </p:txBody>
      </p:sp>
      <p:sp>
        <p:nvSpPr>
          <p:cNvPr id="24591" name="Text Box 15">
            <a:extLst>
              <a:ext uri="{FF2B5EF4-FFF2-40B4-BE49-F238E27FC236}">
                <a16:creationId xmlns:a16="http://schemas.microsoft.com/office/drawing/2014/main" id="{98881624-74AB-9E46-8236-EE403A536769}"/>
              </a:ext>
            </a:extLst>
          </p:cNvPr>
          <p:cNvSpPr txBox="1">
            <a:spLocks noChangeArrowheads="1"/>
          </p:cNvSpPr>
          <p:nvPr/>
        </p:nvSpPr>
        <p:spPr bwMode="auto">
          <a:xfrm>
            <a:off x="8136656" y="4978601"/>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AUSTRALIE</a:t>
            </a:r>
          </a:p>
        </p:txBody>
      </p:sp>
      <p:sp>
        <p:nvSpPr>
          <p:cNvPr id="24593" name="Text Box 17">
            <a:extLst>
              <a:ext uri="{FF2B5EF4-FFF2-40B4-BE49-F238E27FC236}">
                <a16:creationId xmlns:a16="http://schemas.microsoft.com/office/drawing/2014/main" id="{02AFC503-BBD7-044D-9FD8-25EADB56528E}"/>
              </a:ext>
            </a:extLst>
          </p:cNvPr>
          <p:cNvSpPr txBox="1">
            <a:spLocks noChangeArrowheads="1"/>
          </p:cNvSpPr>
          <p:nvPr/>
        </p:nvSpPr>
        <p:spPr bwMode="auto">
          <a:xfrm>
            <a:off x="2106156" y="5272838"/>
            <a:ext cx="1439863"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347"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fr-FR" altLang="fr-FR" sz="1200" dirty="0"/>
              <a:t>CHILI</a:t>
            </a:r>
          </a:p>
        </p:txBody>
      </p:sp>
      <p:sp>
        <p:nvSpPr>
          <p:cNvPr id="24598" name="Text Box 22">
            <a:extLst>
              <a:ext uri="{FF2B5EF4-FFF2-40B4-BE49-F238E27FC236}">
                <a16:creationId xmlns:a16="http://schemas.microsoft.com/office/drawing/2014/main" id="{514E0C02-E92E-4647-9E09-5F2BE6B9A0DF}"/>
              </a:ext>
            </a:extLst>
          </p:cNvPr>
          <p:cNvSpPr txBox="1">
            <a:spLocks noChangeArrowheads="1"/>
          </p:cNvSpPr>
          <p:nvPr/>
        </p:nvSpPr>
        <p:spPr bwMode="auto">
          <a:xfrm>
            <a:off x="5405850" y="4272886"/>
            <a:ext cx="6127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p>
            <a:r>
              <a:rPr lang="fr-FR" altLang="fr-FR" sz="1200" dirty="0">
                <a:solidFill>
                  <a:srgbClr val="000000"/>
                </a:solidFill>
              </a:rPr>
              <a:t>RDC</a:t>
            </a:r>
          </a:p>
        </p:txBody>
      </p:sp>
      <p:sp>
        <p:nvSpPr>
          <p:cNvPr id="24599" name="Text Box 23">
            <a:extLst>
              <a:ext uri="{FF2B5EF4-FFF2-40B4-BE49-F238E27FC236}">
                <a16:creationId xmlns:a16="http://schemas.microsoft.com/office/drawing/2014/main" id="{61C1DA35-D5DD-7C45-A7E6-4F20385857DC}"/>
              </a:ext>
            </a:extLst>
          </p:cNvPr>
          <p:cNvSpPr txBox="1">
            <a:spLocks noChangeArrowheads="1"/>
          </p:cNvSpPr>
          <p:nvPr/>
        </p:nvSpPr>
        <p:spPr bwMode="auto">
          <a:xfrm>
            <a:off x="5184328" y="3698874"/>
            <a:ext cx="784044"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p>
            <a:r>
              <a:rPr lang="fr-FR" altLang="fr-FR" sz="1200" dirty="0">
                <a:solidFill>
                  <a:srgbClr val="000000"/>
                </a:solidFill>
              </a:rPr>
              <a:t>TCHAD</a:t>
            </a:r>
          </a:p>
        </p:txBody>
      </p:sp>
      <p:sp>
        <p:nvSpPr>
          <p:cNvPr id="24600" name="Text Box 24">
            <a:extLst>
              <a:ext uri="{FF2B5EF4-FFF2-40B4-BE49-F238E27FC236}">
                <a16:creationId xmlns:a16="http://schemas.microsoft.com/office/drawing/2014/main" id="{EE24BD93-E721-4B45-AF29-C31B1275B5C2}"/>
              </a:ext>
            </a:extLst>
          </p:cNvPr>
          <p:cNvSpPr txBox="1">
            <a:spLocks noChangeArrowheads="1"/>
          </p:cNvSpPr>
          <p:nvPr/>
        </p:nvSpPr>
        <p:spPr bwMode="auto">
          <a:xfrm>
            <a:off x="6264274" y="4869972"/>
            <a:ext cx="1368325"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t>MADAGASCAR</a:t>
            </a:r>
          </a:p>
        </p:txBody>
      </p:sp>
      <p:sp>
        <p:nvSpPr>
          <p:cNvPr id="24601" name="Text Box 25">
            <a:extLst>
              <a:ext uri="{FF2B5EF4-FFF2-40B4-BE49-F238E27FC236}">
                <a16:creationId xmlns:a16="http://schemas.microsoft.com/office/drawing/2014/main" id="{DF3DBD87-4A02-2E4C-8D31-59FF75E30C35}"/>
              </a:ext>
            </a:extLst>
          </p:cNvPr>
          <p:cNvSpPr txBox="1">
            <a:spLocks noChangeArrowheads="1"/>
          </p:cNvSpPr>
          <p:nvPr/>
        </p:nvSpPr>
        <p:spPr bwMode="auto">
          <a:xfrm>
            <a:off x="2995723" y="3478213"/>
            <a:ext cx="611186" cy="273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p>
            <a:r>
              <a:rPr lang="fr-FR" altLang="fr-FR" sz="1200" dirty="0">
                <a:solidFill>
                  <a:srgbClr val="000000"/>
                </a:solidFill>
              </a:rPr>
              <a:t>HAITI</a:t>
            </a:r>
          </a:p>
        </p:txBody>
      </p:sp>
      <p:sp>
        <p:nvSpPr>
          <p:cNvPr id="24603" name="Text Box 27">
            <a:extLst>
              <a:ext uri="{FF2B5EF4-FFF2-40B4-BE49-F238E27FC236}">
                <a16:creationId xmlns:a16="http://schemas.microsoft.com/office/drawing/2014/main" id="{7E6C3D93-F65E-0249-8AE4-31F8C4087FD7}"/>
              </a:ext>
            </a:extLst>
          </p:cNvPr>
          <p:cNvSpPr txBox="1">
            <a:spLocks noChangeArrowheads="1"/>
          </p:cNvSpPr>
          <p:nvPr/>
        </p:nvSpPr>
        <p:spPr bwMode="auto">
          <a:xfrm>
            <a:off x="8856463" y="4211885"/>
            <a:ext cx="1368425"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t>PAPOUASIE-NOUVELLE-GUINÉE</a:t>
            </a:r>
          </a:p>
        </p:txBody>
      </p:sp>
      <p:sp>
        <p:nvSpPr>
          <p:cNvPr id="24604" name="Text Box 28">
            <a:extLst>
              <a:ext uri="{FF2B5EF4-FFF2-40B4-BE49-F238E27FC236}">
                <a16:creationId xmlns:a16="http://schemas.microsoft.com/office/drawing/2014/main" id="{02DCFD66-AF96-1744-AA0F-23AE853A4761}"/>
              </a:ext>
            </a:extLst>
          </p:cNvPr>
          <p:cNvSpPr txBox="1">
            <a:spLocks noChangeArrowheads="1"/>
          </p:cNvSpPr>
          <p:nvPr/>
        </p:nvSpPr>
        <p:spPr bwMode="auto">
          <a:xfrm>
            <a:off x="7344876" y="1942536"/>
            <a:ext cx="90011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RUSSIE</a:t>
            </a:r>
          </a:p>
        </p:txBody>
      </p:sp>
      <p:sp>
        <p:nvSpPr>
          <p:cNvPr id="24605" name="Text Box 29">
            <a:extLst>
              <a:ext uri="{FF2B5EF4-FFF2-40B4-BE49-F238E27FC236}">
                <a16:creationId xmlns:a16="http://schemas.microsoft.com/office/drawing/2014/main" id="{F996A916-6C8E-8E49-BB47-6CE25D184DCE}"/>
              </a:ext>
            </a:extLst>
          </p:cNvPr>
          <p:cNvSpPr txBox="1">
            <a:spLocks noChangeArrowheads="1"/>
          </p:cNvSpPr>
          <p:nvPr/>
        </p:nvSpPr>
        <p:spPr bwMode="auto">
          <a:xfrm>
            <a:off x="7451725" y="3083850"/>
            <a:ext cx="900112" cy="398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CHINE</a:t>
            </a:r>
          </a:p>
        </p:txBody>
      </p:sp>
      <p:sp>
        <p:nvSpPr>
          <p:cNvPr id="24606" name="Text Box 30">
            <a:extLst>
              <a:ext uri="{FF2B5EF4-FFF2-40B4-BE49-F238E27FC236}">
                <a16:creationId xmlns:a16="http://schemas.microsoft.com/office/drawing/2014/main" id="{E68AE891-900A-C542-BB21-6B42D869B7AE}"/>
              </a:ext>
            </a:extLst>
          </p:cNvPr>
          <p:cNvSpPr txBox="1">
            <a:spLocks noChangeArrowheads="1"/>
          </p:cNvSpPr>
          <p:nvPr/>
        </p:nvSpPr>
        <p:spPr bwMode="auto">
          <a:xfrm>
            <a:off x="6912520" y="3450225"/>
            <a:ext cx="90011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INDE</a:t>
            </a:r>
          </a:p>
        </p:txBody>
      </p:sp>
      <p:sp>
        <p:nvSpPr>
          <p:cNvPr id="24607" name="Text Box 31">
            <a:extLst>
              <a:ext uri="{FF2B5EF4-FFF2-40B4-BE49-F238E27FC236}">
                <a16:creationId xmlns:a16="http://schemas.microsoft.com/office/drawing/2014/main" id="{54818FA6-1570-0642-9786-7E2B85DCDCA9}"/>
              </a:ext>
            </a:extLst>
          </p:cNvPr>
          <p:cNvSpPr txBox="1">
            <a:spLocks noChangeArrowheads="1"/>
          </p:cNvSpPr>
          <p:nvPr/>
        </p:nvSpPr>
        <p:spPr bwMode="auto">
          <a:xfrm>
            <a:off x="8760466" y="3049588"/>
            <a:ext cx="90011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t>JAPON</a:t>
            </a:r>
          </a:p>
        </p:txBody>
      </p:sp>
      <p:sp>
        <p:nvSpPr>
          <p:cNvPr id="24608" name="Text Box 32">
            <a:extLst>
              <a:ext uri="{FF2B5EF4-FFF2-40B4-BE49-F238E27FC236}">
                <a16:creationId xmlns:a16="http://schemas.microsoft.com/office/drawing/2014/main" id="{690D40B8-DEC7-474D-B28E-5031B418A28A}"/>
              </a:ext>
            </a:extLst>
          </p:cNvPr>
          <p:cNvSpPr txBox="1">
            <a:spLocks noChangeArrowheads="1"/>
          </p:cNvSpPr>
          <p:nvPr/>
        </p:nvSpPr>
        <p:spPr bwMode="auto">
          <a:xfrm>
            <a:off x="3312120" y="4474369"/>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BRESIL</a:t>
            </a:r>
          </a:p>
        </p:txBody>
      </p:sp>
      <p:sp>
        <p:nvSpPr>
          <p:cNvPr id="24609" name="Text Box 33">
            <a:extLst>
              <a:ext uri="{FF2B5EF4-FFF2-40B4-BE49-F238E27FC236}">
                <a16:creationId xmlns:a16="http://schemas.microsoft.com/office/drawing/2014/main" id="{71D45639-DCC7-6144-8F99-C8929709D29A}"/>
              </a:ext>
            </a:extLst>
          </p:cNvPr>
          <p:cNvSpPr txBox="1">
            <a:spLocks noChangeArrowheads="1"/>
          </p:cNvSpPr>
          <p:nvPr/>
        </p:nvSpPr>
        <p:spPr bwMode="auto">
          <a:xfrm>
            <a:off x="6248257" y="4135437"/>
            <a:ext cx="12604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t>AFGHANISTAN</a:t>
            </a:r>
          </a:p>
        </p:txBody>
      </p:sp>
      <p:sp>
        <p:nvSpPr>
          <p:cNvPr id="24610" name="Text Box 34">
            <a:extLst>
              <a:ext uri="{FF2B5EF4-FFF2-40B4-BE49-F238E27FC236}">
                <a16:creationId xmlns:a16="http://schemas.microsoft.com/office/drawing/2014/main" id="{B1811E11-D98E-564D-9A2F-775D3661D4D4}"/>
              </a:ext>
            </a:extLst>
          </p:cNvPr>
          <p:cNvSpPr txBox="1">
            <a:spLocks noChangeArrowheads="1"/>
          </p:cNvSpPr>
          <p:nvPr/>
        </p:nvSpPr>
        <p:spPr bwMode="auto">
          <a:xfrm>
            <a:off x="4968924" y="2627709"/>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FRANCE</a:t>
            </a:r>
          </a:p>
        </p:txBody>
      </p:sp>
      <p:cxnSp>
        <p:nvCxnSpPr>
          <p:cNvPr id="7" name="Connecteur droit avec flèche 6">
            <a:extLst>
              <a:ext uri="{FF2B5EF4-FFF2-40B4-BE49-F238E27FC236}">
                <a16:creationId xmlns:a16="http://schemas.microsoft.com/office/drawing/2014/main" id="{DDCB98D9-496F-C842-B00B-D5700382C515}"/>
              </a:ext>
            </a:extLst>
          </p:cNvPr>
          <p:cNvCxnSpPr/>
          <p:nvPr/>
        </p:nvCxnSpPr>
        <p:spPr bwMode="auto">
          <a:xfrm>
            <a:off x="6804025" y="3283131"/>
            <a:ext cx="0" cy="806338"/>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Zone de texte 34">
            <a:extLst>
              <a:ext uri="{FF2B5EF4-FFF2-40B4-BE49-F238E27FC236}">
                <a16:creationId xmlns:a16="http://schemas.microsoft.com/office/drawing/2014/main" id="{BBB6EB75-0B31-8245-AA27-A57B2A35B779}"/>
              </a:ext>
            </a:extLst>
          </p:cNvPr>
          <p:cNvSpPr txBox="1">
            <a:spLocks noChangeArrowheads="1"/>
          </p:cNvSpPr>
          <p:nvPr/>
        </p:nvSpPr>
        <p:spPr bwMode="auto">
          <a:xfrm>
            <a:off x="359792" y="3203773"/>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PACIFIQUE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43" name="Zone de texte 34">
            <a:extLst>
              <a:ext uri="{FF2B5EF4-FFF2-40B4-BE49-F238E27FC236}">
                <a16:creationId xmlns:a16="http://schemas.microsoft.com/office/drawing/2014/main" id="{BC973968-9111-054E-8682-E0E33BDD0D13}"/>
              </a:ext>
            </a:extLst>
          </p:cNvPr>
          <p:cNvSpPr txBox="1">
            <a:spLocks noChangeArrowheads="1"/>
          </p:cNvSpPr>
          <p:nvPr/>
        </p:nvSpPr>
        <p:spPr bwMode="auto">
          <a:xfrm>
            <a:off x="6912520" y="5200063"/>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INDIEN</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44" name="Zone de texte 34">
            <a:extLst>
              <a:ext uri="{FF2B5EF4-FFF2-40B4-BE49-F238E27FC236}">
                <a16:creationId xmlns:a16="http://schemas.microsoft.com/office/drawing/2014/main" id="{714575E8-1883-2D45-AC47-76D5E2575371}"/>
              </a:ext>
            </a:extLst>
          </p:cNvPr>
          <p:cNvSpPr txBox="1">
            <a:spLocks noChangeArrowheads="1"/>
          </p:cNvSpPr>
          <p:nvPr/>
        </p:nvSpPr>
        <p:spPr bwMode="auto">
          <a:xfrm>
            <a:off x="4116958" y="4307085"/>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ATLANTIQUE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45" name="Zone de texte 34">
            <a:extLst>
              <a:ext uri="{FF2B5EF4-FFF2-40B4-BE49-F238E27FC236}">
                <a16:creationId xmlns:a16="http://schemas.microsoft.com/office/drawing/2014/main" id="{689F8A9D-A882-0741-A567-58CEA80657EB}"/>
              </a:ext>
            </a:extLst>
          </p:cNvPr>
          <p:cNvSpPr txBox="1">
            <a:spLocks noChangeArrowheads="1"/>
          </p:cNvSpPr>
          <p:nvPr/>
        </p:nvSpPr>
        <p:spPr bwMode="auto">
          <a:xfrm>
            <a:off x="8941494" y="3399863"/>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PACIFIQUE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pic>
        <p:nvPicPr>
          <p:cNvPr id="46" name="Image 45">
            <a:extLst>
              <a:ext uri="{FF2B5EF4-FFF2-40B4-BE49-F238E27FC236}">
                <a16:creationId xmlns:a16="http://schemas.microsoft.com/office/drawing/2014/main" id="{BDD8A1C3-C6BD-664D-8B7D-0AF307717B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687" y="6170050"/>
            <a:ext cx="358689" cy="346091"/>
          </a:xfrm>
          <a:prstGeom prst="rect">
            <a:avLst/>
          </a:prstGeom>
        </p:spPr>
      </p:pic>
      <p:sp>
        <p:nvSpPr>
          <p:cNvPr id="33" name="Text Box 13">
            <a:extLst>
              <a:ext uri="{FF2B5EF4-FFF2-40B4-BE49-F238E27FC236}">
                <a16:creationId xmlns:a16="http://schemas.microsoft.com/office/drawing/2014/main" id="{E98FDD50-0FA4-6648-9F6F-A5D7DC5FFF77}"/>
              </a:ext>
            </a:extLst>
          </p:cNvPr>
          <p:cNvSpPr txBox="1">
            <a:spLocks noChangeArrowheads="1"/>
          </p:cNvSpPr>
          <p:nvPr/>
        </p:nvSpPr>
        <p:spPr bwMode="auto">
          <a:xfrm>
            <a:off x="1799952" y="3001714"/>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ÉTATS-UNIS</a:t>
            </a:r>
          </a:p>
        </p:txBody>
      </p:sp>
      <p:sp>
        <p:nvSpPr>
          <p:cNvPr id="34" name="ZoneTexte 33">
            <a:extLst>
              <a:ext uri="{FF2B5EF4-FFF2-40B4-BE49-F238E27FC236}">
                <a16:creationId xmlns:a16="http://schemas.microsoft.com/office/drawing/2014/main" id="{30E3EE40-3643-0D42-B263-39B79844C64F}"/>
              </a:ext>
            </a:extLst>
          </p:cNvPr>
          <p:cNvSpPr txBox="1"/>
          <p:nvPr/>
        </p:nvSpPr>
        <p:spPr>
          <a:xfrm>
            <a:off x="4687834" y="1497655"/>
            <a:ext cx="1360590" cy="267585"/>
          </a:xfrm>
          <a:prstGeom prst="rect">
            <a:avLst/>
          </a:prstGeom>
          <a:noFill/>
        </p:spPr>
        <p:txBody>
          <a:bodyPr wrap="square" rtlCol="0">
            <a:spAutoFit/>
          </a:bodyPr>
          <a:lstStyle/>
          <a:p>
            <a:pPr algn="ctr"/>
            <a:r>
              <a:rPr lang="fr-FR" sz="1200" dirty="0"/>
              <a:t>NORVEGE</a:t>
            </a:r>
          </a:p>
        </p:txBody>
      </p:sp>
      <p:sp>
        <p:nvSpPr>
          <p:cNvPr id="35" name="Text Box 23">
            <a:extLst>
              <a:ext uri="{FF2B5EF4-FFF2-40B4-BE49-F238E27FC236}">
                <a16:creationId xmlns:a16="http://schemas.microsoft.com/office/drawing/2014/main" id="{F0FBFE85-811C-654B-926B-C9FBF45D21AD}"/>
              </a:ext>
            </a:extLst>
          </p:cNvPr>
          <p:cNvSpPr txBox="1">
            <a:spLocks noChangeArrowheads="1"/>
          </p:cNvSpPr>
          <p:nvPr/>
        </p:nvSpPr>
        <p:spPr bwMode="auto">
          <a:xfrm>
            <a:off x="4712462" y="3340225"/>
            <a:ext cx="927546"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p>
            <a:r>
              <a:rPr lang="fr-FR" altLang="fr-FR" sz="1200" dirty="0">
                <a:solidFill>
                  <a:schemeClr val="bg1"/>
                </a:solidFill>
              </a:rPr>
              <a:t>ALGÉRIE</a:t>
            </a:r>
          </a:p>
        </p:txBody>
      </p:sp>
      <p:sp>
        <p:nvSpPr>
          <p:cNvPr id="36" name="Text Box 23">
            <a:extLst>
              <a:ext uri="{FF2B5EF4-FFF2-40B4-BE49-F238E27FC236}">
                <a16:creationId xmlns:a16="http://schemas.microsoft.com/office/drawing/2014/main" id="{DA486BFD-B96F-7643-949B-734B95F4382D}"/>
              </a:ext>
            </a:extLst>
          </p:cNvPr>
          <p:cNvSpPr txBox="1">
            <a:spLocks noChangeArrowheads="1"/>
          </p:cNvSpPr>
          <p:nvPr/>
        </p:nvSpPr>
        <p:spPr bwMode="auto">
          <a:xfrm>
            <a:off x="6200998" y="3140292"/>
            <a:ext cx="927546"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p>
            <a:r>
              <a:rPr lang="fr-FR" altLang="fr-FR" sz="1200" dirty="0">
                <a:solidFill>
                  <a:schemeClr val="bg1"/>
                </a:solidFill>
              </a:rPr>
              <a:t>IRAN</a:t>
            </a:r>
          </a:p>
        </p:txBody>
      </p:sp>
      <p:sp>
        <p:nvSpPr>
          <p:cNvPr id="37" name="Rectangle 36">
            <a:extLst>
              <a:ext uri="{FF2B5EF4-FFF2-40B4-BE49-F238E27FC236}">
                <a16:creationId xmlns:a16="http://schemas.microsoft.com/office/drawing/2014/main" id="{9B2E2AA6-99DF-0042-8C76-A389F8A4743B}"/>
              </a:ext>
            </a:extLst>
          </p:cNvPr>
          <p:cNvSpPr/>
          <p:nvPr/>
        </p:nvSpPr>
        <p:spPr bwMode="auto">
          <a:xfrm>
            <a:off x="8793654" y="6228109"/>
            <a:ext cx="866924" cy="2157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fr-FR" sz="1800" b="0" i="0" u="none" strike="noStrike" cap="none" normalizeH="0" baseline="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8" name="Zone de texte 34">
            <a:extLst>
              <a:ext uri="{FF2B5EF4-FFF2-40B4-BE49-F238E27FC236}">
                <a16:creationId xmlns:a16="http://schemas.microsoft.com/office/drawing/2014/main" id="{DC861431-D30C-2A44-8D84-55811261F5C0}"/>
              </a:ext>
            </a:extLst>
          </p:cNvPr>
          <p:cNvSpPr txBox="1">
            <a:spLocks noChangeArrowheads="1"/>
          </p:cNvSpPr>
          <p:nvPr/>
        </p:nvSpPr>
        <p:spPr bwMode="auto">
          <a:xfrm>
            <a:off x="3765090" y="807575"/>
            <a:ext cx="3363453"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GLACIAL ARCTIQUE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39" name="Zone de texte 34">
            <a:extLst>
              <a:ext uri="{FF2B5EF4-FFF2-40B4-BE49-F238E27FC236}">
                <a16:creationId xmlns:a16="http://schemas.microsoft.com/office/drawing/2014/main" id="{9F6D28F0-77F5-D84C-9C2E-4308915AF1EB}"/>
              </a:ext>
            </a:extLst>
          </p:cNvPr>
          <p:cNvSpPr txBox="1">
            <a:spLocks noChangeArrowheads="1"/>
          </p:cNvSpPr>
          <p:nvPr/>
        </p:nvSpPr>
        <p:spPr bwMode="auto">
          <a:xfrm>
            <a:off x="3357792" y="6300324"/>
            <a:ext cx="3363453"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GLACIAL ANTARCTIQUE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Tree>
    <p:extLst>
      <p:ext uri="{BB962C8B-B14F-4D97-AF65-F5344CB8AC3E}">
        <p14:creationId xmlns:p14="http://schemas.microsoft.com/office/powerpoint/2010/main" val="15453250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1" name="Group 1">
            <a:extLst>
              <a:ext uri="{FF2B5EF4-FFF2-40B4-BE49-F238E27FC236}">
                <a16:creationId xmlns:a16="http://schemas.microsoft.com/office/drawing/2014/main" id="{13C00EB9-55B0-B14D-B57D-C624E8C1B1ED}"/>
              </a:ext>
            </a:extLst>
          </p:cNvPr>
          <p:cNvGraphicFramePr>
            <a:graphicFrameLocks noGrp="1"/>
          </p:cNvGraphicFramePr>
          <p:nvPr>
            <p:extLst>
              <p:ext uri="{D42A27DB-BD31-4B8C-83A1-F6EECF244321}">
                <p14:modId xmlns:p14="http://schemas.microsoft.com/office/powerpoint/2010/main" val="1139206769"/>
              </p:ext>
            </p:extLst>
          </p:nvPr>
        </p:nvGraphicFramePr>
        <p:xfrm>
          <a:off x="196850" y="179388"/>
          <a:ext cx="9686925" cy="6631435"/>
        </p:xfrm>
        <a:graphic>
          <a:graphicData uri="http://schemas.openxmlformats.org/drawingml/2006/table">
            <a:tbl>
              <a:tblPr/>
              <a:tblGrid>
                <a:gridCol w="3541713">
                  <a:extLst>
                    <a:ext uri="{9D8B030D-6E8A-4147-A177-3AD203B41FA5}">
                      <a16:colId xmlns:a16="http://schemas.microsoft.com/office/drawing/2014/main" val="929426635"/>
                    </a:ext>
                  </a:extLst>
                </a:gridCol>
                <a:gridCol w="6145212">
                  <a:extLst>
                    <a:ext uri="{9D8B030D-6E8A-4147-A177-3AD203B41FA5}">
                      <a16:colId xmlns:a16="http://schemas.microsoft.com/office/drawing/2014/main" val="2621107973"/>
                    </a:ext>
                  </a:extLst>
                </a:gridCol>
              </a:tblGrid>
              <a:tr h="965200">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22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Titre de la carte</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22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47353426"/>
                  </a:ext>
                </a:extLst>
              </a:tr>
              <a:tr h="965200">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22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Sources et année des données</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22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8776015"/>
                  </a:ext>
                </a:extLst>
              </a:tr>
              <a:tr h="2471738">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22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Que représente la légende ? Comment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9274299"/>
                  </a:ext>
                </a:extLst>
              </a:tr>
              <a:tr h="1708150">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22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Quelle couleur est utilisée pour représenter un accès à l’eau potable très important ? Un très faible accès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8720582"/>
                  </a:ext>
                </a:extLst>
              </a:tr>
            </a:tbl>
          </a:graphicData>
        </a:graphic>
      </p:graphicFrame>
      <p:sp>
        <p:nvSpPr>
          <p:cNvPr id="25632" name="Text Box 32">
            <a:extLst>
              <a:ext uri="{FF2B5EF4-FFF2-40B4-BE49-F238E27FC236}">
                <a16:creationId xmlns:a16="http://schemas.microsoft.com/office/drawing/2014/main" id="{4A87837A-CB65-6B4A-B059-41BDCE1A1F67}"/>
              </a:ext>
            </a:extLst>
          </p:cNvPr>
          <p:cNvSpPr txBox="1">
            <a:spLocks noChangeArrowheads="1"/>
          </p:cNvSpPr>
          <p:nvPr/>
        </p:nvSpPr>
        <p:spPr bwMode="auto">
          <a:xfrm>
            <a:off x="3779838" y="377825"/>
            <a:ext cx="6119812"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800">
                <a:solidFill>
                  <a:srgbClr val="0000FF"/>
                </a:solidFill>
                <a:latin typeface="Comic Sans MS" panose="030F0902030302020204" pitchFamily="66" charset="0"/>
              </a:rPr>
              <a:t>Des ressources en eau limitées.</a:t>
            </a:r>
          </a:p>
        </p:txBody>
      </p:sp>
      <p:sp>
        <p:nvSpPr>
          <p:cNvPr id="25633" name="Text Box 33">
            <a:extLst>
              <a:ext uri="{FF2B5EF4-FFF2-40B4-BE49-F238E27FC236}">
                <a16:creationId xmlns:a16="http://schemas.microsoft.com/office/drawing/2014/main" id="{97861760-0AF3-8F41-BFE5-FE184B41D7DA}"/>
              </a:ext>
            </a:extLst>
          </p:cNvPr>
          <p:cNvSpPr txBox="1">
            <a:spLocks noChangeArrowheads="1"/>
          </p:cNvSpPr>
          <p:nvPr/>
        </p:nvSpPr>
        <p:spPr bwMode="auto">
          <a:xfrm>
            <a:off x="4284663" y="1420813"/>
            <a:ext cx="5040312"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800" dirty="0">
                <a:solidFill>
                  <a:srgbClr val="0000FF"/>
                </a:solidFill>
                <a:latin typeface="Comic Sans MS" panose="030F0902030302020204" pitchFamily="66" charset="0"/>
              </a:rPr>
              <a:t>UNICEF, 2023.</a:t>
            </a:r>
          </a:p>
        </p:txBody>
      </p:sp>
      <p:sp>
        <p:nvSpPr>
          <p:cNvPr id="25634" name="Text Box 34">
            <a:extLst>
              <a:ext uri="{FF2B5EF4-FFF2-40B4-BE49-F238E27FC236}">
                <a16:creationId xmlns:a16="http://schemas.microsoft.com/office/drawing/2014/main" id="{862999A5-0160-8941-9FE6-945759C8D91F}"/>
              </a:ext>
            </a:extLst>
          </p:cNvPr>
          <p:cNvSpPr txBox="1">
            <a:spLocks noChangeArrowheads="1"/>
          </p:cNvSpPr>
          <p:nvPr/>
        </p:nvSpPr>
        <p:spPr bwMode="auto">
          <a:xfrm>
            <a:off x="3779838" y="2267669"/>
            <a:ext cx="6119812" cy="207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lnSpc>
                <a:spcPct val="150000"/>
              </a:lnSpc>
            </a:pPr>
            <a:r>
              <a:rPr lang="fr-FR" altLang="fr-FR" sz="2800" dirty="0">
                <a:solidFill>
                  <a:srgbClr val="0000FF"/>
                </a:solidFill>
                <a:latin typeface="Comic Sans MS" panose="030F0902030302020204" pitchFamily="66" charset="0"/>
              </a:rPr>
              <a:t>Le pourcentage de la population ayant accès à l'eau potable en 2020 avec un code couleur.</a:t>
            </a:r>
          </a:p>
        </p:txBody>
      </p:sp>
      <p:sp>
        <p:nvSpPr>
          <p:cNvPr id="25635" name="Text Box 35">
            <a:extLst>
              <a:ext uri="{FF2B5EF4-FFF2-40B4-BE49-F238E27FC236}">
                <a16:creationId xmlns:a16="http://schemas.microsoft.com/office/drawing/2014/main" id="{0C8B7527-CBE5-494B-B9F0-B0E8F2BFEBB3}"/>
              </a:ext>
            </a:extLst>
          </p:cNvPr>
          <p:cNvSpPr txBox="1">
            <a:spLocks noChangeArrowheads="1"/>
          </p:cNvSpPr>
          <p:nvPr/>
        </p:nvSpPr>
        <p:spPr bwMode="auto">
          <a:xfrm>
            <a:off x="3743325" y="5165725"/>
            <a:ext cx="6119813" cy="132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lnSpc>
                <a:spcPct val="116000"/>
              </a:lnSpc>
            </a:pPr>
            <a:r>
              <a:rPr lang="fr-FR" altLang="fr-FR" sz="2800" dirty="0">
                <a:solidFill>
                  <a:srgbClr val="0000FF"/>
                </a:solidFill>
                <a:latin typeface="Comic Sans MS" panose="030F0902030302020204" pitchFamily="66" charset="0"/>
              </a:rPr>
              <a:t>- Accès très important : bleu foncé</a:t>
            </a:r>
          </a:p>
          <a:p>
            <a:pPr algn="just">
              <a:lnSpc>
                <a:spcPct val="174000"/>
              </a:lnSpc>
            </a:pPr>
            <a:r>
              <a:rPr lang="fr-FR" altLang="fr-FR" sz="2800" dirty="0">
                <a:solidFill>
                  <a:srgbClr val="0000FF"/>
                </a:solidFill>
                <a:latin typeface="Comic Sans MS" panose="030F0902030302020204" pitchFamily="66" charset="0"/>
              </a:rPr>
              <a:t>- Accès très faible : Bleu clair</a:t>
            </a:r>
          </a:p>
        </p:txBody>
      </p:sp>
      <p:sp>
        <p:nvSpPr>
          <p:cNvPr id="25636" name="AutoShape 36">
            <a:extLst>
              <a:ext uri="{FF2B5EF4-FFF2-40B4-BE49-F238E27FC236}">
                <a16:creationId xmlns:a16="http://schemas.microsoft.com/office/drawing/2014/main" id="{7B574FE2-204C-CC4E-8AB0-28E96E0BAE45}"/>
              </a:ext>
            </a:extLst>
          </p:cNvPr>
          <p:cNvSpPr>
            <a:spLocks noChangeArrowheads="1"/>
          </p:cNvSpPr>
          <p:nvPr/>
        </p:nvSpPr>
        <p:spPr bwMode="auto">
          <a:xfrm>
            <a:off x="3959225" y="395288"/>
            <a:ext cx="5759450" cy="612775"/>
          </a:xfrm>
          <a:prstGeom prst="roundRect">
            <a:avLst>
              <a:gd name="adj" fmla="val 25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5637" name="AutoShape 37">
            <a:extLst>
              <a:ext uri="{FF2B5EF4-FFF2-40B4-BE49-F238E27FC236}">
                <a16:creationId xmlns:a16="http://schemas.microsoft.com/office/drawing/2014/main" id="{831872B1-0FDC-4141-AAFA-1BC29CCF0D19}"/>
              </a:ext>
            </a:extLst>
          </p:cNvPr>
          <p:cNvSpPr>
            <a:spLocks noChangeArrowheads="1"/>
          </p:cNvSpPr>
          <p:nvPr/>
        </p:nvSpPr>
        <p:spPr bwMode="auto">
          <a:xfrm>
            <a:off x="3959225" y="1439863"/>
            <a:ext cx="5759450" cy="612775"/>
          </a:xfrm>
          <a:prstGeom prst="roundRect">
            <a:avLst>
              <a:gd name="adj" fmla="val 25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5638" name="AutoShape 38">
            <a:extLst>
              <a:ext uri="{FF2B5EF4-FFF2-40B4-BE49-F238E27FC236}">
                <a16:creationId xmlns:a16="http://schemas.microsoft.com/office/drawing/2014/main" id="{D3A241FA-79C3-FE49-A486-E7BB9865AF85}"/>
              </a:ext>
            </a:extLst>
          </p:cNvPr>
          <p:cNvSpPr>
            <a:spLocks noChangeArrowheads="1"/>
          </p:cNvSpPr>
          <p:nvPr/>
        </p:nvSpPr>
        <p:spPr bwMode="auto">
          <a:xfrm>
            <a:off x="4824288" y="2978150"/>
            <a:ext cx="1079500" cy="612775"/>
          </a:xfrm>
          <a:prstGeom prst="roundRect">
            <a:avLst>
              <a:gd name="adj" fmla="val 25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5639" name="AutoShape 39">
            <a:extLst>
              <a:ext uri="{FF2B5EF4-FFF2-40B4-BE49-F238E27FC236}">
                <a16:creationId xmlns:a16="http://schemas.microsoft.com/office/drawing/2014/main" id="{CB3C3318-F707-724A-B17E-C3E30B5179B2}"/>
              </a:ext>
            </a:extLst>
          </p:cNvPr>
          <p:cNvSpPr>
            <a:spLocks noChangeArrowheads="1"/>
          </p:cNvSpPr>
          <p:nvPr/>
        </p:nvSpPr>
        <p:spPr bwMode="auto">
          <a:xfrm>
            <a:off x="8928100" y="2951038"/>
            <a:ext cx="936625" cy="612775"/>
          </a:xfrm>
          <a:prstGeom prst="roundRect">
            <a:avLst>
              <a:gd name="adj" fmla="val 25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5640" name="AutoShape 40">
            <a:extLst>
              <a:ext uri="{FF2B5EF4-FFF2-40B4-BE49-F238E27FC236}">
                <a16:creationId xmlns:a16="http://schemas.microsoft.com/office/drawing/2014/main" id="{FBC042A1-D581-4A47-B43A-5EE48124410E}"/>
              </a:ext>
            </a:extLst>
          </p:cNvPr>
          <p:cNvSpPr>
            <a:spLocks noChangeArrowheads="1"/>
          </p:cNvSpPr>
          <p:nvPr/>
        </p:nvSpPr>
        <p:spPr bwMode="auto">
          <a:xfrm>
            <a:off x="6011863" y="3671118"/>
            <a:ext cx="1368425" cy="612775"/>
          </a:xfrm>
          <a:prstGeom prst="roundRect">
            <a:avLst>
              <a:gd name="adj" fmla="val 25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5641" name="AutoShape 41">
            <a:extLst>
              <a:ext uri="{FF2B5EF4-FFF2-40B4-BE49-F238E27FC236}">
                <a16:creationId xmlns:a16="http://schemas.microsoft.com/office/drawing/2014/main" id="{6DCA76C4-00D0-4645-A0D7-ED8A1B55C623}"/>
              </a:ext>
            </a:extLst>
          </p:cNvPr>
          <p:cNvSpPr>
            <a:spLocks noChangeArrowheads="1"/>
          </p:cNvSpPr>
          <p:nvPr/>
        </p:nvSpPr>
        <p:spPr bwMode="auto">
          <a:xfrm>
            <a:off x="7883526" y="5184775"/>
            <a:ext cx="1835150" cy="612775"/>
          </a:xfrm>
          <a:prstGeom prst="roundRect">
            <a:avLst>
              <a:gd name="adj" fmla="val 25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5642" name="AutoShape 42">
            <a:extLst>
              <a:ext uri="{FF2B5EF4-FFF2-40B4-BE49-F238E27FC236}">
                <a16:creationId xmlns:a16="http://schemas.microsoft.com/office/drawing/2014/main" id="{29BD6776-13A9-074D-BB6B-85C0695032E5}"/>
              </a:ext>
            </a:extLst>
          </p:cNvPr>
          <p:cNvSpPr>
            <a:spLocks noChangeArrowheads="1"/>
          </p:cNvSpPr>
          <p:nvPr/>
        </p:nvSpPr>
        <p:spPr bwMode="auto">
          <a:xfrm>
            <a:off x="7199312" y="5868069"/>
            <a:ext cx="1728787" cy="612775"/>
          </a:xfrm>
          <a:prstGeom prst="roundRect">
            <a:avLst>
              <a:gd name="adj" fmla="val 25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5632"/>
                                        </p:tgtEl>
                                        <p:attrNameLst>
                                          <p:attrName>style.visibility</p:attrName>
                                        </p:attrNameLst>
                                      </p:cBhvr>
                                      <p:to>
                                        <p:strVal val="visible"/>
                                      </p:to>
                                    </p:set>
                                    <p:anim calcmode="lin" valueType="num">
                                      <p:cBhvr additive="repl">
                                        <p:cTn id="7" dur="500" fill="hold"/>
                                        <p:tgtEl>
                                          <p:spTgt spid="25632"/>
                                        </p:tgtEl>
                                        <p:attrNameLst>
                                          <p:attrName>ppt_x</p:attrName>
                                        </p:attrNameLst>
                                      </p:cBhvr>
                                      <p:tavLst>
                                        <p:tav tm="100000">
                                          <p:val>
                                            <p:strVal val="#ppt_x"/>
                                          </p:val>
                                        </p:tav>
                                        <p:tav>
                                          <p:val>
                                            <p:strVal val="#ppt_x"/>
                                          </p:val>
                                        </p:tav>
                                      </p:tavLst>
                                    </p:anim>
                                    <p:anim calcmode="lin" valueType="num">
                                      <p:cBhvr additive="repl">
                                        <p:cTn id="8" dur="500" fill="hold"/>
                                        <p:tgtEl>
                                          <p:spTgt spid="25632"/>
                                        </p:tgtEl>
                                        <p:attrNameLst>
                                          <p:attrName>ppt_y</p:attrName>
                                        </p:attrNameLst>
                                      </p:cBhvr>
                                      <p:tavLst>
                                        <p:tav tm="100000">
                                          <p:val>
                                            <p:strVal val="1+#ppt_h/2"/>
                                          </p:val>
                                        </p:tav>
                                        <p:tav>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256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additive="repl">
                                        <p:cTn id="14" dur="1" fill="hold">
                                          <p:stCondLst>
                                            <p:cond delay="0"/>
                                          </p:stCondLst>
                                        </p:cTn>
                                        <p:tgtEl>
                                          <p:spTgt spid="25633"/>
                                        </p:tgtEl>
                                        <p:attrNameLst>
                                          <p:attrName>style.visibility</p:attrName>
                                        </p:attrNameLst>
                                      </p:cBhvr>
                                      <p:to>
                                        <p:strVal val="visible"/>
                                      </p:to>
                                    </p:set>
                                    <p:anim calcmode="lin" valueType="num">
                                      <p:cBhvr additive="repl">
                                        <p:cTn id="15" dur="500" fill="hold"/>
                                        <p:tgtEl>
                                          <p:spTgt spid="25633"/>
                                        </p:tgtEl>
                                        <p:attrNameLst>
                                          <p:attrName>ppt_x</p:attrName>
                                        </p:attrNameLst>
                                      </p:cBhvr>
                                      <p:tavLst>
                                        <p:tav tm="100000">
                                          <p:val>
                                            <p:strVal val="#ppt_x"/>
                                          </p:val>
                                        </p:tav>
                                        <p:tav>
                                          <p:val>
                                            <p:strVal val="#ppt_x"/>
                                          </p:val>
                                        </p:tav>
                                      </p:tavLst>
                                    </p:anim>
                                    <p:anim calcmode="lin" valueType="num">
                                      <p:cBhvr additive="repl">
                                        <p:cTn id="16" dur="500" fill="hold"/>
                                        <p:tgtEl>
                                          <p:spTgt spid="25633"/>
                                        </p:tgtEl>
                                        <p:attrNameLst>
                                          <p:attrName>ppt_y</p:attrName>
                                        </p:attrNameLst>
                                      </p:cBhvr>
                                      <p:tavLst>
                                        <p:tav tm="100000">
                                          <p:val>
                                            <p:strVal val="1+#ppt_h/2"/>
                                          </p:val>
                                        </p:tav>
                                        <p:tav>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256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additive="repl">
                                        <p:cTn id="22" dur="1" fill="hold">
                                          <p:stCondLst>
                                            <p:cond delay="0"/>
                                          </p:stCondLst>
                                        </p:cTn>
                                        <p:tgtEl>
                                          <p:spTgt spid="25634"/>
                                        </p:tgtEl>
                                        <p:attrNameLst>
                                          <p:attrName>style.visibility</p:attrName>
                                        </p:attrNameLst>
                                      </p:cBhvr>
                                      <p:to>
                                        <p:strVal val="visible"/>
                                      </p:to>
                                    </p:set>
                                    <p:anim calcmode="lin" valueType="num">
                                      <p:cBhvr additive="repl">
                                        <p:cTn id="23" dur="500" fill="hold"/>
                                        <p:tgtEl>
                                          <p:spTgt spid="25634"/>
                                        </p:tgtEl>
                                        <p:attrNameLst>
                                          <p:attrName>ppt_x</p:attrName>
                                        </p:attrNameLst>
                                      </p:cBhvr>
                                      <p:tavLst>
                                        <p:tav tm="100000">
                                          <p:val>
                                            <p:strVal val="#ppt_x"/>
                                          </p:val>
                                        </p:tav>
                                        <p:tav>
                                          <p:val>
                                            <p:strVal val="#ppt_x"/>
                                          </p:val>
                                        </p:tav>
                                      </p:tavLst>
                                    </p:anim>
                                    <p:anim calcmode="lin" valueType="num">
                                      <p:cBhvr additive="repl">
                                        <p:cTn id="24" dur="500" fill="hold"/>
                                        <p:tgtEl>
                                          <p:spTgt spid="25634"/>
                                        </p:tgtEl>
                                        <p:attrNameLst>
                                          <p:attrName>ppt_y</p:attrName>
                                        </p:attrNameLst>
                                      </p:cBhvr>
                                      <p:tavLst>
                                        <p:tav tm="100000">
                                          <p:val>
                                            <p:strVal val="1+#ppt_h/2"/>
                                          </p:val>
                                        </p:tav>
                                        <p:tav>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256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6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6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additive="repl">
                                        <p:cTn id="34" dur="1" fill="hold">
                                          <p:stCondLst>
                                            <p:cond delay="0"/>
                                          </p:stCondLst>
                                        </p:cTn>
                                        <p:tgtEl>
                                          <p:spTgt spid="25635"/>
                                        </p:tgtEl>
                                        <p:attrNameLst>
                                          <p:attrName>style.visibility</p:attrName>
                                        </p:attrNameLst>
                                      </p:cBhvr>
                                      <p:to>
                                        <p:strVal val="visible"/>
                                      </p:to>
                                    </p:set>
                                    <p:anim calcmode="lin" valueType="num">
                                      <p:cBhvr additive="repl">
                                        <p:cTn id="35" dur="500" fill="hold"/>
                                        <p:tgtEl>
                                          <p:spTgt spid="25635"/>
                                        </p:tgtEl>
                                        <p:attrNameLst>
                                          <p:attrName>ppt_x</p:attrName>
                                        </p:attrNameLst>
                                      </p:cBhvr>
                                      <p:tavLst>
                                        <p:tav tm="100000">
                                          <p:val>
                                            <p:strVal val="#ppt_x"/>
                                          </p:val>
                                        </p:tav>
                                        <p:tav>
                                          <p:val>
                                            <p:strVal val="#ppt_x"/>
                                          </p:val>
                                        </p:tav>
                                      </p:tavLst>
                                    </p:anim>
                                    <p:anim calcmode="lin" valueType="num">
                                      <p:cBhvr additive="repl">
                                        <p:cTn id="36" dur="500" fill="hold"/>
                                        <p:tgtEl>
                                          <p:spTgt spid="25635"/>
                                        </p:tgtEl>
                                        <p:attrNameLst>
                                          <p:attrName>ppt_y</p:attrName>
                                        </p:attrNameLst>
                                      </p:cBhvr>
                                      <p:tavLst>
                                        <p:tav tm="100000">
                                          <p:val>
                                            <p:strVal val="1+#ppt_h/2"/>
                                          </p:val>
                                        </p:tav>
                                        <p:tav>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256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6" grpId="0" animBg="1"/>
      <p:bldP spid="25637" grpId="0" animBg="1"/>
      <p:bldP spid="25638" grpId="0" animBg="1"/>
      <p:bldP spid="25639" grpId="0" animBg="1"/>
      <p:bldP spid="25640" grpId="0" animBg="1"/>
      <p:bldP spid="25641" grpId="0" animBg="1"/>
      <p:bldP spid="256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622D295-CAC1-8944-B5C8-C0BE29204565}"/>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179519" y="755501"/>
            <a:ext cx="9720000" cy="5760000"/>
          </a:xfrm>
          <a:prstGeom prst="rect">
            <a:avLst/>
          </a:prstGeom>
          <a:ln>
            <a:solidFill>
              <a:schemeClr val="tx1"/>
            </a:solidFill>
          </a:ln>
        </p:spPr>
      </p:pic>
      <p:sp>
        <p:nvSpPr>
          <p:cNvPr id="24577" name="Text Box 1">
            <a:extLst>
              <a:ext uri="{FF2B5EF4-FFF2-40B4-BE49-F238E27FC236}">
                <a16:creationId xmlns:a16="http://schemas.microsoft.com/office/drawing/2014/main" id="{A6DAB752-9880-5848-8A10-5EB11B870E3A}"/>
              </a:ext>
            </a:extLst>
          </p:cNvPr>
          <p:cNvSpPr txBox="1">
            <a:spLocks noChangeArrowheads="1"/>
          </p:cNvSpPr>
          <p:nvPr/>
        </p:nvSpPr>
        <p:spPr bwMode="auto">
          <a:xfrm>
            <a:off x="2663825" y="179388"/>
            <a:ext cx="47513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400" dirty="0">
                <a:cs typeface="Arial" panose="020B0604020202020204" pitchFamily="34" charset="0"/>
              </a:rPr>
              <a:t>Des ressources en eau limitées</a:t>
            </a:r>
          </a:p>
        </p:txBody>
      </p:sp>
      <p:sp>
        <p:nvSpPr>
          <p:cNvPr id="24583" name="Text Box 7">
            <a:extLst>
              <a:ext uri="{FF2B5EF4-FFF2-40B4-BE49-F238E27FC236}">
                <a16:creationId xmlns:a16="http://schemas.microsoft.com/office/drawing/2014/main" id="{C5DADB1E-9723-F541-A524-EE1652C4B54D}"/>
              </a:ext>
            </a:extLst>
          </p:cNvPr>
          <p:cNvSpPr txBox="1">
            <a:spLocks noChangeArrowheads="1"/>
          </p:cNvSpPr>
          <p:nvPr/>
        </p:nvSpPr>
        <p:spPr bwMode="auto">
          <a:xfrm>
            <a:off x="395465" y="4321382"/>
            <a:ext cx="2224094"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1200" dirty="0">
                <a:cs typeface="Arial" panose="020B0604020202020204" pitchFamily="34" charset="0"/>
              </a:rPr>
              <a:t>Population ayant accès à l'eau potable en 2020 (en %)</a:t>
            </a:r>
          </a:p>
        </p:txBody>
      </p:sp>
      <p:sp>
        <p:nvSpPr>
          <p:cNvPr id="24588" name="Text Box 12">
            <a:extLst>
              <a:ext uri="{FF2B5EF4-FFF2-40B4-BE49-F238E27FC236}">
                <a16:creationId xmlns:a16="http://schemas.microsoft.com/office/drawing/2014/main" id="{B5E0F392-7D65-4644-993A-42FBBB5B6083}"/>
              </a:ext>
            </a:extLst>
          </p:cNvPr>
          <p:cNvSpPr txBox="1">
            <a:spLocks noChangeArrowheads="1"/>
          </p:cNvSpPr>
          <p:nvPr/>
        </p:nvSpPr>
        <p:spPr bwMode="auto">
          <a:xfrm>
            <a:off x="8315326" y="6507664"/>
            <a:ext cx="19399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1000" dirty="0">
                <a:latin typeface="Comic Sans MS" panose="030F0902030302020204" pitchFamily="66" charset="0"/>
              </a:rPr>
              <a:t>Source : UNICEF, 2023</a:t>
            </a:r>
          </a:p>
        </p:txBody>
      </p:sp>
      <p:sp>
        <p:nvSpPr>
          <p:cNvPr id="24589" name="Text Box 13">
            <a:extLst>
              <a:ext uri="{FF2B5EF4-FFF2-40B4-BE49-F238E27FC236}">
                <a16:creationId xmlns:a16="http://schemas.microsoft.com/office/drawing/2014/main" id="{E209622C-9D31-7C4A-A1DB-26E8A9E99514}"/>
              </a:ext>
            </a:extLst>
          </p:cNvPr>
          <p:cNvSpPr txBox="1">
            <a:spLocks noChangeArrowheads="1"/>
          </p:cNvSpPr>
          <p:nvPr/>
        </p:nvSpPr>
        <p:spPr bwMode="auto">
          <a:xfrm>
            <a:off x="1728564" y="2411685"/>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CANADA</a:t>
            </a:r>
          </a:p>
        </p:txBody>
      </p:sp>
      <p:sp>
        <p:nvSpPr>
          <p:cNvPr id="24590" name="Text Box 14">
            <a:extLst>
              <a:ext uri="{FF2B5EF4-FFF2-40B4-BE49-F238E27FC236}">
                <a16:creationId xmlns:a16="http://schemas.microsoft.com/office/drawing/2014/main" id="{6C765C5C-1DAB-E54D-87AF-A3E444C24B4C}"/>
              </a:ext>
            </a:extLst>
          </p:cNvPr>
          <p:cNvSpPr txBox="1">
            <a:spLocks noChangeArrowheads="1"/>
          </p:cNvSpPr>
          <p:nvPr/>
        </p:nvSpPr>
        <p:spPr bwMode="auto">
          <a:xfrm>
            <a:off x="1879710" y="3529856"/>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t>MEXIQUE</a:t>
            </a:r>
          </a:p>
        </p:txBody>
      </p:sp>
      <p:sp>
        <p:nvSpPr>
          <p:cNvPr id="24591" name="Text Box 15">
            <a:extLst>
              <a:ext uri="{FF2B5EF4-FFF2-40B4-BE49-F238E27FC236}">
                <a16:creationId xmlns:a16="http://schemas.microsoft.com/office/drawing/2014/main" id="{98881624-74AB-9E46-8236-EE403A536769}"/>
              </a:ext>
            </a:extLst>
          </p:cNvPr>
          <p:cNvSpPr txBox="1">
            <a:spLocks noChangeArrowheads="1"/>
          </p:cNvSpPr>
          <p:nvPr/>
        </p:nvSpPr>
        <p:spPr bwMode="auto">
          <a:xfrm>
            <a:off x="8136656" y="4978601"/>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AUSTRALIE</a:t>
            </a:r>
          </a:p>
        </p:txBody>
      </p:sp>
      <p:sp>
        <p:nvSpPr>
          <p:cNvPr id="24598" name="Text Box 22">
            <a:extLst>
              <a:ext uri="{FF2B5EF4-FFF2-40B4-BE49-F238E27FC236}">
                <a16:creationId xmlns:a16="http://schemas.microsoft.com/office/drawing/2014/main" id="{514E0C02-E92E-4647-9E09-5F2BE6B9A0DF}"/>
              </a:ext>
            </a:extLst>
          </p:cNvPr>
          <p:cNvSpPr txBox="1">
            <a:spLocks noChangeArrowheads="1"/>
          </p:cNvSpPr>
          <p:nvPr/>
        </p:nvSpPr>
        <p:spPr bwMode="auto">
          <a:xfrm>
            <a:off x="5405850" y="4272886"/>
            <a:ext cx="6127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p>
            <a:r>
              <a:rPr lang="fr-FR" altLang="fr-FR" sz="1200" dirty="0">
                <a:solidFill>
                  <a:srgbClr val="000000"/>
                </a:solidFill>
              </a:rPr>
              <a:t>RDC</a:t>
            </a:r>
          </a:p>
        </p:txBody>
      </p:sp>
      <p:sp>
        <p:nvSpPr>
          <p:cNvPr id="24599" name="Text Box 23">
            <a:extLst>
              <a:ext uri="{FF2B5EF4-FFF2-40B4-BE49-F238E27FC236}">
                <a16:creationId xmlns:a16="http://schemas.microsoft.com/office/drawing/2014/main" id="{61C1DA35-D5DD-7C45-A7E6-4F20385857DC}"/>
              </a:ext>
            </a:extLst>
          </p:cNvPr>
          <p:cNvSpPr txBox="1">
            <a:spLocks noChangeArrowheads="1"/>
          </p:cNvSpPr>
          <p:nvPr/>
        </p:nvSpPr>
        <p:spPr bwMode="auto">
          <a:xfrm>
            <a:off x="5184328" y="3698874"/>
            <a:ext cx="784044"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p>
            <a:r>
              <a:rPr lang="fr-FR" altLang="fr-FR" sz="1200" dirty="0">
                <a:solidFill>
                  <a:srgbClr val="000000"/>
                </a:solidFill>
              </a:rPr>
              <a:t>TCHAD</a:t>
            </a:r>
          </a:p>
        </p:txBody>
      </p:sp>
      <p:sp>
        <p:nvSpPr>
          <p:cNvPr id="24600" name="Text Box 24">
            <a:extLst>
              <a:ext uri="{FF2B5EF4-FFF2-40B4-BE49-F238E27FC236}">
                <a16:creationId xmlns:a16="http://schemas.microsoft.com/office/drawing/2014/main" id="{EE24BD93-E721-4B45-AF29-C31B1275B5C2}"/>
              </a:ext>
            </a:extLst>
          </p:cNvPr>
          <p:cNvSpPr txBox="1">
            <a:spLocks noChangeArrowheads="1"/>
          </p:cNvSpPr>
          <p:nvPr/>
        </p:nvSpPr>
        <p:spPr bwMode="auto">
          <a:xfrm>
            <a:off x="6264274" y="4869972"/>
            <a:ext cx="1368325"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t>MADAGASCAR</a:t>
            </a:r>
          </a:p>
        </p:txBody>
      </p:sp>
      <p:sp>
        <p:nvSpPr>
          <p:cNvPr id="24601" name="Text Box 25">
            <a:extLst>
              <a:ext uri="{FF2B5EF4-FFF2-40B4-BE49-F238E27FC236}">
                <a16:creationId xmlns:a16="http://schemas.microsoft.com/office/drawing/2014/main" id="{DF3DBD87-4A02-2E4C-8D31-59FF75E30C35}"/>
              </a:ext>
            </a:extLst>
          </p:cNvPr>
          <p:cNvSpPr txBox="1">
            <a:spLocks noChangeArrowheads="1"/>
          </p:cNvSpPr>
          <p:nvPr/>
        </p:nvSpPr>
        <p:spPr bwMode="auto">
          <a:xfrm>
            <a:off x="2995723" y="3478213"/>
            <a:ext cx="611186" cy="273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p>
            <a:r>
              <a:rPr lang="fr-FR" altLang="fr-FR" sz="1200" dirty="0">
                <a:solidFill>
                  <a:srgbClr val="000000"/>
                </a:solidFill>
              </a:rPr>
              <a:t>HAITI</a:t>
            </a:r>
          </a:p>
        </p:txBody>
      </p:sp>
      <p:sp>
        <p:nvSpPr>
          <p:cNvPr id="24603" name="Text Box 27">
            <a:extLst>
              <a:ext uri="{FF2B5EF4-FFF2-40B4-BE49-F238E27FC236}">
                <a16:creationId xmlns:a16="http://schemas.microsoft.com/office/drawing/2014/main" id="{7E6C3D93-F65E-0249-8AE4-31F8C4087FD7}"/>
              </a:ext>
            </a:extLst>
          </p:cNvPr>
          <p:cNvSpPr txBox="1">
            <a:spLocks noChangeArrowheads="1"/>
          </p:cNvSpPr>
          <p:nvPr/>
        </p:nvSpPr>
        <p:spPr bwMode="auto">
          <a:xfrm>
            <a:off x="8856463" y="4211885"/>
            <a:ext cx="1368425"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t>PAPOUASIE-NOUVELLE-GUINÉE</a:t>
            </a:r>
          </a:p>
        </p:txBody>
      </p:sp>
      <p:sp>
        <p:nvSpPr>
          <p:cNvPr id="24604" name="Text Box 28">
            <a:extLst>
              <a:ext uri="{FF2B5EF4-FFF2-40B4-BE49-F238E27FC236}">
                <a16:creationId xmlns:a16="http://schemas.microsoft.com/office/drawing/2014/main" id="{02DCFD66-AF96-1744-AA0F-23AE853A4761}"/>
              </a:ext>
            </a:extLst>
          </p:cNvPr>
          <p:cNvSpPr txBox="1">
            <a:spLocks noChangeArrowheads="1"/>
          </p:cNvSpPr>
          <p:nvPr/>
        </p:nvSpPr>
        <p:spPr bwMode="auto">
          <a:xfrm>
            <a:off x="7344876" y="1942536"/>
            <a:ext cx="90011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RUSSIE</a:t>
            </a:r>
          </a:p>
        </p:txBody>
      </p:sp>
      <p:sp>
        <p:nvSpPr>
          <p:cNvPr id="24605" name="Text Box 29">
            <a:extLst>
              <a:ext uri="{FF2B5EF4-FFF2-40B4-BE49-F238E27FC236}">
                <a16:creationId xmlns:a16="http://schemas.microsoft.com/office/drawing/2014/main" id="{F996A916-6C8E-8E49-BB47-6CE25D184DCE}"/>
              </a:ext>
            </a:extLst>
          </p:cNvPr>
          <p:cNvSpPr txBox="1">
            <a:spLocks noChangeArrowheads="1"/>
          </p:cNvSpPr>
          <p:nvPr/>
        </p:nvSpPr>
        <p:spPr bwMode="auto">
          <a:xfrm>
            <a:off x="7451725" y="3083850"/>
            <a:ext cx="900112" cy="398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CHINE</a:t>
            </a:r>
          </a:p>
        </p:txBody>
      </p:sp>
      <p:sp>
        <p:nvSpPr>
          <p:cNvPr id="24606" name="Text Box 30">
            <a:extLst>
              <a:ext uri="{FF2B5EF4-FFF2-40B4-BE49-F238E27FC236}">
                <a16:creationId xmlns:a16="http://schemas.microsoft.com/office/drawing/2014/main" id="{E68AE891-900A-C542-BB21-6B42D869B7AE}"/>
              </a:ext>
            </a:extLst>
          </p:cNvPr>
          <p:cNvSpPr txBox="1">
            <a:spLocks noChangeArrowheads="1"/>
          </p:cNvSpPr>
          <p:nvPr/>
        </p:nvSpPr>
        <p:spPr bwMode="auto">
          <a:xfrm>
            <a:off x="6912520" y="3450225"/>
            <a:ext cx="90011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INDE</a:t>
            </a:r>
          </a:p>
        </p:txBody>
      </p:sp>
      <p:sp>
        <p:nvSpPr>
          <p:cNvPr id="24607" name="Text Box 31">
            <a:extLst>
              <a:ext uri="{FF2B5EF4-FFF2-40B4-BE49-F238E27FC236}">
                <a16:creationId xmlns:a16="http://schemas.microsoft.com/office/drawing/2014/main" id="{54818FA6-1570-0642-9786-7E2B85DCDCA9}"/>
              </a:ext>
            </a:extLst>
          </p:cNvPr>
          <p:cNvSpPr txBox="1">
            <a:spLocks noChangeArrowheads="1"/>
          </p:cNvSpPr>
          <p:nvPr/>
        </p:nvSpPr>
        <p:spPr bwMode="auto">
          <a:xfrm>
            <a:off x="8760466" y="3049588"/>
            <a:ext cx="90011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t>JAPON</a:t>
            </a:r>
          </a:p>
        </p:txBody>
      </p:sp>
      <p:sp>
        <p:nvSpPr>
          <p:cNvPr id="24608" name="Text Box 32">
            <a:extLst>
              <a:ext uri="{FF2B5EF4-FFF2-40B4-BE49-F238E27FC236}">
                <a16:creationId xmlns:a16="http://schemas.microsoft.com/office/drawing/2014/main" id="{690D40B8-DEC7-474D-B28E-5031B418A28A}"/>
              </a:ext>
            </a:extLst>
          </p:cNvPr>
          <p:cNvSpPr txBox="1">
            <a:spLocks noChangeArrowheads="1"/>
          </p:cNvSpPr>
          <p:nvPr/>
        </p:nvSpPr>
        <p:spPr bwMode="auto">
          <a:xfrm>
            <a:off x="3312120" y="4474369"/>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BRESIL</a:t>
            </a:r>
          </a:p>
        </p:txBody>
      </p:sp>
      <p:sp>
        <p:nvSpPr>
          <p:cNvPr id="24609" name="Text Box 33">
            <a:extLst>
              <a:ext uri="{FF2B5EF4-FFF2-40B4-BE49-F238E27FC236}">
                <a16:creationId xmlns:a16="http://schemas.microsoft.com/office/drawing/2014/main" id="{71D45639-DCC7-6144-8F99-C8929709D29A}"/>
              </a:ext>
            </a:extLst>
          </p:cNvPr>
          <p:cNvSpPr txBox="1">
            <a:spLocks noChangeArrowheads="1"/>
          </p:cNvSpPr>
          <p:nvPr/>
        </p:nvSpPr>
        <p:spPr bwMode="auto">
          <a:xfrm>
            <a:off x="6248257" y="4135437"/>
            <a:ext cx="12604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t>AFGHANISTAN</a:t>
            </a:r>
          </a:p>
        </p:txBody>
      </p:sp>
      <p:sp>
        <p:nvSpPr>
          <p:cNvPr id="24610" name="Text Box 34">
            <a:extLst>
              <a:ext uri="{FF2B5EF4-FFF2-40B4-BE49-F238E27FC236}">
                <a16:creationId xmlns:a16="http://schemas.microsoft.com/office/drawing/2014/main" id="{B1811E11-D98E-564D-9A2F-775D3661D4D4}"/>
              </a:ext>
            </a:extLst>
          </p:cNvPr>
          <p:cNvSpPr txBox="1">
            <a:spLocks noChangeArrowheads="1"/>
          </p:cNvSpPr>
          <p:nvPr/>
        </p:nvSpPr>
        <p:spPr bwMode="auto">
          <a:xfrm>
            <a:off x="4968924" y="2627709"/>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FRANCE</a:t>
            </a:r>
          </a:p>
        </p:txBody>
      </p:sp>
      <p:cxnSp>
        <p:nvCxnSpPr>
          <p:cNvPr id="7" name="Connecteur droit avec flèche 6">
            <a:extLst>
              <a:ext uri="{FF2B5EF4-FFF2-40B4-BE49-F238E27FC236}">
                <a16:creationId xmlns:a16="http://schemas.microsoft.com/office/drawing/2014/main" id="{DDCB98D9-496F-C842-B00B-D5700382C515}"/>
              </a:ext>
            </a:extLst>
          </p:cNvPr>
          <p:cNvCxnSpPr/>
          <p:nvPr/>
        </p:nvCxnSpPr>
        <p:spPr bwMode="auto">
          <a:xfrm>
            <a:off x="6804025" y="3283131"/>
            <a:ext cx="0" cy="806338"/>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6" name="Image 45">
            <a:extLst>
              <a:ext uri="{FF2B5EF4-FFF2-40B4-BE49-F238E27FC236}">
                <a16:creationId xmlns:a16="http://schemas.microsoft.com/office/drawing/2014/main" id="{BDD8A1C3-C6BD-664D-8B7D-0AF307717B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687" y="6170050"/>
            <a:ext cx="358689" cy="346091"/>
          </a:xfrm>
          <a:prstGeom prst="rect">
            <a:avLst/>
          </a:prstGeom>
        </p:spPr>
      </p:pic>
      <p:sp>
        <p:nvSpPr>
          <p:cNvPr id="33" name="Text Box 13">
            <a:extLst>
              <a:ext uri="{FF2B5EF4-FFF2-40B4-BE49-F238E27FC236}">
                <a16:creationId xmlns:a16="http://schemas.microsoft.com/office/drawing/2014/main" id="{E98FDD50-0FA4-6648-9F6F-A5D7DC5FFF77}"/>
              </a:ext>
            </a:extLst>
          </p:cNvPr>
          <p:cNvSpPr txBox="1">
            <a:spLocks noChangeArrowheads="1"/>
          </p:cNvSpPr>
          <p:nvPr/>
        </p:nvSpPr>
        <p:spPr bwMode="auto">
          <a:xfrm>
            <a:off x="1799952" y="3001714"/>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ÉTATS-UNIS</a:t>
            </a:r>
          </a:p>
        </p:txBody>
      </p:sp>
      <p:sp>
        <p:nvSpPr>
          <p:cNvPr id="34" name="ZoneTexte 33">
            <a:extLst>
              <a:ext uri="{FF2B5EF4-FFF2-40B4-BE49-F238E27FC236}">
                <a16:creationId xmlns:a16="http://schemas.microsoft.com/office/drawing/2014/main" id="{30E3EE40-3643-0D42-B263-39B79844C64F}"/>
              </a:ext>
            </a:extLst>
          </p:cNvPr>
          <p:cNvSpPr txBox="1"/>
          <p:nvPr/>
        </p:nvSpPr>
        <p:spPr>
          <a:xfrm>
            <a:off x="4687834" y="1497655"/>
            <a:ext cx="1360590" cy="267585"/>
          </a:xfrm>
          <a:prstGeom prst="rect">
            <a:avLst/>
          </a:prstGeom>
          <a:noFill/>
        </p:spPr>
        <p:txBody>
          <a:bodyPr wrap="square" rtlCol="0">
            <a:spAutoFit/>
          </a:bodyPr>
          <a:lstStyle/>
          <a:p>
            <a:pPr algn="ctr"/>
            <a:r>
              <a:rPr lang="fr-FR" sz="1200" dirty="0"/>
              <a:t>NORVEGE</a:t>
            </a:r>
          </a:p>
        </p:txBody>
      </p:sp>
      <p:sp>
        <p:nvSpPr>
          <p:cNvPr id="35" name="Text Box 23">
            <a:extLst>
              <a:ext uri="{FF2B5EF4-FFF2-40B4-BE49-F238E27FC236}">
                <a16:creationId xmlns:a16="http://schemas.microsoft.com/office/drawing/2014/main" id="{F0FBFE85-811C-654B-926B-C9FBF45D21AD}"/>
              </a:ext>
            </a:extLst>
          </p:cNvPr>
          <p:cNvSpPr txBox="1">
            <a:spLocks noChangeArrowheads="1"/>
          </p:cNvSpPr>
          <p:nvPr/>
        </p:nvSpPr>
        <p:spPr bwMode="auto">
          <a:xfrm>
            <a:off x="4712462" y="3340225"/>
            <a:ext cx="927546"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p>
            <a:r>
              <a:rPr lang="fr-FR" altLang="fr-FR" sz="1200" dirty="0">
                <a:solidFill>
                  <a:schemeClr val="bg1"/>
                </a:solidFill>
              </a:rPr>
              <a:t>ALGÉRIE</a:t>
            </a:r>
          </a:p>
        </p:txBody>
      </p:sp>
      <p:sp>
        <p:nvSpPr>
          <p:cNvPr id="36" name="Text Box 23">
            <a:extLst>
              <a:ext uri="{FF2B5EF4-FFF2-40B4-BE49-F238E27FC236}">
                <a16:creationId xmlns:a16="http://schemas.microsoft.com/office/drawing/2014/main" id="{DA486BFD-B96F-7643-949B-734B95F4382D}"/>
              </a:ext>
            </a:extLst>
          </p:cNvPr>
          <p:cNvSpPr txBox="1">
            <a:spLocks noChangeArrowheads="1"/>
          </p:cNvSpPr>
          <p:nvPr/>
        </p:nvSpPr>
        <p:spPr bwMode="auto">
          <a:xfrm>
            <a:off x="6200998" y="3140292"/>
            <a:ext cx="927546"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p>
            <a:r>
              <a:rPr lang="fr-FR" altLang="fr-FR" sz="1200" dirty="0">
                <a:solidFill>
                  <a:schemeClr val="bg1"/>
                </a:solidFill>
              </a:rPr>
              <a:t>IRAN</a:t>
            </a:r>
          </a:p>
        </p:txBody>
      </p:sp>
      <p:sp>
        <p:nvSpPr>
          <p:cNvPr id="37" name="Rectangle 36">
            <a:extLst>
              <a:ext uri="{FF2B5EF4-FFF2-40B4-BE49-F238E27FC236}">
                <a16:creationId xmlns:a16="http://schemas.microsoft.com/office/drawing/2014/main" id="{9B2E2AA6-99DF-0042-8C76-A389F8A4743B}"/>
              </a:ext>
            </a:extLst>
          </p:cNvPr>
          <p:cNvSpPr/>
          <p:nvPr/>
        </p:nvSpPr>
        <p:spPr bwMode="auto">
          <a:xfrm>
            <a:off x="8793654" y="6228109"/>
            <a:ext cx="866924" cy="2157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fr-FR" sz="1800" b="0" i="0" u="none" strike="noStrike" cap="none" normalizeH="0" baseline="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8" name="Zone de texte 34">
            <a:extLst>
              <a:ext uri="{FF2B5EF4-FFF2-40B4-BE49-F238E27FC236}">
                <a16:creationId xmlns:a16="http://schemas.microsoft.com/office/drawing/2014/main" id="{D29BC841-400C-4E40-82D1-8F227CF360C9}"/>
              </a:ext>
            </a:extLst>
          </p:cNvPr>
          <p:cNvSpPr txBox="1">
            <a:spLocks noChangeArrowheads="1"/>
          </p:cNvSpPr>
          <p:nvPr/>
        </p:nvSpPr>
        <p:spPr bwMode="auto">
          <a:xfrm>
            <a:off x="359792" y="3203773"/>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PACIFIQUE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39" name="Zone de texte 34">
            <a:extLst>
              <a:ext uri="{FF2B5EF4-FFF2-40B4-BE49-F238E27FC236}">
                <a16:creationId xmlns:a16="http://schemas.microsoft.com/office/drawing/2014/main" id="{9FD25AE1-C70D-B34C-B109-6EA62186C3DE}"/>
              </a:ext>
            </a:extLst>
          </p:cNvPr>
          <p:cNvSpPr txBox="1">
            <a:spLocks noChangeArrowheads="1"/>
          </p:cNvSpPr>
          <p:nvPr/>
        </p:nvSpPr>
        <p:spPr bwMode="auto">
          <a:xfrm>
            <a:off x="4116958" y="4307085"/>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ATLANTIQUE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40" name="Zone de texte 34">
            <a:extLst>
              <a:ext uri="{FF2B5EF4-FFF2-40B4-BE49-F238E27FC236}">
                <a16:creationId xmlns:a16="http://schemas.microsoft.com/office/drawing/2014/main" id="{72104A4B-522D-AA47-9599-00055E8B6165}"/>
              </a:ext>
            </a:extLst>
          </p:cNvPr>
          <p:cNvSpPr txBox="1">
            <a:spLocks noChangeArrowheads="1"/>
          </p:cNvSpPr>
          <p:nvPr/>
        </p:nvSpPr>
        <p:spPr bwMode="auto">
          <a:xfrm>
            <a:off x="8941494" y="3399863"/>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PACIFIQUE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41" name="Zone de texte 34">
            <a:extLst>
              <a:ext uri="{FF2B5EF4-FFF2-40B4-BE49-F238E27FC236}">
                <a16:creationId xmlns:a16="http://schemas.microsoft.com/office/drawing/2014/main" id="{05231947-F795-3A48-BB16-523C2CBF0D32}"/>
              </a:ext>
            </a:extLst>
          </p:cNvPr>
          <p:cNvSpPr txBox="1">
            <a:spLocks noChangeArrowheads="1"/>
          </p:cNvSpPr>
          <p:nvPr/>
        </p:nvSpPr>
        <p:spPr bwMode="auto">
          <a:xfrm>
            <a:off x="3765090" y="807575"/>
            <a:ext cx="3363453"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GLACIAL ARCTIQUE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47" name="Zone de texte 34">
            <a:extLst>
              <a:ext uri="{FF2B5EF4-FFF2-40B4-BE49-F238E27FC236}">
                <a16:creationId xmlns:a16="http://schemas.microsoft.com/office/drawing/2014/main" id="{953097BB-4459-CF42-9AE8-66E8FBE5DD98}"/>
              </a:ext>
            </a:extLst>
          </p:cNvPr>
          <p:cNvSpPr txBox="1">
            <a:spLocks noChangeArrowheads="1"/>
          </p:cNvSpPr>
          <p:nvPr/>
        </p:nvSpPr>
        <p:spPr bwMode="auto">
          <a:xfrm>
            <a:off x="3357792" y="6300324"/>
            <a:ext cx="3363453"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GLACIAL ANTARCTIQUE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48" name="Zone de texte 34">
            <a:extLst>
              <a:ext uri="{FF2B5EF4-FFF2-40B4-BE49-F238E27FC236}">
                <a16:creationId xmlns:a16="http://schemas.microsoft.com/office/drawing/2014/main" id="{4EA1E98A-BE1B-8840-AED2-AA6A6B8F0E3A}"/>
              </a:ext>
            </a:extLst>
          </p:cNvPr>
          <p:cNvSpPr txBox="1">
            <a:spLocks noChangeArrowheads="1"/>
          </p:cNvSpPr>
          <p:nvPr/>
        </p:nvSpPr>
        <p:spPr bwMode="auto">
          <a:xfrm>
            <a:off x="6912520" y="5200063"/>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INDIEN</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42" name="Text Box 17">
            <a:extLst>
              <a:ext uri="{FF2B5EF4-FFF2-40B4-BE49-F238E27FC236}">
                <a16:creationId xmlns:a16="http://schemas.microsoft.com/office/drawing/2014/main" id="{90564F27-00D3-5B48-9052-1A0BAA598F4C}"/>
              </a:ext>
            </a:extLst>
          </p:cNvPr>
          <p:cNvSpPr txBox="1">
            <a:spLocks noChangeArrowheads="1"/>
          </p:cNvSpPr>
          <p:nvPr/>
        </p:nvSpPr>
        <p:spPr bwMode="auto">
          <a:xfrm>
            <a:off x="2106156" y="5272838"/>
            <a:ext cx="1439863"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347"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fr-FR" altLang="fr-FR" sz="1200" dirty="0"/>
              <a:t>CHILI</a:t>
            </a:r>
          </a:p>
        </p:txBody>
      </p:sp>
    </p:spTree>
    <p:extLst>
      <p:ext uri="{BB962C8B-B14F-4D97-AF65-F5344CB8AC3E}">
        <p14:creationId xmlns:p14="http://schemas.microsoft.com/office/powerpoint/2010/main" val="4012825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Group 1">
            <a:extLst>
              <a:ext uri="{FF2B5EF4-FFF2-40B4-BE49-F238E27FC236}">
                <a16:creationId xmlns:a16="http://schemas.microsoft.com/office/drawing/2014/main" id="{B8CAFB3C-DF0A-6F49-BECC-17202BBE5511}"/>
              </a:ext>
            </a:extLst>
          </p:cNvPr>
          <p:cNvGraphicFramePr>
            <a:graphicFrameLocks noGrp="1"/>
          </p:cNvGraphicFramePr>
          <p:nvPr>
            <p:extLst>
              <p:ext uri="{D42A27DB-BD31-4B8C-83A1-F6EECF244321}">
                <p14:modId xmlns:p14="http://schemas.microsoft.com/office/powerpoint/2010/main" val="2438709892"/>
              </p:ext>
            </p:extLst>
          </p:nvPr>
        </p:nvGraphicFramePr>
        <p:xfrm>
          <a:off x="198438" y="179388"/>
          <a:ext cx="9704387" cy="7218361"/>
        </p:xfrm>
        <a:graphic>
          <a:graphicData uri="http://schemas.openxmlformats.org/drawingml/2006/table">
            <a:tbl>
              <a:tblPr/>
              <a:tblGrid>
                <a:gridCol w="3384550">
                  <a:extLst>
                    <a:ext uri="{9D8B030D-6E8A-4147-A177-3AD203B41FA5}">
                      <a16:colId xmlns:a16="http://schemas.microsoft.com/office/drawing/2014/main" val="348958100"/>
                    </a:ext>
                  </a:extLst>
                </a:gridCol>
                <a:gridCol w="6319837">
                  <a:extLst>
                    <a:ext uri="{9D8B030D-6E8A-4147-A177-3AD203B41FA5}">
                      <a16:colId xmlns:a16="http://schemas.microsoft.com/office/drawing/2014/main" val="2400334557"/>
                    </a:ext>
                  </a:extLst>
                </a:gridCol>
              </a:tblGrid>
              <a:tr h="2037935">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20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Quelle est la situation de la majorité des pays concernant l’accès à l’eau potable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692014"/>
                  </a:ext>
                </a:extLst>
              </a:tr>
              <a:tr h="2656695">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20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Les régions où l’accès à l’eau potable est très important sont-elles nombreuses ? Cite 3 pays en exemple.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564054"/>
                  </a:ext>
                </a:extLst>
              </a:tr>
              <a:tr h="2523731">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20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Quelle région du monde concentre l’essentiel des pays au très faible accès à l’eau potable ? Cite 3 pays en exemple.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4203870"/>
                  </a:ext>
                </a:extLst>
              </a:tr>
            </a:tbl>
          </a:graphicData>
        </a:graphic>
      </p:graphicFrame>
      <p:sp>
        <p:nvSpPr>
          <p:cNvPr id="27680" name="Text Box 32">
            <a:extLst>
              <a:ext uri="{FF2B5EF4-FFF2-40B4-BE49-F238E27FC236}">
                <a16:creationId xmlns:a16="http://schemas.microsoft.com/office/drawing/2014/main" id="{BBC26693-AE45-2E43-BAB0-4EF501F5B205}"/>
              </a:ext>
            </a:extLst>
          </p:cNvPr>
          <p:cNvSpPr txBox="1">
            <a:spLocks noChangeArrowheads="1"/>
          </p:cNvSpPr>
          <p:nvPr/>
        </p:nvSpPr>
        <p:spPr bwMode="auto">
          <a:xfrm>
            <a:off x="3600450" y="161925"/>
            <a:ext cx="6300788"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50000"/>
              </a:lnSpc>
            </a:pPr>
            <a:r>
              <a:rPr lang="fr-FR" altLang="fr-FR" sz="2600" dirty="0">
                <a:solidFill>
                  <a:srgbClr val="0000FF"/>
                </a:solidFill>
                <a:latin typeface="Comic Sans MS" panose="030F0902030302020204" pitchFamily="66" charset="0"/>
              </a:rPr>
              <a:t>La majorité des pays présentent un accès à l'eau potable satisfaisant (plus de 76% de la population minimum).</a:t>
            </a:r>
          </a:p>
        </p:txBody>
      </p:sp>
      <p:sp>
        <p:nvSpPr>
          <p:cNvPr id="27681" name="Text Box 33">
            <a:extLst>
              <a:ext uri="{FF2B5EF4-FFF2-40B4-BE49-F238E27FC236}">
                <a16:creationId xmlns:a16="http://schemas.microsoft.com/office/drawing/2014/main" id="{62AAE8C0-60BE-2042-9D87-90AA70E8B444}"/>
              </a:ext>
            </a:extLst>
          </p:cNvPr>
          <p:cNvSpPr txBox="1">
            <a:spLocks noChangeArrowheads="1"/>
          </p:cNvSpPr>
          <p:nvPr/>
        </p:nvSpPr>
        <p:spPr bwMode="auto">
          <a:xfrm>
            <a:off x="3600450" y="2538958"/>
            <a:ext cx="6300788" cy="1744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50000"/>
              </a:lnSpc>
            </a:pPr>
            <a:r>
              <a:rPr lang="fr-FR" altLang="fr-FR" sz="2600" dirty="0">
                <a:solidFill>
                  <a:srgbClr val="0000FF"/>
                </a:solidFill>
                <a:latin typeface="Comic Sans MS" panose="030F0902030302020204" pitchFamily="66" charset="0"/>
              </a:rPr>
              <a:t>Oui, elles sont relativement nombreuses  mais concentrées.</a:t>
            </a:r>
          </a:p>
          <a:p>
            <a:pPr algn="just">
              <a:lnSpc>
                <a:spcPct val="116000"/>
              </a:lnSpc>
            </a:pPr>
            <a:r>
              <a:rPr lang="fr-FR" altLang="fr-FR" sz="2600" dirty="0">
                <a:solidFill>
                  <a:srgbClr val="0000FF"/>
                </a:solidFill>
                <a:latin typeface="Comic Sans MS" panose="030F0902030302020204" pitchFamily="66" charset="0"/>
              </a:rPr>
              <a:t>Exemples : Canada, France, Australie.</a:t>
            </a:r>
          </a:p>
        </p:txBody>
      </p:sp>
      <p:sp>
        <p:nvSpPr>
          <p:cNvPr id="27682" name="Text Box 34">
            <a:extLst>
              <a:ext uri="{FF2B5EF4-FFF2-40B4-BE49-F238E27FC236}">
                <a16:creationId xmlns:a16="http://schemas.microsoft.com/office/drawing/2014/main" id="{56B3B1F9-141E-9447-8891-E15DB820D8C9}"/>
              </a:ext>
            </a:extLst>
          </p:cNvPr>
          <p:cNvSpPr txBox="1">
            <a:spLocks noChangeArrowheads="1"/>
          </p:cNvSpPr>
          <p:nvPr/>
        </p:nvSpPr>
        <p:spPr bwMode="auto">
          <a:xfrm>
            <a:off x="3635375" y="5476576"/>
            <a:ext cx="6300788"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lnSpc>
                <a:spcPct val="116000"/>
              </a:lnSpc>
            </a:pPr>
            <a:r>
              <a:rPr lang="fr-FR" altLang="fr-FR" sz="2600">
                <a:solidFill>
                  <a:srgbClr val="0000FF"/>
                </a:solidFill>
                <a:latin typeface="Comic Sans MS" panose="030F0902030302020204" pitchFamily="66" charset="0"/>
              </a:rPr>
              <a:t>L'Afrique</a:t>
            </a:r>
          </a:p>
          <a:p>
            <a:pPr algn="just">
              <a:lnSpc>
                <a:spcPct val="174000"/>
              </a:lnSpc>
            </a:pPr>
            <a:r>
              <a:rPr lang="fr-FR" altLang="fr-FR" sz="2600">
                <a:solidFill>
                  <a:srgbClr val="0000FF"/>
                </a:solidFill>
                <a:latin typeface="Comic Sans MS" panose="030F0902030302020204" pitchFamily="66" charset="0"/>
              </a:rPr>
              <a:t>Exemple : Tchad, RDC, Madagascar...</a:t>
            </a:r>
          </a:p>
        </p:txBody>
      </p:sp>
      <p:sp>
        <p:nvSpPr>
          <p:cNvPr id="27684" name="AutoShape 36">
            <a:extLst>
              <a:ext uri="{FF2B5EF4-FFF2-40B4-BE49-F238E27FC236}">
                <a16:creationId xmlns:a16="http://schemas.microsoft.com/office/drawing/2014/main" id="{14D3D3C8-AA2C-2D42-9B61-5BE8B37136E7}"/>
              </a:ext>
            </a:extLst>
          </p:cNvPr>
          <p:cNvSpPr>
            <a:spLocks noChangeArrowheads="1"/>
          </p:cNvSpPr>
          <p:nvPr/>
        </p:nvSpPr>
        <p:spPr bwMode="auto">
          <a:xfrm>
            <a:off x="6912521" y="906279"/>
            <a:ext cx="1944216"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7685" name="AutoShape 37">
            <a:extLst>
              <a:ext uri="{FF2B5EF4-FFF2-40B4-BE49-F238E27FC236}">
                <a16:creationId xmlns:a16="http://schemas.microsoft.com/office/drawing/2014/main" id="{416036D4-FA3E-9D47-9411-2B3B7EC6BCB2}"/>
              </a:ext>
            </a:extLst>
          </p:cNvPr>
          <p:cNvSpPr>
            <a:spLocks noChangeArrowheads="1"/>
          </p:cNvSpPr>
          <p:nvPr/>
        </p:nvSpPr>
        <p:spPr bwMode="auto">
          <a:xfrm>
            <a:off x="4104208" y="1457487"/>
            <a:ext cx="755650"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7686" name="AutoShape 38">
            <a:extLst>
              <a:ext uri="{FF2B5EF4-FFF2-40B4-BE49-F238E27FC236}">
                <a16:creationId xmlns:a16="http://schemas.microsoft.com/office/drawing/2014/main" id="{527414EC-7DE6-7E41-A471-F8051B3572DB}"/>
              </a:ext>
            </a:extLst>
          </p:cNvPr>
          <p:cNvSpPr>
            <a:spLocks noChangeArrowheads="1"/>
          </p:cNvSpPr>
          <p:nvPr/>
        </p:nvSpPr>
        <p:spPr bwMode="auto">
          <a:xfrm>
            <a:off x="3635375" y="2641043"/>
            <a:ext cx="684857"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7687" name="AutoShape 39">
            <a:extLst>
              <a:ext uri="{FF2B5EF4-FFF2-40B4-BE49-F238E27FC236}">
                <a16:creationId xmlns:a16="http://schemas.microsoft.com/office/drawing/2014/main" id="{053EEEEB-4760-0B48-B708-307E80ECF925}"/>
              </a:ext>
            </a:extLst>
          </p:cNvPr>
          <p:cNvSpPr>
            <a:spLocks noChangeArrowheads="1"/>
          </p:cNvSpPr>
          <p:nvPr/>
        </p:nvSpPr>
        <p:spPr bwMode="auto">
          <a:xfrm>
            <a:off x="3621332" y="3246364"/>
            <a:ext cx="1944688"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7688" name="AutoShape 40">
            <a:extLst>
              <a:ext uri="{FF2B5EF4-FFF2-40B4-BE49-F238E27FC236}">
                <a16:creationId xmlns:a16="http://schemas.microsoft.com/office/drawing/2014/main" id="{80E86FDF-E694-1241-9678-BF396A3C4E29}"/>
              </a:ext>
            </a:extLst>
          </p:cNvPr>
          <p:cNvSpPr>
            <a:spLocks noChangeArrowheads="1"/>
          </p:cNvSpPr>
          <p:nvPr/>
        </p:nvSpPr>
        <p:spPr bwMode="auto">
          <a:xfrm>
            <a:off x="5400352" y="3760494"/>
            <a:ext cx="4104456"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7689" name="AutoShape 41">
            <a:extLst>
              <a:ext uri="{FF2B5EF4-FFF2-40B4-BE49-F238E27FC236}">
                <a16:creationId xmlns:a16="http://schemas.microsoft.com/office/drawing/2014/main" id="{3E15A090-92BF-E248-AFCA-BFBA92AD7DFD}"/>
              </a:ext>
            </a:extLst>
          </p:cNvPr>
          <p:cNvSpPr>
            <a:spLocks noChangeArrowheads="1"/>
          </p:cNvSpPr>
          <p:nvPr/>
        </p:nvSpPr>
        <p:spPr bwMode="auto">
          <a:xfrm>
            <a:off x="5256336" y="6160291"/>
            <a:ext cx="1979613"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7690" name="AutoShape 42">
            <a:extLst>
              <a:ext uri="{FF2B5EF4-FFF2-40B4-BE49-F238E27FC236}">
                <a16:creationId xmlns:a16="http://schemas.microsoft.com/office/drawing/2014/main" id="{855CC5E0-7D10-994B-8007-16A970BC41B3}"/>
              </a:ext>
            </a:extLst>
          </p:cNvPr>
          <p:cNvSpPr>
            <a:spLocks noChangeArrowheads="1"/>
          </p:cNvSpPr>
          <p:nvPr/>
        </p:nvSpPr>
        <p:spPr bwMode="auto">
          <a:xfrm>
            <a:off x="3636763" y="5508848"/>
            <a:ext cx="1691581"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7680"/>
                                        </p:tgtEl>
                                        <p:attrNameLst>
                                          <p:attrName>style.visibility</p:attrName>
                                        </p:attrNameLst>
                                      </p:cBhvr>
                                      <p:to>
                                        <p:strVal val="visible"/>
                                      </p:to>
                                    </p:set>
                                    <p:anim calcmode="lin" valueType="num">
                                      <p:cBhvr additive="repl">
                                        <p:cTn id="7" dur="500" fill="hold"/>
                                        <p:tgtEl>
                                          <p:spTgt spid="27680"/>
                                        </p:tgtEl>
                                        <p:attrNameLst>
                                          <p:attrName>ppt_x</p:attrName>
                                        </p:attrNameLst>
                                      </p:cBhvr>
                                      <p:tavLst>
                                        <p:tav tm="100000">
                                          <p:val>
                                            <p:strVal val="#ppt_x"/>
                                          </p:val>
                                        </p:tav>
                                        <p:tav>
                                          <p:val>
                                            <p:strVal val="#ppt_x"/>
                                          </p:val>
                                        </p:tav>
                                      </p:tavLst>
                                    </p:anim>
                                    <p:anim calcmode="lin" valueType="num">
                                      <p:cBhvr additive="repl">
                                        <p:cTn id="8" dur="500" fill="hold"/>
                                        <p:tgtEl>
                                          <p:spTgt spid="27680"/>
                                        </p:tgtEl>
                                        <p:attrNameLst>
                                          <p:attrName>ppt_y</p:attrName>
                                        </p:attrNameLst>
                                      </p:cBhvr>
                                      <p:tavLst>
                                        <p:tav tm="100000">
                                          <p:val>
                                            <p:strVal val="1+#ppt_h/2"/>
                                          </p:val>
                                        </p:tav>
                                        <p:tav>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276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additive="repl">
                                        <p:cTn id="16" dur="1" fill="hold">
                                          <p:stCondLst>
                                            <p:cond delay="0"/>
                                          </p:stCondLst>
                                        </p:cTn>
                                        <p:tgtEl>
                                          <p:spTgt spid="27681"/>
                                        </p:tgtEl>
                                        <p:attrNameLst>
                                          <p:attrName>style.visibility</p:attrName>
                                        </p:attrNameLst>
                                      </p:cBhvr>
                                      <p:to>
                                        <p:strVal val="visible"/>
                                      </p:to>
                                    </p:set>
                                    <p:anim calcmode="lin" valueType="num">
                                      <p:cBhvr additive="repl">
                                        <p:cTn id="17" dur="500" fill="hold"/>
                                        <p:tgtEl>
                                          <p:spTgt spid="27681"/>
                                        </p:tgtEl>
                                        <p:attrNameLst>
                                          <p:attrName>ppt_x</p:attrName>
                                        </p:attrNameLst>
                                      </p:cBhvr>
                                      <p:tavLst>
                                        <p:tav tm="100000">
                                          <p:val>
                                            <p:strVal val="#ppt_x"/>
                                          </p:val>
                                        </p:tav>
                                        <p:tav>
                                          <p:val>
                                            <p:strVal val="#ppt_x"/>
                                          </p:val>
                                        </p:tav>
                                      </p:tavLst>
                                    </p:anim>
                                    <p:anim calcmode="lin" valueType="num">
                                      <p:cBhvr additive="repl">
                                        <p:cTn id="18" dur="500" fill="hold"/>
                                        <p:tgtEl>
                                          <p:spTgt spid="27681"/>
                                        </p:tgtEl>
                                        <p:attrNameLst>
                                          <p:attrName>ppt_y</p:attrName>
                                        </p:attrNameLst>
                                      </p:cBhvr>
                                      <p:tavLst>
                                        <p:tav tm="100000">
                                          <p:val>
                                            <p:strVal val="1+#ppt_h/2"/>
                                          </p:val>
                                        </p:tav>
                                        <p:tav>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276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additive="repl">
                                        <p:cTn id="28" dur="1" fill="hold">
                                          <p:stCondLst>
                                            <p:cond delay="0"/>
                                          </p:stCondLst>
                                        </p:cTn>
                                        <p:tgtEl>
                                          <p:spTgt spid="27682"/>
                                        </p:tgtEl>
                                        <p:attrNameLst>
                                          <p:attrName>style.visibility</p:attrName>
                                        </p:attrNameLst>
                                      </p:cBhvr>
                                      <p:to>
                                        <p:strVal val="visible"/>
                                      </p:to>
                                    </p:set>
                                    <p:anim calcmode="lin" valueType="num">
                                      <p:cBhvr additive="repl">
                                        <p:cTn id="29" dur="500" fill="hold"/>
                                        <p:tgtEl>
                                          <p:spTgt spid="27682"/>
                                        </p:tgtEl>
                                        <p:attrNameLst>
                                          <p:attrName>ppt_x</p:attrName>
                                        </p:attrNameLst>
                                      </p:cBhvr>
                                      <p:tavLst>
                                        <p:tav tm="100000">
                                          <p:val>
                                            <p:strVal val="#ppt_x"/>
                                          </p:val>
                                        </p:tav>
                                        <p:tav>
                                          <p:val>
                                            <p:strVal val="#ppt_x"/>
                                          </p:val>
                                        </p:tav>
                                      </p:tavLst>
                                    </p:anim>
                                    <p:anim calcmode="lin" valueType="num">
                                      <p:cBhvr additive="repl">
                                        <p:cTn id="30" dur="500" fill="hold"/>
                                        <p:tgtEl>
                                          <p:spTgt spid="27682"/>
                                        </p:tgtEl>
                                        <p:attrNameLst>
                                          <p:attrName>ppt_y</p:attrName>
                                        </p:attrNameLst>
                                      </p:cBhvr>
                                      <p:tavLst>
                                        <p:tav tm="100000">
                                          <p:val>
                                            <p:strVal val="1+#ppt_h/2"/>
                                          </p:val>
                                        </p:tav>
                                        <p:tav>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276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4" grpId="0" animBg="1"/>
      <p:bldP spid="27685" grpId="0" animBg="1"/>
      <p:bldP spid="27686" grpId="0" animBg="1"/>
      <p:bldP spid="27687" grpId="0" animBg="1"/>
      <p:bldP spid="27688" grpId="0" animBg="1"/>
      <p:bldP spid="27689" grpId="0" animBg="1"/>
      <p:bldP spid="2769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Group 1">
            <a:extLst>
              <a:ext uri="{FF2B5EF4-FFF2-40B4-BE49-F238E27FC236}">
                <a16:creationId xmlns:a16="http://schemas.microsoft.com/office/drawing/2014/main" id="{55B57D4E-B0AD-1C41-8793-66E0BEF7DC7C}"/>
              </a:ext>
            </a:extLst>
          </p:cNvPr>
          <p:cNvGraphicFramePr>
            <a:graphicFrameLocks noGrp="1"/>
          </p:cNvGraphicFramePr>
          <p:nvPr>
            <p:extLst>
              <p:ext uri="{D42A27DB-BD31-4B8C-83A1-F6EECF244321}">
                <p14:modId xmlns:p14="http://schemas.microsoft.com/office/powerpoint/2010/main" val="3096697448"/>
              </p:ext>
            </p:extLst>
          </p:nvPr>
        </p:nvGraphicFramePr>
        <p:xfrm>
          <a:off x="279400" y="180975"/>
          <a:ext cx="9523413" cy="6384926"/>
        </p:xfrm>
        <a:graphic>
          <a:graphicData uri="http://schemas.openxmlformats.org/drawingml/2006/table">
            <a:tbl>
              <a:tblPr/>
              <a:tblGrid>
                <a:gridCol w="3303588">
                  <a:extLst>
                    <a:ext uri="{9D8B030D-6E8A-4147-A177-3AD203B41FA5}">
                      <a16:colId xmlns:a16="http://schemas.microsoft.com/office/drawing/2014/main" val="3851951951"/>
                    </a:ext>
                  </a:extLst>
                </a:gridCol>
                <a:gridCol w="6219825">
                  <a:extLst>
                    <a:ext uri="{9D8B030D-6E8A-4147-A177-3AD203B41FA5}">
                      <a16:colId xmlns:a16="http://schemas.microsoft.com/office/drawing/2014/main" val="3219283991"/>
                    </a:ext>
                  </a:extLst>
                </a:gridCol>
              </a:tblGrid>
              <a:tr h="3192463">
                <a:tc>
                  <a:txBody>
                    <a:bodyPr/>
                    <a:lstStyle/>
                    <a:p>
                      <a:pPr marL="0" marR="0" lvl="0" indent="0" algn="l" defTabSz="449263" rtl="0" eaLnBrk="1" fontAlgn="base" latinLnBrk="0" hangingPunct="0">
                        <a:lnSpc>
                          <a:spcPct val="11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kumimoji="0" lang="fr-FR" altLang="fr-FR" sz="20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Quelles autres régions du monde présente des pays au faible accès à l’eau potable ? Indique les pays concernés.</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20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1198837"/>
                  </a:ext>
                </a:extLst>
              </a:tr>
              <a:tr h="3192463">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20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Que lien observes-tu entre cette carte et celle étudiée sur l'IDH.</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20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1962853"/>
                  </a:ext>
                </a:extLst>
              </a:tr>
            </a:tbl>
          </a:graphicData>
        </a:graphic>
      </p:graphicFrame>
      <p:sp>
        <p:nvSpPr>
          <p:cNvPr id="2" name="Text Box 35">
            <a:extLst>
              <a:ext uri="{FF2B5EF4-FFF2-40B4-BE49-F238E27FC236}">
                <a16:creationId xmlns:a16="http://schemas.microsoft.com/office/drawing/2014/main" id="{39EF7B38-F686-DA9F-FAE4-E981C96346D7}"/>
              </a:ext>
            </a:extLst>
          </p:cNvPr>
          <p:cNvSpPr txBox="1">
            <a:spLocks noChangeArrowheads="1"/>
          </p:cNvSpPr>
          <p:nvPr/>
        </p:nvSpPr>
        <p:spPr bwMode="auto">
          <a:xfrm>
            <a:off x="3564656" y="700659"/>
            <a:ext cx="6300788" cy="193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lnSpc>
                <a:spcPct val="150000"/>
              </a:lnSpc>
            </a:pPr>
            <a:r>
              <a:rPr lang="fr-FR" altLang="fr-FR" sz="2600" dirty="0">
                <a:solidFill>
                  <a:srgbClr val="0000FF"/>
                </a:solidFill>
                <a:latin typeface="Comic Sans MS" panose="030F0902030302020204" pitchFamily="66" charset="0"/>
              </a:rPr>
              <a:t>- Asie  : Afghanistan.</a:t>
            </a:r>
          </a:p>
          <a:p>
            <a:pPr algn="just">
              <a:lnSpc>
                <a:spcPct val="150000"/>
              </a:lnSpc>
            </a:pPr>
            <a:r>
              <a:rPr lang="fr-FR" altLang="fr-FR" sz="2600" dirty="0">
                <a:solidFill>
                  <a:srgbClr val="0000FF"/>
                </a:solidFill>
                <a:latin typeface="Comic Sans MS" panose="030F0902030302020204" pitchFamily="66" charset="0"/>
              </a:rPr>
              <a:t>- Océanie  : Papouasie-Nouvelle-Guinée.</a:t>
            </a:r>
          </a:p>
          <a:p>
            <a:pPr algn="just">
              <a:lnSpc>
                <a:spcPct val="150000"/>
              </a:lnSpc>
            </a:pPr>
            <a:r>
              <a:rPr lang="fr-FR" altLang="fr-FR" sz="2600" dirty="0">
                <a:solidFill>
                  <a:srgbClr val="0000FF"/>
                </a:solidFill>
                <a:latin typeface="Comic Sans MS" panose="030F0902030302020204" pitchFamily="66" charset="0"/>
              </a:rPr>
              <a:t>- Amérique centrale : Haïti.</a:t>
            </a:r>
          </a:p>
        </p:txBody>
      </p:sp>
      <p:sp>
        <p:nvSpPr>
          <p:cNvPr id="3" name="AutoShape 43">
            <a:extLst>
              <a:ext uri="{FF2B5EF4-FFF2-40B4-BE49-F238E27FC236}">
                <a16:creationId xmlns:a16="http://schemas.microsoft.com/office/drawing/2014/main" id="{962B0B63-FD22-7A63-E74C-7E976C91F1CE}"/>
              </a:ext>
            </a:extLst>
          </p:cNvPr>
          <p:cNvSpPr>
            <a:spLocks noChangeArrowheads="1"/>
          </p:cNvSpPr>
          <p:nvPr/>
        </p:nvSpPr>
        <p:spPr bwMode="auto">
          <a:xfrm>
            <a:off x="3636268" y="813265"/>
            <a:ext cx="971996"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4" name="AutoShape 44">
            <a:extLst>
              <a:ext uri="{FF2B5EF4-FFF2-40B4-BE49-F238E27FC236}">
                <a16:creationId xmlns:a16="http://schemas.microsoft.com/office/drawing/2014/main" id="{44C71962-1864-21E9-A452-7C84BD0518EC}"/>
              </a:ext>
            </a:extLst>
          </p:cNvPr>
          <p:cNvSpPr>
            <a:spLocks noChangeArrowheads="1"/>
          </p:cNvSpPr>
          <p:nvPr/>
        </p:nvSpPr>
        <p:spPr bwMode="auto">
          <a:xfrm>
            <a:off x="3636268" y="1437630"/>
            <a:ext cx="1584176"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5" name="AutoShape 45">
            <a:extLst>
              <a:ext uri="{FF2B5EF4-FFF2-40B4-BE49-F238E27FC236}">
                <a16:creationId xmlns:a16="http://schemas.microsoft.com/office/drawing/2014/main" id="{AE9B62EB-390C-CBB3-A965-EA1BD6463C70}"/>
              </a:ext>
            </a:extLst>
          </p:cNvPr>
          <p:cNvSpPr>
            <a:spLocks noChangeArrowheads="1"/>
          </p:cNvSpPr>
          <p:nvPr/>
        </p:nvSpPr>
        <p:spPr bwMode="auto">
          <a:xfrm>
            <a:off x="6953622" y="1979637"/>
            <a:ext cx="967010"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500" fill="hold"/>
                                        <p:tgtEl>
                                          <p:spTgt spid="2"/>
                                        </p:tgtEl>
                                        <p:attrNameLst>
                                          <p:attrName>ppt_x</p:attrName>
                                        </p:attrNameLst>
                                      </p:cBhvr>
                                      <p:tavLst>
                                        <p:tav tm="100000">
                                          <p:val>
                                            <p:strVal val="#ppt_x"/>
                                          </p:val>
                                        </p:tav>
                                        <p:tav>
                                          <p:val>
                                            <p:strVal val="#ppt_x"/>
                                          </p:val>
                                        </p:tav>
                                      </p:tavLst>
                                    </p:anim>
                                    <p:anim calcmode="lin" valueType="num">
                                      <p:cBhvr additive="repl">
                                        <p:cTn id="8" dur="500" fill="hold"/>
                                        <p:tgtEl>
                                          <p:spTgt spid="2"/>
                                        </p:tgtEl>
                                        <p:attrNameLst>
                                          <p:attrName>ppt_y</p:attrName>
                                        </p:attrNameLst>
                                      </p:cBhvr>
                                      <p:tavLst>
                                        <p:tav tm="100000">
                                          <p:val>
                                            <p:strVal val="1+#ppt_h/2"/>
                                          </p:val>
                                        </p:tav>
                                        <p:tav>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622D295-CAC1-8944-B5C8-C0BE29204565}"/>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179519" y="755501"/>
            <a:ext cx="9720000" cy="5760000"/>
          </a:xfrm>
          <a:prstGeom prst="rect">
            <a:avLst/>
          </a:prstGeom>
          <a:ln>
            <a:solidFill>
              <a:schemeClr val="tx1"/>
            </a:solidFill>
          </a:ln>
        </p:spPr>
      </p:pic>
      <p:sp>
        <p:nvSpPr>
          <p:cNvPr id="24577" name="Text Box 1">
            <a:extLst>
              <a:ext uri="{FF2B5EF4-FFF2-40B4-BE49-F238E27FC236}">
                <a16:creationId xmlns:a16="http://schemas.microsoft.com/office/drawing/2014/main" id="{A6DAB752-9880-5848-8A10-5EB11B870E3A}"/>
              </a:ext>
            </a:extLst>
          </p:cNvPr>
          <p:cNvSpPr txBox="1">
            <a:spLocks noChangeArrowheads="1"/>
          </p:cNvSpPr>
          <p:nvPr/>
        </p:nvSpPr>
        <p:spPr bwMode="auto">
          <a:xfrm>
            <a:off x="2663825" y="179388"/>
            <a:ext cx="47513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400" dirty="0">
                <a:cs typeface="Arial" panose="020B0604020202020204" pitchFamily="34" charset="0"/>
              </a:rPr>
              <a:t>Des ressources en eau limitées</a:t>
            </a:r>
          </a:p>
        </p:txBody>
      </p:sp>
      <p:sp>
        <p:nvSpPr>
          <p:cNvPr id="24583" name="Text Box 7">
            <a:extLst>
              <a:ext uri="{FF2B5EF4-FFF2-40B4-BE49-F238E27FC236}">
                <a16:creationId xmlns:a16="http://schemas.microsoft.com/office/drawing/2014/main" id="{C5DADB1E-9723-F541-A524-EE1652C4B54D}"/>
              </a:ext>
            </a:extLst>
          </p:cNvPr>
          <p:cNvSpPr txBox="1">
            <a:spLocks noChangeArrowheads="1"/>
          </p:cNvSpPr>
          <p:nvPr/>
        </p:nvSpPr>
        <p:spPr bwMode="auto">
          <a:xfrm>
            <a:off x="395465" y="4321382"/>
            <a:ext cx="2224094"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1200" dirty="0">
                <a:cs typeface="Arial" panose="020B0604020202020204" pitchFamily="34" charset="0"/>
              </a:rPr>
              <a:t>Population ayant accès à l'eau potable en 2020 (en %)</a:t>
            </a:r>
          </a:p>
        </p:txBody>
      </p:sp>
      <p:sp>
        <p:nvSpPr>
          <p:cNvPr id="24588" name="Text Box 12">
            <a:extLst>
              <a:ext uri="{FF2B5EF4-FFF2-40B4-BE49-F238E27FC236}">
                <a16:creationId xmlns:a16="http://schemas.microsoft.com/office/drawing/2014/main" id="{B5E0F392-7D65-4644-993A-42FBBB5B6083}"/>
              </a:ext>
            </a:extLst>
          </p:cNvPr>
          <p:cNvSpPr txBox="1">
            <a:spLocks noChangeArrowheads="1"/>
          </p:cNvSpPr>
          <p:nvPr/>
        </p:nvSpPr>
        <p:spPr bwMode="auto">
          <a:xfrm>
            <a:off x="8315326" y="6507664"/>
            <a:ext cx="19399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1000" dirty="0">
                <a:latin typeface="Comic Sans MS" panose="030F0902030302020204" pitchFamily="66" charset="0"/>
              </a:rPr>
              <a:t>Source : UNICEF, 2023</a:t>
            </a:r>
          </a:p>
        </p:txBody>
      </p:sp>
      <p:sp>
        <p:nvSpPr>
          <p:cNvPr id="24589" name="Text Box 13">
            <a:extLst>
              <a:ext uri="{FF2B5EF4-FFF2-40B4-BE49-F238E27FC236}">
                <a16:creationId xmlns:a16="http://schemas.microsoft.com/office/drawing/2014/main" id="{E209622C-9D31-7C4A-A1DB-26E8A9E99514}"/>
              </a:ext>
            </a:extLst>
          </p:cNvPr>
          <p:cNvSpPr txBox="1">
            <a:spLocks noChangeArrowheads="1"/>
          </p:cNvSpPr>
          <p:nvPr/>
        </p:nvSpPr>
        <p:spPr bwMode="auto">
          <a:xfrm>
            <a:off x="1728564" y="2411685"/>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CANADA</a:t>
            </a:r>
          </a:p>
        </p:txBody>
      </p:sp>
      <p:sp>
        <p:nvSpPr>
          <p:cNvPr id="24590" name="Text Box 14">
            <a:extLst>
              <a:ext uri="{FF2B5EF4-FFF2-40B4-BE49-F238E27FC236}">
                <a16:creationId xmlns:a16="http://schemas.microsoft.com/office/drawing/2014/main" id="{6C765C5C-1DAB-E54D-87AF-A3E444C24B4C}"/>
              </a:ext>
            </a:extLst>
          </p:cNvPr>
          <p:cNvSpPr txBox="1">
            <a:spLocks noChangeArrowheads="1"/>
          </p:cNvSpPr>
          <p:nvPr/>
        </p:nvSpPr>
        <p:spPr bwMode="auto">
          <a:xfrm>
            <a:off x="1879710" y="3529856"/>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t>MEXIQUE</a:t>
            </a:r>
          </a:p>
        </p:txBody>
      </p:sp>
      <p:sp>
        <p:nvSpPr>
          <p:cNvPr id="24591" name="Text Box 15">
            <a:extLst>
              <a:ext uri="{FF2B5EF4-FFF2-40B4-BE49-F238E27FC236}">
                <a16:creationId xmlns:a16="http://schemas.microsoft.com/office/drawing/2014/main" id="{98881624-74AB-9E46-8236-EE403A536769}"/>
              </a:ext>
            </a:extLst>
          </p:cNvPr>
          <p:cNvSpPr txBox="1">
            <a:spLocks noChangeArrowheads="1"/>
          </p:cNvSpPr>
          <p:nvPr/>
        </p:nvSpPr>
        <p:spPr bwMode="auto">
          <a:xfrm>
            <a:off x="8136656" y="4978601"/>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AUSTRALIE</a:t>
            </a:r>
          </a:p>
        </p:txBody>
      </p:sp>
      <p:sp>
        <p:nvSpPr>
          <p:cNvPr id="24598" name="Text Box 22">
            <a:extLst>
              <a:ext uri="{FF2B5EF4-FFF2-40B4-BE49-F238E27FC236}">
                <a16:creationId xmlns:a16="http://schemas.microsoft.com/office/drawing/2014/main" id="{514E0C02-E92E-4647-9E09-5F2BE6B9A0DF}"/>
              </a:ext>
            </a:extLst>
          </p:cNvPr>
          <p:cNvSpPr txBox="1">
            <a:spLocks noChangeArrowheads="1"/>
          </p:cNvSpPr>
          <p:nvPr/>
        </p:nvSpPr>
        <p:spPr bwMode="auto">
          <a:xfrm>
            <a:off x="5405850" y="4272886"/>
            <a:ext cx="6127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p>
            <a:r>
              <a:rPr lang="fr-FR" altLang="fr-FR" sz="1200" dirty="0">
                <a:solidFill>
                  <a:srgbClr val="000000"/>
                </a:solidFill>
              </a:rPr>
              <a:t>RDC</a:t>
            </a:r>
          </a:p>
        </p:txBody>
      </p:sp>
      <p:sp>
        <p:nvSpPr>
          <p:cNvPr id="24599" name="Text Box 23">
            <a:extLst>
              <a:ext uri="{FF2B5EF4-FFF2-40B4-BE49-F238E27FC236}">
                <a16:creationId xmlns:a16="http://schemas.microsoft.com/office/drawing/2014/main" id="{61C1DA35-D5DD-7C45-A7E6-4F20385857DC}"/>
              </a:ext>
            </a:extLst>
          </p:cNvPr>
          <p:cNvSpPr txBox="1">
            <a:spLocks noChangeArrowheads="1"/>
          </p:cNvSpPr>
          <p:nvPr/>
        </p:nvSpPr>
        <p:spPr bwMode="auto">
          <a:xfrm>
            <a:off x="5184328" y="3698874"/>
            <a:ext cx="784044"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p>
            <a:r>
              <a:rPr lang="fr-FR" altLang="fr-FR" sz="1200" dirty="0">
                <a:solidFill>
                  <a:srgbClr val="000000"/>
                </a:solidFill>
              </a:rPr>
              <a:t>TCHAD</a:t>
            </a:r>
          </a:p>
        </p:txBody>
      </p:sp>
      <p:sp>
        <p:nvSpPr>
          <p:cNvPr id="24600" name="Text Box 24">
            <a:extLst>
              <a:ext uri="{FF2B5EF4-FFF2-40B4-BE49-F238E27FC236}">
                <a16:creationId xmlns:a16="http://schemas.microsoft.com/office/drawing/2014/main" id="{EE24BD93-E721-4B45-AF29-C31B1275B5C2}"/>
              </a:ext>
            </a:extLst>
          </p:cNvPr>
          <p:cNvSpPr txBox="1">
            <a:spLocks noChangeArrowheads="1"/>
          </p:cNvSpPr>
          <p:nvPr/>
        </p:nvSpPr>
        <p:spPr bwMode="auto">
          <a:xfrm>
            <a:off x="6264274" y="4869972"/>
            <a:ext cx="1368325"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t>MADAGASCAR</a:t>
            </a:r>
          </a:p>
        </p:txBody>
      </p:sp>
      <p:sp>
        <p:nvSpPr>
          <p:cNvPr id="24601" name="Text Box 25">
            <a:extLst>
              <a:ext uri="{FF2B5EF4-FFF2-40B4-BE49-F238E27FC236}">
                <a16:creationId xmlns:a16="http://schemas.microsoft.com/office/drawing/2014/main" id="{DF3DBD87-4A02-2E4C-8D31-59FF75E30C35}"/>
              </a:ext>
            </a:extLst>
          </p:cNvPr>
          <p:cNvSpPr txBox="1">
            <a:spLocks noChangeArrowheads="1"/>
          </p:cNvSpPr>
          <p:nvPr/>
        </p:nvSpPr>
        <p:spPr bwMode="auto">
          <a:xfrm>
            <a:off x="2995723" y="3478213"/>
            <a:ext cx="611186" cy="273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p>
            <a:r>
              <a:rPr lang="fr-FR" altLang="fr-FR" sz="1200" dirty="0">
                <a:solidFill>
                  <a:srgbClr val="000000"/>
                </a:solidFill>
              </a:rPr>
              <a:t>HAITI</a:t>
            </a:r>
          </a:p>
        </p:txBody>
      </p:sp>
      <p:sp>
        <p:nvSpPr>
          <p:cNvPr id="24603" name="Text Box 27">
            <a:extLst>
              <a:ext uri="{FF2B5EF4-FFF2-40B4-BE49-F238E27FC236}">
                <a16:creationId xmlns:a16="http://schemas.microsoft.com/office/drawing/2014/main" id="{7E6C3D93-F65E-0249-8AE4-31F8C4087FD7}"/>
              </a:ext>
            </a:extLst>
          </p:cNvPr>
          <p:cNvSpPr txBox="1">
            <a:spLocks noChangeArrowheads="1"/>
          </p:cNvSpPr>
          <p:nvPr/>
        </p:nvSpPr>
        <p:spPr bwMode="auto">
          <a:xfrm>
            <a:off x="8856463" y="4211885"/>
            <a:ext cx="1368425"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t>PAPOUASIE-NOUVELLE-GUINÉE</a:t>
            </a:r>
          </a:p>
        </p:txBody>
      </p:sp>
      <p:sp>
        <p:nvSpPr>
          <p:cNvPr id="24604" name="Text Box 28">
            <a:extLst>
              <a:ext uri="{FF2B5EF4-FFF2-40B4-BE49-F238E27FC236}">
                <a16:creationId xmlns:a16="http://schemas.microsoft.com/office/drawing/2014/main" id="{02DCFD66-AF96-1744-AA0F-23AE853A4761}"/>
              </a:ext>
            </a:extLst>
          </p:cNvPr>
          <p:cNvSpPr txBox="1">
            <a:spLocks noChangeArrowheads="1"/>
          </p:cNvSpPr>
          <p:nvPr/>
        </p:nvSpPr>
        <p:spPr bwMode="auto">
          <a:xfrm>
            <a:off x="7344876" y="1942536"/>
            <a:ext cx="90011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RUSSIE</a:t>
            </a:r>
          </a:p>
        </p:txBody>
      </p:sp>
      <p:sp>
        <p:nvSpPr>
          <p:cNvPr id="24605" name="Text Box 29">
            <a:extLst>
              <a:ext uri="{FF2B5EF4-FFF2-40B4-BE49-F238E27FC236}">
                <a16:creationId xmlns:a16="http://schemas.microsoft.com/office/drawing/2014/main" id="{F996A916-6C8E-8E49-BB47-6CE25D184DCE}"/>
              </a:ext>
            </a:extLst>
          </p:cNvPr>
          <p:cNvSpPr txBox="1">
            <a:spLocks noChangeArrowheads="1"/>
          </p:cNvSpPr>
          <p:nvPr/>
        </p:nvSpPr>
        <p:spPr bwMode="auto">
          <a:xfrm>
            <a:off x="7451725" y="3083850"/>
            <a:ext cx="900112" cy="398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CHINE</a:t>
            </a:r>
          </a:p>
        </p:txBody>
      </p:sp>
      <p:sp>
        <p:nvSpPr>
          <p:cNvPr id="24606" name="Text Box 30">
            <a:extLst>
              <a:ext uri="{FF2B5EF4-FFF2-40B4-BE49-F238E27FC236}">
                <a16:creationId xmlns:a16="http://schemas.microsoft.com/office/drawing/2014/main" id="{E68AE891-900A-C542-BB21-6B42D869B7AE}"/>
              </a:ext>
            </a:extLst>
          </p:cNvPr>
          <p:cNvSpPr txBox="1">
            <a:spLocks noChangeArrowheads="1"/>
          </p:cNvSpPr>
          <p:nvPr/>
        </p:nvSpPr>
        <p:spPr bwMode="auto">
          <a:xfrm>
            <a:off x="6912520" y="3450225"/>
            <a:ext cx="90011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INDE</a:t>
            </a:r>
          </a:p>
        </p:txBody>
      </p:sp>
      <p:sp>
        <p:nvSpPr>
          <p:cNvPr id="24607" name="Text Box 31">
            <a:extLst>
              <a:ext uri="{FF2B5EF4-FFF2-40B4-BE49-F238E27FC236}">
                <a16:creationId xmlns:a16="http://schemas.microsoft.com/office/drawing/2014/main" id="{54818FA6-1570-0642-9786-7E2B85DCDCA9}"/>
              </a:ext>
            </a:extLst>
          </p:cNvPr>
          <p:cNvSpPr txBox="1">
            <a:spLocks noChangeArrowheads="1"/>
          </p:cNvSpPr>
          <p:nvPr/>
        </p:nvSpPr>
        <p:spPr bwMode="auto">
          <a:xfrm>
            <a:off x="8760466" y="3049588"/>
            <a:ext cx="90011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t>JAPON</a:t>
            </a:r>
          </a:p>
        </p:txBody>
      </p:sp>
      <p:sp>
        <p:nvSpPr>
          <p:cNvPr id="24608" name="Text Box 32">
            <a:extLst>
              <a:ext uri="{FF2B5EF4-FFF2-40B4-BE49-F238E27FC236}">
                <a16:creationId xmlns:a16="http://schemas.microsoft.com/office/drawing/2014/main" id="{690D40B8-DEC7-474D-B28E-5031B418A28A}"/>
              </a:ext>
            </a:extLst>
          </p:cNvPr>
          <p:cNvSpPr txBox="1">
            <a:spLocks noChangeArrowheads="1"/>
          </p:cNvSpPr>
          <p:nvPr/>
        </p:nvSpPr>
        <p:spPr bwMode="auto">
          <a:xfrm>
            <a:off x="3312120" y="4474369"/>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BRESIL</a:t>
            </a:r>
          </a:p>
        </p:txBody>
      </p:sp>
      <p:sp>
        <p:nvSpPr>
          <p:cNvPr id="24609" name="Text Box 33">
            <a:extLst>
              <a:ext uri="{FF2B5EF4-FFF2-40B4-BE49-F238E27FC236}">
                <a16:creationId xmlns:a16="http://schemas.microsoft.com/office/drawing/2014/main" id="{71D45639-DCC7-6144-8F99-C8929709D29A}"/>
              </a:ext>
            </a:extLst>
          </p:cNvPr>
          <p:cNvSpPr txBox="1">
            <a:spLocks noChangeArrowheads="1"/>
          </p:cNvSpPr>
          <p:nvPr/>
        </p:nvSpPr>
        <p:spPr bwMode="auto">
          <a:xfrm>
            <a:off x="6248257" y="4135437"/>
            <a:ext cx="12604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t>AFGHANISTAN</a:t>
            </a:r>
          </a:p>
        </p:txBody>
      </p:sp>
      <p:sp>
        <p:nvSpPr>
          <p:cNvPr id="24610" name="Text Box 34">
            <a:extLst>
              <a:ext uri="{FF2B5EF4-FFF2-40B4-BE49-F238E27FC236}">
                <a16:creationId xmlns:a16="http://schemas.microsoft.com/office/drawing/2014/main" id="{B1811E11-D98E-564D-9A2F-775D3661D4D4}"/>
              </a:ext>
            </a:extLst>
          </p:cNvPr>
          <p:cNvSpPr txBox="1">
            <a:spLocks noChangeArrowheads="1"/>
          </p:cNvSpPr>
          <p:nvPr/>
        </p:nvSpPr>
        <p:spPr bwMode="auto">
          <a:xfrm>
            <a:off x="4968924" y="2627709"/>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FRANCE</a:t>
            </a:r>
          </a:p>
        </p:txBody>
      </p:sp>
      <p:cxnSp>
        <p:nvCxnSpPr>
          <p:cNvPr id="7" name="Connecteur droit avec flèche 6">
            <a:extLst>
              <a:ext uri="{FF2B5EF4-FFF2-40B4-BE49-F238E27FC236}">
                <a16:creationId xmlns:a16="http://schemas.microsoft.com/office/drawing/2014/main" id="{DDCB98D9-496F-C842-B00B-D5700382C515}"/>
              </a:ext>
            </a:extLst>
          </p:cNvPr>
          <p:cNvCxnSpPr/>
          <p:nvPr/>
        </p:nvCxnSpPr>
        <p:spPr bwMode="auto">
          <a:xfrm>
            <a:off x="6804025" y="3283131"/>
            <a:ext cx="0" cy="806338"/>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6" name="Image 45">
            <a:extLst>
              <a:ext uri="{FF2B5EF4-FFF2-40B4-BE49-F238E27FC236}">
                <a16:creationId xmlns:a16="http://schemas.microsoft.com/office/drawing/2014/main" id="{BDD8A1C3-C6BD-664D-8B7D-0AF307717B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687" y="6170050"/>
            <a:ext cx="358689" cy="346091"/>
          </a:xfrm>
          <a:prstGeom prst="rect">
            <a:avLst/>
          </a:prstGeom>
        </p:spPr>
      </p:pic>
      <p:sp>
        <p:nvSpPr>
          <p:cNvPr id="33" name="Text Box 13">
            <a:extLst>
              <a:ext uri="{FF2B5EF4-FFF2-40B4-BE49-F238E27FC236}">
                <a16:creationId xmlns:a16="http://schemas.microsoft.com/office/drawing/2014/main" id="{E98FDD50-0FA4-6648-9F6F-A5D7DC5FFF77}"/>
              </a:ext>
            </a:extLst>
          </p:cNvPr>
          <p:cNvSpPr txBox="1">
            <a:spLocks noChangeArrowheads="1"/>
          </p:cNvSpPr>
          <p:nvPr/>
        </p:nvSpPr>
        <p:spPr bwMode="auto">
          <a:xfrm>
            <a:off x="1799952" y="3001714"/>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altLang="fr-FR" sz="1200" dirty="0">
                <a:solidFill>
                  <a:schemeClr val="bg1"/>
                </a:solidFill>
              </a:rPr>
              <a:t>ÉTATS-UNIS</a:t>
            </a:r>
          </a:p>
        </p:txBody>
      </p:sp>
      <p:sp>
        <p:nvSpPr>
          <p:cNvPr id="34" name="ZoneTexte 33">
            <a:extLst>
              <a:ext uri="{FF2B5EF4-FFF2-40B4-BE49-F238E27FC236}">
                <a16:creationId xmlns:a16="http://schemas.microsoft.com/office/drawing/2014/main" id="{30E3EE40-3643-0D42-B263-39B79844C64F}"/>
              </a:ext>
            </a:extLst>
          </p:cNvPr>
          <p:cNvSpPr txBox="1"/>
          <p:nvPr/>
        </p:nvSpPr>
        <p:spPr>
          <a:xfrm>
            <a:off x="4687834" y="1497655"/>
            <a:ext cx="1360590" cy="267585"/>
          </a:xfrm>
          <a:prstGeom prst="rect">
            <a:avLst/>
          </a:prstGeom>
          <a:noFill/>
        </p:spPr>
        <p:txBody>
          <a:bodyPr wrap="square" rtlCol="0">
            <a:spAutoFit/>
          </a:bodyPr>
          <a:lstStyle/>
          <a:p>
            <a:pPr algn="ctr"/>
            <a:r>
              <a:rPr lang="fr-FR" sz="1200" dirty="0"/>
              <a:t>NORVEGE</a:t>
            </a:r>
          </a:p>
        </p:txBody>
      </p:sp>
      <p:sp>
        <p:nvSpPr>
          <p:cNvPr id="35" name="Text Box 23">
            <a:extLst>
              <a:ext uri="{FF2B5EF4-FFF2-40B4-BE49-F238E27FC236}">
                <a16:creationId xmlns:a16="http://schemas.microsoft.com/office/drawing/2014/main" id="{F0FBFE85-811C-654B-926B-C9FBF45D21AD}"/>
              </a:ext>
            </a:extLst>
          </p:cNvPr>
          <p:cNvSpPr txBox="1">
            <a:spLocks noChangeArrowheads="1"/>
          </p:cNvSpPr>
          <p:nvPr/>
        </p:nvSpPr>
        <p:spPr bwMode="auto">
          <a:xfrm>
            <a:off x="4712462" y="3340225"/>
            <a:ext cx="927546"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p>
            <a:r>
              <a:rPr lang="fr-FR" altLang="fr-FR" sz="1200" dirty="0">
                <a:solidFill>
                  <a:schemeClr val="bg1"/>
                </a:solidFill>
              </a:rPr>
              <a:t>ALGÉRIE</a:t>
            </a:r>
          </a:p>
        </p:txBody>
      </p:sp>
      <p:sp>
        <p:nvSpPr>
          <p:cNvPr id="36" name="Text Box 23">
            <a:extLst>
              <a:ext uri="{FF2B5EF4-FFF2-40B4-BE49-F238E27FC236}">
                <a16:creationId xmlns:a16="http://schemas.microsoft.com/office/drawing/2014/main" id="{DA486BFD-B96F-7643-949B-734B95F4382D}"/>
              </a:ext>
            </a:extLst>
          </p:cNvPr>
          <p:cNvSpPr txBox="1">
            <a:spLocks noChangeArrowheads="1"/>
          </p:cNvSpPr>
          <p:nvPr/>
        </p:nvSpPr>
        <p:spPr bwMode="auto">
          <a:xfrm>
            <a:off x="6200998" y="3140292"/>
            <a:ext cx="927546"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p>
            <a:r>
              <a:rPr lang="fr-FR" altLang="fr-FR" sz="1200" dirty="0">
                <a:solidFill>
                  <a:schemeClr val="bg1"/>
                </a:solidFill>
              </a:rPr>
              <a:t>IRAN</a:t>
            </a:r>
          </a:p>
        </p:txBody>
      </p:sp>
      <p:sp>
        <p:nvSpPr>
          <p:cNvPr id="37" name="Rectangle 36">
            <a:extLst>
              <a:ext uri="{FF2B5EF4-FFF2-40B4-BE49-F238E27FC236}">
                <a16:creationId xmlns:a16="http://schemas.microsoft.com/office/drawing/2014/main" id="{9B2E2AA6-99DF-0042-8C76-A389F8A4743B}"/>
              </a:ext>
            </a:extLst>
          </p:cNvPr>
          <p:cNvSpPr/>
          <p:nvPr/>
        </p:nvSpPr>
        <p:spPr bwMode="auto">
          <a:xfrm>
            <a:off x="8793654" y="6228109"/>
            <a:ext cx="866924" cy="2157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fr-FR" sz="1800" b="0" i="0" u="none" strike="noStrike" cap="none" normalizeH="0" baseline="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8" name="Zone de texte 34">
            <a:extLst>
              <a:ext uri="{FF2B5EF4-FFF2-40B4-BE49-F238E27FC236}">
                <a16:creationId xmlns:a16="http://schemas.microsoft.com/office/drawing/2014/main" id="{98B2C396-8A7B-774E-B061-67536A98DD93}"/>
              </a:ext>
            </a:extLst>
          </p:cNvPr>
          <p:cNvSpPr txBox="1">
            <a:spLocks noChangeArrowheads="1"/>
          </p:cNvSpPr>
          <p:nvPr/>
        </p:nvSpPr>
        <p:spPr bwMode="auto">
          <a:xfrm>
            <a:off x="359792" y="3203773"/>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PACIFIQUE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39" name="Zone de texte 34">
            <a:extLst>
              <a:ext uri="{FF2B5EF4-FFF2-40B4-BE49-F238E27FC236}">
                <a16:creationId xmlns:a16="http://schemas.microsoft.com/office/drawing/2014/main" id="{CD37C507-C029-0D4D-AD4B-A710BDBDB098}"/>
              </a:ext>
            </a:extLst>
          </p:cNvPr>
          <p:cNvSpPr txBox="1">
            <a:spLocks noChangeArrowheads="1"/>
          </p:cNvSpPr>
          <p:nvPr/>
        </p:nvSpPr>
        <p:spPr bwMode="auto">
          <a:xfrm>
            <a:off x="4116958" y="4307085"/>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ATLANTIQUE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40" name="Zone de texte 34">
            <a:extLst>
              <a:ext uri="{FF2B5EF4-FFF2-40B4-BE49-F238E27FC236}">
                <a16:creationId xmlns:a16="http://schemas.microsoft.com/office/drawing/2014/main" id="{216C9BF3-B0EA-1948-B3EC-FF080BBA48A8}"/>
              </a:ext>
            </a:extLst>
          </p:cNvPr>
          <p:cNvSpPr txBox="1">
            <a:spLocks noChangeArrowheads="1"/>
          </p:cNvSpPr>
          <p:nvPr/>
        </p:nvSpPr>
        <p:spPr bwMode="auto">
          <a:xfrm>
            <a:off x="8941494" y="3399863"/>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PACIFIQUE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41" name="Zone de texte 34">
            <a:extLst>
              <a:ext uri="{FF2B5EF4-FFF2-40B4-BE49-F238E27FC236}">
                <a16:creationId xmlns:a16="http://schemas.microsoft.com/office/drawing/2014/main" id="{D3EB6920-5FA9-4B46-8062-D345DC4AD19B}"/>
              </a:ext>
            </a:extLst>
          </p:cNvPr>
          <p:cNvSpPr txBox="1">
            <a:spLocks noChangeArrowheads="1"/>
          </p:cNvSpPr>
          <p:nvPr/>
        </p:nvSpPr>
        <p:spPr bwMode="auto">
          <a:xfrm>
            <a:off x="3765090" y="807575"/>
            <a:ext cx="3363453"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GLACIAL ARCTIQUE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47" name="Zone de texte 34">
            <a:extLst>
              <a:ext uri="{FF2B5EF4-FFF2-40B4-BE49-F238E27FC236}">
                <a16:creationId xmlns:a16="http://schemas.microsoft.com/office/drawing/2014/main" id="{C430E7DF-2480-6C4D-AC2F-2BB81E720DDA}"/>
              </a:ext>
            </a:extLst>
          </p:cNvPr>
          <p:cNvSpPr txBox="1">
            <a:spLocks noChangeArrowheads="1"/>
          </p:cNvSpPr>
          <p:nvPr/>
        </p:nvSpPr>
        <p:spPr bwMode="auto">
          <a:xfrm>
            <a:off x="3357792" y="6300324"/>
            <a:ext cx="3363453"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GLACIAL ANTARCTIQUE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48" name="Zone de texte 34">
            <a:extLst>
              <a:ext uri="{FF2B5EF4-FFF2-40B4-BE49-F238E27FC236}">
                <a16:creationId xmlns:a16="http://schemas.microsoft.com/office/drawing/2014/main" id="{9066EB23-71B1-DF4D-84EA-9050DC1E126A}"/>
              </a:ext>
            </a:extLst>
          </p:cNvPr>
          <p:cNvSpPr txBox="1">
            <a:spLocks noChangeArrowheads="1"/>
          </p:cNvSpPr>
          <p:nvPr/>
        </p:nvSpPr>
        <p:spPr bwMode="auto">
          <a:xfrm>
            <a:off x="6912520" y="5200063"/>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INDIEN</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42" name="Text Box 17">
            <a:extLst>
              <a:ext uri="{FF2B5EF4-FFF2-40B4-BE49-F238E27FC236}">
                <a16:creationId xmlns:a16="http://schemas.microsoft.com/office/drawing/2014/main" id="{3EB811A6-E641-3D4D-A143-225EC9543B22}"/>
              </a:ext>
            </a:extLst>
          </p:cNvPr>
          <p:cNvSpPr txBox="1">
            <a:spLocks noChangeArrowheads="1"/>
          </p:cNvSpPr>
          <p:nvPr/>
        </p:nvSpPr>
        <p:spPr bwMode="auto">
          <a:xfrm>
            <a:off x="2106156" y="5272838"/>
            <a:ext cx="1439863"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347" rIns="90000" bIns="4500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fr-FR" altLang="fr-FR" sz="1200" dirty="0"/>
              <a:t>CHILI</a:t>
            </a:r>
          </a:p>
        </p:txBody>
      </p:sp>
    </p:spTree>
    <p:extLst>
      <p:ext uri="{BB962C8B-B14F-4D97-AF65-F5344CB8AC3E}">
        <p14:creationId xmlns:p14="http://schemas.microsoft.com/office/powerpoint/2010/main" val="37517689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E42EB4-FDC5-6D45-A775-18B812252DE7}"/>
              </a:ext>
            </a:extLst>
          </p:cNvPr>
          <p:cNvSpPr/>
          <p:nvPr/>
        </p:nvSpPr>
        <p:spPr>
          <a:xfrm>
            <a:off x="556757" y="1259557"/>
            <a:ext cx="9020059" cy="5470839"/>
          </a:xfrm>
          <a:prstGeom prst="rect">
            <a:avLst/>
          </a:prstGeom>
          <a:solidFill>
            <a:srgbClr val="76D6FF">
              <a:alpha val="10000"/>
            </a:srgb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reeform 2">
            <a:extLst>
              <a:ext uri="{FF2B5EF4-FFF2-40B4-BE49-F238E27FC236}">
                <a16:creationId xmlns:a16="http://schemas.microsoft.com/office/drawing/2014/main" id="{A20B7279-509D-C143-B5E5-734BD01691E7}"/>
              </a:ext>
            </a:extLst>
          </p:cNvPr>
          <p:cNvSpPr>
            <a:spLocks noChangeArrowheads="1"/>
          </p:cNvSpPr>
          <p:nvPr/>
        </p:nvSpPr>
        <p:spPr bwMode="auto">
          <a:xfrm>
            <a:off x="5174783" y="3465862"/>
            <a:ext cx="50669" cy="105573"/>
          </a:xfrm>
          <a:custGeom>
            <a:avLst/>
            <a:gdLst>
              <a:gd name="T0" fmla="*/ 0 w 84"/>
              <a:gd name="T1" fmla="*/ 41 h 166"/>
              <a:gd name="T2" fmla="*/ 16 w 84"/>
              <a:gd name="T3" fmla="*/ 16 h 166"/>
              <a:gd name="T4" fmla="*/ 31 w 84"/>
              <a:gd name="T5" fmla="*/ 0 h 166"/>
              <a:gd name="T6" fmla="*/ 67 w 84"/>
              <a:gd name="T7" fmla="*/ 26 h 166"/>
              <a:gd name="T8" fmla="*/ 67 w 84"/>
              <a:gd name="T9" fmla="*/ 41 h 166"/>
              <a:gd name="T10" fmla="*/ 67 w 84"/>
              <a:gd name="T11" fmla="*/ 51 h 166"/>
              <a:gd name="T12" fmla="*/ 67 w 84"/>
              <a:gd name="T13" fmla="*/ 67 h 166"/>
              <a:gd name="T14" fmla="*/ 73 w 84"/>
              <a:gd name="T15" fmla="*/ 82 h 166"/>
              <a:gd name="T16" fmla="*/ 83 w 84"/>
              <a:gd name="T17" fmla="*/ 108 h 166"/>
              <a:gd name="T18" fmla="*/ 67 w 84"/>
              <a:gd name="T19" fmla="*/ 149 h 166"/>
              <a:gd name="T20" fmla="*/ 47 w 84"/>
              <a:gd name="T21" fmla="*/ 165 h 166"/>
              <a:gd name="T22" fmla="*/ 47 w 84"/>
              <a:gd name="T23" fmla="*/ 160 h 166"/>
              <a:gd name="T24" fmla="*/ 31 w 84"/>
              <a:gd name="T25" fmla="*/ 139 h 166"/>
              <a:gd name="T26" fmla="*/ 6 w 84"/>
              <a:gd name="T27" fmla="*/ 124 h 166"/>
              <a:gd name="T28" fmla="*/ 16 w 84"/>
              <a:gd name="T29" fmla="*/ 124 h 166"/>
              <a:gd name="T30" fmla="*/ 16 w 84"/>
              <a:gd name="T31" fmla="*/ 98 h 166"/>
              <a:gd name="T32" fmla="*/ 20 w 84"/>
              <a:gd name="T33" fmla="*/ 92 h 166"/>
              <a:gd name="T34" fmla="*/ 16 w 84"/>
              <a:gd name="T35" fmla="*/ 82 h 166"/>
              <a:gd name="T36" fmla="*/ 16 w 84"/>
              <a:gd name="T37" fmla="*/ 57 h 166"/>
              <a:gd name="T38" fmla="*/ 0 w 84"/>
              <a:gd name="T39" fmla="*/ 41 h 166"/>
              <a:gd name="T40" fmla="*/ 0 w 84"/>
              <a:gd name="T41" fmla="*/ 41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66"/>
              <a:gd name="T65" fmla="*/ 84 w 84"/>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66">
                <a:moveTo>
                  <a:pt x="0" y="41"/>
                </a:moveTo>
                <a:lnTo>
                  <a:pt x="16" y="16"/>
                </a:lnTo>
                <a:lnTo>
                  <a:pt x="31" y="0"/>
                </a:lnTo>
                <a:lnTo>
                  <a:pt x="67" y="26"/>
                </a:lnTo>
                <a:lnTo>
                  <a:pt x="67" y="41"/>
                </a:lnTo>
                <a:lnTo>
                  <a:pt x="67" y="51"/>
                </a:lnTo>
                <a:lnTo>
                  <a:pt x="67" y="67"/>
                </a:lnTo>
                <a:lnTo>
                  <a:pt x="73" y="82"/>
                </a:lnTo>
                <a:lnTo>
                  <a:pt x="83" y="108"/>
                </a:lnTo>
                <a:lnTo>
                  <a:pt x="67" y="149"/>
                </a:lnTo>
                <a:lnTo>
                  <a:pt x="47" y="165"/>
                </a:lnTo>
                <a:lnTo>
                  <a:pt x="47" y="160"/>
                </a:lnTo>
                <a:lnTo>
                  <a:pt x="31" y="139"/>
                </a:lnTo>
                <a:lnTo>
                  <a:pt x="6" y="124"/>
                </a:lnTo>
                <a:lnTo>
                  <a:pt x="16" y="124"/>
                </a:lnTo>
                <a:lnTo>
                  <a:pt x="16" y="98"/>
                </a:lnTo>
                <a:lnTo>
                  <a:pt x="20" y="92"/>
                </a:lnTo>
                <a:lnTo>
                  <a:pt x="16" y="82"/>
                </a:lnTo>
                <a:lnTo>
                  <a:pt x="16" y="57"/>
                </a:lnTo>
                <a:lnTo>
                  <a:pt x="0"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 name="Freeform 3" descr="Rayures étroites horizontales">
            <a:extLst>
              <a:ext uri="{FF2B5EF4-FFF2-40B4-BE49-F238E27FC236}">
                <a16:creationId xmlns:a16="http://schemas.microsoft.com/office/drawing/2014/main" id="{78CCBB81-25B1-E748-B768-77A3C2FE2F47}"/>
              </a:ext>
            </a:extLst>
          </p:cNvPr>
          <p:cNvSpPr>
            <a:spLocks noChangeArrowheads="1"/>
          </p:cNvSpPr>
          <p:nvPr/>
        </p:nvSpPr>
        <p:spPr bwMode="auto">
          <a:xfrm>
            <a:off x="5260766" y="3413077"/>
            <a:ext cx="150469" cy="99174"/>
          </a:xfrm>
          <a:custGeom>
            <a:avLst/>
            <a:gdLst>
              <a:gd name="T0" fmla="*/ 0 w 245"/>
              <a:gd name="T1" fmla="*/ 0 h 156"/>
              <a:gd name="T2" fmla="*/ 16 w 245"/>
              <a:gd name="T3" fmla="*/ 4 h 156"/>
              <a:gd name="T4" fmla="*/ 11 w 245"/>
              <a:gd name="T5" fmla="*/ 14 h 156"/>
              <a:gd name="T6" fmla="*/ 11 w 245"/>
              <a:gd name="T7" fmla="*/ 26 h 156"/>
              <a:gd name="T8" fmla="*/ 37 w 245"/>
              <a:gd name="T9" fmla="*/ 14 h 156"/>
              <a:gd name="T10" fmla="*/ 57 w 245"/>
              <a:gd name="T11" fmla="*/ 26 h 156"/>
              <a:gd name="T12" fmla="*/ 68 w 245"/>
              <a:gd name="T13" fmla="*/ 26 h 156"/>
              <a:gd name="T14" fmla="*/ 94 w 245"/>
              <a:gd name="T15" fmla="*/ 26 h 156"/>
              <a:gd name="T16" fmla="*/ 119 w 245"/>
              <a:gd name="T17" fmla="*/ 30 h 156"/>
              <a:gd name="T18" fmla="*/ 125 w 245"/>
              <a:gd name="T19" fmla="*/ 26 h 156"/>
              <a:gd name="T20" fmla="*/ 145 w 245"/>
              <a:gd name="T21" fmla="*/ 14 h 156"/>
              <a:gd name="T22" fmla="*/ 187 w 245"/>
              <a:gd name="T23" fmla="*/ 0 h 156"/>
              <a:gd name="T24" fmla="*/ 192 w 245"/>
              <a:gd name="T25" fmla="*/ 4 h 156"/>
              <a:gd name="T26" fmla="*/ 228 w 245"/>
              <a:gd name="T27" fmla="*/ 4 h 156"/>
              <a:gd name="T28" fmla="*/ 233 w 245"/>
              <a:gd name="T29" fmla="*/ 14 h 156"/>
              <a:gd name="T30" fmla="*/ 244 w 245"/>
              <a:gd name="T31" fmla="*/ 14 h 156"/>
              <a:gd name="T32" fmla="*/ 244 w 245"/>
              <a:gd name="T33" fmla="*/ 41 h 156"/>
              <a:gd name="T34" fmla="*/ 233 w 245"/>
              <a:gd name="T35" fmla="*/ 41 h 156"/>
              <a:gd name="T36" fmla="*/ 217 w 245"/>
              <a:gd name="T37" fmla="*/ 57 h 156"/>
              <a:gd name="T38" fmla="*/ 228 w 245"/>
              <a:gd name="T39" fmla="*/ 82 h 156"/>
              <a:gd name="T40" fmla="*/ 213 w 245"/>
              <a:gd name="T41" fmla="*/ 92 h 156"/>
              <a:gd name="T42" fmla="*/ 233 w 245"/>
              <a:gd name="T43" fmla="*/ 114 h 156"/>
              <a:gd name="T44" fmla="*/ 217 w 245"/>
              <a:gd name="T45" fmla="*/ 114 h 156"/>
              <a:gd name="T46" fmla="*/ 203 w 245"/>
              <a:gd name="T47" fmla="*/ 108 h 156"/>
              <a:gd name="T48" fmla="*/ 166 w 245"/>
              <a:gd name="T49" fmla="*/ 124 h 156"/>
              <a:gd name="T50" fmla="*/ 160 w 245"/>
              <a:gd name="T51" fmla="*/ 124 h 156"/>
              <a:gd name="T52" fmla="*/ 160 w 245"/>
              <a:gd name="T53" fmla="*/ 149 h 156"/>
              <a:gd name="T54" fmla="*/ 135 w 245"/>
              <a:gd name="T55" fmla="*/ 155 h 156"/>
              <a:gd name="T56" fmla="*/ 119 w 245"/>
              <a:gd name="T57" fmla="*/ 149 h 156"/>
              <a:gd name="T58" fmla="*/ 104 w 245"/>
              <a:gd name="T59" fmla="*/ 149 h 156"/>
              <a:gd name="T60" fmla="*/ 94 w 245"/>
              <a:gd name="T61" fmla="*/ 139 h 156"/>
              <a:gd name="T62" fmla="*/ 27 w 245"/>
              <a:gd name="T63" fmla="*/ 149 h 156"/>
              <a:gd name="T64" fmla="*/ 27 w 245"/>
              <a:gd name="T65" fmla="*/ 124 h 156"/>
              <a:gd name="T66" fmla="*/ 0 w 245"/>
              <a:gd name="T67" fmla="*/ 98 h 156"/>
              <a:gd name="T68" fmla="*/ 11 w 245"/>
              <a:gd name="T69" fmla="*/ 92 h 156"/>
              <a:gd name="T70" fmla="*/ 0 w 245"/>
              <a:gd name="T71" fmla="*/ 82 h 156"/>
              <a:gd name="T72" fmla="*/ 0 w 245"/>
              <a:gd name="T73" fmla="*/ 72 h 156"/>
              <a:gd name="T74" fmla="*/ 11 w 245"/>
              <a:gd name="T75" fmla="*/ 67 h 156"/>
              <a:gd name="T76" fmla="*/ 16 w 245"/>
              <a:gd name="T77" fmla="*/ 57 h 156"/>
              <a:gd name="T78" fmla="*/ 11 w 245"/>
              <a:gd name="T79" fmla="*/ 46 h 156"/>
              <a:gd name="T80" fmla="*/ 0 w 245"/>
              <a:gd name="T81" fmla="*/ 30 h 156"/>
              <a:gd name="T82" fmla="*/ 0 w 245"/>
              <a:gd name="T83" fmla="*/ 0 h 156"/>
              <a:gd name="T84" fmla="*/ 0 w 245"/>
              <a:gd name="T85" fmla="*/ 0 h 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5"/>
              <a:gd name="T130" fmla="*/ 0 h 156"/>
              <a:gd name="T131" fmla="*/ 245 w 245"/>
              <a:gd name="T132" fmla="*/ 156 h 1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5" h="156">
                <a:moveTo>
                  <a:pt x="0" y="0"/>
                </a:moveTo>
                <a:lnTo>
                  <a:pt x="16" y="4"/>
                </a:lnTo>
                <a:lnTo>
                  <a:pt x="11" y="14"/>
                </a:lnTo>
                <a:lnTo>
                  <a:pt x="11" y="26"/>
                </a:lnTo>
                <a:lnTo>
                  <a:pt x="37" y="14"/>
                </a:lnTo>
                <a:lnTo>
                  <a:pt x="57" y="26"/>
                </a:lnTo>
                <a:lnTo>
                  <a:pt x="68" y="26"/>
                </a:lnTo>
                <a:lnTo>
                  <a:pt x="94" y="26"/>
                </a:lnTo>
                <a:lnTo>
                  <a:pt x="119" y="30"/>
                </a:lnTo>
                <a:lnTo>
                  <a:pt x="125" y="26"/>
                </a:lnTo>
                <a:lnTo>
                  <a:pt x="145" y="14"/>
                </a:lnTo>
                <a:lnTo>
                  <a:pt x="187" y="0"/>
                </a:lnTo>
                <a:lnTo>
                  <a:pt x="192" y="4"/>
                </a:lnTo>
                <a:lnTo>
                  <a:pt x="228" y="4"/>
                </a:lnTo>
                <a:lnTo>
                  <a:pt x="233" y="14"/>
                </a:lnTo>
                <a:lnTo>
                  <a:pt x="244" y="14"/>
                </a:lnTo>
                <a:lnTo>
                  <a:pt x="244" y="41"/>
                </a:lnTo>
                <a:lnTo>
                  <a:pt x="233" y="41"/>
                </a:lnTo>
                <a:lnTo>
                  <a:pt x="217" y="57"/>
                </a:lnTo>
                <a:lnTo>
                  <a:pt x="228" y="82"/>
                </a:lnTo>
                <a:lnTo>
                  <a:pt x="213" y="92"/>
                </a:lnTo>
                <a:lnTo>
                  <a:pt x="233" y="114"/>
                </a:lnTo>
                <a:lnTo>
                  <a:pt x="217" y="114"/>
                </a:lnTo>
                <a:lnTo>
                  <a:pt x="203" y="108"/>
                </a:lnTo>
                <a:lnTo>
                  <a:pt x="166" y="124"/>
                </a:lnTo>
                <a:lnTo>
                  <a:pt x="160" y="124"/>
                </a:lnTo>
                <a:lnTo>
                  <a:pt x="160" y="149"/>
                </a:lnTo>
                <a:lnTo>
                  <a:pt x="135" y="155"/>
                </a:lnTo>
                <a:lnTo>
                  <a:pt x="119" y="149"/>
                </a:lnTo>
                <a:lnTo>
                  <a:pt x="104" y="149"/>
                </a:lnTo>
                <a:lnTo>
                  <a:pt x="94" y="139"/>
                </a:lnTo>
                <a:lnTo>
                  <a:pt x="27" y="149"/>
                </a:lnTo>
                <a:lnTo>
                  <a:pt x="27" y="124"/>
                </a:lnTo>
                <a:lnTo>
                  <a:pt x="0" y="98"/>
                </a:lnTo>
                <a:lnTo>
                  <a:pt x="11" y="92"/>
                </a:lnTo>
                <a:lnTo>
                  <a:pt x="0" y="82"/>
                </a:lnTo>
                <a:lnTo>
                  <a:pt x="0" y="72"/>
                </a:lnTo>
                <a:lnTo>
                  <a:pt x="11" y="67"/>
                </a:lnTo>
                <a:lnTo>
                  <a:pt x="16" y="57"/>
                </a:lnTo>
                <a:lnTo>
                  <a:pt x="11" y="46"/>
                </a:lnTo>
                <a:lnTo>
                  <a:pt x="0" y="30"/>
                </a:lnTo>
                <a:lnTo>
                  <a:pt x="0"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 name="Freeform 4" descr="Diagonales larges vers le bas">
            <a:extLst>
              <a:ext uri="{FF2B5EF4-FFF2-40B4-BE49-F238E27FC236}">
                <a16:creationId xmlns:a16="http://schemas.microsoft.com/office/drawing/2014/main" id="{C425829F-F2E8-C042-A3D0-D8B864314BDC}"/>
              </a:ext>
            </a:extLst>
          </p:cNvPr>
          <p:cNvSpPr>
            <a:spLocks noChangeArrowheads="1"/>
          </p:cNvSpPr>
          <p:nvPr/>
        </p:nvSpPr>
        <p:spPr bwMode="auto">
          <a:xfrm>
            <a:off x="4883057" y="2928402"/>
            <a:ext cx="66023" cy="86377"/>
          </a:xfrm>
          <a:custGeom>
            <a:avLst/>
            <a:gdLst>
              <a:gd name="T0" fmla="*/ 14 w 109"/>
              <a:gd name="T1" fmla="*/ 129 h 135"/>
              <a:gd name="T2" fmla="*/ 14 w 109"/>
              <a:gd name="T3" fmla="*/ 93 h 135"/>
              <a:gd name="T4" fmla="*/ 4 w 109"/>
              <a:gd name="T5" fmla="*/ 83 h 135"/>
              <a:gd name="T6" fmla="*/ 0 w 109"/>
              <a:gd name="T7" fmla="*/ 93 h 135"/>
              <a:gd name="T8" fmla="*/ 0 w 109"/>
              <a:gd name="T9" fmla="*/ 51 h 135"/>
              <a:gd name="T10" fmla="*/ 0 w 109"/>
              <a:gd name="T11" fmla="*/ 26 h 135"/>
              <a:gd name="T12" fmla="*/ 14 w 109"/>
              <a:gd name="T13" fmla="*/ 36 h 135"/>
              <a:gd name="T14" fmla="*/ 20 w 109"/>
              <a:gd name="T15" fmla="*/ 10 h 135"/>
              <a:gd name="T16" fmla="*/ 41 w 109"/>
              <a:gd name="T17" fmla="*/ 20 h 135"/>
              <a:gd name="T18" fmla="*/ 41 w 109"/>
              <a:gd name="T19" fmla="*/ 0 h 135"/>
              <a:gd name="T20" fmla="*/ 72 w 109"/>
              <a:gd name="T21" fmla="*/ 0 h 135"/>
              <a:gd name="T22" fmla="*/ 87 w 109"/>
              <a:gd name="T23" fmla="*/ 26 h 135"/>
              <a:gd name="T24" fmla="*/ 108 w 109"/>
              <a:gd name="T25" fmla="*/ 36 h 135"/>
              <a:gd name="T26" fmla="*/ 98 w 109"/>
              <a:gd name="T27" fmla="*/ 51 h 135"/>
              <a:gd name="T28" fmla="*/ 82 w 109"/>
              <a:gd name="T29" fmla="*/ 51 h 135"/>
              <a:gd name="T30" fmla="*/ 82 w 109"/>
              <a:gd name="T31" fmla="*/ 61 h 135"/>
              <a:gd name="T32" fmla="*/ 82 w 109"/>
              <a:gd name="T33" fmla="*/ 67 h 135"/>
              <a:gd name="T34" fmla="*/ 72 w 109"/>
              <a:gd name="T35" fmla="*/ 83 h 135"/>
              <a:gd name="T36" fmla="*/ 57 w 109"/>
              <a:gd name="T37" fmla="*/ 93 h 135"/>
              <a:gd name="T38" fmla="*/ 57 w 109"/>
              <a:gd name="T39" fmla="*/ 119 h 135"/>
              <a:gd name="T40" fmla="*/ 57 w 109"/>
              <a:gd name="T41" fmla="*/ 134 h 135"/>
              <a:gd name="T42" fmla="*/ 41 w 109"/>
              <a:gd name="T43" fmla="*/ 134 h 135"/>
              <a:gd name="T44" fmla="*/ 14 w 109"/>
              <a:gd name="T45" fmla="*/ 129 h 135"/>
              <a:gd name="T46" fmla="*/ 14 w 109"/>
              <a:gd name="T47" fmla="*/ 129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9"/>
              <a:gd name="T73" fmla="*/ 0 h 135"/>
              <a:gd name="T74" fmla="*/ 109 w 109"/>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9" h="135">
                <a:moveTo>
                  <a:pt x="14" y="129"/>
                </a:moveTo>
                <a:lnTo>
                  <a:pt x="14" y="93"/>
                </a:lnTo>
                <a:lnTo>
                  <a:pt x="4" y="83"/>
                </a:lnTo>
                <a:lnTo>
                  <a:pt x="0" y="93"/>
                </a:lnTo>
                <a:lnTo>
                  <a:pt x="0" y="51"/>
                </a:lnTo>
                <a:lnTo>
                  <a:pt x="0" y="26"/>
                </a:lnTo>
                <a:lnTo>
                  <a:pt x="14" y="36"/>
                </a:lnTo>
                <a:lnTo>
                  <a:pt x="20" y="10"/>
                </a:lnTo>
                <a:lnTo>
                  <a:pt x="41" y="20"/>
                </a:lnTo>
                <a:lnTo>
                  <a:pt x="41" y="0"/>
                </a:lnTo>
                <a:lnTo>
                  <a:pt x="72" y="0"/>
                </a:lnTo>
                <a:lnTo>
                  <a:pt x="87" y="26"/>
                </a:lnTo>
                <a:lnTo>
                  <a:pt x="108" y="36"/>
                </a:lnTo>
                <a:lnTo>
                  <a:pt x="98" y="51"/>
                </a:lnTo>
                <a:lnTo>
                  <a:pt x="82" y="51"/>
                </a:lnTo>
                <a:lnTo>
                  <a:pt x="82" y="61"/>
                </a:lnTo>
                <a:lnTo>
                  <a:pt x="82" y="67"/>
                </a:lnTo>
                <a:lnTo>
                  <a:pt x="72" y="83"/>
                </a:lnTo>
                <a:lnTo>
                  <a:pt x="57" y="93"/>
                </a:lnTo>
                <a:lnTo>
                  <a:pt x="57" y="119"/>
                </a:lnTo>
                <a:lnTo>
                  <a:pt x="57" y="134"/>
                </a:lnTo>
                <a:lnTo>
                  <a:pt x="41" y="134"/>
                </a:lnTo>
                <a:lnTo>
                  <a:pt x="14" y="12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 name="Freeform 5">
            <a:extLst>
              <a:ext uri="{FF2B5EF4-FFF2-40B4-BE49-F238E27FC236}">
                <a16:creationId xmlns:a16="http://schemas.microsoft.com/office/drawing/2014/main" id="{67F84802-61CB-CA46-ACD8-59E3BDD157D2}"/>
              </a:ext>
            </a:extLst>
          </p:cNvPr>
          <p:cNvSpPr>
            <a:spLocks noChangeArrowheads="1"/>
          </p:cNvSpPr>
          <p:nvPr/>
        </p:nvSpPr>
        <p:spPr bwMode="auto">
          <a:xfrm>
            <a:off x="4952149" y="3011579"/>
            <a:ext cx="16889" cy="9598"/>
          </a:xfrm>
          <a:custGeom>
            <a:avLst/>
            <a:gdLst>
              <a:gd name="T0" fmla="*/ 16 w 27"/>
              <a:gd name="T1" fmla="*/ 16 h 17"/>
              <a:gd name="T2" fmla="*/ 0 w 27"/>
              <a:gd name="T3" fmla="*/ 16 h 17"/>
              <a:gd name="T4" fmla="*/ 10 w 27"/>
              <a:gd name="T5" fmla="*/ 0 h 17"/>
              <a:gd name="T6" fmla="*/ 16 w 27"/>
              <a:gd name="T7" fmla="*/ 5 h 17"/>
              <a:gd name="T8" fmla="*/ 26 w 27"/>
              <a:gd name="T9" fmla="*/ 5 h 17"/>
              <a:gd name="T10" fmla="*/ 26 w 27"/>
              <a:gd name="T11" fmla="*/ 16 h 17"/>
              <a:gd name="T12" fmla="*/ 16 w 27"/>
              <a:gd name="T13" fmla="*/ 16 h 17"/>
              <a:gd name="T14" fmla="*/ 16 w 2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7"/>
              <a:gd name="T26" fmla="*/ 27 w 2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7">
                <a:moveTo>
                  <a:pt x="16" y="16"/>
                </a:moveTo>
                <a:lnTo>
                  <a:pt x="0" y="16"/>
                </a:lnTo>
                <a:lnTo>
                  <a:pt x="10" y="0"/>
                </a:lnTo>
                <a:lnTo>
                  <a:pt x="16" y="5"/>
                </a:lnTo>
                <a:lnTo>
                  <a:pt x="26" y="5"/>
                </a:lnTo>
                <a:lnTo>
                  <a:pt x="26" y="16"/>
                </a:lnTo>
                <a:lnTo>
                  <a:pt x="16"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 name="Freeform 6" descr="Diagonales larges vers le bas">
            <a:extLst>
              <a:ext uri="{FF2B5EF4-FFF2-40B4-BE49-F238E27FC236}">
                <a16:creationId xmlns:a16="http://schemas.microsoft.com/office/drawing/2014/main" id="{82D2864B-49FF-6B49-87D1-03B99043F182}"/>
              </a:ext>
            </a:extLst>
          </p:cNvPr>
          <p:cNvSpPr>
            <a:spLocks noChangeArrowheads="1"/>
          </p:cNvSpPr>
          <p:nvPr/>
        </p:nvSpPr>
        <p:spPr bwMode="auto">
          <a:xfrm>
            <a:off x="4901480" y="3456265"/>
            <a:ext cx="32244" cy="55986"/>
          </a:xfrm>
          <a:custGeom>
            <a:avLst/>
            <a:gdLst>
              <a:gd name="T0" fmla="*/ 32 w 54"/>
              <a:gd name="T1" fmla="*/ 0 h 89"/>
              <a:gd name="T2" fmla="*/ 43 w 54"/>
              <a:gd name="T3" fmla="*/ 0 h 89"/>
              <a:gd name="T4" fmla="*/ 43 w 54"/>
              <a:gd name="T5" fmla="*/ 6 h 89"/>
              <a:gd name="T6" fmla="*/ 43 w 54"/>
              <a:gd name="T7" fmla="*/ 16 h 89"/>
              <a:gd name="T8" fmla="*/ 53 w 54"/>
              <a:gd name="T9" fmla="*/ 26 h 89"/>
              <a:gd name="T10" fmla="*/ 53 w 54"/>
              <a:gd name="T11" fmla="*/ 41 h 89"/>
              <a:gd name="T12" fmla="*/ 53 w 54"/>
              <a:gd name="T13" fmla="*/ 47 h 89"/>
              <a:gd name="T14" fmla="*/ 43 w 54"/>
              <a:gd name="T15" fmla="*/ 57 h 89"/>
              <a:gd name="T16" fmla="*/ 43 w 54"/>
              <a:gd name="T17" fmla="*/ 67 h 89"/>
              <a:gd name="T18" fmla="*/ 43 w 54"/>
              <a:gd name="T19" fmla="*/ 72 h 89"/>
              <a:gd name="T20" fmla="*/ 32 w 54"/>
              <a:gd name="T21" fmla="*/ 82 h 89"/>
              <a:gd name="T22" fmla="*/ 32 w 54"/>
              <a:gd name="T23" fmla="*/ 88 h 89"/>
              <a:gd name="T24" fmla="*/ 27 w 54"/>
              <a:gd name="T25" fmla="*/ 88 h 89"/>
              <a:gd name="T26" fmla="*/ 16 w 54"/>
              <a:gd name="T27" fmla="*/ 88 h 89"/>
              <a:gd name="T28" fmla="*/ 11 w 54"/>
              <a:gd name="T29" fmla="*/ 82 h 89"/>
              <a:gd name="T30" fmla="*/ 16 w 54"/>
              <a:gd name="T31" fmla="*/ 82 h 89"/>
              <a:gd name="T32" fmla="*/ 16 w 54"/>
              <a:gd name="T33" fmla="*/ 72 h 89"/>
              <a:gd name="T34" fmla="*/ 11 w 54"/>
              <a:gd name="T35" fmla="*/ 72 h 89"/>
              <a:gd name="T36" fmla="*/ 11 w 54"/>
              <a:gd name="T37" fmla="*/ 67 h 89"/>
              <a:gd name="T38" fmla="*/ 0 w 54"/>
              <a:gd name="T39" fmla="*/ 67 h 89"/>
              <a:gd name="T40" fmla="*/ 11 w 54"/>
              <a:gd name="T41" fmla="*/ 57 h 89"/>
              <a:gd name="T42" fmla="*/ 11 w 54"/>
              <a:gd name="T43" fmla="*/ 47 h 89"/>
              <a:gd name="T44" fmla="*/ 0 w 54"/>
              <a:gd name="T45" fmla="*/ 47 h 89"/>
              <a:gd name="T46" fmla="*/ 0 w 54"/>
              <a:gd name="T47" fmla="*/ 41 h 89"/>
              <a:gd name="T48" fmla="*/ 11 w 54"/>
              <a:gd name="T49" fmla="*/ 41 h 89"/>
              <a:gd name="T50" fmla="*/ 0 w 54"/>
              <a:gd name="T51" fmla="*/ 31 h 89"/>
              <a:gd name="T52" fmla="*/ 11 w 54"/>
              <a:gd name="T53" fmla="*/ 31 h 89"/>
              <a:gd name="T54" fmla="*/ 11 w 54"/>
              <a:gd name="T55" fmla="*/ 26 h 89"/>
              <a:gd name="T56" fmla="*/ 16 w 54"/>
              <a:gd name="T57" fmla="*/ 16 h 89"/>
              <a:gd name="T58" fmla="*/ 27 w 54"/>
              <a:gd name="T59" fmla="*/ 16 h 89"/>
              <a:gd name="T60" fmla="*/ 32 w 54"/>
              <a:gd name="T61" fmla="*/ 16 h 89"/>
              <a:gd name="T62" fmla="*/ 32 w 54"/>
              <a:gd name="T63" fmla="*/ 6 h 89"/>
              <a:gd name="T64" fmla="*/ 32 w 54"/>
              <a:gd name="T65" fmla="*/ 0 h 89"/>
              <a:gd name="T66" fmla="*/ 32 w 54"/>
              <a:gd name="T67" fmla="*/ 0 h 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89"/>
              <a:gd name="T104" fmla="*/ 54 w 54"/>
              <a:gd name="T105" fmla="*/ 89 h 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89">
                <a:moveTo>
                  <a:pt x="32" y="0"/>
                </a:moveTo>
                <a:lnTo>
                  <a:pt x="43" y="0"/>
                </a:lnTo>
                <a:lnTo>
                  <a:pt x="43" y="6"/>
                </a:lnTo>
                <a:lnTo>
                  <a:pt x="43" y="16"/>
                </a:lnTo>
                <a:lnTo>
                  <a:pt x="53" y="26"/>
                </a:lnTo>
                <a:lnTo>
                  <a:pt x="53" y="41"/>
                </a:lnTo>
                <a:lnTo>
                  <a:pt x="53" y="47"/>
                </a:lnTo>
                <a:lnTo>
                  <a:pt x="43" y="57"/>
                </a:lnTo>
                <a:lnTo>
                  <a:pt x="43" y="67"/>
                </a:lnTo>
                <a:lnTo>
                  <a:pt x="43" y="72"/>
                </a:lnTo>
                <a:lnTo>
                  <a:pt x="32" y="82"/>
                </a:lnTo>
                <a:lnTo>
                  <a:pt x="32" y="88"/>
                </a:lnTo>
                <a:lnTo>
                  <a:pt x="27" y="88"/>
                </a:lnTo>
                <a:lnTo>
                  <a:pt x="16" y="88"/>
                </a:lnTo>
                <a:lnTo>
                  <a:pt x="11" y="82"/>
                </a:lnTo>
                <a:lnTo>
                  <a:pt x="16" y="82"/>
                </a:lnTo>
                <a:lnTo>
                  <a:pt x="16" y="72"/>
                </a:lnTo>
                <a:lnTo>
                  <a:pt x="11" y="72"/>
                </a:lnTo>
                <a:lnTo>
                  <a:pt x="11" y="67"/>
                </a:lnTo>
                <a:lnTo>
                  <a:pt x="0" y="67"/>
                </a:lnTo>
                <a:lnTo>
                  <a:pt x="11" y="57"/>
                </a:lnTo>
                <a:lnTo>
                  <a:pt x="11" y="47"/>
                </a:lnTo>
                <a:lnTo>
                  <a:pt x="0" y="47"/>
                </a:lnTo>
                <a:lnTo>
                  <a:pt x="0" y="41"/>
                </a:lnTo>
                <a:lnTo>
                  <a:pt x="11" y="41"/>
                </a:lnTo>
                <a:lnTo>
                  <a:pt x="0" y="31"/>
                </a:lnTo>
                <a:lnTo>
                  <a:pt x="11" y="31"/>
                </a:lnTo>
                <a:lnTo>
                  <a:pt x="11" y="26"/>
                </a:lnTo>
                <a:lnTo>
                  <a:pt x="16" y="16"/>
                </a:lnTo>
                <a:lnTo>
                  <a:pt x="27" y="16"/>
                </a:lnTo>
                <a:lnTo>
                  <a:pt x="32" y="16"/>
                </a:lnTo>
                <a:lnTo>
                  <a:pt x="32" y="6"/>
                </a:lnTo>
                <a:lnTo>
                  <a:pt x="32"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 name="Freeform 7">
            <a:extLst>
              <a:ext uri="{FF2B5EF4-FFF2-40B4-BE49-F238E27FC236}">
                <a16:creationId xmlns:a16="http://schemas.microsoft.com/office/drawing/2014/main" id="{D6C45557-0145-4D43-9521-5864681A163D}"/>
              </a:ext>
            </a:extLst>
          </p:cNvPr>
          <p:cNvSpPr>
            <a:spLocks noChangeArrowheads="1"/>
          </p:cNvSpPr>
          <p:nvPr/>
        </p:nvSpPr>
        <p:spPr bwMode="auto">
          <a:xfrm>
            <a:off x="5053487" y="3689804"/>
            <a:ext cx="7676" cy="9598"/>
          </a:xfrm>
          <a:custGeom>
            <a:avLst/>
            <a:gdLst>
              <a:gd name="T0" fmla="*/ 11 w 12"/>
              <a:gd name="T1" fmla="*/ 16 h 17"/>
              <a:gd name="T2" fmla="*/ 0 w 12"/>
              <a:gd name="T3" fmla="*/ 0 h 17"/>
              <a:gd name="T4" fmla="*/ 11 w 12"/>
              <a:gd name="T5" fmla="*/ 6 h 17"/>
              <a:gd name="T6" fmla="*/ 11 w 12"/>
              <a:gd name="T7" fmla="*/ 16 h 17"/>
              <a:gd name="T8" fmla="*/ 11 w 12"/>
              <a:gd name="T9" fmla="*/ 16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11" y="16"/>
                </a:moveTo>
                <a:lnTo>
                  <a:pt x="0" y="0"/>
                </a:lnTo>
                <a:lnTo>
                  <a:pt x="11" y="6"/>
                </a:lnTo>
                <a:lnTo>
                  <a:pt x="11"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 name="Freeform 8">
            <a:extLst>
              <a:ext uri="{FF2B5EF4-FFF2-40B4-BE49-F238E27FC236}">
                <a16:creationId xmlns:a16="http://schemas.microsoft.com/office/drawing/2014/main" id="{A2AD1236-3DBE-244F-A134-820511BDC549}"/>
              </a:ext>
            </a:extLst>
          </p:cNvPr>
          <p:cNvSpPr>
            <a:spLocks noChangeArrowheads="1"/>
          </p:cNvSpPr>
          <p:nvPr/>
        </p:nvSpPr>
        <p:spPr bwMode="auto">
          <a:xfrm>
            <a:off x="5016637" y="2389341"/>
            <a:ext cx="27637" cy="25593"/>
          </a:xfrm>
          <a:custGeom>
            <a:avLst/>
            <a:gdLst>
              <a:gd name="T0" fmla="*/ 4 w 47"/>
              <a:gd name="T1" fmla="*/ 41 h 42"/>
              <a:gd name="T2" fmla="*/ 0 w 47"/>
              <a:gd name="T3" fmla="*/ 25 h 42"/>
              <a:gd name="T4" fmla="*/ 20 w 47"/>
              <a:gd name="T5" fmla="*/ 0 h 42"/>
              <a:gd name="T6" fmla="*/ 31 w 47"/>
              <a:gd name="T7" fmla="*/ 15 h 42"/>
              <a:gd name="T8" fmla="*/ 41 w 47"/>
              <a:gd name="T9" fmla="*/ 0 h 42"/>
              <a:gd name="T10" fmla="*/ 46 w 47"/>
              <a:gd name="T11" fmla="*/ 15 h 42"/>
              <a:gd name="T12" fmla="*/ 20 w 47"/>
              <a:gd name="T13" fmla="*/ 36 h 42"/>
              <a:gd name="T14" fmla="*/ 16 w 47"/>
              <a:gd name="T15" fmla="*/ 41 h 42"/>
              <a:gd name="T16" fmla="*/ 4 w 47"/>
              <a:gd name="T17" fmla="*/ 41 h 42"/>
              <a:gd name="T18" fmla="*/ 4 w 47"/>
              <a:gd name="T19" fmla="*/ 41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2"/>
              <a:gd name="T32" fmla="*/ 47 w 47"/>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2">
                <a:moveTo>
                  <a:pt x="4" y="41"/>
                </a:moveTo>
                <a:lnTo>
                  <a:pt x="0" y="25"/>
                </a:lnTo>
                <a:lnTo>
                  <a:pt x="20" y="0"/>
                </a:lnTo>
                <a:lnTo>
                  <a:pt x="31" y="15"/>
                </a:lnTo>
                <a:lnTo>
                  <a:pt x="41" y="0"/>
                </a:lnTo>
                <a:lnTo>
                  <a:pt x="46" y="15"/>
                </a:lnTo>
                <a:lnTo>
                  <a:pt x="20" y="36"/>
                </a:lnTo>
                <a:lnTo>
                  <a:pt x="16" y="41"/>
                </a:lnTo>
                <a:lnTo>
                  <a:pt x="4"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 name="Freeform 9">
            <a:extLst>
              <a:ext uri="{FF2B5EF4-FFF2-40B4-BE49-F238E27FC236}">
                <a16:creationId xmlns:a16="http://schemas.microsoft.com/office/drawing/2014/main" id="{0AD164C8-B5AB-E746-A00D-CB59ECFD96FC}"/>
              </a:ext>
            </a:extLst>
          </p:cNvPr>
          <p:cNvSpPr>
            <a:spLocks noChangeArrowheads="1"/>
          </p:cNvSpPr>
          <p:nvPr/>
        </p:nvSpPr>
        <p:spPr bwMode="auto">
          <a:xfrm>
            <a:off x="4999747" y="2386142"/>
            <a:ext cx="16890" cy="19195"/>
          </a:xfrm>
          <a:custGeom>
            <a:avLst/>
            <a:gdLst>
              <a:gd name="T0" fmla="*/ 16 w 28"/>
              <a:gd name="T1" fmla="*/ 31 h 32"/>
              <a:gd name="T2" fmla="*/ 6 w 28"/>
              <a:gd name="T3" fmla="*/ 31 h 32"/>
              <a:gd name="T4" fmla="*/ 27 w 28"/>
              <a:gd name="T5" fmla="*/ 21 h 32"/>
              <a:gd name="T6" fmla="*/ 16 w 28"/>
              <a:gd name="T7" fmla="*/ 21 h 32"/>
              <a:gd name="T8" fmla="*/ 0 w 28"/>
              <a:gd name="T9" fmla="*/ 31 h 32"/>
              <a:gd name="T10" fmla="*/ 0 w 28"/>
              <a:gd name="T11" fmla="*/ 15 h 32"/>
              <a:gd name="T12" fmla="*/ 16 w 28"/>
              <a:gd name="T13" fmla="*/ 15 h 32"/>
              <a:gd name="T14" fmla="*/ 16 w 28"/>
              <a:gd name="T15" fmla="*/ 0 h 32"/>
              <a:gd name="T16" fmla="*/ 27 w 28"/>
              <a:gd name="T17" fmla="*/ 6 h 32"/>
              <a:gd name="T18" fmla="*/ 27 w 28"/>
              <a:gd name="T19" fmla="*/ 21 h 32"/>
              <a:gd name="T20" fmla="*/ 16 w 28"/>
              <a:gd name="T21" fmla="*/ 31 h 32"/>
              <a:gd name="T22" fmla="*/ 16 w 28"/>
              <a:gd name="T23" fmla="*/ 3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2"/>
              <a:gd name="T38" fmla="*/ 28 w 28"/>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2">
                <a:moveTo>
                  <a:pt x="16" y="31"/>
                </a:moveTo>
                <a:lnTo>
                  <a:pt x="6" y="31"/>
                </a:lnTo>
                <a:lnTo>
                  <a:pt x="27" y="21"/>
                </a:lnTo>
                <a:lnTo>
                  <a:pt x="16" y="21"/>
                </a:lnTo>
                <a:lnTo>
                  <a:pt x="0" y="31"/>
                </a:lnTo>
                <a:lnTo>
                  <a:pt x="0" y="15"/>
                </a:lnTo>
                <a:lnTo>
                  <a:pt x="16" y="15"/>
                </a:lnTo>
                <a:lnTo>
                  <a:pt x="16" y="0"/>
                </a:lnTo>
                <a:lnTo>
                  <a:pt x="27" y="6"/>
                </a:lnTo>
                <a:lnTo>
                  <a:pt x="27" y="21"/>
                </a:lnTo>
                <a:lnTo>
                  <a:pt x="16"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 name="Freeform 10" descr="Diagonales larges vers le bas">
            <a:extLst>
              <a:ext uri="{FF2B5EF4-FFF2-40B4-BE49-F238E27FC236}">
                <a16:creationId xmlns:a16="http://schemas.microsoft.com/office/drawing/2014/main" id="{5FEF9CBD-B729-2644-9D48-19D483C5EEF7}"/>
              </a:ext>
            </a:extLst>
          </p:cNvPr>
          <p:cNvSpPr>
            <a:spLocks noChangeArrowheads="1"/>
          </p:cNvSpPr>
          <p:nvPr/>
        </p:nvSpPr>
        <p:spPr bwMode="auto">
          <a:xfrm>
            <a:off x="5028919" y="3014778"/>
            <a:ext cx="257947" cy="219144"/>
          </a:xfrm>
          <a:custGeom>
            <a:avLst/>
            <a:gdLst>
              <a:gd name="T0" fmla="*/ 217 w 421"/>
              <a:gd name="T1" fmla="*/ 16 h 344"/>
              <a:gd name="T2" fmla="*/ 352 w 421"/>
              <a:gd name="T3" fmla="*/ 16 h 344"/>
              <a:gd name="T4" fmla="*/ 378 w 421"/>
              <a:gd name="T5" fmla="*/ 62 h 344"/>
              <a:gd name="T6" fmla="*/ 393 w 421"/>
              <a:gd name="T7" fmla="*/ 94 h 344"/>
              <a:gd name="T8" fmla="*/ 404 w 421"/>
              <a:gd name="T9" fmla="*/ 125 h 344"/>
              <a:gd name="T10" fmla="*/ 368 w 421"/>
              <a:gd name="T11" fmla="*/ 145 h 344"/>
              <a:gd name="T12" fmla="*/ 393 w 421"/>
              <a:gd name="T13" fmla="*/ 172 h 344"/>
              <a:gd name="T14" fmla="*/ 404 w 421"/>
              <a:gd name="T15" fmla="*/ 203 h 344"/>
              <a:gd name="T16" fmla="*/ 420 w 421"/>
              <a:gd name="T17" fmla="*/ 233 h 344"/>
              <a:gd name="T18" fmla="*/ 362 w 421"/>
              <a:gd name="T19" fmla="*/ 311 h 344"/>
              <a:gd name="T20" fmla="*/ 368 w 421"/>
              <a:gd name="T21" fmla="*/ 336 h 344"/>
              <a:gd name="T22" fmla="*/ 362 w 421"/>
              <a:gd name="T23" fmla="*/ 343 h 344"/>
              <a:gd name="T24" fmla="*/ 352 w 421"/>
              <a:gd name="T25" fmla="*/ 336 h 344"/>
              <a:gd name="T26" fmla="*/ 326 w 421"/>
              <a:gd name="T27" fmla="*/ 326 h 344"/>
              <a:gd name="T28" fmla="*/ 305 w 421"/>
              <a:gd name="T29" fmla="*/ 321 h 344"/>
              <a:gd name="T30" fmla="*/ 295 w 421"/>
              <a:gd name="T31" fmla="*/ 326 h 344"/>
              <a:gd name="T32" fmla="*/ 280 w 421"/>
              <a:gd name="T33" fmla="*/ 326 h 344"/>
              <a:gd name="T34" fmla="*/ 254 w 421"/>
              <a:gd name="T35" fmla="*/ 336 h 344"/>
              <a:gd name="T36" fmla="*/ 244 w 421"/>
              <a:gd name="T37" fmla="*/ 326 h 344"/>
              <a:gd name="T38" fmla="*/ 238 w 421"/>
              <a:gd name="T39" fmla="*/ 311 h 344"/>
              <a:gd name="T40" fmla="*/ 217 w 421"/>
              <a:gd name="T41" fmla="*/ 321 h 344"/>
              <a:gd name="T42" fmla="*/ 197 w 421"/>
              <a:gd name="T43" fmla="*/ 301 h 344"/>
              <a:gd name="T44" fmla="*/ 197 w 421"/>
              <a:gd name="T45" fmla="*/ 295 h 344"/>
              <a:gd name="T46" fmla="*/ 160 w 421"/>
              <a:gd name="T47" fmla="*/ 285 h 344"/>
              <a:gd name="T48" fmla="*/ 160 w 421"/>
              <a:gd name="T49" fmla="*/ 280 h 344"/>
              <a:gd name="T50" fmla="*/ 145 w 421"/>
              <a:gd name="T51" fmla="*/ 270 h 344"/>
              <a:gd name="T52" fmla="*/ 129 w 421"/>
              <a:gd name="T53" fmla="*/ 280 h 344"/>
              <a:gd name="T54" fmla="*/ 119 w 421"/>
              <a:gd name="T55" fmla="*/ 280 h 344"/>
              <a:gd name="T56" fmla="*/ 104 w 421"/>
              <a:gd name="T57" fmla="*/ 270 h 344"/>
              <a:gd name="T58" fmla="*/ 104 w 421"/>
              <a:gd name="T59" fmla="*/ 259 h 344"/>
              <a:gd name="T60" fmla="*/ 104 w 421"/>
              <a:gd name="T61" fmla="*/ 254 h 344"/>
              <a:gd name="T62" fmla="*/ 94 w 421"/>
              <a:gd name="T63" fmla="*/ 254 h 344"/>
              <a:gd name="T64" fmla="*/ 68 w 421"/>
              <a:gd name="T65" fmla="*/ 244 h 344"/>
              <a:gd name="T66" fmla="*/ 68 w 421"/>
              <a:gd name="T67" fmla="*/ 233 h 344"/>
              <a:gd name="T68" fmla="*/ 52 w 421"/>
              <a:gd name="T69" fmla="*/ 233 h 344"/>
              <a:gd name="T70" fmla="*/ 41 w 421"/>
              <a:gd name="T71" fmla="*/ 233 h 344"/>
              <a:gd name="T72" fmla="*/ 52 w 421"/>
              <a:gd name="T73" fmla="*/ 217 h 344"/>
              <a:gd name="T74" fmla="*/ 41 w 421"/>
              <a:gd name="T75" fmla="*/ 213 h 344"/>
              <a:gd name="T76" fmla="*/ 37 w 421"/>
              <a:gd name="T77" fmla="*/ 187 h 344"/>
              <a:gd name="T78" fmla="*/ 37 w 421"/>
              <a:gd name="T79" fmla="*/ 176 h 344"/>
              <a:gd name="T80" fmla="*/ 26 w 421"/>
              <a:gd name="T81" fmla="*/ 176 h 344"/>
              <a:gd name="T82" fmla="*/ 21 w 421"/>
              <a:gd name="T83" fmla="*/ 150 h 344"/>
              <a:gd name="T84" fmla="*/ 26 w 421"/>
              <a:gd name="T85" fmla="*/ 145 h 344"/>
              <a:gd name="T86" fmla="*/ 0 w 421"/>
              <a:gd name="T87" fmla="*/ 125 h 344"/>
              <a:gd name="T88" fmla="*/ 0 w 421"/>
              <a:gd name="T89" fmla="*/ 119 h 344"/>
              <a:gd name="T90" fmla="*/ 21 w 421"/>
              <a:gd name="T91" fmla="*/ 104 h 344"/>
              <a:gd name="T92" fmla="*/ 11 w 421"/>
              <a:gd name="T93" fmla="*/ 78 h 344"/>
              <a:gd name="T94" fmla="*/ 21 w 421"/>
              <a:gd name="T95" fmla="*/ 68 h 344"/>
              <a:gd name="T96" fmla="*/ 26 w 421"/>
              <a:gd name="T97" fmla="*/ 68 h 344"/>
              <a:gd name="T98" fmla="*/ 26 w 421"/>
              <a:gd name="T99" fmla="*/ 52 h 344"/>
              <a:gd name="T100" fmla="*/ 78 w 421"/>
              <a:gd name="T101" fmla="*/ 37 h 344"/>
              <a:gd name="T102" fmla="*/ 88 w 421"/>
              <a:gd name="T103" fmla="*/ 16 h 344"/>
              <a:gd name="T104" fmla="*/ 104 w 421"/>
              <a:gd name="T105" fmla="*/ 11 h 344"/>
              <a:gd name="T106" fmla="*/ 109 w 421"/>
              <a:gd name="T107" fmla="*/ 11 h 344"/>
              <a:gd name="T108" fmla="*/ 160 w 421"/>
              <a:gd name="T109" fmla="*/ 0 h 344"/>
              <a:gd name="T110" fmla="*/ 172 w 421"/>
              <a:gd name="T111" fmla="*/ 16 h 344"/>
              <a:gd name="T112" fmla="*/ 176 w 421"/>
              <a:gd name="T113" fmla="*/ 27 h 344"/>
              <a:gd name="T114" fmla="*/ 197 w 421"/>
              <a:gd name="T115" fmla="*/ 27 h 344"/>
              <a:gd name="T116" fmla="*/ 213 w 421"/>
              <a:gd name="T117" fmla="*/ 37 h 344"/>
              <a:gd name="T118" fmla="*/ 217 w 421"/>
              <a:gd name="T119" fmla="*/ 16 h 344"/>
              <a:gd name="T120" fmla="*/ 217 w 421"/>
              <a:gd name="T121" fmla="*/ 16 h 3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1"/>
              <a:gd name="T184" fmla="*/ 0 h 344"/>
              <a:gd name="T185" fmla="*/ 421 w 421"/>
              <a:gd name="T186" fmla="*/ 344 h 3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1" h="344">
                <a:moveTo>
                  <a:pt x="217" y="16"/>
                </a:moveTo>
                <a:lnTo>
                  <a:pt x="352" y="16"/>
                </a:lnTo>
                <a:lnTo>
                  <a:pt x="378" y="62"/>
                </a:lnTo>
                <a:lnTo>
                  <a:pt x="393" y="94"/>
                </a:lnTo>
                <a:lnTo>
                  <a:pt x="404" y="125"/>
                </a:lnTo>
                <a:lnTo>
                  <a:pt x="368" y="145"/>
                </a:lnTo>
                <a:lnTo>
                  <a:pt x="393" y="172"/>
                </a:lnTo>
                <a:lnTo>
                  <a:pt x="404" y="203"/>
                </a:lnTo>
                <a:lnTo>
                  <a:pt x="420" y="233"/>
                </a:lnTo>
                <a:lnTo>
                  <a:pt x="362" y="311"/>
                </a:lnTo>
                <a:lnTo>
                  <a:pt x="368" y="336"/>
                </a:lnTo>
                <a:lnTo>
                  <a:pt x="362" y="343"/>
                </a:lnTo>
                <a:lnTo>
                  <a:pt x="352" y="336"/>
                </a:lnTo>
                <a:lnTo>
                  <a:pt x="326" y="326"/>
                </a:lnTo>
                <a:lnTo>
                  <a:pt x="305" y="321"/>
                </a:lnTo>
                <a:lnTo>
                  <a:pt x="295" y="326"/>
                </a:lnTo>
                <a:lnTo>
                  <a:pt x="280" y="326"/>
                </a:lnTo>
                <a:lnTo>
                  <a:pt x="254" y="336"/>
                </a:lnTo>
                <a:lnTo>
                  <a:pt x="244" y="326"/>
                </a:lnTo>
                <a:lnTo>
                  <a:pt x="238" y="311"/>
                </a:lnTo>
                <a:lnTo>
                  <a:pt x="217" y="321"/>
                </a:lnTo>
                <a:lnTo>
                  <a:pt x="197" y="301"/>
                </a:lnTo>
                <a:lnTo>
                  <a:pt x="197" y="295"/>
                </a:lnTo>
                <a:lnTo>
                  <a:pt x="160" y="285"/>
                </a:lnTo>
                <a:lnTo>
                  <a:pt x="160" y="280"/>
                </a:lnTo>
                <a:lnTo>
                  <a:pt x="145" y="270"/>
                </a:lnTo>
                <a:lnTo>
                  <a:pt x="129" y="280"/>
                </a:lnTo>
                <a:lnTo>
                  <a:pt x="119" y="280"/>
                </a:lnTo>
                <a:lnTo>
                  <a:pt x="104" y="270"/>
                </a:lnTo>
                <a:lnTo>
                  <a:pt x="104" y="259"/>
                </a:lnTo>
                <a:lnTo>
                  <a:pt x="104" y="254"/>
                </a:lnTo>
                <a:lnTo>
                  <a:pt x="94" y="254"/>
                </a:lnTo>
                <a:lnTo>
                  <a:pt x="68" y="244"/>
                </a:lnTo>
                <a:lnTo>
                  <a:pt x="68" y="233"/>
                </a:lnTo>
                <a:lnTo>
                  <a:pt x="52" y="233"/>
                </a:lnTo>
                <a:lnTo>
                  <a:pt x="41" y="233"/>
                </a:lnTo>
                <a:lnTo>
                  <a:pt x="52" y="217"/>
                </a:lnTo>
                <a:lnTo>
                  <a:pt x="41" y="213"/>
                </a:lnTo>
                <a:lnTo>
                  <a:pt x="37" y="187"/>
                </a:lnTo>
                <a:lnTo>
                  <a:pt x="37" y="176"/>
                </a:lnTo>
                <a:lnTo>
                  <a:pt x="26" y="176"/>
                </a:lnTo>
                <a:lnTo>
                  <a:pt x="21" y="150"/>
                </a:lnTo>
                <a:lnTo>
                  <a:pt x="26" y="145"/>
                </a:lnTo>
                <a:lnTo>
                  <a:pt x="0" y="125"/>
                </a:lnTo>
                <a:lnTo>
                  <a:pt x="0" y="119"/>
                </a:lnTo>
                <a:lnTo>
                  <a:pt x="21" y="104"/>
                </a:lnTo>
                <a:lnTo>
                  <a:pt x="11" y="78"/>
                </a:lnTo>
                <a:lnTo>
                  <a:pt x="21" y="68"/>
                </a:lnTo>
                <a:lnTo>
                  <a:pt x="26" y="68"/>
                </a:lnTo>
                <a:lnTo>
                  <a:pt x="26" y="52"/>
                </a:lnTo>
                <a:lnTo>
                  <a:pt x="78" y="37"/>
                </a:lnTo>
                <a:lnTo>
                  <a:pt x="88" y="16"/>
                </a:lnTo>
                <a:lnTo>
                  <a:pt x="104" y="11"/>
                </a:lnTo>
                <a:lnTo>
                  <a:pt x="109" y="11"/>
                </a:lnTo>
                <a:lnTo>
                  <a:pt x="160" y="0"/>
                </a:lnTo>
                <a:lnTo>
                  <a:pt x="172" y="16"/>
                </a:lnTo>
                <a:lnTo>
                  <a:pt x="176" y="27"/>
                </a:lnTo>
                <a:lnTo>
                  <a:pt x="197" y="27"/>
                </a:lnTo>
                <a:lnTo>
                  <a:pt x="213" y="37"/>
                </a:lnTo>
                <a:lnTo>
                  <a:pt x="217"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 name="Freeform 11" descr="Rayures étroites horizontales">
            <a:extLst>
              <a:ext uri="{FF2B5EF4-FFF2-40B4-BE49-F238E27FC236}">
                <a16:creationId xmlns:a16="http://schemas.microsoft.com/office/drawing/2014/main" id="{5F9438FC-3AB2-164B-AE2B-519BA83608FE}"/>
              </a:ext>
            </a:extLst>
          </p:cNvPr>
          <p:cNvSpPr>
            <a:spLocks noChangeArrowheads="1"/>
          </p:cNvSpPr>
          <p:nvPr/>
        </p:nvSpPr>
        <p:spPr bwMode="auto">
          <a:xfrm>
            <a:off x="5203956" y="3265914"/>
            <a:ext cx="231845" cy="166357"/>
          </a:xfrm>
          <a:custGeom>
            <a:avLst/>
            <a:gdLst>
              <a:gd name="T0" fmla="*/ 227 w 379"/>
              <a:gd name="T1" fmla="*/ 11 h 260"/>
              <a:gd name="T2" fmla="*/ 259 w 379"/>
              <a:gd name="T3" fmla="*/ 0 h 260"/>
              <a:gd name="T4" fmla="*/ 305 w 379"/>
              <a:gd name="T5" fmla="*/ 68 h 260"/>
              <a:gd name="T6" fmla="*/ 310 w 379"/>
              <a:gd name="T7" fmla="*/ 68 h 260"/>
              <a:gd name="T8" fmla="*/ 321 w 379"/>
              <a:gd name="T9" fmla="*/ 151 h 260"/>
              <a:gd name="T10" fmla="*/ 337 w 379"/>
              <a:gd name="T11" fmla="*/ 166 h 260"/>
              <a:gd name="T12" fmla="*/ 378 w 379"/>
              <a:gd name="T13" fmla="*/ 151 h 260"/>
              <a:gd name="T14" fmla="*/ 378 w 379"/>
              <a:gd name="T15" fmla="*/ 186 h 260"/>
              <a:gd name="T16" fmla="*/ 352 w 379"/>
              <a:gd name="T17" fmla="*/ 192 h 260"/>
              <a:gd name="T18" fmla="*/ 352 w 379"/>
              <a:gd name="T19" fmla="*/ 176 h 260"/>
              <a:gd name="T20" fmla="*/ 347 w 379"/>
              <a:gd name="T21" fmla="*/ 176 h 260"/>
              <a:gd name="T22" fmla="*/ 347 w 379"/>
              <a:gd name="T23" fmla="*/ 192 h 260"/>
              <a:gd name="T24" fmla="*/ 347 w 379"/>
              <a:gd name="T25" fmla="*/ 202 h 260"/>
              <a:gd name="T26" fmla="*/ 347 w 379"/>
              <a:gd name="T27" fmla="*/ 213 h 260"/>
              <a:gd name="T28" fmla="*/ 337 w 379"/>
              <a:gd name="T29" fmla="*/ 243 h 260"/>
              <a:gd name="T30" fmla="*/ 325 w 379"/>
              <a:gd name="T31" fmla="*/ 243 h 260"/>
              <a:gd name="T32" fmla="*/ 321 w 379"/>
              <a:gd name="T33" fmla="*/ 233 h 260"/>
              <a:gd name="T34" fmla="*/ 284 w 379"/>
              <a:gd name="T35" fmla="*/ 233 h 260"/>
              <a:gd name="T36" fmla="*/ 280 w 379"/>
              <a:gd name="T37" fmla="*/ 229 h 260"/>
              <a:gd name="T38" fmla="*/ 237 w 379"/>
              <a:gd name="T39" fmla="*/ 243 h 260"/>
              <a:gd name="T40" fmla="*/ 217 w 379"/>
              <a:gd name="T41" fmla="*/ 254 h 260"/>
              <a:gd name="T42" fmla="*/ 212 w 379"/>
              <a:gd name="T43" fmla="*/ 259 h 260"/>
              <a:gd name="T44" fmla="*/ 186 w 379"/>
              <a:gd name="T45" fmla="*/ 254 h 260"/>
              <a:gd name="T46" fmla="*/ 161 w 379"/>
              <a:gd name="T47" fmla="*/ 254 h 260"/>
              <a:gd name="T48" fmla="*/ 149 w 379"/>
              <a:gd name="T49" fmla="*/ 254 h 260"/>
              <a:gd name="T50" fmla="*/ 129 w 379"/>
              <a:gd name="T51" fmla="*/ 243 h 260"/>
              <a:gd name="T52" fmla="*/ 104 w 379"/>
              <a:gd name="T53" fmla="*/ 254 h 260"/>
              <a:gd name="T54" fmla="*/ 104 w 379"/>
              <a:gd name="T55" fmla="*/ 243 h 260"/>
              <a:gd name="T56" fmla="*/ 108 w 379"/>
              <a:gd name="T57" fmla="*/ 233 h 260"/>
              <a:gd name="T58" fmla="*/ 93 w 379"/>
              <a:gd name="T59" fmla="*/ 229 h 260"/>
              <a:gd name="T60" fmla="*/ 82 w 379"/>
              <a:gd name="T61" fmla="*/ 213 h 260"/>
              <a:gd name="T62" fmla="*/ 93 w 379"/>
              <a:gd name="T63" fmla="*/ 202 h 260"/>
              <a:gd name="T64" fmla="*/ 82 w 379"/>
              <a:gd name="T65" fmla="*/ 202 h 260"/>
              <a:gd name="T66" fmla="*/ 77 w 379"/>
              <a:gd name="T67" fmla="*/ 213 h 260"/>
              <a:gd name="T68" fmla="*/ 61 w 379"/>
              <a:gd name="T69" fmla="*/ 202 h 260"/>
              <a:gd name="T70" fmla="*/ 41 w 379"/>
              <a:gd name="T71" fmla="*/ 192 h 260"/>
              <a:gd name="T72" fmla="*/ 41 w 379"/>
              <a:gd name="T73" fmla="*/ 186 h 260"/>
              <a:gd name="T74" fmla="*/ 41 w 379"/>
              <a:gd name="T75" fmla="*/ 166 h 260"/>
              <a:gd name="T76" fmla="*/ 10 w 379"/>
              <a:gd name="T77" fmla="*/ 151 h 260"/>
              <a:gd name="T78" fmla="*/ 10 w 379"/>
              <a:gd name="T79" fmla="*/ 135 h 260"/>
              <a:gd name="T80" fmla="*/ 0 w 379"/>
              <a:gd name="T81" fmla="*/ 119 h 260"/>
              <a:gd name="T82" fmla="*/ 20 w 379"/>
              <a:gd name="T83" fmla="*/ 119 h 260"/>
              <a:gd name="T84" fmla="*/ 20 w 379"/>
              <a:gd name="T85" fmla="*/ 109 h 260"/>
              <a:gd name="T86" fmla="*/ 36 w 379"/>
              <a:gd name="T87" fmla="*/ 104 h 260"/>
              <a:gd name="T88" fmla="*/ 36 w 379"/>
              <a:gd name="T89" fmla="*/ 94 h 260"/>
              <a:gd name="T90" fmla="*/ 41 w 379"/>
              <a:gd name="T91" fmla="*/ 78 h 260"/>
              <a:gd name="T92" fmla="*/ 51 w 379"/>
              <a:gd name="T93" fmla="*/ 41 h 260"/>
              <a:gd name="T94" fmla="*/ 67 w 379"/>
              <a:gd name="T95" fmla="*/ 26 h 260"/>
              <a:gd name="T96" fmla="*/ 82 w 379"/>
              <a:gd name="T97" fmla="*/ 16 h 260"/>
              <a:gd name="T98" fmla="*/ 93 w 379"/>
              <a:gd name="T99" fmla="*/ 11 h 260"/>
              <a:gd name="T100" fmla="*/ 108 w 379"/>
              <a:gd name="T101" fmla="*/ 11 h 260"/>
              <a:gd name="T102" fmla="*/ 186 w 379"/>
              <a:gd name="T103" fmla="*/ 26 h 260"/>
              <a:gd name="T104" fmla="*/ 227 w 379"/>
              <a:gd name="T105" fmla="*/ 11 h 260"/>
              <a:gd name="T106" fmla="*/ 227 w 379"/>
              <a:gd name="T107" fmla="*/ 11 h 2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9"/>
              <a:gd name="T163" fmla="*/ 0 h 260"/>
              <a:gd name="T164" fmla="*/ 379 w 379"/>
              <a:gd name="T165" fmla="*/ 260 h 2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9" h="260">
                <a:moveTo>
                  <a:pt x="227" y="11"/>
                </a:moveTo>
                <a:lnTo>
                  <a:pt x="259" y="0"/>
                </a:lnTo>
                <a:lnTo>
                  <a:pt x="305" y="68"/>
                </a:lnTo>
                <a:lnTo>
                  <a:pt x="310" y="68"/>
                </a:lnTo>
                <a:lnTo>
                  <a:pt x="321" y="151"/>
                </a:lnTo>
                <a:lnTo>
                  <a:pt x="337" y="166"/>
                </a:lnTo>
                <a:lnTo>
                  <a:pt x="378" y="151"/>
                </a:lnTo>
                <a:lnTo>
                  <a:pt x="378" y="186"/>
                </a:lnTo>
                <a:lnTo>
                  <a:pt x="352" y="192"/>
                </a:lnTo>
                <a:lnTo>
                  <a:pt x="352" y="176"/>
                </a:lnTo>
                <a:lnTo>
                  <a:pt x="347" y="176"/>
                </a:lnTo>
                <a:lnTo>
                  <a:pt x="347" y="192"/>
                </a:lnTo>
                <a:lnTo>
                  <a:pt x="347" y="202"/>
                </a:lnTo>
                <a:lnTo>
                  <a:pt x="347" y="213"/>
                </a:lnTo>
                <a:lnTo>
                  <a:pt x="337" y="243"/>
                </a:lnTo>
                <a:lnTo>
                  <a:pt x="325" y="243"/>
                </a:lnTo>
                <a:lnTo>
                  <a:pt x="321" y="233"/>
                </a:lnTo>
                <a:lnTo>
                  <a:pt x="284" y="233"/>
                </a:lnTo>
                <a:lnTo>
                  <a:pt x="280" y="229"/>
                </a:lnTo>
                <a:lnTo>
                  <a:pt x="237" y="243"/>
                </a:lnTo>
                <a:lnTo>
                  <a:pt x="217" y="254"/>
                </a:lnTo>
                <a:lnTo>
                  <a:pt x="212" y="259"/>
                </a:lnTo>
                <a:lnTo>
                  <a:pt x="186" y="254"/>
                </a:lnTo>
                <a:lnTo>
                  <a:pt x="161" y="254"/>
                </a:lnTo>
                <a:lnTo>
                  <a:pt x="149" y="254"/>
                </a:lnTo>
                <a:lnTo>
                  <a:pt x="129" y="243"/>
                </a:lnTo>
                <a:lnTo>
                  <a:pt x="104" y="254"/>
                </a:lnTo>
                <a:lnTo>
                  <a:pt x="104" y="243"/>
                </a:lnTo>
                <a:lnTo>
                  <a:pt x="108" y="233"/>
                </a:lnTo>
                <a:lnTo>
                  <a:pt x="93" y="229"/>
                </a:lnTo>
                <a:lnTo>
                  <a:pt x="82" y="213"/>
                </a:lnTo>
                <a:lnTo>
                  <a:pt x="93" y="202"/>
                </a:lnTo>
                <a:lnTo>
                  <a:pt x="82" y="202"/>
                </a:lnTo>
                <a:lnTo>
                  <a:pt x="77" y="213"/>
                </a:lnTo>
                <a:lnTo>
                  <a:pt x="61" y="202"/>
                </a:lnTo>
                <a:lnTo>
                  <a:pt x="41" y="192"/>
                </a:lnTo>
                <a:lnTo>
                  <a:pt x="41" y="186"/>
                </a:lnTo>
                <a:lnTo>
                  <a:pt x="41" y="166"/>
                </a:lnTo>
                <a:lnTo>
                  <a:pt x="10" y="151"/>
                </a:lnTo>
                <a:lnTo>
                  <a:pt x="10" y="135"/>
                </a:lnTo>
                <a:lnTo>
                  <a:pt x="0" y="119"/>
                </a:lnTo>
                <a:lnTo>
                  <a:pt x="20" y="119"/>
                </a:lnTo>
                <a:lnTo>
                  <a:pt x="20" y="109"/>
                </a:lnTo>
                <a:lnTo>
                  <a:pt x="36" y="104"/>
                </a:lnTo>
                <a:lnTo>
                  <a:pt x="36" y="94"/>
                </a:lnTo>
                <a:lnTo>
                  <a:pt x="41" y="78"/>
                </a:lnTo>
                <a:lnTo>
                  <a:pt x="51" y="41"/>
                </a:lnTo>
                <a:lnTo>
                  <a:pt x="67" y="26"/>
                </a:lnTo>
                <a:lnTo>
                  <a:pt x="82" y="16"/>
                </a:lnTo>
                <a:lnTo>
                  <a:pt x="93" y="11"/>
                </a:lnTo>
                <a:lnTo>
                  <a:pt x="108" y="11"/>
                </a:lnTo>
                <a:lnTo>
                  <a:pt x="186" y="26"/>
                </a:lnTo>
                <a:lnTo>
                  <a:pt x="227" y="1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 name="Freeform 12">
            <a:extLst>
              <a:ext uri="{FF2B5EF4-FFF2-40B4-BE49-F238E27FC236}">
                <a16:creationId xmlns:a16="http://schemas.microsoft.com/office/drawing/2014/main" id="{01A77FF9-D22D-E44D-963E-5D61916885B8}"/>
              </a:ext>
            </a:extLst>
          </p:cNvPr>
          <p:cNvSpPr>
            <a:spLocks noChangeArrowheads="1"/>
          </p:cNvSpPr>
          <p:nvPr/>
        </p:nvSpPr>
        <p:spPr bwMode="auto">
          <a:xfrm>
            <a:off x="5117972" y="2885212"/>
            <a:ext cx="18425" cy="43188"/>
          </a:xfrm>
          <a:custGeom>
            <a:avLst/>
            <a:gdLst>
              <a:gd name="T0" fmla="*/ 6 w 32"/>
              <a:gd name="T1" fmla="*/ 68 h 69"/>
              <a:gd name="T2" fmla="*/ 0 w 32"/>
              <a:gd name="T3" fmla="*/ 21 h 69"/>
              <a:gd name="T4" fmla="*/ 15 w 32"/>
              <a:gd name="T5" fmla="*/ 0 h 69"/>
              <a:gd name="T6" fmla="*/ 31 w 32"/>
              <a:gd name="T7" fmla="*/ 0 h 69"/>
              <a:gd name="T8" fmla="*/ 26 w 32"/>
              <a:gd name="T9" fmla="*/ 11 h 69"/>
              <a:gd name="T10" fmla="*/ 26 w 32"/>
              <a:gd name="T11" fmla="*/ 37 h 69"/>
              <a:gd name="T12" fmla="*/ 26 w 32"/>
              <a:gd name="T13" fmla="*/ 42 h 69"/>
              <a:gd name="T14" fmla="*/ 6 w 32"/>
              <a:gd name="T15" fmla="*/ 68 h 69"/>
              <a:gd name="T16" fmla="*/ 6 w 32"/>
              <a:gd name="T17" fmla="*/ 68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9"/>
              <a:gd name="T29" fmla="*/ 32 w 32"/>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9">
                <a:moveTo>
                  <a:pt x="6" y="68"/>
                </a:moveTo>
                <a:lnTo>
                  <a:pt x="0" y="21"/>
                </a:lnTo>
                <a:lnTo>
                  <a:pt x="15" y="0"/>
                </a:lnTo>
                <a:lnTo>
                  <a:pt x="31" y="0"/>
                </a:lnTo>
                <a:lnTo>
                  <a:pt x="26" y="11"/>
                </a:lnTo>
                <a:lnTo>
                  <a:pt x="26" y="37"/>
                </a:lnTo>
                <a:lnTo>
                  <a:pt x="26" y="42"/>
                </a:lnTo>
                <a:lnTo>
                  <a:pt x="6" y="6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 name="Freeform 13">
            <a:extLst>
              <a:ext uri="{FF2B5EF4-FFF2-40B4-BE49-F238E27FC236}">
                <a16:creationId xmlns:a16="http://schemas.microsoft.com/office/drawing/2014/main" id="{16158C72-8321-CF4E-9055-9027184F31D3}"/>
              </a:ext>
            </a:extLst>
          </p:cNvPr>
          <p:cNvSpPr>
            <a:spLocks noChangeArrowheads="1"/>
          </p:cNvSpPr>
          <p:nvPr/>
        </p:nvSpPr>
        <p:spPr bwMode="auto">
          <a:xfrm>
            <a:off x="5082659" y="2909206"/>
            <a:ext cx="9212" cy="46388"/>
          </a:xfrm>
          <a:custGeom>
            <a:avLst/>
            <a:gdLst>
              <a:gd name="T0" fmla="*/ 0 w 17"/>
              <a:gd name="T1" fmla="*/ 73 h 74"/>
              <a:gd name="T2" fmla="*/ 0 w 17"/>
              <a:gd name="T3" fmla="*/ 52 h 74"/>
              <a:gd name="T4" fmla="*/ 6 w 17"/>
              <a:gd name="T5" fmla="*/ 26 h 74"/>
              <a:gd name="T6" fmla="*/ 6 w 17"/>
              <a:gd name="T7" fmla="*/ 6 h 74"/>
              <a:gd name="T8" fmla="*/ 16 w 17"/>
              <a:gd name="T9" fmla="*/ 0 h 74"/>
              <a:gd name="T10" fmla="*/ 6 w 17"/>
              <a:gd name="T11" fmla="*/ 31 h 74"/>
              <a:gd name="T12" fmla="*/ 0 w 17"/>
              <a:gd name="T13" fmla="*/ 73 h 74"/>
              <a:gd name="T14" fmla="*/ 0 w 17"/>
              <a:gd name="T15" fmla="*/ 73 h 7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74"/>
              <a:gd name="T26" fmla="*/ 17 w 17"/>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74">
                <a:moveTo>
                  <a:pt x="0" y="73"/>
                </a:moveTo>
                <a:lnTo>
                  <a:pt x="0" y="52"/>
                </a:lnTo>
                <a:lnTo>
                  <a:pt x="6" y="26"/>
                </a:lnTo>
                <a:lnTo>
                  <a:pt x="6" y="6"/>
                </a:lnTo>
                <a:lnTo>
                  <a:pt x="16" y="0"/>
                </a:lnTo>
                <a:lnTo>
                  <a:pt x="6" y="31"/>
                </a:lnTo>
                <a:lnTo>
                  <a:pt x="0" y="7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 name="Freeform 14">
            <a:extLst>
              <a:ext uri="{FF2B5EF4-FFF2-40B4-BE49-F238E27FC236}">
                <a16:creationId xmlns:a16="http://schemas.microsoft.com/office/drawing/2014/main" id="{C60D7604-3EEB-374D-ADE6-02A6BF985E28}"/>
              </a:ext>
            </a:extLst>
          </p:cNvPr>
          <p:cNvSpPr>
            <a:spLocks noChangeArrowheads="1"/>
          </p:cNvSpPr>
          <p:nvPr/>
        </p:nvSpPr>
        <p:spPr bwMode="auto">
          <a:xfrm>
            <a:off x="5041203" y="2998782"/>
            <a:ext cx="10747" cy="12797"/>
          </a:xfrm>
          <a:custGeom>
            <a:avLst/>
            <a:gdLst>
              <a:gd name="T0" fmla="*/ 5 w 17"/>
              <a:gd name="T1" fmla="*/ 21 h 22"/>
              <a:gd name="T2" fmla="*/ 0 w 17"/>
              <a:gd name="T3" fmla="*/ 11 h 22"/>
              <a:gd name="T4" fmla="*/ 0 w 17"/>
              <a:gd name="T5" fmla="*/ 0 h 22"/>
              <a:gd name="T6" fmla="*/ 16 w 17"/>
              <a:gd name="T7" fmla="*/ 11 h 22"/>
              <a:gd name="T8" fmla="*/ 5 w 17"/>
              <a:gd name="T9" fmla="*/ 21 h 22"/>
              <a:gd name="T10" fmla="*/ 5 w 17"/>
              <a:gd name="T11" fmla="*/ 21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5" y="21"/>
                </a:moveTo>
                <a:lnTo>
                  <a:pt x="0" y="11"/>
                </a:lnTo>
                <a:lnTo>
                  <a:pt x="0" y="0"/>
                </a:lnTo>
                <a:lnTo>
                  <a:pt x="16" y="11"/>
                </a:lnTo>
                <a:lnTo>
                  <a:pt x="5" y="2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 name="Freeform 15" descr="Diagonales larges vers le bas">
            <a:extLst>
              <a:ext uri="{FF2B5EF4-FFF2-40B4-BE49-F238E27FC236}">
                <a16:creationId xmlns:a16="http://schemas.microsoft.com/office/drawing/2014/main" id="{11E8C981-8882-B448-A990-50500A8092B6}"/>
              </a:ext>
            </a:extLst>
          </p:cNvPr>
          <p:cNvSpPr>
            <a:spLocks noChangeArrowheads="1"/>
          </p:cNvSpPr>
          <p:nvPr/>
        </p:nvSpPr>
        <p:spPr bwMode="auto">
          <a:xfrm>
            <a:off x="4840065" y="3283509"/>
            <a:ext cx="112085" cy="68783"/>
          </a:xfrm>
          <a:custGeom>
            <a:avLst/>
            <a:gdLst>
              <a:gd name="T0" fmla="*/ 47 w 183"/>
              <a:gd name="T1" fmla="*/ 16 h 110"/>
              <a:gd name="T2" fmla="*/ 57 w 183"/>
              <a:gd name="T3" fmla="*/ 16 h 110"/>
              <a:gd name="T4" fmla="*/ 68 w 183"/>
              <a:gd name="T5" fmla="*/ 16 h 110"/>
              <a:gd name="T6" fmla="*/ 73 w 183"/>
              <a:gd name="T7" fmla="*/ 16 h 110"/>
              <a:gd name="T8" fmla="*/ 83 w 183"/>
              <a:gd name="T9" fmla="*/ 16 h 110"/>
              <a:gd name="T10" fmla="*/ 88 w 183"/>
              <a:gd name="T11" fmla="*/ 16 h 110"/>
              <a:gd name="T12" fmla="*/ 88 w 183"/>
              <a:gd name="T13" fmla="*/ 11 h 110"/>
              <a:gd name="T14" fmla="*/ 98 w 183"/>
              <a:gd name="T15" fmla="*/ 0 h 110"/>
              <a:gd name="T16" fmla="*/ 109 w 183"/>
              <a:gd name="T17" fmla="*/ 0 h 110"/>
              <a:gd name="T18" fmla="*/ 114 w 183"/>
              <a:gd name="T19" fmla="*/ 0 h 110"/>
              <a:gd name="T20" fmla="*/ 114 w 183"/>
              <a:gd name="T21" fmla="*/ 11 h 110"/>
              <a:gd name="T22" fmla="*/ 125 w 183"/>
              <a:gd name="T23" fmla="*/ 11 h 110"/>
              <a:gd name="T24" fmla="*/ 129 w 183"/>
              <a:gd name="T25" fmla="*/ 11 h 110"/>
              <a:gd name="T26" fmla="*/ 141 w 183"/>
              <a:gd name="T27" fmla="*/ 11 h 110"/>
              <a:gd name="T28" fmla="*/ 151 w 183"/>
              <a:gd name="T29" fmla="*/ 16 h 110"/>
              <a:gd name="T30" fmla="*/ 141 w 183"/>
              <a:gd name="T31" fmla="*/ 27 h 110"/>
              <a:gd name="T32" fmla="*/ 141 w 183"/>
              <a:gd name="T33" fmla="*/ 31 h 110"/>
              <a:gd name="T34" fmla="*/ 151 w 183"/>
              <a:gd name="T35" fmla="*/ 42 h 110"/>
              <a:gd name="T36" fmla="*/ 155 w 183"/>
              <a:gd name="T37" fmla="*/ 42 h 110"/>
              <a:gd name="T38" fmla="*/ 155 w 183"/>
              <a:gd name="T39" fmla="*/ 52 h 110"/>
              <a:gd name="T40" fmla="*/ 166 w 183"/>
              <a:gd name="T41" fmla="*/ 52 h 110"/>
              <a:gd name="T42" fmla="*/ 176 w 183"/>
              <a:gd name="T43" fmla="*/ 58 h 110"/>
              <a:gd name="T44" fmla="*/ 182 w 183"/>
              <a:gd name="T45" fmla="*/ 58 h 110"/>
              <a:gd name="T46" fmla="*/ 176 w 183"/>
              <a:gd name="T47" fmla="*/ 78 h 110"/>
              <a:gd name="T48" fmla="*/ 166 w 183"/>
              <a:gd name="T49" fmla="*/ 78 h 110"/>
              <a:gd name="T50" fmla="*/ 166 w 183"/>
              <a:gd name="T51" fmla="*/ 93 h 110"/>
              <a:gd name="T52" fmla="*/ 155 w 183"/>
              <a:gd name="T53" fmla="*/ 83 h 110"/>
              <a:gd name="T54" fmla="*/ 151 w 183"/>
              <a:gd name="T55" fmla="*/ 83 h 110"/>
              <a:gd name="T56" fmla="*/ 141 w 183"/>
              <a:gd name="T57" fmla="*/ 78 h 110"/>
              <a:gd name="T58" fmla="*/ 129 w 183"/>
              <a:gd name="T59" fmla="*/ 78 h 110"/>
              <a:gd name="T60" fmla="*/ 129 w 183"/>
              <a:gd name="T61" fmla="*/ 93 h 110"/>
              <a:gd name="T62" fmla="*/ 125 w 183"/>
              <a:gd name="T63" fmla="*/ 99 h 110"/>
              <a:gd name="T64" fmla="*/ 88 w 183"/>
              <a:gd name="T65" fmla="*/ 93 h 110"/>
              <a:gd name="T66" fmla="*/ 73 w 183"/>
              <a:gd name="T67" fmla="*/ 109 h 110"/>
              <a:gd name="T68" fmla="*/ 68 w 183"/>
              <a:gd name="T69" fmla="*/ 99 h 110"/>
              <a:gd name="T70" fmla="*/ 41 w 183"/>
              <a:gd name="T71" fmla="*/ 109 h 110"/>
              <a:gd name="T72" fmla="*/ 31 w 183"/>
              <a:gd name="T73" fmla="*/ 93 h 110"/>
              <a:gd name="T74" fmla="*/ 16 w 183"/>
              <a:gd name="T75" fmla="*/ 78 h 110"/>
              <a:gd name="T76" fmla="*/ 0 w 183"/>
              <a:gd name="T77" fmla="*/ 83 h 110"/>
              <a:gd name="T78" fmla="*/ 0 w 183"/>
              <a:gd name="T79" fmla="*/ 78 h 110"/>
              <a:gd name="T80" fmla="*/ 16 w 183"/>
              <a:gd name="T81" fmla="*/ 52 h 110"/>
              <a:gd name="T82" fmla="*/ 31 w 183"/>
              <a:gd name="T83" fmla="*/ 31 h 110"/>
              <a:gd name="T84" fmla="*/ 31 w 183"/>
              <a:gd name="T85" fmla="*/ 16 h 110"/>
              <a:gd name="T86" fmla="*/ 47 w 183"/>
              <a:gd name="T87" fmla="*/ 16 h 110"/>
              <a:gd name="T88" fmla="*/ 47 w 183"/>
              <a:gd name="T89" fmla="*/ 16 h 1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3"/>
              <a:gd name="T136" fmla="*/ 0 h 110"/>
              <a:gd name="T137" fmla="*/ 183 w 183"/>
              <a:gd name="T138" fmla="*/ 110 h 1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3" h="110">
                <a:moveTo>
                  <a:pt x="47" y="16"/>
                </a:moveTo>
                <a:lnTo>
                  <a:pt x="57" y="16"/>
                </a:lnTo>
                <a:lnTo>
                  <a:pt x="68" y="16"/>
                </a:lnTo>
                <a:lnTo>
                  <a:pt x="73" y="16"/>
                </a:lnTo>
                <a:lnTo>
                  <a:pt x="83" y="16"/>
                </a:lnTo>
                <a:lnTo>
                  <a:pt x="88" y="16"/>
                </a:lnTo>
                <a:lnTo>
                  <a:pt x="88" y="11"/>
                </a:lnTo>
                <a:lnTo>
                  <a:pt x="98" y="0"/>
                </a:lnTo>
                <a:lnTo>
                  <a:pt x="109" y="0"/>
                </a:lnTo>
                <a:lnTo>
                  <a:pt x="114" y="0"/>
                </a:lnTo>
                <a:lnTo>
                  <a:pt x="114" y="11"/>
                </a:lnTo>
                <a:lnTo>
                  <a:pt x="125" y="11"/>
                </a:lnTo>
                <a:lnTo>
                  <a:pt x="129" y="11"/>
                </a:lnTo>
                <a:lnTo>
                  <a:pt x="141" y="11"/>
                </a:lnTo>
                <a:lnTo>
                  <a:pt x="151" y="16"/>
                </a:lnTo>
                <a:lnTo>
                  <a:pt x="141" y="27"/>
                </a:lnTo>
                <a:lnTo>
                  <a:pt x="141" y="31"/>
                </a:lnTo>
                <a:lnTo>
                  <a:pt x="151" y="42"/>
                </a:lnTo>
                <a:lnTo>
                  <a:pt x="155" y="42"/>
                </a:lnTo>
                <a:lnTo>
                  <a:pt x="155" y="52"/>
                </a:lnTo>
                <a:lnTo>
                  <a:pt x="166" y="52"/>
                </a:lnTo>
                <a:lnTo>
                  <a:pt x="176" y="58"/>
                </a:lnTo>
                <a:lnTo>
                  <a:pt x="182" y="58"/>
                </a:lnTo>
                <a:lnTo>
                  <a:pt x="176" y="78"/>
                </a:lnTo>
                <a:lnTo>
                  <a:pt x="166" y="78"/>
                </a:lnTo>
                <a:lnTo>
                  <a:pt x="166" y="93"/>
                </a:lnTo>
                <a:lnTo>
                  <a:pt x="155" y="83"/>
                </a:lnTo>
                <a:lnTo>
                  <a:pt x="151" y="83"/>
                </a:lnTo>
                <a:lnTo>
                  <a:pt x="141" y="78"/>
                </a:lnTo>
                <a:lnTo>
                  <a:pt x="129" y="78"/>
                </a:lnTo>
                <a:lnTo>
                  <a:pt x="129" y="93"/>
                </a:lnTo>
                <a:lnTo>
                  <a:pt x="125" y="99"/>
                </a:lnTo>
                <a:lnTo>
                  <a:pt x="88" y="93"/>
                </a:lnTo>
                <a:lnTo>
                  <a:pt x="73" y="109"/>
                </a:lnTo>
                <a:lnTo>
                  <a:pt x="68" y="99"/>
                </a:lnTo>
                <a:lnTo>
                  <a:pt x="41" y="109"/>
                </a:lnTo>
                <a:lnTo>
                  <a:pt x="31" y="93"/>
                </a:lnTo>
                <a:lnTo>
                  <a:pt x="16" y="78"/>
                </a:lnTo>
                <a:lnTo>
                  <a:pt x="0" y="83"/>
                </a:lnTo>
                <a:lnTo>
                  <a:pt x="0" y="78"/>
                </a:lnTo>
                <a:lnTo>
                  <a:pt x="16" y="52"/>
                </a:lnTo>
                <a:lnTo>
                  <a:pt x="31" y="31"/>
                </a:lnTo>
                <a:lnTo>
                  <a:pt x="31" y="16"/>
                </a:lnTo>
                <a:lnTo>
                  <a:pt x="47"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 name="Freeform 16">
            <a:extLst>
              <a:ext uri="{FF2B5EF4-FFF2-40B4-BE49-F238E27FC236}">
                <a16:creationId xmlns:a16="http://schemas.microsoft.com/office/drawing/2014/main" id="{9BDE1FB3-7FF5-244B-9221-BC46CE239DE4}"/>
              </a:ext>
            </a:extLst>
          </p:cNvPr>
          <p:cNvSpPr>
            <a:spLocks noChangeArrowheads="1"/>
          </p:cNvSpPr>
          <p:nvPr/>
        </p:nvSpPr>
        <p:spPr bwMode="auto">
          <a:xfrm>
            <a:off x="5359032" y="3481858"/>
            <a:ext cx="500541" cy="207946"/>
          </a:xfrm>
          <a:custGeom>
            <a:avLst/>
            <a:gdLst>
              <a:gd name="T0" fmla="*/ 57 w 815"/>
              <a:gd name="T1" fmla="*/ 6 h 327"/>
              <a:gd name="T2" fmla="*/ 115 w 815"/>
              <a:gd name="T3" fmla="*/ 47 h 327"/>
              <a:gd name="T4" fmla="*/ 182 w 815"/>
              <a:gd name="T5" fmla="*/ 57 h 327"/>
              <a:gd name="T6" fmla="*/ 244 w 815"/>
              <a:gd name="T7" fmla="*/ 31 h 327"/>
              <a:gd name="T8" fmla="*/ 358 w 815"/>
              <a:gd name="T9" fmla="*/ 6 h 327"/>
              <a:gd name="T10" fmla="*/ 368 w 815"/>
              <a:gd name="T11" fmla="*/ 6 h 327"/>
              <a:gd name="T12" fmla="*/ 436 w 815"/>
              <a:gd name="T13" fmla="*/ 41 h 327"/>
              <a:gd name="T14" fmla="*/ 477 w 815"/>
              <a:gd name="T15" fmla="*/ 57 h 327"/>
              <a:gd name="T16" fmla="*/ 550 w 815"/>
              <a:gd name="T17" fmla="*/ 47 h 327"/>
              <a:gd name="T18" fmla="*/ 642 w 815"/>
              <a:gd name="T19" fmla="*/ 26 h 327"/>
              <a:gd name="T20" fmla="*/ 746 w 815"/>
              <a:gd name="T21" fmla="*/ 67 h 327"/>
              <a:gd name="T22" fmla="*/ 767 w 815"/>
              <a:gd name="T23" fmla="*/ 135 h 327"/>
              <a:gd name="T24" fmla="*/ 793 w 815"/>
              <a:gd name="T25" fmla="*/ 208 h 327"/>
              <a:gd name="T26" fmla="*/ 793 w 815"/>
              <a:gd name="T27" fmla="*/ 259 h 327"/>
              <a:gd name="T28" fmla="*/ 705 w 815"/>
              <a:gd name="T29" fmla="*/ 259 h 327"/>
              <a:gd name="T30" fmla="*/ 658 w 815"/>
              <a:gd name="T31" fmla="*/ 259 h 327"/>
              <a:gd name="T32" fmla="*/ 570 w 815"/>
              <a:gd name="T33" fmla="*/ 285 h 327"/>
              <a:gd name="T34" fmla="*/ 487 w 815"/>
              <a:gd name="T35" fmla="*/ 285 h 327"/>
              <a:gd name="T36" fmla="*/ 466 w 815"/>
              <a:gd name="T37" fmla="*/ 300 h 327"/>
              <a:gd name="T38" fmla="*/ 440 w 815"/>
              <a:gd name="T39" fmla="*/ 326 h 327"/>
              <a:gd name="T40" fmla="*/ 436 w 815"/>
              <a:gd name="T41" fmla="*/ 285 h 327"/>
              <a:gd name="T42" fmla="*/ 368 w 815"/>
              <a:gd name="T43" fmla="*/ 275 h 327"/>
              <a:gd name="T44" fmla="*/ 275 w 815"/>
              <a:gd name="T45" fmla="*/ 316 h 327"/>
              <a:gd name="T46" fmla="*/ 203 w 815"/>
              <a:gd name="T47" fmla="*/ 285 h 327"/>
              <a:gd name="T48" fmla="*/ 166 w 815"/>
              <a:gd name="T49" fmla="*/ 316 h 327"/>
              <a:gd name="T50" fmla="*/ 109 w 815"/>
              <a:gd name="T51" fmla="*/ 285 h 327"/>
              <a:gd name="T52" fmla="*/ 68 w 815"/>
              <a:gd name="T53" fmla="*/ 290 h 327"/>
              <a:gd name="T54" fmla="*/ 57 w 815"/>
              <a:gd name="T55" fmla="*/ 275 h 327"/>
              <a:gd name="T56" fmla="*/ 68 w 815"/>
              <a:gd name="T57" fmla="*/ 259 h 327"/>
              <a:gd name="T58" fmla="*/ 52 w 815"/>
              <a:gd name="T59" fmla="*/ 223 h 327"/>
              <a:gd name="T60" fmla="*/ 16 w 815"/>
              <a:gd name="T61" fmla="*/ 202 h 327"/>
              <a:gd name="T62" fmla="*/ 27 w 815"/>
              <a:gd name="T63" fmla="*/ 202 h 327"/>
              <a:gd name="T64" fmla="*/ 42 w 815"/>
              <a:gd name="T65" fmla="*/ 176 h 327"/>
              <a:gd name="T66" fmla="*/ 31 w 815"/>
              <a:gd name="T67" fmla="*/ 140 h 327"/>
              <a:gd name="T68" fmla="*/ 27 w 815"/>
              <a:gd name="T69" fmla="*/ 98 h 327"/>
              <a:gd name="T70" fmla="*/ 68 w 815"/>
              <a:gd name="T71" fmla="*/ 94 h 327"/>
              <a:gd name="T72" fmla="*/ 115 w 815"/>
              <a:gd name="T73" fmla="*/ 94 h 327"/>
              <a:gd name="T74" fmla="*/ 135 w 815"/>
              <a:gd name="T75" fmla="*/ 67 h 327"/>
              <a:gd name="T76" fmla="*/ 42 w 815"/>
              <a:gd name="T77" fmla="*/ 73 h 327"/>
              <a:gd name="T78" fmla="*/ 0 w 815"/>
              <a:gd name="T79" fmla="*/ 94 h 327"/>
              <a:gd name="T80" fmla="*/ 16 w 815"/>
              <a:gd name="T81" fmla="*/ 67 h 327"/>
              <a:gd name="T82" fmla="*/ 27 w 815"/>
              <a:gd name="T83" fmla="*/ 31 h 3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5"/>
              <a:gd name="T127" fmla="*/ 0 h 327"/>
              <a:gd name="T128" fmla="*/ 815 w 815"/>
              <a:gd name="T129" fmla="*/ 327 h 3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5" h="327">
                <a:moveTo>
                  <a:pt x="5" y="16"/>
                </a:moveTo>
                <a:lnTo>
                  <a:pt x="42" y="0"/>
                </a:lnTo>
                <a:lnTo>
                  <a:pt x="57" y="6"/>
                </a:lnTo>
                <a:lnTo>
                  <a:pt x="72" y="6"/>
                </a:lnTo>
                <a:lnTo>
                  <a:pt x="68" y="26"/>
                </a:lnTo>
                <a:lnTo>
                  <a:pt x="115" y="47"/>
                </a:lnTo>
                <a:lnTo>
                  <a:pt x="161" y="47"/>
                </a:lnTo>
                <a:lnTo>
                  <a:pt x="166" y="47"/>
                </a:lnTo>
                <a:lnTo>
                  <a:pt x="182" y="57"/>
                </a:lnTo>
                <a:lnTo>
                  <a:pt x="207" y="57"/>
                </a:lnTo>
                <a:lnTo>
                  <a:pt x="217" y="41"/>
                </a:lnTo>
                <a:lnTo>
                  <a:pt x="244" y="31"/>
                </a:lnTo>
                <a:lnTo>
                  <a:pt x="270" y="16"/>
                </a:lnTo>
                <a:lnTo>
                  <a:pt x="301" y="6"/>
                </a:lnTo>
                <a:lnTo>
                  <a:pt x="358" y="6"/>
                </a:lnTo>
                <a:lnTo>
                  <a:pt x="358" y="0"/>
                </a:lnTo>
                <a:lnTo>
                  <a:pt x="368" y="0"/>
                </a:lnTo>
                <a:lnTo>
                  <a:pt x="368" y="6"/>
                </a:lnTo>
                <a:lnTo>
                  <a:pt x="394" y="26"/>
                </a:lnTo>
                <a:lnTo>
                  <a:pt x="409" y="26"/>
                </a:lnTo>
                <a:lnTo>
                  <a:pt x="436" y="41"/>
                </a:lnTo>
                <a:lnTo>
                  <a:pt x="436" y="31"/>
                </a:lnTo>
                <a:lnTo>
                  <a:pt x="440" y="41"/>
                </a:lnTo>
                <a:lnTo>
                  <a:pt x="477" y="57"/>
                </a:lnTo>
                <a:lnTo>
                  <a:pt x="487" y="47"/>
                </a:lnTo>
                <a:lnTo>
                  <a:pt x="503" y="57"/>
                </a:lnTo>
                <a:lnTo>
                  <a:pt x="550" y="47"/>
                </a:lnTo>
                <a:lnTo>
                  <a:pt x="570" y="57"/>
                </a:lnTo>
                <a:lnTo>
                  <a:pt x="612" y="47"/>
                </a:lnTo>
                <a:lnTo>
                  <a:pt x="642" y="26"/>
                </a:lnTo>
                <a:lnTo>
                  <a:pt x="705" y="16"/>
                </a:lnTo>
                <a:lnTo>
                  <a:pt x="736" y="41"/>
                </a:lnTo>
                <a:lnTo>
                  <a:pt x="746" y="67"/>
                </a:lnTo>
                <a:lnTo>
                  <a:pt x="746" y="98"/>
                </a:lnTo>
                <a:lnTo>
                  <a:pt x="788" y="114"/>
                </a:lnTo>
                <a:lnTo>
                  <a:pt x="767" y="135"/>
                </a:lnTo>
                <a:lnTo>
                  <a:pt x="788" y="176"/>
                </a:lnTo>
                <a:lnTo>
                  <a:pt x="793" y="202"/>
                </a:lnTo>
                <a:lnTo>
                  <a:pt x="793" y="208"/>
                </a:lnTo>
                <a:lnTo>
                  <a:pt x="804" y="233"/>
                </a:lnTo>
                <a:lnTo>
                  <a:pt x="814" y="259"/>
                </a:lnTo>
                <a:lnTo>
                  <a:pt x="793" y="259"/>
                </a:lnTo>
                <a:lnTo>
                  <a:pt x="751" y="249"/>
                </a:lnTo>
                <a:lnTo>
                  <a:pt x="726" y="243"/>
                </a:lnTo>
                <a:lnTo>
                  <a:pt x="705" y="259"/>
                </a:lnTo>
                <a:lnTo>
                  <a:pt x="695" y="249"/>
                </a:lnTo>
                <a:lnTo>
                  <a:pt x="679" y="259"/>
                </a:lnTo>
                <a:lnTo>
                  <a:pt x="658" y="259"/>
                </a:lnTo>
                <a:lnTo>
                  <a:pt x="638" y="259"/>
                </a:lnTo>
                <a:lnTo>
                  <a:pt x="601" y="285"/>
                </a:lnTo>
                <a:lnTo>
                  <a:pt x="570" y="285"/>
                </a:lnTo>
                <a:lnTo>
                  <a:pt x="534" y="275"/>
                </a:lnTo>
                <a:lnTo>
                  <a:pt x="508" y="285"/>
                </a:lnTo>
                <a:lnTo>
                  <a:pt x="487" y="285"/>
                </a:lnTo>
                <a:lnTo>
                  <a:pt x="477" y="275"/>
                </a:lnTo>
                <a:lnTo>
                  <a:pt x="466" y="275"/>
                </a:lnTo>
                <a:lnTo>
                  <a:pt x="466" y="300"/>
                </a:lnTo>
                <a:lnTo>
                  <a:pt x="466" y="311"/>
                </a:lnTo>
                <a:lnTo>
                  <a:pt x="462" y="316"/>
                </a:lnTo>
                <a:lnTo>
                  <a:pt x="440" y="326"/>
                </a:lnTo>
                <a:lnTo>
                  <a:pt x="436" y="316"/>
                </a:lnTo>
                <a:lnTo>
                  <a:pt x="425" y="300"/>
                </a:lnTo>
                <a:lnTo>
                  <a:pt x="436" y="285"/>
                </a:lnTo>
                <a:lnTo>
                  <a:pt x="436" y="275"/>
                </a:lnTo>
                <a:lnTo>
                  <a:pt x="409" y="290"/>
                </a:lnTo>
                <a:lnTo>
                  <a:pt x="368" y="275"/>
                </a:lnTo>
                <a:lnTo>
                  <a:pt x="342" y="311"/>
                </a:lnTo>
                <a:lnTo>
                  <a:pt x="301" y="316"/>
                </a:lnTo>
                <a:lnTo>
                  <a:pt x="275" y="316"/>
                </a:lnTo>
                <a:lnTo>
                  <a:pt x="270" y="300"/>
                </a:lnTo>
                <a:lnTo>
                  <a:pt x="223" y="285"/>
                </a:lnTo>
                <a:lnTo>
                  <a:pt x="203" y="285"/>
                </a:lnTo>
                <a:lnTo>
                  <a:pt x="203" y="311"/>
                </a:lnTo>
                <a:lnTo>
                  <a:pt x="192" y="311"/>
                </a:lnTo>
                <a:lnTo>
                  <a:pt x="166" y="316"/>
                </a:lnTo>
                <a:lnTo>
                  <a:pt x="140" y="311"/>
                </a:lnTo>
                <a:lnTo>
                  <a:pt x="135" y="290"/>
                </a:lnTo>
                <a:lnTo>
                  <a:pt x="109" y="285"/>
                </a:lnTo>
                <a:lnTo>
                  <a:pt x="99" y="285"/>
                </a:lnTo>
                <a:lnTo>
                  <a:pt x="94" y="290"/>
                </a:lnTo>
                <a:lnTo>
                  <a:pt x="68" y="290"/>
                </a:lnTo>
                <a:lnTo>
                  <a:pt x="68" y="285"/>
                </a:lnTo>
                <a:lnTo>
                  <a:pt x="99" y="275"/>
                </a:lnTo>
                <a:lnTo>
                  <a:pt x="57" y="275"/>
                </a:lnTo>
                <a:lnTo>
                  <a:pt x="52" y="265"/>
                </a:lnTo>
                <a:lnTo>
                  <a:pt x="68" y="265"/>
                </a:lnTo>
                <a:lnTo>
                  <a:pt x="68" y="259"/>
                </a:lnTo>
                <a:lnTo>
                  <a:pt x="52" y="259"/>
                </a:lnTo>
                <a:lnTo>
                  <a:pt x="52" y="243"/>
                </a:lnTo>
                <a:lnTo>
                  <a:pt x="52" y="223"/>
                </a:lnTo>
                <a:lnTo>
                  <a:pt x="31" y="208"/>
                </a:lnTo>
                <a:lnTo>
                  <a:pt x="5" y="208"/>
                </a:lnTo>
                <a:lnTo>
                  <a:pt x="16" y="202"/>
                </a:lnTo>
                <a:lnTo>
                  <a:pt x="5" y="192"/>
                </a:lnTo>
                <a:lnTo>
                  <a:pt x="16" y="192"/>
                </a:lnTo>
                <a:lnTo>
                  <a:pt x="27" y="202"/>
                </a:lnTo>
                <a:lnTo>
                  <a:pt x="42" y="202"/>
                </a:lnTo>
                <a:lnTo>
                  <a:pt x="31" y="192"/>
                </a:lnTo>
                <a:lnTo>
                  <a:pt x="42" y="176"/>
                </a:lnTo>
                <a:lnTo>
                  <a:pt x="31" y="176"/>
                </a:lnTo>
                <a:lnTo>
                  <a:pt x="27" y="155"/>
                </a:lnTo>
                <a:lnTo>
                  <a:pt x="31" y="140"/>
                </a:lnTo>
                <a:lnTo>
                  <a:pt x="0" y="140"/>
                </a:lnTo>
                <a:lnTo>
                  <a:pt x="0" y="114"/>
                </a:lnTo>
                <a:lnTo>
                  <a:pt x="27" y="98"/>
                </a:lnTo>
                <a:lnTo>
                  <a:pt x="42" y="94"/>
                </a:lnTo>
                <a:lnTo>
                  <a:pt x="68" y="98"/>
                </a:lnTo>
                <a:lnTo>
                  <a:pt x="68" y="94"/>
                </a:lnTo>
                <a:lnTo>
                  <a:pt x="72" y="83"/>
                </a:lnTo>
                <a:lnTo>
                  <a:pt x="84" y="94"/>
                </a:lnTo>
                <a:lnTo>
                  <a:pt x="115" y="94"/>
                </a:lnTo>
                <a:lnTo>
                  <a:pt x="115" y="83"/>
                </a:lnTo>
                <a:lnTo>
                  <a:pt x="151" y="67"/>
                </a:lnTo>
                <a:lnTo>
                  <a:pt x="135" y="67"/>
                </a:lnTo>
                <a:lnTo>
                  <a:pt x="94" y="57"/>
                </a:lnTo>
                <a:lnTo>
                  <a:pt x="52" y="67"/>
                </a:lnTo>
                <a:lnTo>
                  <a:pt x="42" y="73"/>
                </a:lnTo>
                <a:lnTo>
                  <a:pt x="16" y="94"/>
                </a:lnTo>
                <a:lnTo>
                  <a:pt x="0" y="108"/>
                </a:lnTo>
                <a:lnTo>
                  <a:pt x="0" y="94"/>
                </a:lnTo>
                <a:lnTo>
                  <a:pt x="16" y="73"/>
                </a:lnTo>
                <a:lnTo>
                  <a:pt x="0" y="73"/>
                </a:lnTo>
                <a:lnTo>
                  <a:pt x="16" y="67"/>
                </a:lnTo>
                <a:lnTo>
                  <a:pt x="16" y="47"/>
                </a:lnTo>
                <a:lnTo>
                  <a:pt x="27" y="41"/>
                </a:lnTo>
                <a:lnTo>
                  <a:pt x="27" y="31"/>
                </a:lnTo>
                <a:lnTo>
                  <a:pt x="5"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 name="Freeform 17" descr="Diagonales larges vers le bas">
            <a:extLst>
              <a:ext uri="{FF2B5EF4-FFF2-40B4-BE49-F238E27FC236}">
                <a16:creationId xmlns:a16="http://schemas.microsoft.com/office/drawing/2014/main" id="{09C823F2-3D50-5343-87BF-ED182C0E986C}"/>
              </a:ext>
            </a:extLst>
          </p:cNvPr>
          <p:cNvSpPr>
            <a:spLocks noChangeArrowheads="1"/>
          </p:cNvSpPr>
          <p:nvPr/>
        </p:nvSpPr>
        <p:spPr bwMode="auto">
          <a:xfrm>
            <a:off x="5094942" y="3256317"/>
            <a:ext cx="165823" cy="103972"/>
          </a:xfrm>
          <a:custGeom>
            <a:avLst/>
            <a:gdLst>
              <a:gd name="T0" fmla="*/ 238 w 270"/>
              <a:gd name="T1" fmla="*/ 11 h 162"/>
              <a:gd name="T2" fmla="*/ 269 w 270"/>
              <a:gd name="T3" fmla="*/ 27 h 162"/>
              <a:gd name="T4" fmla="*/ 259 w 270"/>
              <a:gd name="T5" fmla="*/ 31 h 162"/>
              <a:gd name="T6" fmla="*/ 243 w 270"/>
              <a:gd name="T7" fmla="*/ 41 h 162"/>
              <a:gd name="T8" fmla="*/ 228 w 270"/>
              <a:gd name="T9" fmla="*/ 57 h 162"/>
              <a:gd name="T10" fmla="*/ 218 w 270"/>
              <a:gd name="T11" fmla="*/ 94 h 162"/>
              <a:gd name="T12" fmla="*/ 212 w 270"/>
              <a:gd name="T13" fmla="*/ 109 h 162"/>
              <a:gd name="T14" fmla="*/ 212 w 270"/>
              <a:gd name="T15" fmla="*/ 120 h 162"/>
              <a:gd name="T16" fmla="*/ 196 w 270"/>
              <a:gd name="T17" fmla="*/ 125 h 162"/>
              <a:gd name="T18" fmla="*/ 196 w 270"/>
              <a:gd name="T19" fmla="*/ 135 h 162"/>
              <a:gd name="T20" fmla="*/ 176 w 270"/>
              <a:gd name="T21" fmla="*/ 135 h 162"/>
              <a:gd name="T22" fmla="*/ 145 w 270"/>
              <a:gd name="T23" fmla="*/ 135 h 162"/>
              <a:gd name="T24" fmla="*/ 135 w 270"/>
              <a:gd name="T25" fmla="*/ 141 h 162"/>
              <a:gd name="T26" fmla="*/ 104 w 270"/>
              <a:gd name="T27" fmla="*/ 141 h 162"/>
              <a:gd name="T28" fmla="*/ 93 w 270"/>
              <a:gd name="T29" fmla="*/ 151 h 162"/>
              <a:gd name="T30" fmla="*/ 88 w 270"/>
              <a:gd name="T31" fmla="*/ 161 h 162"/>
              <a:gd name="T32" fmla="*/ 51 w 270"/>
              <a:gd name="T33" fmla="*/ 151 h 162"/>
              <a:gd name="T34" fmla="*/ 26 w 270"/>
              <a:gd name="T35" fmla="*/ 135 h 162"/>
              <a:gd name="T36" fmla="*/ 20 w 270"/>
              <a:gd name="T37" fmla="*/ 135 h 162"/>
              <a:gd name="T38" fmla="*/ 20 w 270"/>
              <a:gd name="T39" fmla="*/ 120 h 162"/>
              <a:gd name="T40" fmla="*/ 10 w 270"/>
              <a:gd name="T41" fmla="*/ 109 h 162"/>
              <a:gd name="T42" fmla="*/ 10 w 270"/>
              <a:gd name="T43" fmla="*/ 94 h 162"/>
              <a:gd name="T44" fmla="*/ 10 w 270"/>
              <a:gd name="T45" fmla="*/ 57 h 162"/>
              <a:gd name="T46" fmla="*/ 0 w 270"/>
              <a:gd name="T47" fmla="*/ 53 h 162"/>
              <a:gd name="T48" fmla="*/ 10 w 270"/>
              <a:gd name="T49" fmla="*/ 53 h 162"/>
              <a:gd name="T50" fmla="*/ 26 w 270"/>
              <a:gd name="T51" fmla="*/ 53 h 162"/>
              <a:gd name="T52" fmla="*/ 36 w 270"/>
              <a:gd name="T53" fmla="*/ 41 h 162"/>
              <a:gd name="T54" fmla="*/ 36 w 270"/>
              <a:gd name="T55" fmla="*/ 31 h 162"/>
              <a:gd name="T56" fmla="*/ 41 w 270"/>
              <a:gd name="T57" fmla="*/ 41 h 162"/>
              <a:gd name="T58" fmla="*/ 77 w 270"/>
              <a:gd name="T59" fmla="*/ 53 h 162"/>
              <a:gd name="T60" fmla="*/ 104 w 270"/>
              <a:gd name="T61" fmla="*/ 31 h 162"/>
              <a:gd name="T62" fmla="*/ 135 w 270"/>
              <a:gd name="T63" fmla="*/ 16 h 162"/>
              <a:gd name="T64" fmla="*/ 145 w 270"/>
              <a:gd name="T65" fmla="*/ 16 h 162"/>
              <a:gd name="T66" fmla="*/ 176 w 270"/>
              <a:gd name="T67" fmla="*/ 0 h 162"/>
              <a:gd name="T68" fmla="*/ 186 w 270"/>
              <a:gd name="T69" fmla="*/ 0 h 162"/>
              <a:gd name="T70" fmla="*/ 212 w 270"/>
              <a:gd name="T71" fmla="*/ 0 h 162"/>
              <a:gd name="T72" fmla="*/ 218 w 270"/>
              <a:gd name="T73" fmla="*/ 11 h 162"/>
              <a:gd name="T74" fmla="*/ 238 w 270"/>
              <a:gd name="T75" fmla="*/ 11 h 162"/>
              <a:gd name="T76" fmla="*/ 238 w 270"/>
              <a:gd name="T77" fmla="*/ 11 h 1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162"/>
              <a:gd name="T119" fmla="*/ 270 w 270"/>
              <a:gd name="T120" fmla="*/ 162 h 1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162">
                <a:moveTo>
                  <a:pt x="238" y="11"/>
                </a:moveTo>
                <a:lnTo>
                  <a:pt x="269" y="27"/>
                </a:lnTo>
                <a:lnTo>
                  <a:pt x="259" y="31"/>
                </a:lnTo>
                <a:lnTo>
                  <a:pt x="243" y="41"/>
                </a:lnTo>
                <a:lnTo>
                  <a:pt x="228" y="57"/>
                </a:lnTo>
                <a:lnTo>
                  <a:pt x="218" y="94"/>
                </a:lnTo>
                <a:lnTo>
                  <a:pt x="212" y="109"/>
                </a:lnTo>
                <a:lnTo>
                  <a:pt x="212" y="120"/>
                </a:lnTo>
                <a:lnTo>
                  <a:pt x="196" y="125"/>
                </a:lnTo>
                <a:lnTo>
                  <a:pt x="196" y="135"/>
                </a:lnTo>
                <a:lnTo>
                  <a:pt x="176" y="135"/>
                </a:lnTo>
                <a:lnTo>
                  <a:pt x="145" y="135"/>
                </a:lnTo>
                <a:lnTo>
                  <a:pt x="135" y="141"/>
                </a:lnTo>
                <a:lnTo>
                  <a:pt x="104" y="141"/>
                </a:lnTo>
                <a:lnTo>
                  <a:pt x="93" y="151"/>
                </a:lnTo>
                <a:lnTo>
                  <a:pt x="88" y="161"/>
                </a:lnTo>
                <a:lnTo>
                  <a:pt x="51" y="151"/>
                </a:lnTo>
                <a:lnTo>
                  <a:pt x="26" y="135"/>
                </a:lnTo>
                <a:lnTo>
                  <a:pt x="20" y="135"/>
                </a:lnTo>
                <a:lnTo>
                  <a:pt x="20" y="120"/>
                </a:lnTo>
                <a:lnTo>
                  <a:pt x="10" y="109"/>
                </a:lnTo>
                <a:lnTo>
                  <a:pt x="10" y="94"/>
                </a:lnTo>
                <a:lnTo>
                  <a:pt x="10" y="57"/>
                </a:lnTo>
                <a:lnTo>
                  <a:pt x="0" y="53"/>
                </a:lnTo>
                <a:lnTo>
                  <a:pt x="10" y="53"/>
                </a:lnTo>
                <a:lnTo>
                  <a:pt x="26" y="53"/>
                </a:lnTo>
                <a:lnTo>
                  <a:pt x="36" y="41"/>
                </a:lnTo>
                <a:lnTo>
                  <a:pt x="36" y="31"/>
                </a:lnTo>
                <a:lnTo>
                  <a:pt x="41" y="41"/>
                </a:lnTo>
                <a:lnTo>
                  <a:pt x="77" y="53"/>
                </a:lnTo>
                <a:lnTo>
                  <a:pt x="104" y="31"/>
                </a:lnTo>
                <a:lnTo>
                  <a:pt x="135" y="16"/>
                </a:lnTo>
                <a:lnTo>
                  <a:pt x="145" y="16"/>
                </a:lnTo>
                <a:lnTo>
                  <a:pt x="176" y="0"/>
                </a:lnTo>
                <a:lnTo>
                  <a:pt x="186" y="0"/>
                </a:lnTo>
                <a:lnTo>
                  <a:pt x="212" y="0"/>
                </a:lnTo>
                <a:lnTo>
                  <a:pt x="218" y="11"/>
                </a:lnTo>
                <a:lnTo>
                  <a:pt x="238" y="1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 name="Freeform 18">
            <a:extLst>
              <a:ext uri="{FF2B5EF4-FFF2-40B4-BE49-F238E27FC236}">
                <a16:creationId xmlns:a16="http://schemas.microsoft.com/office/drawing/2014/main" id="{996F55B7-2EC8-2749-87E3-20FE69A36EBF}"/>
              </a:ext>
            </a:extLst>
          </p:cNvPr>
          <p:cNvSpPr>
            <a:spLocks noChangeArrowheads="1"/>
          </p:cNvSpPr>
          <p:nvPr/>
        </p:nvSpPr>
        <p:spPr bwMode="auto">
          <a:xfrm>
            <a:off x="5527926" y="3699402"/>
            <a:ext cx="58346" cy="36791"/>
          </a:xfrm>
          <a:custGeom>
            <a:avLst/>
            <a:gdLst>
              <a:gd name="T0" fmla="*/ 36 w 94"/>
              <a:gd name="T1" fmla="*/ 57 h 58"/>
              <a:gd name="T2" fmla="*/ 10 w 94"/>
              <a:gd name="T3" fmla="*/ 52 h 58"/>
              <a:gd name="T4" fmla="*/ 0 w 94"/>
              <a:gd name="T5" fmla="*/ 31 h 58"/>
              <a:gd name="T6" fmla="*/ 10 w 94"/>
              <a:gd name="T7" fmla="*/ 31 h 58"/>
              <a:gd name="T8" fmla="*/ 16 w 94"/>
              <a:gd name="T9" fmla="*/ 27 h 58"/>
              <a:gd name="T10" fmla="*/ 26 w 94"/>
              <a:gd name="T11" fmla="*/ 27 h 58"/>
              <a:gd name="T12" fmla="*/ 36 w 94"/>
              <a:gd name="T13" fmla="*/ 16 h 58"/>
              <a:gd name="T14" fmla="*/ 51 w 94"/>
              <a:gd name="T15" fmla="*/ 16 h 58"/>
              <a:gd name="T16" fmla="*/ 93 w 94"/>
              <a:gd name="T17" fmla="*/ 0 h 58"/>
              <a:gd name="T18" fmla="*/ 77 w 94"/>
              <a:gd name="T19" fmla="*/ 27 h 58"/>
              <a:gd name="T20" fmla="*/ 77 w 94"/>
              <a:gd name="T21" fmla="*/ 31 h 58"/>
              <a:gd name="T22" fmla="*/ 67 w 94"/>
              <a:gd name="T23" fmla="*/ 31 h 58"/>
              <a:gd name="T24" fmla="*/ 51 w 94"/>
              <a:gd name="T25" fmla="*/ 52 h 58"/>
              <a:gd name="T26" fmla="*/ 36 w 94"/>
              <a:gd name="T27" fmla="*/ 52 h 58"/>
              <a:gd name="T28" fmla="*/ 36 w 94"/>
              <a:gd name="T29" fmla="*/ 57 h 58"/>
              <a:gd name="T30" fmla="*/ 36 w 94"/>
              <a:gd name="T31" fmla="*/ 57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
              <a:gd name="T49" fmla="*/ 0 h 58"/>
              <a:gd name="T50" fmla="*/ 94 w 94"/>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 h="58">
                <a:moveTo>
                  <a:pt x="36" y="57"/>
                </a:moveTo>
                <a:lnTo>
                  <a:pt x="10" y="52"/>
                </a:lnTo>
                <a:lnTo>
                  <a:pt x="0" y="31"/>
                </a:lnTo>
                <a:lnTo>
                  <a:pt x="10" y="31"/>
                </a:lnTo>
                <a:lnTo>
                  <a:pt x="16" y="27"/>
                </a:lnTo>
                <a:lnTo>
                  <a:pt x="26" y="27"/>
                </a:lnTo>
                <a:lnTo>
                  <a:pt x="36" y="16"/>
                </a:lnTo>
                <a:lnTo>
                  <a:pt x="51" y="16"/>
                </a:lnTo>
                <a:lnTo>
                  <a:pt x="93" y="0"/>
                </a:lnTo>
                <a:lnTo>
                  <a:pt x="77" y="27"/>
                </a:lnTo>
                <a:lnTo>
                  <a:pt x="77" y="31"/>
                </a:lnTo>
                <a:lnTo>
                  <a:pt x="67" y="31"/>
                </a:lnTo>
                <a:lnTo>
                  <a:pt x="51" y="52"/>
                </a:lnTo>
                <a:lnTo>
                  <a:pt x="36" y="52"/>
                </a:lnTo>
                <a:lnTo>
                  <a:pt x="36" y="5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 name="Freeform 19" descr="Rayures étroites horizontales">
            <a:extLst>
              <a:ext uri="{FF2B5EF4-FFF2-40B4-BE49-F238E27FC236}">
                <a16:creationId xmlns:a16="http://schemas.microsoft.com/office/drawing/2014/main" id="{212CF432-B113-754F-A056-D6D51DB311C1}"/>
              </a:ext>
            </a:extLst>
          </p:cNvPr>
          <p:cNvSpPr>
            <a:spLocks noChangeArrowheads="1"/>
          </p:cNvSpPr>
          <p:nvPr/>
        </p:nvSpPr>
        <p:spPr bwMode="auto">
          <a:xfrm>
            <a:off x="5203956" y="3491455"/>
            <a:ext cx="171965" cy="182352"/>
          </a:xfrm>
          <a:custGeom>
            <a:avLst/>
            <a:gdLst>
              <a:gd name="T0" fmla="*/ 186 w 281"/>
              <a:gd name="T1" fmla="*/ 16 h 285"/>
              <a:gd name="T2" fmla="*/ 212 w 281"/>
              <a:gd name="T3" fmla="*/ 26 h 285"/>
              <a:gd name="T4" fmla="*/ 253 w 281"/>
              <a:gd name="T5" fmla="*/ 26 h 285"/>
              <a:gd name="T6" fmla="*/ 259 w 281"/>
              <a:gd name="T7" fmla="*/ 0 h 285"/>
              <a:gd name="T8" fmla="*/ 280 w 281"/>
              <a:gd name="T9" fmla="*/ 26 h 285"/>
              <a:gd name="T10" fmla="*/ 269 w 281"/>
              <a:gd name="T11" fmla="*/ 51 h 285"/>
              <a:gd name="T12" fmla="*/ 253 w 281"/>
              <a:gd name="T13" fmla="*/ 67 h 285"/>
              <a:gd name="T14" fmla="*/ 212 w 281"/>
              <a:gd name="T15" fmla="*/ 51 h 285"/>
              <a:gd name="T16" fmla="*/ 186 w 281"/>
              <a:gd name="T17" fmla="*/ 51 h 285"/>
              <a:gd name="T18" fmla="*/ 171 w 281"/>
              <a:gd name="T19" fmla="*/ 57 h 285"/>
              <a:gd name="T20" fmla="*/ 171 w 281"/>
              <a:gd name="T21" fmla="*/ 92 h 285"/>
              <a:gd name="T22" fmla="*/ 149 w 281"/>
              <a:gd name="T23" fmla="*/ 82 h 285"/>
              <a:gd name="T24" fmla="*/ 161 w 281"/>
              <a:gd name="T25" fmla="*/ 98 h 285"/>
              <a:gd name="T26" fmla="*/ 108 w 281"/>
              <a:gd name="T27" fmla="*/ 78 h 285"/>
              <a:gd name="T28" fmla="*/ 119 w 281"/>
              <a:gd name="T29" fmla="*/ 67 h 285"/>
              <a:gd name="T30" fmla="*/ 104 w 281"/>
              <a:gd name="T31" fmla="*/ 98 h 285"/>
              <a:gd name="T32" fmla="*/ 119 w 281"/>
              <a:gd name="T33" fmla="*/ 160 h 285"/>
              <a:gd name="T34" fmla="*/ 129 w 281"/>
              <a:gd name="T35" fmla="*/ 165 h 285"/>
              <a:gd name="T36" fmla="*/ 171 w 281"/>
              <a:gd name="T37" fmla="*/ 227 h 285"/>
              <a:gd name="T38" fmla="*/ 129 w 281"/>
              <a:gd name="T39" fmla="*/ 217 h 285"/>
              <a:gd name="T40" fmla="*/ 135 w 281"/>
              <a:gd name="T41" fmla="*/ 243 h 285"/>
              <a:gd name="T42" fmla="*/ 135 w 281"/>
              <a:gd name="T43" fmla="*/ 268 h 285"/>
              <a:gd name="T44" fmla="*/ 135 w 281"/>
              <a:gd name="T45" fmla="*/ 284 h 285"/>
              <a:gd name="T46" fmla="*/ 108 w 281"/>
              <a:gd name="T47" fmla="*/ 274 h 285"/>
              <a:gd name="T48" fmla="*/ 104 w 281"/>
              <a:gd name="T49" fmla="*/ 284 h 285"/>
              <a:gd name="T50" fmla="*/ 77 w 281"/>
              <a:gd name="T51" fmla="*/ 258 h 285"/>
              <a:gd name="T52" fmla="*/ 77 w 281"/>
              <a:gd name="T53" fmla="*/ 268 h 285"/>
              <a:gd name="T54" fmla="*/ 67 w 281"/>
              <a:gd name="T55" fmla="*/ 233 h 285"/>
              <a:gd name="T56" fmla="*/ 61 w 281"/>
              <a:gd name="T57" fmla="*/ 202 h 285"/>
              <a:gd name="T58" fmla="*/ 119 w 281"/>
              <a:gd name="T59" fmla="*/ 207 h 285"/>
              <a:gd name="T60" fmla="*/ 104 w 281"/>
              <a:gd name="T61" fmla="*/ 186 h 285"/>
              <a:gd name="T62" fmla="*/ 41 w 281"/>
              <a:gd name="T63" fmla="*/ 191 h 285"/>
              <a:gd name="T64" fmla="*/ 41 w 281"/>
              <a:gd name="T65" fmla="*/ 160 h 285"/>
              <a:gd name="T66" fmla="*/ 26 w 281"/>
              <a:gd name="T67" fmla="*/ 150 h 285"/>
              <a:gd name="T68" fmla="*/ 20 w 281"/>
              <a:gd name="T69" fmla="*/ 108 h 285"/>
              <a:gd name="T70" fmla="*/ 51 w 281"/>
              <a:gd name="T71" fmla="*/ 51 h 285"/>
              <a:gd name="T72" fmla="*/ 83 w 281"/>
              <a:gd name="T73" fmla="*/ 31 h 285"/>
              <a:gd name="T74" fmla="*/ 119 w 281"/>
              <a:gd name="T75" fmla="*/ 26 h 2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1"/>
              <a:gd name="T115" fmla="*/ 0 h 285"/>
              <a:gd name="T116" fmla="*/ 281 w 281"/>
              <a:gd name="T117" fmla="*/ 285 h 2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1" h="285">
                <a:moveTo>
                  <a:pt x="119" y="26"/>
                </a:moveTo>
                <a:lnTo>
                  <a:pt x="186" y="16"/>
                </a:lnTo>
                <a:lnTo>
                  <a:pt x="196" y="26"/>
                </a:lnTo>
                <a:lnTo>
                  <a:pt x="212" y="26"/>
                </a:lnTo>
                <a:lnTo>
                  <a:pt x="227" y="31"/>
                </a:lnTo>
                <a:lnTo>
                  <a:pt x="253" y="26"/>
                </a:lnTo>
                <a:lnTo>
                  <a:pt x="253" y="0"/>
                </a:lnTo>
                <a:lnTo>
                  <a:pt x="259" y="0"/>
                </a:lnTo>
                <a:lnTo>
                  <a:pt x="280" y="16"/>
                </a:lnTo>
                <a:lnTo>
                  <a:pt x="280" y="26"/>
                </a:lnTo>
                <a:lnTo>
                  <a:pt x="269" y="31"/>
                </a:lnTo>
                <a:lnTo>
                  <a:pt x="269" y="51"/>
                </a:lnTo>
                <a:lnTo>
                  <a:pt x="253" y="57"/>
                </a:lnTo>
                <a:lnTo>
                  <a:pt x="253" y="67"/>
                </a:lnTo>
                <a:lnTo>
                  <a:pt x="243" y="57"/>
                </a:lnTo>
                <a:lnTo>
                  <a:pt x="212" y="51"/>
                </a:lnTo>
                <a:lnTo>
                  <a:pt x="202" y="41"/>
                </a:lnTo>
                <a:lnTo>
                  <a:pt x="186" y="51"/>
                </a:lnTo>
                <a:lnTo>
                  <a:pt x="176" y="51"/>
                </a:lnTo>
                <a:lnTo>
                  <a:pt x="171" y="57"/>
                </a:lnTo>
                <a:lnTo>
                  <a:pt x="149" y="67"/>
                </a:lnTo>
                <a:lnTo>
                  <a:pt x="171" y="92"/>
                </a:lnTo>
                <a:lnTo>
                  <a:pt x="161" y="82"/>
                </a:lnTo>
                <a:lnTo>
                  <a:pt x="149" y="82"/>
                </a:lnTo>
                <a:lnTo>
                  <a:pt x="161" y="92"/>
                </a:lnTo>
                <a:lnTo>
                  <a:pt x="161" y="98"/>
                </a:lnTo>
                <a:lnTo>
                  <a:pt x="135" y="92"/>
                </a:lnTo>
                <a:lnTo>
                  <a:pt x="108" y="78"/>
                </a:lnTo>
                <a:lnTo>
                  <a:pt x="119" y="78"/>
                </a:lnTo>
                <a:lnTo>
                  <a:pt x="119" y="67"/>
                </a:lnTo>
                <a:lnTo>
                  <a:pt x="104" y="78"/>
                </a:lnTo>
                <a:lnTo>
                  <a:pt x="104" y="98"/>
                </a:lnTo>
                <a:lnTo>
                  <a:pt x="135" y="139"/>
                </a:lnTo>
                <a:lnTo>
                  <a:pt x="119" y="160"/>
                </a:lnTo>
                <a:lnTo>
                  <a:pt x="104" y="160"/>
                </a:lnTo>
                <a:lnTo>
                  <a:pt x="129" y="165"/>
                </a:lnTo>
                <a:lnTo>
                  <a:pt x="161" y="191"/>
                </a:lnTo>
                <a:lnTo>
                  <a:pt x="171" y="227"/>
                </a:lnTo>
                <a:lnTo>
                  <a:pt x="145" y="207"/>
                </a:lnTo>
                <a:lnTo>
                  <a:pt x="129" y="217"/>
                </a:lnTo>
                <a:lnTo>
                  <a:pt x="145" y="243"/>
                </a:lnTo>
                <a:lnTo>
                  <a:pt x="135" y="243"/>
                </a:lnTo>
                <a:lnTo>
                  <a:pt x="108" y="227"/>
                </a:lnTo>
                <a:lnTo>
                  <a:pt x="135" y="268"/>
                </a:lnTo>
                <a:lnTo>
                  <a:pt x="135" y="274"/>
                </a:lnTo>
                <a:lnTo>
                  <a:pt x="135" y="284"/>
                </a:lnTo>
                <a:lnTo>
                  <a:pt x="108" y="268"/>
                </a:lnTo>
                <a:lnTo>
                  <a:pt x="108" y="274"/>
                </a:lnTo>
                <a:lnTo>
                  <a:pt x="108" y="284"/>
                </a:lnTo>
                <a:lnTo>
                  <a:pt x="104" y="284"/>
                </a:lnTo>
                <a:lnTo>
                  <a:pt x="93" y="258"/>
                </a:lnTo>
                <a:lnTo>
                  <a:pt x="77" y="258"/>
                </a:lnTo>
                <a:lnTo>
                  <a:pt x="83" y="274"/>
                </a:lnTo>
                <a:lnTo>
                  <a:pt x="77" y="268"/>
                </a:lnTo>
                <a:lnTo>
                  <a:pt x="67" y="248"/>
                </a:lnTo>
                <a:lnTo>
                  <a:pt x="67" y="233"/>
                </a:lnTo>
                <a:lnTo>
                  <a:pt x="41" y="217"/>
                </a:lnTo>
                <a:lnTo>
                  <a:pt x="61" y="202"/>
                </a:lnTo>
                <a:lnTo>
                  <a:pt x="83" y="191"/>
                </a:lnTo>
                <a:lnTo>
                  <a:pt x="119" y="207"/>
                </a:lnTo>
                <a:lnTo>
                  <a:pt x="129" y="202"/>
                </a:lnTo>
                <a:lnTo>
                  <a:pt x="104" y="186"/>
                </a:lnTo>
                <a:lnTo>
                  <a:pt x="83" y="186"/>
                </a:lnTo>
                <a:lnTo>
                  <a:pt x="41" y="191"/>
                </a:lnTo>
                <a:lnTo>
                  <a:pt x="26" y="160"/>
                </a:lnTo>
                <a:lnTo>
                  <a:pt x="41" y="160"/>
                </a:lnTo>
                <a:lnTo>
                  <a:pt x="41" y="150"/>
                </a:lnTo>
                <a:lnTo>
                  <a:pt x="26" y="150"/>
                </a:lnTo>
                <a:lnTo>
                  <a:pt x="0" y="124"/>
                </a:lnTo>
                <a:lnTo>
                  <a:pt x="20" y="108"/>
                </a:lnTo>
                <a:lnTo>
                  <a:pt x="36" y="67"/>
                </a:lnTo>
                <a:lnTo>
                  <a:pt x="51" y="51"/>
                </a:lnTo>
                <a:lnTo>
                  <a:pt x="77" y="51"/>
                </a:lnTo>
                <a:lnTo>
                  <a:pt x="83" y="31"/>
                </a:lnTo>
                <a:lnTo>
                  <a:pt x="104" y="41"/>
                </a:lnTo>
                <a:lnTo>
                  <a:pt x="119"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 name="Freeform 20">
            <a:extLst>
              <a:ext uri="{FF2B5EF4-FFF2-40B4-BE49-F238E27FC236}">
                <a16:creationId xmlns:a16="http://schemas.microsoft.com/office/drawing/2014/main" id="{2FFFE886-23C8-F14C-9FD3-0AFB61D01683}"/>
              </a:ext>
            </a:extLst>
          </p:cNvPr>
          <p:cNvSpPr>
            <a:spLocks noChangeArrowheads="1"/>
          </p:cNvSpPr>
          <p:nvPr/>
        </p:nvSpPr>
        <p:spPr bwMode="auto">
          <a:xfrm>
            <a:off x="5296079" y="3699401"/>
            <a:ext cx="72163" cy="20795"/>
          </a:xfrm>
          <a:custGeom>
            <a:avLst/>
            <a:gdLst>
              <a:gd name="T0" fmla="*/ 62 w 120"/>
              <a:gd name="T1" fmla="*/ 31 h 32"/>
              <a:gd name="T2" fmla="*/ 52 w 120"/>
              <a:gd name="T3" fmla="*/ 26 h 32"/>
              <a:gd name="T4" fmla="*/ 21 w 120"/>
              <a:gd name="T5" fmla="*/ 26 h 32"/>
              <a:gd name="T6" fmla="*/ 0 w 120"/>
              <a:gd name="T7" fmla="*/ 26 h 32"/>
              <a:gd name="T8" fmla="*/ 0 w 120"/>
              <a:gd name="T9" fmla="*/ 11 h 32"/>
              <a:gd name="T10" fmla="*/ 21 w 120"/>
              <a:gd name="T11" fmla="*/ 11 h 32"/>
              <a:gd name="T12" fmla="*/ 27 w 120"/>
              <a:gd name="T13" fmla="*/ 0 h 32"/>
              <a:gd name="T14" fmla="*/ 37 w 120"/>
              <a:gd name="T15" fmla="*/ 15 h 32"/>
              <a:gd name="T16" fmla="*/ 62 w 120"/>
              <a:gd name="T17" fmla="*/ 15 h 32"/>
              <a:gd name="T18" fmla="*/ 68 w 120"/>
              <a:gd name="T19" fmla="*/ 15 h 32"/>
              <a:gd name="T20" fmla="*/ 93 w 120"/>
              <a:gd name="T21" fmla="*/ 15 h 32"/>
              <a:gd name="T22" fmla="*/ 103 w 120"/>
              <a:gd name="T23" fmla="*/ 26 h 32"/>
              <a:gd name="T24" fmla="*/ 119 w 120"/>
              <a:gd name="T25" fmla="*/ 26 h 32"/>
              <a:gd name="T26" fmla="*/ 119 w 120"/>
              <a:gd name="T27" fmla="*/ 31 h 32"/>
              <a:gd name="T28" fmla="*/ 62 w 120"/>
              <a:gd name="T29" fmla="*/ 31 h 32"/>
              <a:gd name="T30" fmla="*/ 62 w 120"/>
              <a:gd name="T31" fmla="*/ 31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32"/>
              <a:gd name="T50" fmla="*/ 120 w 120"/>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32">
                <a:moveTo>
                  <a:pt x="62" y="31"/>
                </a:moveTo>
                <a:lnTo>
                  <a:pt x="52" y="26"/>
                </a:lnTo>
                <a:lnTo>
                  <a:pt x="21" y="26"/>
                </a:lnTo>
                <a:lnTo>
                  <a:pt x="0" y="26"/>
                </a:lnTo>
                <a:lnTo>
                  <a:pt x="0" y="11"/>
                </a:lnTo>
                <a:lnTo>
                  <a:pt x="21" y="11"/>
                </a:lnTo>
                <a:lnTo>
                  <a:pt x="27" y="0"/>
                </a:lnTo>
                <a:lnTo>
                  <a:pt x="37" y="15"/>
                </a:lnTo>
                <a:lnTo>
                  <a:pt x="62" y="15"/>
                </a:lnTo>
                <a:lnTo>
                  <a:pt x="68" y="15"/>
                </a:lnTo>
                <a:lnTo>
                  <a:pt x="93" y="15"/>
                </a:lnTo>
                <a:lnTo>
                  <a:pt x="103" y="26"/>
                </a:lnTo>
                <a:lnTo>
                  <a:pt x="119" y="26"/>
                </a:lnTo>
                <a:lnTo>
                  <a:pt x="119" y="31"/>
                </a:lnTo>
                <a:lnTo>
                  <a:pt x="62"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 name="Freeform 21">
            <a:extLst>
              <a:ext uri="{FF2B5EF4-FFF2-40B4-BE49-F238E27FC236}">
                <a16:creationId xmlns:a16="http://schemas.microsoft.com/office/drawing/2014/main" id="{DAEDAA09-A7C3-1443-BB56-2916AA40AA98}"/>
              </a:ext>
            </a:extLst>
          </p:cNvPr>
          <p:cNvSpPr>
            <a:spLocks noChangeArrowheads="1"/>
          </p:cNvSpPr>
          <p:nvPr/>
        </p:nvSpPr>
        <p:spPr bwMode="auto">
          <a:xfrm>
            <a:off x="5283795" y="3587431"/>
            <a:ext cx="35314" cy="36791"/>
          </a:xfrm>
          <a:custGeom>
            <a:avLst/>
            <a:gdLst>
              <a:gd name="T0" fmla="*/ 31 w 58"/>
              <a:gd name="T1" fmla="*/ 41 h 58"/>
              <a:gd name="T2" fmla="*/ 16 w 58"/>
              <a:gd name="T3" fmla="*/ 26 h 58"/>
              <a:gd name="T4" fmla="*/ 0 w 58"/>
              <a:gd name="T5" fmla="*/ 10 h 58"/>
              <a:gd name="T6" fmla="*/ 6 w 58"/>
              <a:gd name="T7" fmla="*/ 0 h 58"/>
              <a:gd name="T8" fmla="*/ 20 w 58"/>
              <a:gd name="T9" fmla="*/ 15 h 58"/>
              <a:gd name="T10" fmla="*/ 41 w 58"/>
              <a:gd name="T11" fmla="*/ 15 h 58"/>
              <a:gd name="T12" fmla="*/ 47 w 58"/>
              <a:gd name="T13" fmla="*/ 41 h 58"/>
              <a:gd name="T14" fmla="*/ 57 w 58"/>
              <a:gd name="T15" fmla="*/ 51 h 58"/>
              <a:gd name="T16" fmla="*/ 57 w 58"/>
              <a:gd name="T17" fmla="*/ 57 h 58"/>
              <a:gd name="T18" fmla="*/ 47 w 58"/>
              <a:gd name="T19" fmla="*/ 57 h 58"/>
              <a:gd name="T20" fmla="*/ 31 w 58"/>
              <a:gd name="T21" fmla="*/ 41 h 58"/>
              <a:gd name="T22" fmla="*/ 31 w 58"/>
              <a:gd name="T23" fmla="*/ 41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58"/>
              <a:gd name="T38" fmla="*/ 58 w 58"/>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58">
                <a:moveTo>
                  <a:pt x="31" y="41"/>
                </a:moveTo>
                <a:lnTo>
                  <a:pt x="16" y="26"/>
                </a:lnTo>
                <a:lnTo>
                  <a:pt x="0" y="10"/>
                </a:lnTo>
                <a:lnTo>
                  <a:pt x="6" y="0"/>
                </a:lnTo>
                <a:lnTo>
                  <a:pt x="20" y="15"/>
                </a:lnTo>
                <a:lnTo>
                  <a:pt x="41" y="15"/>
                </a:lnTo>
                <a:lnTo>
                  <a:pt x="47" y="41"/>
                </a:lnTo>
                <a:lnTo>
                  <a:pt x="57" y="51"/>
                </a:lnTo>
                <a:lnTo>
                  <a:pt x="57" y="57"/>
                </a:lnTo>
                <a:lnTo>
                  <a:pt x="47" y="57"/>
                </a:lnTo>
                <a:lnTo>
                  <a:pt x="31"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 name="Freeform 22">
            <a:extLst>
              <a:ext uri="{FF2B5EF4-FFF2-40B4-BE49-F238E27FC236}">
                <a16:creationId xmlns:a16="http://schemas.microsoft.com/office/drawing/2014/main" id="{E6DF185A-5117-6444-AC0D-4E37B45DFA99}"/>
              </a:ext>
            </a:extLst>
          </p:cNvPr>
          <p:cNvSpPr>
            <a:spLocks noChangeArrowheads="1"/>
          </p:cNvSpPr>
          <p:nvPr/>
        </p:nvSpPr>
        <p:spPr bwMode="auto">
          <a:xfrm>
            <a:off x="5349817" y="3577833"/>
            <a:ext cx="18425" cy="9598"/>
          </a:xfrm>
          <a:custGeom>
            <a:avLst/>
            <a:gdLst>
              <a:gd name="T0" fmla="*/ 31 w 32"/>
              <a:gd name="T1" fmla="*/ 16 h 17"/>
              <a:gd name="T2" fmla="*/ 15 w 32"/>
              <a:gd name="T3" fmla="*/ 16 h 17"/>
              <a:gd name="T4" fmla="*/ 15 w 32"/>
              <a:gd name="T5" fmla="*/ 5 h 17"/>
              <a:gd name="T6" fmla="*/ 6 w 32"/>
              <a:gd name="T7" fmla="*/ 16 h 17"/>
              <a:gd name="T8" fmla="*/ 0 w 32"/>
              <a:gd name="T9" fmla="*/ 5 h 17"/>
              <a:gd name="T10" fmla="*/ 21 w 32"/>
              <a:gd name="T11" fmla="*/ 0 h 17"/>
              <a:gd name="T12" fmla="*/ 31 w 32"/>
              <a:gd name="T13" fmla="*/ 5 h 17"/>
              <a:gd name="T14" fmla="*/ 31 w 32"/>
              <a:gd name="T15" fmla="*/ 16 h 17"/>
              <a:gd name="T16" fmla="*/ 31 w 3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7"/>
              <a:gd name="T29" fmla="*/ 32 w 3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7">
                <a:moveTo>
                  <a:pt x="31" y="16"/>
                </a:moveTo>
                <a:lnTo>
                  <a:pt x="15" y="16"/>
                </a:lnTo>
                <a:lnTo>
                  <a:pt x="15" y="5"/>
                </a:lnTo>
                <a:lnTo>
                  <a:pt x="6" y="16"/>
                </a:lnTo>
                <a:lnTo>
                  <a:pt x="0" y="5"/>
                </a:lnTo>
                <a:lnTo>
                  <a:pt x="21" y="0"/>
                </a:lnTo>
                <a:lnTo>
                  <a:pt x="31" y="5"/>
                </a:lnTo>
                <a:lnTo>
                  <a:pt x="31"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 name="Freeform 23">
            <a:extLst>
              <a:ext uri="{FF2B5EF4-FFF2-40B4-BE49-F238E27FC236}">
                <a16:creationId xmlns:a16="http://schemas.microsoft.com/office/drawing/2014/main" id="{1E786280-D74C-5240-ACC8-B64489E91CEB}"/>
              </a:ext>
            </a:extLst>
          </p:cNvPr>
          <p:cNvSpPr>
            <a:spLocks noChangeArrowheads="1"/>
          </p:cNvSpPr>
          <p:nvPr/>
        </p:nvSpPr>
        <p:spPr bwMode="auto">
          <a:xfrm>
            <a:off x="5411235" y="3680206"/>
            <a:ext cx="9212" cy="12797"/>
          </a:xfrm>
          <a:custGeom>
            <a:avLst/>
            <a:gdLst>
              <a:gd name="T0" fmla="*/ 0 w 17"/>
              <a:gd name="T1" fmla="*/ 20 h 21"/>
              <a:gd name="T2" fmla="*/ 0 w 17"/>
              <a:gd name="T3" fmla="*/ 4 h 21"/>
              <a:gd name="T4" fmla="*/ 16 w 17"/>
              <a:gd name="T5" fmla="*/ 0 h 21"/>
              <a:gd name="T6" fmla="*/ 10 w 17"/>
              <a:gd name="T7" fmla="*/ 14 h 21"/>
              <a:gd name="T8" fmla="*/ 0 w 17"/>
              <a:gd name="T9" fmla="*/ 20 h 21"/>
              <a:gd name="T10" fmla="*/ 0 w 17"/>
              <a:gd name="T11" fmla="*/ 20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7" h="21">
                <a:moveTo>
                  <a:pt x="0" y="20"/>
                </a:moveTo>
                <a:lnTo>
                  <a:pt x="0" y="4"/>
                </a:lnTo>
                <a:lnTo>
                  <a:pt x="16" y="0"/>
                </a:lnTo>
                <a:lnTo>
                  <a:pt x="10" y="14"/>
                </a:lnTo>
                <a:lnTo>
                  <a:pt x="0" y="2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 name="Freeform 24">
            <a:extLst>
              <a:ext uri="{FF2B5EF4-FFF2-40B4-BE49-F238E27FC236}">
                <a16:creationId xmlns:a16="http://schemas.microsoft.com/office/drawing/2014/main" id="{00F4111C-5345-E04E-A028-7B9B15790B7E}"/>
              </a:ext>
            </a:extLst>
          </p:cNvPr>
          <p:cNvSpPr>
            <a:spLocks noChangeArrowheads="1"/>
          </p:cNvSpPr>
          <p:nvPr/>
        </p:nvSpPr>
        <p:spPr bwMode="auto">
          <a:xfrm>
            <a:off x="5352890" y="3603426"/>
            <a:ext cx="9212" cy="11198"/>
          </a:xfrm>
          <a:custGeom>
            <a:avLst/>
            <a:gdLst>
              <a:gd name="T0" fmla="*/ 16 w 17"/>
              <a:gd name="T1" fmla="*/ 16 h 17"/>
              <a:gd name="T2" fmla="*/ 0 w 17"/>
              <a:gd name="T3" fmla="*/ 16 h 17"/>
              <a:gd name="T4" fmla="*/ 10 w 17"/>
              <a:gd name="T5" fmla="*/ 16 h 17"/>
              <a:gd name="T6" fmla="*/ 0 w 17"/>
              <a:gd name="T7" fmla="*/ 0 h 17"/>
              <a:gd name="T8" fmla="*/ 10 w 17"/>
              <a:gd name="T9" fmla="*/ 10 h 17"/>
              <a:gd name="T10" fmla="*/ 16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10" y="16"/>
                </a:lnTo>
                <a:lnTo>
                  <a:pt x="0" y="0"/>
                </a:lnTo>
                <a:lnTo>
                  <a:pt x="10" y="10"/>
                </a:lnTo>
                <a:lnTo>
                  <a:pt x="16"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8" name="Freeform 25">
            <a:extLst>
              <a:ext uri="{FF2B5EF4-FFF2-40B4-BE49-F238E27FC236}">
                <a16:creationId xmlns:a16="http://schemas.microsoft.com/office/drawing/2014/main" id="{C169ECA9-C82C-FC45-BEC9-5266BB8FEE8F}"/>
              </a:ext>
            </a:extLst>
          </p:cNvPr>
          <p:cNvSpPr>
            <a:spLocks noChangeArrowheads="1"/>
          </p:cNvSpPr>
          <p:nvPr/>
        </p:nvSpPr>
        <p:spPr bwMode="auto">
          <a:xfrm>
            <a:off x="4935259" y="3315501"/>
            <a:ext cx="13820" cy="4799"/>
          </a:xfrm>
          <a:custGeom>
            <a:avLst/>
            <a:gdLst>
              <a:gd name="T0" fmla="*/ 21 w 22"/>
              <a:gd name="T1" fmla="*/ 6 h 7"/>
              <a:gd name="T2" fmla="*/ 11 w 22"/>
              <a:gd name="T3" fmla="*/ 0 h 7"/>
              <a:gd name="T4" fmla="*/ 0 w 22"/>
              <a:gd name="T5" fmla="*/ 0 h 7"/>
              <a:gd name="T6" fmla="*/ 21 w 22"/>
              <a:gd name="T7" fmla="*/ 0 h 7"/>
              <a:gd name="T8" fmla="*/ 21 w 22"/>
              <a:gd name="T9" fmla="*/ 6 h 7"/>
              <a:gd name="T10" fmla="*/ 21 w 22"/>
              <a:gd name="T11" fmla="*/ 6 h 7"/>
              <a:gd name="T12" fmla="*/ 0 60000 65536"/>
              <a:gd name="T13" fmla="*/ 0 60000 65536"/>
              <a:gd name="T14" fmla="*/ 0 60000 65536"/>
              <a:gd name="T15" fmla="*/ 0 60000 65536"/>
              <a:gd name="T16" fmla="*/ 0 60000 65536"/>
              <a:gd name="T17" fmla="*/ 0 60000 65536"/>
              <a:gd name="T18" fmla="*/ 0 w 22"/>
              <a:gd name="T19" fmla="*/ 0 h 7"/>
              <a:gd name="T20" fmla="*/ 22 w 22"/>
              <a:gd name="T21" fmla="*/ 7 h 7"/>
            </a:gdLst>
            <a:ahLst/>
            <a:cxnLst>
              <a:cxn ang="T12">
                <a:pos x="T0" y="T1"/>
              </a:cxn>
              <a:cxn ang="T13">
                <a:pos x="T2" y="T3"/>
              </a:cxn>
              <a:cxn ang="T14">
                <a:pos x="T4" y="T5"/>
              </a:cxn>
              <a:cxn ang="T15">
                <a:pos x="T6" y="T7"/>
              </a:cxn>
              <a:cxn ang="T16">
                <a:pos x="T8" y="T9"/>
              </a:cxn>
              <a:cxn ang="T17">
                <a:pos x="T10" y="T11"/>
              </a:cxn>
            </a:cxnLst>
            <a:rect l="T18" t="T19" r="T20" b="T21"/>
            <a:pathLst>
              <a:path w="22" h="7">
                <a:moveTo>
                  <a:pt x="21" y="6"/>
                </a:moveTo>
                <a:lnTo>
                  <a:pt x="11" y="0"/>
                </a:lnTo>
                <a:lnTo>
                  <a:pt x="0" y="0"/>
                </a:lnTo>
                <a:lnTo>
                  <a:pt x="21" y="0"/>
                </a:lnTo>
                <a:lnTo>
                  <a:pt x="21" y="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 name="Freeform 26">
            <a:extLst>
              <a:ext uri="{FF2B5EF4-FFF2-40B4-BE49-F238E27FC236}">
                <a16:creationId xmlns:a16="http://schemas.microsoft.com/office/drawing/2014/main" id="{8671296C-81CD-B14F-842F-18F323AE3FD3}"/>
              </a:ext>
            </a:extLst>
          </p:cNvPr>
          <p:cNvSpPr>
            <a:spLocks noChangeArrowheads="1"/>
          </p:cNvSpPr>
          <p:nvPr/>
        </p:nvSpPr>
        <p:spPr bwMode="auto">
          <a:xfrm>
            <a:off x="5810440" y="3507452"/>
            <a:ext cx="115156" cy="79979"/>
          </a:xfrm>
          <a:custGeom>
            <a:avLst/>
            <a:gdLst>
              <a:gd name="T0" fmla="*/ 82 w 187"/>
              <a:gd name="T1" fmla="*/ 114 h 126"/>
              <a:gd name="T2" fmla="*/ 52 w 187"/>
              <a:gd name="T3" fmla="*/ 72 h 126"/>
              <a:gd name="T4" fmla="*/ 10 w 187"/>
              <a:gd name="T5" fmla="*/ 57 h 126"/>
              <a:gd name="T6" fmla="*/ 10 w 187"/>
              <a:gd name="T7" fmla="*/ 26 h 126"/>
              <a:gd name="T8" fmla="*/ 0 w 187"/>
              <a:gd name="T9" fmla="*/ 0 h 126"/>
              <a:gd name="T10" fmla="*/ 145 w 187"/>
              <a:gd name="T11" fmla="*/ 6 h 126"/>
              <a:gd name="T12" fmla="*/ 150 w 187"/>
              <a:gd name="T13" fmla="*/ 52 h 126"/>
              <a:gd name="T14" fmla="*/ 186 w 187"/>
              <a:gd name="T15" fmla="*/ 57 h 126"/>
              <a:gd name="T16" fmla="*/ 166 w 187"/>
              <a:gd name="T17" fmla="*/ 72 h 126"/>
              <a:gd name="T18" fmla="*/ 176 w 187"/>
              <a:gd name="T19" fmla="*/ 114 h 126"/>
              <a:gd name="T20" fmla="*/ 145 w 187"/>
              <a:gd name="T21" fmla="*/ 125 h 126"/>
              <a:gd name="T22" fmla="*/ 82 w 187"/>
              <a:gd name="T23" fmla="*/ 114 h 126"/>
              <a:gd name="T24" fmla="*/ 82 w 187"/>
              <a:gd name="T25" fmla="*/ 114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7"/>
              <a:gd name="T40" fmla="*/ 0 h 126"/>
              <a:gd name="T41" fmla="*/ 187 w 187"/>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7" h="126">
                <a:moveTo>
                  <a:pt x="82" y="114"/>
                </a:moveTo>
                <a:lnTo>
                  <a:pt x="52" y="72"/>
                </a:lnTo>
                <a:lnTo>
                  <a:pt x="10" y="57"/>
                </a:lnTo>
                <a:lnTo>
                  <a:pt x="10" y="26"/>
                </a:lnTo>
                <a:lnTo>
                  <a:pt x="0" y="0"/>
                </a:lnTo>
                <a:lnTo>
                  <a:pt x="145" y="6"/>
                </a:lnTo>
                <a:lnTo>
                  <a:pt x="150" y="52"/>
                </a:lnTo>
                <a:lnTo>
                  <a:pt x="186" y="57"/>
                </a:lnTo>
                <a:lnTo>
                  <a:pt x="166" y="72"/>
                </a:lnTo>
                <a:lnTo>
                  <a:pt x="176" y="114"/>
                </a:lnTo>
                <a:lnTo>
                  <a:pt x="145" y="125"/>
                </a:lnTo>
                <a:lnTo>
                  <a:pt x="82" y="11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0" name="Freeform 27">
            <a:extLst>
              <a:ext uri="{FF2B5EF4-FFF2-40B4-BE49-F238E27FC236}">
                <a16:creationId xmlns:a16="http://schemas.microsoft.com/office/drawing/2014/main" id="{F542CC2B-D571-CD42-953C-8D2EA51C0933}"/>
              </a:ext>
            </a:extLst>
          </p:cNvPr>
          <p:cNvSpPr>
            <a:spLocks noChangeArrowheads="1"/>
          </p:cNvSpPr>
          <p:nvPr/>
        </p:nvSpPr>
        <p:spPr bwMode="auto">
          <a:xfrm>
            <a:off x="5899492" y="3491456"/>
            <a:ext cx="87518" cy="105573"/>
          </a:xfrm>
          <a:custGeom>
            <a:avLst/>
            <a:gdLst>
              <a:gd name="T0" fmla="*/ 63 w 142"/>
              <a:gd name="T1" fmla="*/ 0 h 166"/>
              <a:gd name="T2" fmla="*/ 98 w 142"/>
              <a:gd name="T3" fmla="*/ 41 h 166"/>
              <a:gd name="T4" fmla="*/ 141 w 142"/>
              <a:gd name="T5" fmla="*/ 57 h 166"/>
              <a:gd name="T6" fmla="*/ 98 w 142"/>
              <a:gd name="T7" fmla="*/ 78 h 166"/>
              <a:gd name="T8" fmla="*/ 98 w 142"/>
              <a:gd name="T9" fmla="*/ 108 h 166"/>
              <a:gd name="T10" fmla="*/ 98 w 142"/>
              <a:gd name="T11" fmla="*/ 124 h 166"/>
              <a:gd name="T12" fmla="*/ 88 w 142"/>
              <a:gd name="T13" fmla="*/ 119 h 166"/>
              <a:gd name="T14" fmla="*/ 73 w 142"/>
              <a:gd name="T15" fmla="*/ 124 h 166"/>
              <a:gd name="T16" fmla="*/ 88 w 142"/>
              <a:gd name="T17" fmla="*/ 165 h 166"/>
              <a:gd name="T18" fmla="*/ 31 w 142"/>
              <a:gd name="T19" fmla="*/ 139 h 166"/>
              <a:gd name="T20" fmla="*/ 21 w 142"/>
              <a:gd name="T21" fmla="*/ 98 h 166"/>
              <a:gd name="T22" fmla="*/ 41 w 142"/>
              <a:gd name="T23" fmla="*/ 82 h 166"/>
              <a:gd name="T24" fmla="*/ 6 w 142"/>
              <a:gd name="T25" fmla="*/ 78 h 166"/>
              <a:gd name="T26" fmla="*/ 0 w 142"/>
              <a:gd name="T27" fmla="*/ 31 h 166"/>
              <a:gd name="T28" fmla="*/ 0 w 142"/>
              <a:gd name="T29" fmla="*/ 10 h 166"/>
              <a:gd name="T30" fmla="*/ 63 w 142"/>
              <a:gd name="T31" fmla="*/ 0 h 166"/>
              <a:gd name="T32" fmla="*/ 63 w 14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6"/>
              <a:gd name="T53" fmla="*/ 142 w 14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6">
                <a:moveTo>
                  <a:pt x="63" y="0"/>
                </a:moveTo>
                <a:lnTo>
                  <a:pt x="98" y="41"/>
                </a:lnTo>
                <a:lnTo>
                  <a:pt x="141" y="57"/>
                </a:lnTo>
                <a:lnTo>
                  <a:pt x="98" y="78"/>
                </a:lnTo>
                <a:lnTo>
                  <a:pt x="98" y="108"/>
                </a:lnTo>
                <a:lnTo>
                  <a:pt x="98" y="124"/>
                </a:lnTo>
                <a:lnTo>
                  <a:pt x="88" y="119"/>
                </a:lnTo>
                <a:lnTo>
                  <a:pt x="73" y="124"/>
                </a:lnTo>
                <a:lnTo>
                  <a:pt x="88" y="165"/>
                </a:lnTo>
                <a:lnTo>
                  <a:pt x="31" y="139"/>
                </a:lnTo>
                <a:lnTo>
                  <a:pt x="21" y="98"/>
                </a:lnTo>
                <a:lnTo>
                  <a:pt x="41" y="82"/>
                </a:lnTo>
                <a:lnTo>
                  <a:pt x="6" y="78"/>
                </a:lnTo>
                <a:lnTo>
                  <a:pt x="0" y="31"/>
                </a:lnTo>
                <a:lnTo>
                  <a:pt x="0" y="10"/>
                </a:lnTo>
                <a:lnTo>
                  <a:pt x="63"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1" name="Freeform 28" descr="Rayures étroites horizontales">
            <a:extLst>
              <a:ext uri="{FF2B5EF4-FFF2-40B4-BE49-F238E27FC236}">
                <a16:creationId xmlns:a16="http://schemas.microsoft.com/office/drawing/2014/main" id="{08E1CEAA-FC17-7E42-8B7A-C221F0BDDAE8}"/>
              </a:ext>
            </a:extLst>
          </p:cNvPr>
          <p:cNvSpPr>
            <a:spLocks noChangeArrowheads="1"/>
          </p:cNvSpPr>
          <p:nvPr/>
        </p:nvSpPr>
        <p:spPr bwMode="auto">
          <a:xfrm>
            <a:off x="5254623" y="2961993"/>
            <a:ext cx="239523" cy="201548"/>
          </a:xfrm>
          <a:custGeom>
            <a:avLst/>
            <a:gdLst>
              <a:gd name="T0" fmla="*/ 37 w 390"/>
              <a:gd name="T1" fmla="*/ 286 h 317"/>
              <a:gd name="T2" fmla="*/ 26 w 390"/>
              <a:gd name="T3" fmla="*/ 254 h 317"/>
              <a:gd name="T4" fmla="*/ 0 w 390"/>
              <a:gd name="T5" fmla="*/ 228 h 317"/>
              <a:gd name="T6" fmla="*/ 37 w 390"/>
              <a:gd name="T7" fmla="*/ 208 h 317"/>
              <a:gd name="T8" fmla="*/ 26 w 390"/>
              <a:gd name="T9" fmla="*/ 176 h 317"/>
              <a:gd name="T10" fmla="*/ 10 w 390"/>
              <a:gd name="T11" fmla="*/ 145 h 317"/>
              <a:gd name="T12" fmla="*/ 67 w 390"/>
              <a:gd name="T13" fmla="*/ 119 h 317"/>
              <a:gd name="T14" fmla="*/ 104 w 390"/>
              <a:gd name="T15" fmla="*/ 83 h 317"/>
              <a:gd name="T16" fmla="*/ 114 w 390"/>
              <a:gd name="T17" fmla="*/ 31 h 317"/>
              <a:gd name="T18" fmla="*/ 176 w 390"/>
              <a:gd name="T19" fmla="*/ 10 h 317"/>
              <a:gd name="T20" fmla="*/ 197 w 390"/>
              <a:gd name="T21" fmla="*/ 0 h 317"/>
              <a:gd name="T22" fmla="*/ 305 w 390"/>
              <a:gd name="T23" fmla="*/ 16 h 317"/>
              <a:gd name="T24" fmla="*/ 337 w 390"/>
              <a:gd name="T25" fmla="*/ 109 h 317"/>
              <a:gd name="T26" fmla="*/ 373 w 390"/>
              <a:gd name="T27" fmla="*/ 145 h 317"/>
              <a:gd name="T28" fmla="*/ 389 w 390"/>
              <a:gd name="T29" fmla="*/ 202 h 317"/>
              <a:gd name="T30" fmla="*/ 352 w 390"/>
              <a:gd name="T31" fmla="*/ 186 h 317"/>
              <a:gd name="T32" fmla="*/ 337 w 390"/>
              <a:gd name="T33" fmla="*/ 192 h 317"/>
              <a:gd name="T34" fmla="*/ 362 w 390"/>
              <a:gd name="T35" fmla="*/ 243 h 317"/>
              <a:gd name="T36" fmla="*/ 352 w 390"/>
              <a:gd name="T37" fmla="*/ 296 h 317"/>
              <a:gd name="T38" fmla="*/ 321 w 390"/>
              <a:gd name="T39" fmla="*/ 296 h 317"/>
              <a:gd name="T40" fmla="*/ 305 w 390"/>
              <a:gd name="T41" fmla="*/ 311 h 317"/>
              <a:gd name="T42" fmla="*/ 305 w 390"/>
              <a:gd name="T43" fmla="*/ 316 h 317"/>
              <a:gd name="T44" fmla="*/ 227 w 390"/>
              <a:gd name="T45" fmla="*/ 300 h 317"/>
              <a:gd name="T46" fmla="*/ 227 w 390"/>
              <a:gd name="T47" fmla="*/ 286 h 317"/>
              <a:gd name="T48" fmla="*/ 67 w 390"/>
              <a:gd name="T49" fmla="*/ 296 h 317"/>
              <a:gd name="T50" fmla="*/ 52 w 390"/>
              <a:gd name="T51" fmla="*/ 286 h 317"/>
              <a:gd name="T52" fmla="*/ 37 w 390"/>
              <a:gd name="T53" fmla="*/ 286 h 317"/>
              <a:gd name="T54" fmla="*/ 37 w 390"/>
              <a:gd name="T55" fmla="*/ 286 h 3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0"/>
              <a:gd name="T85" fmla="*/ 0 h 317"/>
              <a:gd name="T86" fmla="*/ 390 w 390"/>
              <a:gd name="T87" fmla="*/ 317 h 3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0" h="317">
                <a:moveTo>
                  <a:pt x="37" y="286"/>
                </a:moveTo>
                <a:lnTo>
                  <a:pt x="26" y="254"/>
                </a:lnTo>
                <a:lnTo>
                  <a:pt x="0" y="228"/>
                </a:lnTo>
                <a:lnTo>
                  <a:pt x="37" y="208"/>
                </a:lnTo>
                <a:lnTo>
                  <a:pt x="26" y="176"/>
                </a:lnTo>
                <a:lnTo>
                  <a:pt x="10" y="145"/>
                </a:lnTo>
                <a:lnTo>
                  <a:pt x="67" y="119"/>
                </a:lnTo>
                <a:lnTo>
                  <a:pt x="104" y="83"/>
                </a:lnTo>
                <a:lnTo>
                  <a:pt x="114" y="31"/>
                </a:lnTo>
                <a:lnTo>
                  <a:pt x="176" y="10"/>
                </a:lnTo>
                <a:lnTo>
                  <a:pt x="197" y="0"/>
                </a:lnTo>
                <a:lnTo>
                  <a:pt x="305" y="16"/>
                </a:lnTo>
                <a:lnTo>
                  <a:pt x="337" y="109"/>
                </a:lnTo>
                <a:lnTo>
                  <a:pt x="373" y="145"/>
                </a:lnTo>
                <a:lnTo>
                  <a:pt x="389" y="202"/>
                </a:lnTo>
                <a:lnTo>
                  <a:pt x="352" y="186"/>
                </a:lnTo>
                <a:lnTo>
                  <a:pt x="337" y="192"/>
                </a:lnTo>
                <a:lnTo>
                  <a:pt x="362" y="243"/>
                </a:lnTo>
                <a:lnTo>
                  <a:pt x="352" y="296"/>
                </a:lnTo>
                <a:lnTo>
                  <a:pt x="321" y="296"/>
                </a:lnTo>
                <a:lnTo>
                  <a:pt x="305" y="311"/>
                </a:lnTo>
                <a:lnTo>
                  <a:pt x="305" y="316"/>
                </a:lnTo>
                <a:lnTo>
                  <a:pt x="227" y="300"/>
                </a:lnTo>
                <a:lnTo>
                  <a:pt x="227" y="286"/>
                </a:lnTo>
                <a:lnTo>
                  <a:pt x="67" y="296"/>
                </a:lnTo>
                <a:lnTo>
                  <a:pt x="52" y="286"/>
                </a:lnTo>
                <a:lnTo>
                  <a:pt x="37" y="28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2" name="Freeform 29" descr="Diagonales larges vers le bas">
            <a:extLst>
              <a:ext uri="{FF2B5EF4-FFF2-40B4-BE49-F238E27FC236}">
                <a16:creationId xmlns:a16="http://schemas.microsoft.com/office/drawing/2014/main" id="{B2F83A4F-54E9-9B4C-81C4-F6AE1AC16C9E}"/>
              </a:ext>
            </a:extLst>
          </p:cNvPr>
          <p:cNvSpPr>
            <a:spLocks noChangeArrowheads="1"/>
          </p:cNvSpPr>
          <p:nvPr/>
        </p:nvSpPr>
        <p:spPr bwMode="auto">
          <a:xfrm>
            <a:off x="5234664" y="2806833"/>
            <a:ext cx="109013" cy="86377"/>
          </a:xfrm>
          <a:custGeom>
            <a:avLst/>
            <a:gdLst>
              <a:gd name="T0" fmla="*/ 41 w 177"/>
              <a:gd name="T1" fmla="*/ 124 h 136"/>
              <a:gd name="T2" fmla="*/ 41 w 177"/>
              <a:gd name="T3" fmla="*/ 94 h 136"/>
              <a:gd name="T4" fmla="*/ 31 w 177"/>
              <a:gd name="T5" fmla="*/ 104 h 136"/>
              <a:gd name="T6" fmla="*/ 10 w 177"/>
              <a:gd name="T7" fmla="*/ 67 h 136"/>
              <a:gd name="T8" fmla="*/ 0 w 177"/>
              <a:gd name="T9" fmla="*/ 37 h 136"/>
              <a:gd name="T10" fmla="*/ 94 w 177"/>
              <a:gd name="T11" fmla="*/ 0 h 136"/>
              <a:gd name="T12" fmla="*/ 145 w 177"/>
              <a:gd name="T13" fmla="*/ 10 h 136"/>
              <a:gd name="T14" fmla="*/ 135 w 177"/>
              <a:gd name="T15" fmla="*/ 16 h 136"/>
              <a:gd name="T16" fmla="*/ 150 w 177"/>
              <a:gd name="T17" fmla="*/ 51 h 136"/>
              <a:gd name="T18" fmla="*/ 150 w 177"/>
              <a:gd name="T19" fmla="*/ 78 h 136"/>
              <a:gd name="T20" fmla="*/ 176 w 177"/>
              <a:gd name="T21" fmla="*/ 119 h 136"/>
              <a:gd name="T22" fmla="*/ 135 w 177"/>
              <a:gd name="T23" fmla="*/ 135 h 136"/>
              <a:gd name="T24" fmla="*/ 78 w 177"/>
              <a:gd name="T25" fmla="*/ 124 h 136"/>
              <a:gd name="T26" fmla="*/ 41 w 177"/>
              <a:gd name="T27" fmla="*/ 124 h 136"/>
              <a:gd name="T28" fmla="*/ 41 w 177"/>
              <a:gd name="T29" fmla="*/ 124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136"/>
              <a:gd name="T47" fmla="*/ 177 w 177"/>
              <a:gd name="T48" fmla="*/ 136 h 1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136">
                <a:moveTo>
                  <a:pt x="41" y="124"/>
                </a:moveTo>
                <a:lnTo>
                  <a:pt x="41" y="94"/>
                </a:lnTo>
                <a:lnTo>
                  <a:pt x="31" y="104"/>
                </a:lnTo>
                <a:lnTo>
                  <a:pt x="10" y="67"/>
                </a:lnTo>
                <a:lnTo>
                  <a:pt x="0" y="37"/>
                </a:lnTo>
                <a:lnTo>
                  <a:pt x="94" y="0"/>
                </a:lnTo>
                <a:lnTo>
                  <a:pt x="145" y="10"/>
                </a:lnTo>
                <a:lnTo>
                  <a:pt x="135" y="16"/>
                </a:lnTo>
                <a:lnTo>
                  <a:pt x="150" y="51"/>
                </a:lnTo>
                <a:lnTo>
                  <a:pt x="150" y="78"/>
                </a:lnTo>
                <a:lnTo>
                  <a:pt x="176" y="119"/>
                </a:lnTo>
                <a:lnTo>
                  <a:pt x="135" y="135"/>
                </a:lnTo>
                <a:lnTo>
                  <a:pt x="78" y="124"/>
                </a:lnTo>
                <a:lnTo>
                  <a:pt x="41" y="12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3" name="Freeform 30">
            <a:extLst>
              <a:ext uri="{FF2B5EF4-FFF2-40B4-BE49-F238E27FC236}">
                <a16:creationId xmlns:a16="http://schemas.microsoft.com/office/drawing/2014/main" id="{74AB1A42-8DF8-BB44-AACF-7CF5E43B7086}"/>
              </a:ext>
            </a:extLst>
          </p:cNvPr>
          <p:cNvSpPr>
            <a:spLocks noChangeArrowheads="1"/>
          </p:cNvSpPr>
          <p:nvPr/>
        </p:nvSpPr>
        <p:spPr bwMode="auto">
          <a:xfrm>
            <a:off x="5709102" y="3432272"/>
            <a:ext cx="190390" cy="79979"/>
          </a:xfrm>
          <a:custGeom>
            <a:avLst/>
            <a:gdLst>
              <a:gd name="T0" fmla="*/ 166 w 312"/>
              <a:gd name="T1" fmla="*/ 119 h 126"/>
              <a:gd name="T2" fmla="*/ 135 w 312"/>
              <a:gd name="T3" fmla="*/ 94 h 126"/>
              <a:gd name="T4" fmla="*/ 72 w 312"/>
              <a:gd name="T5" fmla="*/ 104 h 126"/>
              <a:gd name="T6" fmla="*/ 72 w 312"/>
              <a:gd name="T7" fmla="*/ 68 h 126"/>
              <a:gd name="T8" fmla="*/ 47 w 312"/>
              <a:gd name="T9" fmla="*/ 27 h 126"/>
              <a:gd name="T10" fmla="*/ 0 w 312"/>
              <a:gd name="T11" fmla="*/ 0 h 126"/>
              <a:gd name="T12" fmla="*/ 150 w 312"/>
              <a:gd name="T13" fmla="*/ 0 h 126"/>
              <a:gd name="T14" fmla="*/ 275 w 312"/>
              <a:gd name="T15" fmla="*/ 68 h 126"/>
              <a:gd name="T16" fmla="*/ 311 w 312"/>
              <a:gd name="T17" fmla="*/ 104 h 126"/>
              <a:gd name="T18" fmla="*/ 311 w 312"/>
              <a:gd name="T19" fmla="*/ 125 h 126"/>
              <a:gd name="T20" fmla="*/ 166 w 312"/>
              <a:gd name="T21" fmla="*/ 119 h 126"/>
              <a:gd name="T22" fmla="*/ 166 w 312"/>
              <a:gd name="T23" fmla="*/ 119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126"/>
              <a:gd name="T38" fmla="*/ 312 w 312"/>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126">
                <a:moveTo>
                  <a:pt x="166" y="119"/>
                </a:moveTo>
                <a:lnTo>
                  <a:pt x="135" y="94"/>
                </a:lnTo>
                <a:lnTo>
                  <a:pt x="72" y="104"/>
                </a:lnTo>
                <a:lnTo>
                  <a:pt x="72" y="68"/>
                </a:lnTo>
                <a:lnTo>
                  <a:pt x="47" y="27"/>
                </a:lnTo>
                <a:lnTo>
                  <a:pt x="0" y="0"/>
                </a:lnTo>
                <a:lnTo>
                  <a:pt x="150" y="0"/>
                </a:lnTo>
                <a:lnTo>
                  <a:pt x="275" y="68"/>
                </a:lnTo>
                <a:lnTo>
                  <a:pt x="311" y="104"/>
                </a:lnTo>
                <a:lnTo>
                  <a:pt x="311" y="125"/>
                </a:lnTo>
                <a:lnTo>
                  <a:pt x="166" y="11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4" name="Freeform 31" descr="Diagonales larges vers le bas">
            <a:extLst>
              <a:ext uri="{FF2B5EF4-FFF2-40B4-BE49-F238E27FC236}">
                <a16:creationId xmlns:a16="http://schemas.microsoft.com/office/drawing/2014/main" id="{B61482C6-6F53-BC4B-968A-6517D3E11B7D}"/>
              </a:ext>
            </a:extLst>
          </p:cNvPr>
          <p:cNvSpPr>
            <a:spLocks noChangeArrowheads="1"/>
          </p:cNvSpPr>
          <p:nvPr/>
        </p:nvSpPr>
        <p:spPr bwMode="auto">
          <a:xfrm>
            <a:off x="5183996" y="2882014"/>
            <a:ext cx="201138" cy="99174"/>
          </a:xfrm>
          <a:custGeom>
            <a:avLst/>
            <a:gdLst>
              <a:gd name="T0" fmla="*/ 0 w 328"/>
              <a:gd name="T1" fmla="*/ 108 h 156"/>
              <a:gd name="T2" fmla="*/ 16 w 328"/>
              <a:gd name="T3" fmla="*/ 41 h 156"/>
              <a:gd name="T4" fmla="*/ 57 w 328"/>
              <a:gd name="T5" fmla="*/ 4 h 156"/>
              <a:gd name="T6" fmla="*/ 93 w 328"/>
              <a:gd name="T7" fmla="*/ 57 h 156"/>
              <a:gd name="T8" fmla="*/ 108 w 328"/>
              <a:gd name="T9" fmla="*/ 57 h 156"/>
              <a:gd name="T10" fmla="*/ 124 w 328"/>
              <a:gd name="T11" fmla="*/ 47 h 156"/>
              <a:gd name="T12" fmla="*/ 124 w 328"/>
              <a:gd name="T13" fmla="*/ 4 h 156"/>
              <a:gd name="T14" fmla="*/ 161 w 328"/>
              <a:gd name="T15" fmla="*/ 4 h 156"/>
              <a:gd name="T16" fmla="*/ 218 w 328"/>
              <a:gd name="T17" fmla="*/ 16 h 156"/>
              <a:gd name="T18" fmla="*/ 259 w 328"/>
              <a:gd name="T19" fmla="*/ 0 h 156"/>
              <a:gd name="T20" fmla="*/ 290 w 328"/>
              <a:gd name="T21" fmla="*/ 4 h 156"/>
              <a:gd name="T22" fmla="*/ 327 w 328"/>
              <a:gd name="T23" fmla="*/ 47 h 156"/>
              <a:gd name="T24" fmla="*/ 311 w 328"/>
              <a:gd name="T25" fmla="*/ 124 h 156"/>
              <a:gd name="T26" fmla="*/ 290 w 328"/>
              <a:gd name="T27" fmla="*/ 134 h 156"/>
              <a:gd name="T28" fmla="*/ 228 w 328"/>
              <a:gd name="T29" fmla="*/ 155 h 156"/>
              <a:gd name="T30" fmla="*/ 208 w 328"/>
              <a:gd name="T31" fmla="*/ 139 h 156"/>
              <a:gd name="T32" fmla="*/ 192 w 328"/>
              <a:gd name="T33" fmla="*/ 134 h 156"/>
              <a:gd name="T34" fmla="*/ 166 w 328"/>
              <a:gd name="T35" fmla="*/ 114 h 156"/>
              <a:gd name="T36" fmla="*/ 108 w 328"/>
              <a:gd name="T37" fmla="*/ 98 h 156"/>
              <a:gd name="T38" fmla="*/ 67 w 328"/>
              <a:gd name="T39" fmla="*/ 98 h 156"/>
              <a:gd name="T40" fmla="*/ 0 w 328"/>
              <a:gd name="T41" fmla="*/ 108 h 156"/>
              <a:gd name="T42" fmla="*/ 0 w 328"/>
              <a:gd name="T43" fmla="*/ 108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8"/>
              <a:gd name="T67" fmla="*/ 0 h 156"/>
              <a:gd name="T68" fmla="*/ 328 w 328"/>
              <a:gd name="T69" fmla="*/ 156 h 1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8" h="156">
                <a:moveTo>
                  <a:pt x="0" y="108"/>
                </a:moveTo>
                <a:lnTo>
                  <a:pt x="16" y="41"/>
                </a:lnTo>
                <a:lnTo>
                  <a:pt x="57" y="4"/>
                </a:lnTo>
                <a:lnTo>
                  <a:pt x="93" y="57"/>
                </a:lnTo>
                <a:lnTo>
                  <a:pt x="108" y="57"/>
                </a:lnTo>
                <a:lnTo>
                  <a:pt x="124" y="47"/>
                </a:lnTo>
                <a:lnTo>
                  <a:pt x="124" y="4"/>
                </a:lnTo>
                <a:lnTo>
                  <a:pt x="161" y="4"/>
                </a:lnTo>
                <a:lnTo>
                  <a:pt x="218" y="16"/>
                </a:lnTo>
                <a:lnTo>
                  <a:pt x="259" y="0"/>
                </a:lnTo>
                <a:lnTo>
                  <a:pt x="290" y="4"/>
                </a:lnTo>
                <a:lnTo>
                  <a:pt x="327" y="47"/>
                </a:lnTo>
                <a:lnTo>
                  <a:pt x="311" y="124"/>
                </a:lnTo>
                <a:lnTo>
                  <a:pt x="290" y="134"/>
                </a:lnTo>
                <a:lnTo>
                  <a:pt x="228" y="155"/>
                </a:lnTo>
                <a:lnTo>
                  <a:pt x="208" y="139"/>
                </a:lnTo>
                <a:lnTo>
                  <a:pt x="192" y="134"/>
                </a:lnTo>
                <a:lnTo>
                  <a:pt x="166" y="114"/>
                </a:lnTo>
                <a:lnTo>
                  <a:pt x="108" y="98"/>
                </a:lnTo>
                <a:lnTo>
                  <a:pt x="67" y="98"/>
                </a:lnTo>
                <a:lnTo>
                  <a:pt x="0" y="10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5" name="Freeform 32" descr="Diagonales larges vers le bas">
            <a:extLst>
              <a:ext uri="{FF2B5EF4-FFF2-40B4-BE49-F238E27FC236}">
                <a16:creationId xmlns:a16="http://schemas.microsoft.com/office/drawing/2014/main" id="{6D2BB480-EB3D-0849-BE1C-600FCA9150D7}"/>
              </a:ext>
            </a:extLst>
          </p:cNvPr>
          <p:cNvSpPr>
            <a:spLocks noChangeArrowheads="1"/>
          </p:cNvSpPr>
          <p:nvPr/>
        </p:nvSpPr>
        <p:spPr bwMode="auto">
          <a:xfrm>
            <a:off x="5162500" y="2945996"/>
            <a:ext cx="162753" cy="108772"/>
          </a:xfrm>
          <a:custGeom>
            <a:avLst/>
            <a:gdLst>
              <a:gd name="T0" fmla="*/ 160 w 266"/>
              <a:gd name="T1" fmla="*/ 171 h 172"/>
              <a:gd name="T2" fmla="*/ 135 w 266"/>
              <a:gd name="T3" fmla="*/ 124 h 172"/>
              <a:gd name="T4" fmla="*/ 0 w 266"/>
              <a:gd name="T5" fmla="*/ 124 h 172"/>
              <a:gd name="T6" fmla="*/ 27 w 266"/>
              <a:gd name="T7" fmla="*/ 108 h 172"/>
              <a:gd name="T8" fmla="*/ 0 w 266"/>
              <a:gd name="T9" fmla="*/ 120 h 172"/>
              <a:gd name="T10" fmla="*/ 11 w 266"/>
              <a:gd name="T11" fmla="*/ 104 h 172"/>
              <a:gd name="T12" fmla="*/ 62 w 266"/>
              <a:gd name="T13" fmla="*/ 104 h 172"/>
              <a:gd name="T14" fmla="*/ 37 w 266"/>
              <a:gd name="T15" fmla="*/ 10 h 172"/>
              <a:gd name="T16" fmla="*/ 104 w 266"/>
              <a:gd name="T17" fmla="*/ 0 h 172"/>
              <a:gd name="T18" fmla="*/ 145 w 266"/>
              <a:gd name="T19" fmla="*/ 0 h 172"/>
              <a:gd name="T20" fmla="*/ 203 w 266"/>
              <a:gd name="T21" fmla="*/ 16 h 172"/>
              <a:gd name="T22" fmla="*/ 228 w 266"/>
              <a:gd name="T23" fmla="*/ 36 h 172"/>
              <a:gd name="T24" fmla="*/ 244 w 266"/>
              <a:gd name="T25" fmla="*/ 41 h 172"/>
              <a:gd name="T26" fmla="*/ 265 w 266"/>
              <a:gd name="T27" fmla="*/ 57 h 172"/>
              <a:gd name="T28" fmla="*/ 254 w 266"/>
              <a:gd name="T29" fmla="*/ 108 h 172"/>
              <a:gd name="T30" fmla="*/ 217 w 266"/>
              <a:gd name="T31" fmla="*/ 145 h 172"/>
              <a:gd name="T32" fmla="*/ 160 w 266"/>
              <a:gd name="T33" fmla="*/ 171 h 172"/>
              <a:gd name="T34" fmla="*/ 160 w 266"/>
              <a:gd name="T35" fmla="*/ 171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6"/>
              <a:gd name="T55" fmla="*/ 0 h 172"/>
              <a:gd name="T56" fmla="*/ 266 w 266"/>
              <a:gd name="T57" fmla="*/ 172 h 1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6" h="172">
                <a:moveTo>
                  <a:pt x="160" y="171"/>
                </a:moveTo>
                <a:lnTo>
                  <a:pt x="135" y="124"/>
                </a:lnTo>
                <a:lnTo>
                  <a:pt x="0" y="124"/>
                </a:lnTo>
                <a:lnTo>
                  <a:pt x="27" y="108"/>
                </a:lnTo>
                <a:lnTo>
                  <a:pt x="0" y="120"/>
                </a:lnTo>
                <a:lnTo>
                  <a:pt x="11" y="104"/>
                </a:lnTo>
                <a:lnTo>
                  <a:pt x="62" y="104"/>
                </a:lnTo>
                <a:lnTo>
                  <a:pt x="37" y="10"/>
                </a:lnTo>
                <a:lnTo>
                  <a:pt x="104" y="0"/>
                </a:lnTo>
                <a:lnTo>
                  <a:pt x="145" y="0"/>
                </a:lnTo>
                <a:lnTo>
                  <a:pt x="203" y="16"/>
                </a:lnTo>
                <a:lnTo>
                  <a:pt x="228" y="36"/>
                </a:lnTo>
                <a:lnTo>
                  <a:pt x="244" y="41"/>
                </a:lnTo>
                <a:lnTo>
                  <a:pt x="265" y="57"/>
                </a:lnTo>
                <a:lnTo>
                  <a:pt x="254" y="108"/>
                </a:lnTo>
                <a:lnTo>
                  <a:pt x="217" y="145"/>
                </a:lnTo>
                <a:lnTo>
                  <a:pt x="160" y="17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6" name="Freeform 33" descr="Rayures étroites horizontales">
            <a:extLst>
              <a:ext uri="{FF2B5EF4-FFF2-40B4-BE49-F238E27FC236}">
                <a16:creationId xmlns:a16="http://schemas.microsoft.com/office/drawing/2014/main" id="{B2F358D4-3DEA-3745-AE91-FE5783B122BE}"/>
              </a:ext>
            </a:extLst>
          </p:cNvPr>
          <p:cNvSpPr>
            <a:spLocks noChangeArrowheads="1"/>
          </p:cNvSpPr>
          <p:nvPr/>
        </p:nvSpPr>
        <p:spPr bwMode="auto">
          <a:xfrm>
            <a:off x="5362103" y="3265915"/>
            <a:ext cx="89053" cy="97574"/>
          </a:xfrm>
          <a:custGeom>
            <a:avLst/>
            <a:gdLst>
              <a:gd name="T0" fmla="*/ 0 w 146"/>
              <a:gd name="T1" fmla="*/ 0 h 152"/>
              <a:gd name="T2" fmla="*/ 51 w 146"/>
              <a:gd name="T3" fmla="*/ 16 h 152"/>
              <a:gd name="T4" fmla="*/ 78 w 146"/>
              <a:gd name="T5" fmla="*/ 16 h 152"/>
              <a:gd name="T6" fmla="*/ 104 w 146"/>
              <a:gd name="T7" fmla="*/ 57 h 152"/>
              <a:gd name="T8" fmla="*/ 109 w 146"/>
              <a:gd name="T9" fmla="*/ 78 h 152"/>
              <a:gd name="T10" fmla="*/ 145 w 146"/>
              <a:gd name="T11" fmla="*/ 104 h 152"/>
              <a:gd name="T12" fmla="*/ 94 w 146"/>
              <a:gd name="T13" fmla="*/ 110 h 152"/>
              <a:gd name="T14" fmla="*/ 78 w 146"/>
              <a:gd name="T15" fmla="*/ 125 h 152"/>
              <a:gd name="T16" fmla="*/ 62 w 146"/>
              <a:gd name="T17" fmla="*/ 151 h 152"/>
              <a:gd name="T18" fmla="*/ 51 w 146"/>
              <a:gd name="T19" fmla="*/ 68 h 152"/>
              <a:gd name="T20" fmla="*/ 47 w 146"/>
              <a:gd name="T21" fmla="*/ 68 h 152"/>
              <a:gd name="T22" fmla="*/ 0 w 146"/>
              <a:gd name="T23" fmla="*/ 0 h 152"/>
              <a:gd name="T24" fmla="*/ 0 w 146"/>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
              <a:gd name="T40" fmla="*/ 0 h 152"/>
              <a:gd name="T41" fmla="*/ 146 w 146"/>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 h="152">
                <a:moveTo>
                  <a:pt x="0" y="0"/>
                </a:moveTo>
                <a:lnTo>
                  <a:pt x="51" y="16"/>
                </a:lnTo>
                <a:lnTo>
                  <a:pt x="78" y="16"/>
                </a:lnTo>
                <a:lnTo>
                  <a:pt x="104" y="57"/>
                </a:lnTo>
                <a:lnTo>
                  <a:pt x="109" y="78"/>
                </a:lnTo>
                <a:lnTo>
                  <a:pt x="145" y="104"/>
                </a:lnTo>
                <a:lnTo>
                  <a:pt x="94" y="110"/>
                </a:lnTo>
                <a:lnTo>
                  <a:pt x="78" y="125"/>
                </a:lnTo>
                <a:lnTo>
                  <a:pt x="62" y="151"/>
                </a:lnTo>
                <a:lnTo>
                  <a:pt x="51" y="68"/>
                </a:lnTo>
                <a:lnTo>
                  <a:pt x="47" y="68"/>
                </a:lnTo>
                <a:lnTo>
                  <a:pt x="0"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7" name="Freeform 34" descr="Rayures étroites horizontales">
            <a:extLst>
              <a:ext uri="{FF2B5EF4-FFF2-40B4-BE49-F238E27FC236}">
                <a16:creationId xmlns:a16="http://schemas.microsoft.com/office/drawing/2014/main" id="{B5A0044B-7318-B847-9CB1-8A51383A0E80}"/>
              </a:ext>
            </a:extLst>
          </p:cNvPr>
          <p:cNvSpPr>
            <a:spLocks noChangeArrowheads="1"/>
          </p:cNvSpPr>
          <p:nvPr/>
        </p:nvSpPr>
        <p:spPr bwMode="auto">
          <a:xfrm>
            <a:off x="5302221" y="1624739"/>
            <a:ext cx="3648116" cy="1873114"/>
          </a:xfrm>
          <a:custGeom>
            <a:avLst/>
            <a:gdLst>
              <a:gd name="T0" fmla="*/ 476 w 5941"/>
              <a:gd name="T1" fmla="*/ 1273 h 2929"/>
              <a:gd name="T2" fmla="*/ 341 w 5941"/>
              <a:gd name="T3" fmla="*/ 1422 h 2929"/>
              <a:gd name="T4" fmla="*/ 517 w 5941"/>
              <a:gd name="T5" fmla="*/ 1164 h 2929"/>
              <a:gd name="T6" fmla="*/ 854 w 5941"/>
              <a:gd name="T7" fmla="*/ 1144 h 2929"/>
              <a:gd name="T8" fmla="*/ 1004 w 5941"/>
              <a:gd name="T9" fmla="*/ 1122 h 2929"/>
              <a:gd name="T10" fmla="*/ 1362 w 5941"/>
              <a:gd name="T11" fmla="*/ 1030 h 2929"/>
              <a:gd name="T12" fmla="*/ 1304 w 5941"/>
              <a:gd name="T13" fmla="*/ 817 h 2929"/>
              <a:gd name="T14" fmla="*/ 1538 w 5941"/>
              <a:gd name="T15" fmla="*/ 1205 h 2929"/>
              <a:gd name="T16" fmla="*/ 1817 w 5941"/>
              <a:gd name="T17" fmla="*/ 1097 h 2929"/>
              <a:gd name="T18" fmla="*/ 1480 w 5941"/>
              <a:gd name="T19" fmla="*/ 709 h 2929"/>
              <a:gd name="T20" fmla="*/ 1740 w 5941"/>
              <a:gd name="T21" fmla="*/ 760 h 2929"/>
              <a:gd name="T22" fmla="*/ 1859 w 5941"/>
              <a:gd name="T23" fmla="*/ 869 h 2929"/>
              <a:gd name="T24" fmla="*/ 1848 w 5941"/>
              <a:gd name="T25" fmla="*/ 584 h 2929"/>
              <a:gd name="T26" fmla="*/ 1797 w 5941"/>
              <a:gd name="T27" fmla="*/ 450 h 2929"/>
              <a:gd name="T28" fmla="*/ 2050 w 5941"/>
              <a:gd name="T29" fmla="*/ 325 h 2929"/>
              <a:gd name="T30" fmla="*/ 2128 w 5941"/>
              <a:gd name="T31" fmla="*/ 192 h 2929"/>
              <a:gd name="T32" fmla="*/ 2242 w 5941"/>
              <a:gd name="T33" fmla="*/ 145 h 2929"/>
              <a:gd name="T34" fmla="*/ 2584 w 5941"/>
              <a:gd name="T35" fmla="*/ 202 h 2929"/>
              <a:gd name="T36" fmla="*/ 2470 w 5941"/>
              <a:gd name="T37" fmla="*/ 435 h 2929"/>
              <a:gd name="T38" fmla="*/ 2619 w 5941"/>
              <a:gd name="T39" fmla="*/ 393 h 2929"/>
              <a:gd name="T40" fmla="*/ 2796 w 5941"/>
              <a:gd name="T41" fmla="*/ 367 h 2929"/>
              <a:gd name="T42" fmla="*/ 3030 w 5941"/>
              <a:gd name="T43" fmla="*/ 284 h 2929"/>
              <a:gd name="T44" fmla="*/ 3340 w 5941"/>
              <a:gd name="T45" fmla="*/ 382 h 2929"/>
              <a:gd name="T46" fmla="*/ 3672 w 5941"/>
              <a:gd name="T47" fmla="*/ 300 h 2929"/>
              <a:gd name="T48" fmla="*/ 3873 w 5941"/>
              <a:gd name="T49" fmla="*/ 145 h 2929"/>
              <a:gd name="T50" fmla="*/ 3982 w 5941"/>
              <a:gd name="T51" fmla="*/ 145 h 2929"/>
              <a:gd name="T52" fmla="*/ 4604 w 5941"/>
              <a:gd name="T53" fmla="*/ 227 h 2929"/>
              <a:gd name="T54" fmla="*/ 4893 w 5941"/>
              <a:gd name="T55" fmla="*/ 98 h 2929"/>
              <a:gd name="T56" fmla="*/ 5542 w 5941"/>
              <a:gd name="T57" fmla="*/ 77 h 2929"/>
              <a:gd name="T58" fmla="*/ 5749 w 5941"/>
              <a:gd name="T59" fmla="*/ 93 h 2929"/>
              <a:gd name="T60" fmla="*/ 5940 w 5941"/>
              <a:gd name="T61" fmla="*/ 378 h 2929"/>
              <a:gd name="T62" fmla="*/ 5633 w 5941"/>
              <a:gd name="T63" fmla="*/ 325 h 2929"/>
              <a:gd name="T64" fmla="*/ 5504 w 5941"/>
              <a:gd name="T65" fmla="*/ 435 h 2929"/>
              <a:gd name="T66" fmla="*/ 5676 w 5941"/>
              <a:gd name="T67" fmla="*/ 568 h 2929"/>
              <a:gd name="T68" fmla="*/ 5598 w 5941"/>
              <a:gd name="T69" fmla="*/ 864 h 2929"/>
              <a:gd name="T70" fmla="*/ 5433 w 5941"/>
              <a:gd name="T71" fmla="*/ 1019 h 2929"/>
              <a:gd name="T72" fmla="*/ 5376 w 5941"/>
              <a:gd name="T73" fmla="*/ 1298 h 2929"/>
              <a:gd name="T74" fmla="*/ 5485 w 5941"/>
              <a:gd name="T75" fmla="*/ 1604 h 2929"/>
              <a:gd name="T76" fmla="*/ 5163 w 5941"/>
              <a:gd name="T77" fmla="*/ 1463 h 2929"/>
              <a:gd name="T78" fmla="*/ 5246 w 5941"/>
              <a:gd name="T79" fmla="*/ 843 h 2929"/>
              <a:gd name="T80" fmla="*/ 5121 w 5941"/>
              <a:gd name="T81" fmla="*/ 1034 h 2929"/>
              <a:gd name="T82" fmla="*/ 4930 w 5941"/>
              <a:gd name="T83" fmla="*/ 1277 h 2929"/>
              <a:gd name="T84" fmla="*/ 4727 w 5941"/>
              <a:gd name="T85" fmla="*/ 1304 h 2929"/>
              <a:gd name="T86" fmla="*/ 4494 w 5941"/>
              <a:gd name="T87" fmla="*/ 1841 h 2929"/>
              <a:gd name="T88" fmla="*/ 4686 w 5941"/>
              <a:gd name="T89" fmla="*/ 1862 h 2929"/>
              <a:gd name="T90" fmla="*/ 4510 w 5941"/>
              <a:gd name="T91" fmla="*/ 2685 h 2929"/>
              <a:gd name="T92" fmla="*/ 4494 w 5941"/>
              <a:gd name="T93" fmla="*/ 2281 h 2929"/>
              <a:gd name="T94" fmla="*/ 4075 w 5941"/>
              <a:gd name="T95" fmla="*/ 1966 h 2929"/>
              <a:gd name="T96" fmla="*/ 3858 w 5941"/>
              <a:gd name="T97" fmla="*/ 2183 h 2929"/>
              <a:gd name="T98" fmla="*/ 3412 w 5941"/>
              <a:gd name="T99" fmla="*/ 2276 h 2929"/>
              <a:gd name="T100" fmla="*/ 3014 w 5941"/>
              <a:gd name="T101" fmla="*/ 2307 h 2929"/>
              <a:gd name="T102" fmla="*/ 2605 w 5941"/>
              <a:gd name="T103" fmla="*/ 2375 h 2929"/>
              <a:gd name="T104" fmla="*/ 1413 w 5941"/>
              <a:gd name="T105" fmla="*/ 2147 h 2929"/>
              <a:gd name="T106" fmla="*/ 926 w 5941"/>
              <a:gd name="T107" fmla="*/ 2752 h 2929"/>
              <a:gd name="T108" fmla="*/ 621 w 5941"/>
              <a:gd name="T109" fmla="*/ 2794 h 2929"/>
              <a:gd name="T110" fmla="*/ 544 w 5941"/>
              <a:gd name="T111" fmla="*/ 2473 h 2929"/>
              <a:gd name="T112" fmla="*/ 135 w 5941"/>
              <a:gd name="T113" fmla="*/ 2013 h 2929"/>
              <a:gd name="T114" fmla="*/ 92 w 5941"/>
              <a:gd name="T115" fmla="*/ 1806 h 2929"/>
              <a:gd name="T116" fmla="*/ 81 w 5941"/>
              <a:gd name="T117" fmla="*/ 1463 h 29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41"/>
              <a:gd name="T178" fmla="*/ 0 h 2929"/>
              <a:gd name="T179" fmla="*/ 5941 w 5941"/>
              <a:gd name="T180" fmla="*/ 2929 h 29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41" h="2929">
                <a:moveTo>
                  <a:pt x="40" y="1128"/>
                </a:moveTo>
                <a:lnTo>
                  <a:pt x="57" y="1128"/>
                </a:lnTo>
                <a:lnTo>
                  <a:pt x="76" y="1128"/>
                </a:lnTo>
                <a:lnTo>
                  <a:pt x="67" y="1122"/>
                </a:lnTo>
                <a:lnTo>
                  <a:pt x="144" y="1122"/>
                </a:lnTo>
                <a:lnTo>
                  <a:pt x="119" y="1128"/>
                </a:lnTo>
                <a:lnTo>
                  <a:pt x="161" y="1138"/>
                </a:lnTo>
                <a:lnTo>
                  <a:pt x="161" y="1164"/>
                </a:lnTo>
                <a:lnTo>
                  <a:pt x="165" y="1144"/>
                </a:lnTo>
                <a:lnTo>
                  <a:pt x="233" y="1144"/>
                </a:lnTo>
                <a:lnTo>
                  <a:pt x="409" y="1210"/>
                </a:lnTo>
                <a:lnTo>
                  <a:pt x="476" y="1273"/>
                </a:lnTo>
                <a:lnTo>
                  <a:pt x="435" y="1330"/>
                </a:lnTo>
                <a:lnTo>
                  <a:pt x="378" y="1355"/>
                </a:lnTo>
                <a:lnTo>
                  <a:pt x="144" y="1288"/>
                </a:lnTo>
                <a:lnTo>
                  <a:pt x="259" y="1381"/>
                </a:lnTo>
                <a:lnTo>
                  <a:pt x="253" y="1422"/>
                </a:lnTo>
                <a:lnTo>
                  <a:pt x="274" y="1490"/>
                </a:lnTo>
                <a:lnTo>
                  <a:pt x="378" y="1531"/>
                </a:lnTo>
                <a:lnTo>
                  <a:pt x="403" y="1521"/>
                </a:lnTo>
                <a:lnTo>
                  <a:pt x="383" y="1490"/>
                </a:lnTo>
                <a:lnTo>
                  <a:pt x="362" y="1479"/>
                </a:lnTo>
                <a:lnTo>
                  <a:pt x="324" y="1449"/>
                </a:lnTo>
                <a:lnTo>
                  <a:pt x="341" y="1422"/>
                </a:lnTo>
                <a:lnTo>
                  <a:pt x="392" y="1449"/>
                </a:lnTo>
                <a:lnTo>
                  <a:pt x="392" y="1463"/>
                </a:lnTo>
                <a:lnTo>
                  <a:pt x="485" y="1463"/>
                </a:lnTo>
                <a:lnTo>
                  <a:pt x="444" y="1386"/>
                </a:lnTo>
                <a:lnTo>
                  <a:pt x="471" y="1355"/>
                </a:lnTo>
                <a:lnTo>
                  <a:pt x="513" y="1314"/>
                </a:lnTo>
                <a:lnTo>
                  <a:pt x="558" y="1314"/>
                </a:lnTo>
                <a:lnTo>
                  <a:pt x="594" y="1340"/>
                </a:lnTo>
                <a:lnTo>
                  <a:pt x="594" y="1277"/>
                </a:lnTo>
                <a:lnTo>
                  <a:pt x="558" y="1252"/>
                </a:lnTo>
                <a:lnTo>
                  <a:pt x="553" y="1179"/>
                </a:lnTo>
                <a:lnTo>
                  <a:pt x="517" y="1164"/>
                </a:lnTo>
                <a:lnTo>
                  <a:pt x="621" y="1169"/>
                </a:lnTo>
                <a:lnTo>
                  <a:pt x="652" y="1205"/>
                </a:lnTo>
                <a:lnTo>
                  <a:pt x="601" y="1220"/>
                </a:lnTo>
                <a:lnTo>
                  <a:pt x="601" y="1236"/>
                </a:lnTo>
                <a:lnTo>
                  <a:pt x="662" y="1277"/>
                </a:lnTo>
                <a:lnTo>
                  <a:pt x="704" y="1262"/>
                </a:lnTo>
                <a:lnTo>
                  <a:pt x="704" y="1220"/>
                </a:lnTo>
                <a:lnTo>
                  <a:pt x="735" y="1210"/>
                </a:lnTo>
                <a:lnTo>
                  <a:pt x="720" y="1195"/>
                </a:lnTo>
                <a:lnTo>
                  <a:pt x="828" y="1138"/>
                </a:lnTo>
                <a:lnTo>
                  <a:pt x="844" y="1164"/>
                </a:lnTo>
                <a:lnTo>
                  <a:pt x="854" y="1144"/>
                </a:lnTo>
                <a:lnTo>
                  <a:pt x="838" y="1138"/>
                </a:lnTo>
                <a:lnTo>
                  <a:pt x="885" y="1102"/>
                </a:lnTo>
                <a:lnTo>
                  <a:pt x="906" y="1102"/>
                </a:lnTo>
                <a:lnTo>
                  <a:pt x="881" y="1112"/>
                </a:lnTo>
                <a:lnTo>
                  <a:pt x="895" y="1144"/>
                </a:lnTo>
                <a:lnTo>
                  <a:pt x="881" y="1169"/>
                </a:lnTo>
                <a:lnTo>
                  <a:pt x="885" y="1179"/>
                </a:lnTo>
                <a:lnTo>
                  <a:pt x="922" y="1154"/>
                </a:lnTo>
                <a:lnTo>
                  <a:pt x="937" y="1164"/>
                </a:lnTo>
                <a:lnTo>
                  <a:pt x="937" y="1128"/>
                </a:lnTo>
                <a:lnTo>
                  <a:pt x="963" y="1122"/>
                </a:lnTo>
                <a:lnTo>
                  <a:pt x="1004" y="1122"/>
                </a:lnTo>
                <a:lnTo>
                  <a:pt x="1071" y="1087"/>
                </a:lnTo>
                <a:lnTo>
                  <a:pt x="1087" y="1128"/>
                </a:lnTo>
                <a:lnTo>
                  <a:pt x="1102" y="1128"/>
                </a:lnTo>
                <a:lnTo>
                  <a:pt x="1102" y="1102"/>
                </a:lnTo>
                <a:lnTo>
                  <a:pt x="1129" y="1087"/>
                </a:lnTo>
                <a:lnTo>
                  <a:pt x="1087" y="1034"/>
                </a:lnTo>
                <a:lnTo>
                  <a:pt x="1098" y="1019"/>
                </a:lnTo>
                <a:lnTo>
                  <a:pt x="1253" y="1034"/>
                </a:lnTo>
                <a:lnTo>
                  <a:pt x="1357" y="1060"/>
                </a:lnTo>
                <a:lnTo>
                  <a:pt x="1413" y="1102"/>
                </a:lnTo>
                <a:lnTo>
                  <a:pt x="1423" y="1044"/>
                </a:lnTo>
                <a:lnTo>
                  <a:pt x="1362" y="1030"/>
                </a:lnTo>
                <a:lnTo>
                  <a:pt x="1362" y="1003"/>
                </a:lnTo>
                <a:lnTo>
                  <a:pt x="1315" y="1003"/>
                </a:lnTo>
                <a:lnTo>
                  <a:pt x="1304" y="977"/>
                </a:lnTo>
                <a:lnTo>
                  <a:pt x="1315" y="977"/>
                </a:lnTo>
                <a:lnTo>
                  <a:pt x="1320" y="972"/>
                </a:lnTo>
                <a:lnTo>
                  <a:pt x="1300" y="911"/>
                </a:lnTo>
                <a:lnTo>
                  <a:pt x="1279" y="926"/>
                </a:lnTo>
                <a:lnTo>
                  <a:pt x="1279" y="895"/>
                </a:lnTo>
                <a:lnTo>
                  <a:pt x="1263" y="905"/>
                </a:lnTo>
                <a:lnTo>
                  <a:pt x="1274" y="879"/>
                </a:lnTo>
                <a:lnTo>
                  <a:pt x="1300" y="864"/>
                </a:lnTo>
                <a:lnTo>
                  <a:pt x="1304" y="817"/>
                </a:lnTo>
                <a:lnTo>
                  <a:pt x="1290" y="734"/>
                </a:lnTo>
                <a:lnTo>
                  <a:pt x="1413" y="734"/>
                </a:lnTo>
                <a:lnTo>
                  <a:pt x="1429" y="776"/>
                </a:lnTo>
                <a:lnTo>
                  <a:pt x="1429" y="838"/>
                </a:lnTo>
                <a:lnTo>
                  <a:pt x="1480" y="885"/>
                </a:lnTo>
                <a:lnTo>
                  <a:pt x="1548" y="1034"/>
                </a:lnTo>
                <a:lnTo>
                  <a:pt x="1600" y="1055"/>
                </a:lnTo>
                <a:lnTo>
                  <a:pt x="1579" y="1071"/>
                </a:lnTo>
                <a:lnTo>
                  <a:pt x="1600" y="1112"/>
                </a:lnTo>
                <a:lnTo>
                  <a:pt x="1564" y="1169"/>
                </a:lnTo>
                <a:lnTo>
                  <a:pt x="1574" y="1189"/>
                </a:lnTo>
                <a:lnTo>
                  <a:pt x="1538" y="1205"/>
                </a:lnTo>
                <a:lnTo>
                  <a:pt x="1507" y="1179"/>
                </a:lnTo>
                <a:lnTo>
                  <a:pt x="1465" y="1195"/>
                </a:lnTo>
                <a:lnTo>
                  <a:pt x="1533" y="1220"/>
                </a:lnTo>
                <a:lnTo>
                  <a:pt x="1615" y="1210"/>
                </a:lnTo>
                <a:lnTo>
                  <a:pt x="1605" y="1189"/>
                </a:lnTo>
                <a:lnTo>
                  <a:pt x="1646" y="1154"/>
                </a:lnTo>
                <a:lnTo>
                  <a:pt x="1656" y="1102"/>
                </a:lnTo>
                <a:lnTo>
                  <a:pt x="1615" y="1034"/>
                </a:lnTo>
                <a:lnTo>
                  <a:pt x="1683" y="1003"/>
                </a:lnTo>
                <a:lnTo>
                  <a:pt x="1724" y="1030"/>
                </a:lnTo>
                <a:lnTo>
                  <a:pt x="1740" y="1087"/>
                </a:lnTo>
                <a:lnTo>
                  <a:pt x="1817" y="1097"/>
                </a:lnTo>
                <a:lnTo>
                  <a:pt x="1756" y="1087"/>
                </a:lnTo>
                <a:lnTo>
                  <a:pt x="1750" y="1055"/>
                </a:lnTo>
                <a:lnTo>
                  <a:pt x="1756" y="1044"/>
                </a:lnTo>
                <a:lnTo>
                  <a:pt x="1724" y="1003"/>
                </a:lnTo>
                <a:lnTo>
                  <a:pt x="1641" y="987"/>
                </a:lnTo>
                <a:lnTo>
                  <a:pt x="1579" y="1014"/>
                </a:lnTo>
                <a:lnTo>
                  <a:pt x="1548" y="952"/>
                </a:lnTo>
                <a:lnTo>
                  <a:pt x="1538" y="879"/>
                </a:lnTo>
                <a:lnTo>
                  <a:pt x="1470" y="838"/>
                </a:lnTo>
                <a:lnTo>
                  <a:pt x="1470" y="801"/>
                </a:lnTo>
                <a:lnTo>
                  <a:pt x="1496" y="786"/>
                </a:lnTo>
                <a:lnTo>
                  <a:pt x="1480" y="709"/>
                </a:lnTo>
                <a:lnTo>
                  <a:pt x="1533" y="760"/>
                </a:lnTo>
                <a:lnTo>
                  <a:pt x="1533" y="797"/>
                </a:lnTo>
                <a:lnTo>
                  <a:pt x="1548" y="828"/>
                </a:lnTo>
                <a:lnTo>
                  <a:pt x="1579" y="838"/>
                </a:lnTo>
                <a:lnTo>
                  <a:pt x="1699" y="854"/>
                </a:lnTo>
                <a:lnTo>
                  <a:pt x="1558" y="786"/>
                </a:lnTo>
                <a:lnTo>
                  <a:pt x="1564" y="770"/>
                </a:lnTo>
                <a:lnTo>
                  <a:pt x="1631" y="770"/>
                </a:lnTo>
                <a:lnTo>
                  <a:pt x="1600" y="760"/>
                </a:lnTo>
                <a:lnTo>
                  <a:pt x="1615" y="734"/>
                </a:lnTo>
                <a:lnTo>
                  <a:pt x="1646" y="729"/>
                </a:lnTo>
                <a:lnTo>
                  <a:pt x="1740" y="760"/>
                </a:lnTo>
                <a:lnTo>
                  <a:pt x="1807" y="760"/>
                </a:lnTo>
                <a:lnTo>
                  <a:pt x="1807" y="786"/>
                </a:lnTo>
                <a:lnTo>
                  <a:pt x="1791" y="797"/>
                </a:lnTo>
                <a:lnTo>
                  <a:pt x="1797" y="817"/>
                </a:lnTo>
                <a:lnTo>
                  <a:pt x="1822" y="843"/>
                </a:lnTo>
                <a:lnTo>
                  <a:pt x="1822" y="828"/>
                </a:lnTo>
                <a:lnTo>
                  <a:pt x="1848" y="885"/>
                </a:lnTo>
                <a:lnTo>
                  <a:pt x="1885" y="895"/>
                </a:lnTo>
                <a:lnTo>
                  <a:pt x="1932" y="911"/>
                </a:lnTo>
                <a:lnTo>
                  <a:pt x="1952" y="895"/>
                </a:lnTo>
                <a:lnTo>
                  <a:pt x="1885" y="885"/>
                </a:lnTo>
                <a:lnTo>
                  <a:pt x="1859" y="869"/>
                </a:lnTo>
                <a:lnTo>
                  <a:pt x="1875" y="843"/>
                </a:lnTo>
                <a:lnTo>
                  <a:pt x="1822" y="801"/>
                </a:lnTo>
                <a:lnTo>
                  <a:pt x="1807" y="756"/>
                </a:lnTo>
                <a:lnTo>
                  <a:pt x="1776" y="745"/>
                </a:lnTo>
                <a:lnTo>
                  <a:pt x="1750" y="719"/>
                </a:lnTo>
                <a:lnTo>
                  <a:pt x="1688" y="709"/>
                </a:lnTo>
                <a:lnTo>
                  <a:pt x="1646" y="668"/>
                </a:lnTo>
                <a:lnTo>
                  <a:pt x="1631" y="625"/>
                </a:lnTo>
                <a:lnTo>
                  <a:pt x="1822" y="568"/>
                </a:lnTo>
                <a:lnTo>
                  <a:pt x="1832" y="580"/>
                </a:lnTo>
                <a:lnTo>
                  <a:pt x="1822" y="595"/>
                </a:lnTo>
                <a:lnTo>
                  <a:pt x="1848" y="584"/>
                </a:lnTo>
                <a:lnTo>
                  <a:pt x="1817" y="543"/>
                </a:lnTo>
                <a:lnTo>
                  <a:pt x="1848" y="553"/>
                </a:lnTo>
                <a:lnTo>
                  <a:pt x="1844" y="543"/>
                </a:lnTo>
                <a:lnTo>
                  <a:pt x="1766" y="527"/>
                </a:lnTo>
                <a:lnTo>
                  <a:pt x="1797" y="512"/>
                </a:lnTo>
                <a:lnTo>
                  <a:pt x="1756" y="502"/>
                </a:lnTo>
                <a:lnTo>
                  <a:pt x="1756" y="486"/>
                </a:lnTo>
                <a:lnTo>
                  <a:pt x="1776" y="486"/>
                </a:lnTo>
                <a:lnTo>
                  <a:pt x="1781" y="460"/>
                </a:lnTo>
                <a:lnTo>
                  <a:pt x="1797" y="460"/>
                </a:lnTo>
                <a:lnTo>
                  <a:pt x="1756" y="450"/>
                </a:lnTo>
                <a:lnTo>
                  <a:pt x="1797" y="450"/>
                </a:lnTo>
                <a:lnTo>
                  <a:pt x="1807" y="393"/>
                </a:lnTo>
                <a:lnTo>
                  <a:pt x="1817" y="408"/>
                </a:lnTo>
                <a:lnTo>
                  <a:pt x="1844" y="382"/>
                </a:lnTo>
                <a:lnTo>
                  <a:pt x="1900" y="378"/>
                </a:lnTo>
                <a:lnTo>
                  <a:pt x="1900" y="362"/>
                </a:lnTo>
                <a:lnTo>
                  <a:pt x="1957" y="337"/>
                </a:lnTo>
                <a:lnTo>
                  <a:pt x="1916" y="325"/>
                </a:lnTo>
                <a:lnTo>
                  <a:pt x="1967" y="310"/>
                </a:lnTo>
                <a:lnTo>
                  <a:pt x="2020" y="300"/>
                </a:lnTo>
                <a:lnTo>
                  <a:pt x="2020" y="325"/>
                </a:lnTo>
                <a:lnTo>
                  <a:pt x="2050" y="310"/>
                </a:lnTo>
                <a:lnTo>
                  <a:pt x="2050" y="325"/>
                </a:lnTo>
                <a:lnTo>
                  <a:pt x="2065" y="300"/>
                </a:lnTo>
                <a:lnTo>
                  <a:pt x="2077" y="300"/>
                </a:lnTo>
                <a:lnTo>
                  <a:pt x="2081" y="253"/>
                </a:lnTo>
                <a:lnTo>
                  <a:pt x="2092" y="274"/>
                </a:lnTo>
                <a:lnTo>
                  <a:pt x="2118" y="269"/>
                </a:lnTo>
                <a:lnTo>
                  <a:pt x="2050" y="217"/>
                </a:lnTo>
                <a:lnTo>
                  <a:pt x="2092" y="227"/>
                </a:lnTo>
                <a:lnTo>
                  <a:pt x="2128" y="206"/>
                </a:lnTo>
                <a:lnTo>
                  <a:pt x="2185" y="217"/>
                </a:lnTo>
                <a:lnTo>
                  <a:pt x="2185" y="176"/>
                </a:lnTo>
                <a:lnTo>
                  <a:pt x="2149" y="202"/>
                </a:lnTo>
                <a:lnTo>
                  <a:pt x="2128" y="192"/>
                </a:lnTo>
                <a:lnTo>
                  <a:pt x="2092" y="160"/>
                </a:lnTo>
                <a:lnTo>
                  <a:pt x="2081" y="66"/>
                </a:lnTo>
                <a:lnTo>
                  <a:pt x="2102" y="50"/>
                </a:lnTo>
                <a:lnTo>
                  <a:pt x="2143" y="56"/>
                </a:lnTo>
                <a:lnTo>
                  <a:pt x="2159" y="82"/>
                </a:lnTo>
                <a:lnTo>
                  <a:pt x="2133" y="107"/>
                </a:lnTo>
                <a:lnTo>
                  <a:pt x="2169" y="119"/>
                </a:lnTo>
                <a:lnTo>
                  <a:pt x="2175" y="107"/>
                </a:lnTo>
                <a:lnTo>
                  <a:pt x="2190" y="119"/>
                </a:lnTo>
                <a:lnTo>
                  <a:pt x="2200" y="145"/>
                </a:lnTo>
                <a:lnTo>
                  <a:pt x="2216" y="124"/>
                </a:lnTo>
                <a:lnTo>
                  <a:pt x="2242" y="145"/>
                </a:lnTo>
                <a:lnTo>
                  <a:pt x="2253" y="192"/>
                </a:lnTo>
                <a:lnTo>
                  <a:pt x="2278" y="176"/>
                </a:lnTo>
                <a:lnTo>
                  <a:pt x="2268" y="148"/>
                </a:lnTo>
                <a:lnTo>
                  <a:pt x="2335" y="124"/>
                </a:lnTo>
                <a:lnTo>
                  <a:pt x="2361" y="145"/>
                </a:lnTo>
                <a:lnTo>
                  <a:pt x="2361" y="124"/>
                </a:lnTo>
                <a:lnTo>
                  <a:pt x="2418" y="107"/>
                </a:lnTo>
                <a:lnTo>
                  <a:pt x="2511" y="134"/>
                </a:lnTo>
                <a:lnTo>
                  <a:pt x="2527" y="148"/>
                </a:lnTo>
                <a:lnTo>
                  <a:pt x="2527" y="134"/>
                </a:lnTo>
                <a:lnTo>
                  <a:pt x="2578" y="160"/>
                </a:lnTo>
                <a:lnTo>
                  <a:pt x="2584" y="202"/>
                </a:lnTo>
                <a:lnTo>
                  <a:pt x="2537" y="186"/>
                </a:lnTo>
                <a:lnTo>
                  <a:pt x="2563" y="217"/>
                </a:lnTo>
                <a:lnTo>
                  <a:pt x="2578" y="206"/>
                </a:lnTo>
                <a:lnTo>
                  <a:pt x="2609" y="227"/>
                </a:lnTo>
                <a:lnTo>
                  <a:pt x="2605" y="284"/>
                </a:lnTo>
                <a:lnTo>
                  <a:pt x="2609" y="294"/>
                </a:lnTo>
                <a:lnTo>
                  <a:pt x="2584" y="300"/>
                </a:lnTo>
                <a:lnTo>
                  <a:pt x="2578" y="341"/>
                </a:lnTo>
                <a:lnTo>
                  <a:pt x="2537" y="351"/>
                </a:lnTo>
                <a:lnTo>
                  <a:pt x="2563" y="362"/>
                </a:lnTo>
                <a:lnTo>
                  <a:pt x="2496" y="435"/>
                </a:lnTo>
                <a:lnTo>
                  <a:pt x="2470" y="435"/>
                </a:lnTo>
                <a:lnTo>
                  <a:pt x="2475" y="445"/>
                </a:lnTo>
                <a:lnTo>
                  <a:pt x="2470" y="517"/>
                </a:lnTo>
                <a:lnTo>
                  <a:pt x="2517" y="502"/>
                </a:lnTo>
                <a:lnTo>
                  <a:pt x="2496" y="492"/>
                </a:lnTo>
                <a:lnTo>
                  <a:pt x="2537" y="460"/>
                </a:lnTo>
                <a:lnTo>
                  <a:pt x="2543" y="470"/>
                </a:lnTo>
                <a:lnTo>
                  <a:pt x="2543" y="450"/>
                </a:lnTo>
                <a:lnTo>
                  <a:pt x="2584" y="445"/>
                </a:lnTo>
                <a:lnTo>
                  <a:pt x="2578" y="424"/>
                </a:lnTo>
                <a:lnTo>
                  <a:pt x="2619" y="435"/>
                </a:lnTo>
                <a:lnTo>
                  <a:pt x="2662" y="393"/>
                </a:lnTo>
                <a:lnTo>
                  <a:pt x="2619" y="393"/>
                </a:lnTo>
                <a:lnTo>
                  <a:pt x="2584" y="408"/>
                </a:lnTo>
                <a:lnTo>
                  <a:pt x="2578" y="393"/>
                </a:lnTo>
                <a:lnTo>
                  <a:pt x="2584" y="367"/>
                </a:lnTo>
                <a:lnTo>
                  <a:pt x="2662" y="362"/>
                </a:lnTo>
                <a:lnTo>
                  <a:pt x="2662" y="378"/>
                </a:lnTo>
                <a:lnTo>
                  <a:pt x="2703" y="378"/>
                </a:lnTo>
                <a:lnTo>
                  <a:pt x="2703" y="362"/>
                </a:lnTo>
                <a:lnTo>
                  <a:pt x="2734" y="378"/>
                </a:lnTo>
                <a:lnTo>
                  <a:pt x="2770" y="424"/>
                </a:lnTo>
                <a:lnTo>
                  <a:pt x="2786" y="403"/>
                </a:lnTo>
                <a:lnTo>
                  <a:pt x="2754" y="382"/>
                </a:lnTo>
                <a:lnTo>
                  <a:pt x="2796" y="367"/>
                </a:lnTo>
                <a:lnTo>
                  <a:pt x="2905" y="341"/>
                </a:lnTo>
                <a:lnTo>
                  <a:pt x="2910" y="351"/>
                </a:lnTo>
                <a:lnTo>
                  <a:pt x="2895" y="362"/>
                </a:lnTo>
                <a:lnTo>
                  <a:pt x="2905" y="378"/>
                </a:lnTo>
                <a:lnTo>
                  <a:pt x="2972" y="378"/>
                </a:lnTo>
                <a:lnTo>
                  <a:pt x="2962" y="367"/>
                </a:lnTo>
                <a:lnTo>
                  <a:pt x="2987" y="362"/>
                </a:lnTo>
                <a:lnTo>
                  <a:pt x="3040" y="351"/>
                </a:lnTo>
                <a:lnTo>
                  <a:pt x="3071" y="315"/>
                </a:lnTo>
                <a:lnTo>
                  <a:pt x="3014" y="300"/>
                </a:lnTo>
                <a:lnTo>
                  <a:pt x="3014" y="274"/>
                </a:lnTo>
                <a:lnTo>
                  <a:pt x="3030" y="284"/>
                </a:lnTo>
                <a:lnTo>
                  <a:pt x="3030" y="269"/>
                </a:lnTo>
                <a:lnTo>
                  <a:pt x="3055" y="253"/>
                </a:lnTo>
                <a:lnTo>
                  <a:pt x="3097" y="269"/>
                </a:lnTo>
                <a:lnTo>
                  <a:pt x="3247" y="259"/>
                </a:lnTo>
                <a:lnTo>
                  <a:pt x="3257" y="274"/>
                </a:lnTo>
                <a:lnTo>
                  <a:pt x="3231" y="294"/>
                </a:lnTo>
                <a:lnTo>
                  <a:pt x="3236" y="310"/>
                </a:lnTo>
                <a:lnTo>
                  <a:pt x="3205" y="351"/>
                </a:lnTo>
                <a:lnTo>
                  <a:pt x="3236" y="382"/>
                </a:lnTo>
                <a:lnTo>
                  <a:pt x="3257" y="382"/>
                </a:lnTo>
                <a:lnTo>
                  <a:pt x="3231" y="351"/>
                </a:lnTo>
                <a:lnTo>
                  <a:pt x="3340" y="382"/>
                </a:lnTo>
                <a:lnTo>
                  <a:pt x="3340" y="362"/>
                </a:lnTo>
                <a:lnTo>
                  <a:pt x="3371" y="378"/>
                </a:lnTo>
                <a:lnTo>
                  <a:pt x="3355" y="393"/>
                </a:lnTo>
                <a:lnTo>
                  <a:pt x="3490" y="445"/>
                </a:lnTo>
                <a:lnTo>
                  <a:pt x="3500" y="435"/>
                </a:lnTo>
                <a:lnTo>
                  <a:pt x="3490" y="382"/>
                </a:lnTo>
                <a:lnTo>
                  <a:pt x="3453" y="325"/>
                </a:lnTo>
                <a:lnTo>
                  <a:pt x="3531" y="362"/>
                </a:lnTo>
                <a:lnTo>
                  <a:pt x="3562" y="351"/>
                </a:lnTo>
                <a:lnTo>
                  <a:pt x="3588" y="315"/>
                </a:lnTo>
                <a:lnTo>
                  <a:pt x="3692" y="337"/>
                </a:lnTo>
                <a:lnTo>
                  <a:pt x="3672" y="300"/>
                </a:lnTo>
                <a:lnTo>
                  <a:pt x="3682" y="284"/>
                </a:lnTo>
                <a:lnTo>
                  <a:pt x="3717" y="300"/>
                </a:lnTo>
                <a:lnTo>
                  <a:pt x="3733" y="274"/>
                </a:lnTo>
                <a:lnTo>
                  <a:pt x="3682" y="259"/>
                </a:lnTo>
                <a:lnTo>
                  <a:pt x="3692" y="253"/>
                </a:lnTo>
                <a:lnTo>
                  <a:pt x="3672" y="233"/>
                </a:lnTo>
                <a:lnTo>
                  <a:pt x="3656" y="243"/>
                </a:lnTo>
                <a:lnTo>
                  <a:pt x="3640" y="217"/>
                </a:lnTo>
                <a:lnTo>
                  <a:pt x="3682" y="202"/>
                </a:lnTo>
                <a:lnTo>
                  <a:pt x="3640" y="165"/>
                </a:lnTo>
                <a:lnTo>
                  <a:pt x="3640" y="160"/>
                </a:lnTo>
                <a:lnTo>
                  <a:pt x="3873" y="145"/>
                </a:lnTo>
                <a:lnTo>
                  <a:pt x="3893" y="160"/>
                </a:lnTo>
                <a:lnTo>
                  <a:pt x="3842" y="148"/>
                </a:lnTo>
                <a:lnTo>
                  <a:pt x="3832" y="186"/>
                </a:lnTo>
                <a:lnTo>
                  <a:pt x="3868" y="165"/>
                </a:lnTo>
                <a:lnTo>
                  <a:pt x="3883" y="186"/>
                </a:lnTo>
                <a:lnTo>
                  <a:pt x="3858" y="192"/>
                </a:lnTo>
                <a:lnTo>
                  <a:pt x="3893" y="217"/>
                </a:lnTo>
                <a:lnTo>
                  <a:pt x="3899" y="134"/>
                </a:lnTo>
                <a:lnTo>
                  <a:pt x="3993" y="124"/>
                </a:lnTo>
                <a:lnTo>
                  <a:pt x="4023" y="145"/>
                </a:lnTo>
                <a:lnTo>
                  <a:pt x="4023" y="148"/>
                </a:lnTo>
                <a:lnTo>
                  <a:pt x="3982" y="145"/>
                </a:lnTo>
                <a:lnTo>
                  <a:pt x="3993" y="160"/>
                </a:lnTo>
                <a:lnTo>
                  <a:pt x="4085" y="176"/>
                </a:lnTo>
                <a:lnTo>
                  <a:pt x="4091" y="202"/>
                </a:lnTo>
                <a:lnTo>
                  <a:pt x="4101" y="176"/>
                </a:lnTo>
                <a:lnTo>
                  <a:pt x="4173" y="192"/>
                </a:lnTo>
                <a:lnTo>
                  <a:pt x="4158" y="202"/>
                </a:lnTo>
                <a:lnTo>
                  <a:pt x="4210" y="206"/>
                </a:lnTo>
                <a:lnTo>
                  <a:pt x="4308" y="134"/>
                </a:lnTo>
                <a:lnTo>
                  <a:pt x="4391" y="124"/>
                </a:lnTo>
                <a:lnTo>
                  <a:pt x="4479" y="145"/>
                </a:lnTo>
                <a:lnTo>
                  <a:pt x="4536" y="206"/>
                </a:lnTo>
                <a:lnTo>
                  <a:pt x="4604" y="227"/>
                </a:lnTo>
                <a:lnTo>
                  <a:pt x="4604" y="202"/>
                </a:lnTo>
                <a:lnTo>
                  <a:pt x="4629" y="227"/>
                </a:lnTo>
                <a:lnTo>
                  <a:pt x="4629" y="192"/>
                </a:lnTo>
                <a:lnTo>
                  <a:pt x="4686" y="160"/>
                </a:lnTo>
                <a:lnTo>
                  <a:pt x="4727" y="165"/>
                </a:lnTo>
                <a:lnTo>
                  <a:pt x="4795" y="148"/>
                </a:lnTo>
                <a:lnTo>
                  <a:pt x="4805" y="119"/>
                </a:lnTo>
                <a:lnTo>
                  <a:pt x="4872" y="148"/>
                </a:lnTo>
                <a:lnTo>
                  <a:pt x="4987" y="165"/>
                </a:lnTo>
                <a:lnTo>
                  <a:pt x="4960" y="124"/>
                </a:lnTo>
                <a:lnTo>
                  <a:pt x="4919" y="93"/>
                </a:lnTo>
                <a:lnTo>
                  <a:pt x="4893" y="98"/>
                </a:lnTo>
                <a:lnTo>
                  <a:pt x="4893" y="77"/>
                </a:lnTo>
                <a:lnTo>
                  <a:pt x="4862" y="41"/>
                </a:lnTo>
                <a:lnTo>
                  <a:pt x="4981" y="41"/>
                </a:lnTo>
                <a:lnTo>
                  <a:pt x="5054" y="0"/>
                </a:lnTo>
                <a:lnTo>
                  <a:pt x="5079" y="9"/>
                </a:lnTo>
                <a:lnTo>
                  <a:pt x="5069" y="0"/>
                </a:lnTo>
                <a:lnTo>
                  <a:pt x="5287" y="26"/>
                </a:lnTo>
                <a:lnTo>
                  <a:pt x="5297" y="9"/>
                </a:lnTo>
                <a:lnTo>
                  <a:pt x="5376" y="41"/>
                </a:lnTo>
                <a:lnTo>
                  <a:pt x="5504" y="66"/>
                </a:lnTo>
                <a:lnTo>
                  <a:pt x="5545" y="93"/>
                </a:lnTo>
                <a:lnTo>
                  <a:pt x="5542" y="77"/>
                </a:lnTo>
                <a:lnTo>
                  <a:pt x="5608" y="98"/>
                </a:lnTo>
                <a:lnTo>
                  <a:pt x="5665" y="160"/>
                </a:lnTo>
                <a:lnTo>
                  <a:pt x="5717" y="186"/>
                </a:lnTo>
                <a:lnTo>
                  <a:pt x="5717" y="165"/>
                </a:lnTo>
                <a:lnTo>
                  <a:pt x="5733" y="192"/>
                </a:lnTo>
                <a:lnTo>
                  <a:pt x="5717" y="148"/>
                </a:lnTo>
                <a:lnTo>
                  <a:pt x="5649" y="107"/>
                </a:lnTo>
                <a:lnTo>
                  <a:pt x="5676" y="107"/>
                </a:lnTo>
                <a:lnTo>
                  <a:pt x="5706" y="119"/>
                </a:lnTo>
                <a:lnTo>
                  <a:pt x="5722" y="107"/>
                </a:lnTo>
                <a:lnTo>
                  <a:pt x="5706" y="98"/>
                </a:lnTo>
                <a:lnTo>
                  <a:pt x="5749" y="93"/>
                </a:lnTo>
                <a:lnTo>
                  <a:pt x="5899" y="145"/>
                </a:lnTo>
                <a:lnTo>
                  <a:pt x="5883" y="186"/>
                </a:lnTo>
                <a:lnTo>
                  <a:pt x="5910" y="217"/>
                </a:lnTo>
                <a:lnTo>
                  <a:pt x="5851" y="192"/>
                </a:lnTo>
                <a:lnTo>
                  <a:pt x="5899" y="243"/>
                </a:lnTo>
                <a:lnTo>
                  <a:pt x="5815" y="233"/>
                </a:lnTo>
                <a:lnTo>
                  <a:pt x="5856" y="253"/>
                </a:lnTo>
                <a:lnTo>
                  <a:pt x="5867" y="269"/>
                </a:lnTo>
                <a:lnTo>
                  <a:pt x="5856" y="284"/>
                </a:lnTo>
                <a:lnTo>
                  <a:pt x="5894" y="300"/>
                </a:lnTo>
                <a:lnTo>
                  <a:pt x="5878" y="341"/>
                </a:lnTo>
                <a:lnTo>
                  <a:pt x="5940" y="378"/>
                </a:lnTo>
                <a:lnTo>
                  <a:pt x="5919" y="367"/>
                </a:lnTo>
                <a:lnTo>
                  <a:pt x="5924" y="403"/>
                </a:lnTo>
                <a:lnTo>
                  <a:pt x="5883" y="367"/>
                </a:lnTo>
                <a:lnTo>
                  <a:pt x="5899" y="403"/>
                </a:lnTo>
                <a:lnTo>
                  <a:pt x="5815" y="351"/>
                </a:lnTo>
                <a:lnTo>
                  <a:pt x="5810" y="367"/>
                </a:lnTo>
                <a:lnTo>
                  <a:pt x="5769" y="351"/>
                </a:lnTo>
                <a:lnTo>
                  <a:pt x="5722" y="300"/>
                </a:lnTo>
                <a:lnTo>
                  <a:pt x="5681" y="300"/>
                </a:lnTo>
                <a:lnTo>
                  <a:pt x="5676" y="284"/>
                </a:lnTo>
                <a:lnTo>
                  <a:pt x="5676" y="315"/>
                </a:lnTo>
                <a:lnTo>
                  <a:pt x="5633" y="325"/>
                </a:lnTo>
                <a:lnTo>
                  <a:pt x="5583" y="284"/>
                </a:lnTo>
                <a:lnTo>
                  <a:pt x="5557" y="227"/>
                </a:lnTo>
                <a:lnTo>
                  <a:pt x="5567" y="259"/>
                </a:lnTo>
                <a:lnTo>
                  <a:pt x="5542" y="243"/>
                </a:lnTo>
                <a:lnTo>
                  <a:pt x="5545" y="259"/>
                </a:lnTo>
                <a:lnTo>
                  <a:pt x="5542" y="269"/>
                </a:lnTo>
                <a:lnTo>
                  <a:pt x="5608" y="341"/>
                </a:lnTo>
                <a:lnTo>
                  <a:pt x="5613" y="435"/>
                </a:lnTo>
                <a:lnTo>
                  <a:pt x="5608" y="470"/>
                </a:lnTo>
                <a:lnTo>
                  <a:pt x="5598" y="460"/>
                </a:lnTo>
                <a:lnTo>
                  <a:pt x="5572" y="470"/>
                </a:lnTo>
                <a:lnTo>
                  <a:pt x="5504" y="435"/>
                </a:lnTo>
                <a:lnTo>
                  <a:pt x="5489" y="450"/>
                </a:lnTo>
                <a:lnTo>
                  <a:pt x="5526" y="445"/>
                </a:lnTo>
                <a:lnTo>
                  <a:pt x="5531" y="460"/>
                </a:lnTo>
                <a:lnTo>
                  <a:pt x="5501" y="460"/>
                </a:lnTo>
                <a:lnTo>
                  <a:pt x="5515" y="512"/>
                </a:lnTo>
                <a:lnTo>
                  <a:pt x="5542" y="470"/>
                </a:lnTo>
                <a:lnTo>
                  <a:pt x="5592" y="512"/>
                </a:lnTo>
                <a:lnTo>
                  <a:pt x="5608" y="492"/>
                </a:lnTo>
                <a:lnTo>
                  <a:pt x="5633" y="517"/>
                </a:lnTo>
                <a:lnTo>
                  <a:pt x="5633" y="533"/>
                </a:lnTo>
                <a:lnTo>
                  <a:pt x="5649" y="533"/>
                </a:lnTo>
                <a:lnTo>
                  <a:pt x="5676" y="568"/>
                </a:lnTo>
                <a:lnTo>
                  <a:pt x="5665" y="568"/>
                </a:lnTo>
                <a:lnTo>
                  <a:pt x="5665" y="584"/>
                </a:lnTo>
                <a:lnTo>
                  <a:pt x="5681" y="584"/>
                </a:lnTo>
                <a:lnTo>
                  <a:pt x="5769" y="652"/>
                </a:lnTo>
                <a:lnTo>
                  <a:pt x="5774" y="709"/>
                </a:lnTo>
                <a:lnTo>
                  <a:pt x="5690" y="678"/>
                </a:lnTo>
                <a:lnTo>
                  <a:pt x="5701" y="703"/>
                </a:lnTo>
                <a:lnTo>
                  <a:pt x="5640" y="760"/>
                </a:lnTo>
                <a:lnTo>
                  <a:pt x="5633" y="812"/>
                </a:lnTo>
                <a:lnTo>
                  <a:pt x="5613" y="828"/>
                </a:lnTo>
                <a:lnTo>
                  <a:pt x="5598" y="817"/>
                </a:lnTo>
                <a:lnTo>
                  <a:pt x="5598" y="864"/>
                </a:lnTo>
                <a:lnTo>
                  <a:pt x="5592" y="864"/>
                </a:lnTo>
                <a:lnTo>
                  <a:pt x="5598" y="869"/>
                </a:lnTo>
                <a:lnTo>
                  <a:pt x="5592" y="879"/>
                </a:lnTo>
                <a:lnTo>
                  <a:pt x="5598" y="905"/>
                </a:lnTo>
                <a:lnTo>
                  <a:pt x="5583" y="905"/>
                </a:lnTo>
                <a:lnTo>
                  <a:pt x="5592" y="911"/>
                </a:lnTo>
                <a:lnTo>
                  <a:pt x="5567" y="987"/>
                </a:lnTo>
                <a:lnTo>
                  <a:pt x="5583" y="1034"/>
                </a:lnTo>
                <a:lnTo>
                  <a:pt x="5557" y="1030"/>
                </a:lnTo>
                <a:lnTo>
                  <a:pt x="5501" y="977"/>
                </a:lnTo>
                <a:lnTo>
                  <a:pt x="5463" y="987"/>
                </a:lnTo>
                <a:lnTo>
                  <a:pt x="5433" y="1019"/>
                </a:lnTo>
                <a:lnTo>
                  <a:pt x="5422" y="1097"/>
                </a:lnTo>
                <a:lnTo>
                  <a:pt x="5396" y="1019"/>
                </a:lnTo>
                <a:lnTo>
                  <a:pt x="5376" y="1102"/>
                </a:lnTo>
                <a:lnTo>
                  <a:pt x="5349" y="1087"/>
                </a:lnTo>
                <a:lnTo>
                  <a:pt x="5324" y="1097"/>
                </a:lnTo>
                <a:lnTo>
                  <a:pt x="5313" y="1112"/>
                </a:lnTo>
                <a:lnTo>
                  <a:pt x="5349" y="1179"/>
                </a:lnTo>
                <a:lnTo>
                  <a:pt x="5328" y="1179"/>
                </a:lnTo>
                <a:lnTo>
                  <a:pt x="5339" y="1262"/>
                </a:lnTo>
                <a:lnTo>
                  <a:pt x="5365" y="1304"/>
                </a:lnTo>
                <a:lnTo>
                  <a:pt x="5380" y="1314"/>
                </a:lnTo>
                <a:lnTo>
                  <a:pt x="5376" y="1298"/>
                </a:lnTo>
                <a:lnTo>
                  <a:pt x="5417" y="1304"/>
                </a:lnTo>
                <a:lnTo>
                  <a:pt x="5433" y="1386"/>
                </a:lnTo>
                <a:lnTo>
                  <a:pt x="5437" y="1407"/>
                </a:lnTo>
                <a:lnTo>
                  <a:pt x="5457" y="1397"/>
                </a:lnTo>
                <a:lnTo>
                  <a:pt x="5485" y="1449"/>
                </a:lnTo>
                <a:lnTo>
                  <a:pt x="5474" y="1463"/>
                </a:lnTo>
                <a:lnTo>
                  <a:pt x="5457" y="1453"/>
                </a:lnTo>
                <a:lnTo>
                  <a:pt x="5457" y="1412"/>
                </a:lnTo>
                <a:lnTo>
                  <a:pt x="5437" y="1428"/>
                </a:lnTo>
                <a:lnTo>
                  <a:pt x="5457" y="1547"/>
                </a:lnTo>
                <a:lnTo>
                  <a:pt x="5489" y="1573"/>
                </a:lnTo>
                <a:lnTo>
                  <a:pt x="5485" y="1604"/>
                </a:lnTo>
                <a:lnTo>
                  <a:pt x="5457" y="1598"/>
                </a:lnTo>
                <a:lnTo>
                  <a:pt x="5433" y="1639"/>
                </a:lnTo>
                <a:lnTo>
                  <a:pt x="5437" y="1686"/>
                </a:lnTo>
                <a:lnTo>
                  <a:pt x="5474" y="1733"/>
                </a:lnTo>
                <a:lnTo>
                  <a:pt x="5447" y="1733"/>
                </a:lnTo>
                <a:lnTo>
                  <a:pt x="5422" y="1753"/>
                </a:lnTo>
                <a:lnTo>
                  <a:pt x="5406" y="1749"/>
                </a:lnTo>
                <a:lnTo>
                  <a:pt x="5433" y="1841"/>
                </a:lnTo>
                <a:lnTo>
                  <a:pt x="5433" y="1884"/>
                </a:lnTo>
                <a:lnTo>
                  <a:pt x="5406" y="1940"/>
                </a:lnTo>
                <a:lnTo>
                  <a:pt x="5215" y="1588"/>
                </a:lnTo>
                <a:lnTo>
                  <a:pt x="5163" y="1463"/>
                </a:lnTo>
                <a:lnTo>
                  <a:pt x="5179" y="1397"/>
                </a:lnTo>
                <a:lnTo>
                  <a:pt x="5158" y="1345"/>
                </a:lnTo>
                <a:lnTo>
                  <a:pt x="5179" y="1355"/>
                </a:lnTo>
                <a:lnTo>
                  <a:pt x="5179" y="1330"/>
                </a:lnTo>
                <a:lnTo>
                  <a:pt x="5199" y="1320"/>
                </a:lnTo>
                <a:lnTo>
                  <a:pt x="5230" y="1154"/>
                </a:lnTo>
                <a:lnTo>
                  <a:pt x="5230" y="1060"/>
                </a:lnTo>
                <a:lnTo>
                  <a:pt x="5281" y="1003"/>
                </a:lnTo>
                <a:lnTo>
                  <a:pt x="5256" y="993"/>
                </a:lnTo>
                <a:lnTo>
                  <a:pt x="5266" y="972"/>
                </a:lnTo>
                <a:lnTo>
                  <a:pt x="5215" y="864"/>
                </a:lnTo>
                <a:lnTo>
                  <a:pt x="5246" y="843"/>
                </a:lnTo>
                <a:lnTo>
                  <a:pt x="5256" y="838"/>
                </a:lnTo>
                <a:lnTo>
                  <a:pt x="5204" y="817"/>
                </a:lnTo>
                <a:lnTo>
                  <a:pt x="5174" y="843"/>
                </a:lnTo>
                <a:lnTo>
                  <a:pt x="5204" y="926"/>
                </a:lnTo>
                <a:lnTo>
                  <a:pt x="5220" y="936"/>
                </a:lnTo>
                <a:lnTo>
                  <a:pt x="5215" y="952"/>
                </a:lnTo>
                <a:lnTo>
                  <a:pt x="5199" y="936"/>
                </a:lnTo>
                <a:lnTo>
                  <a:pt x="5189" y="946"/>
                </a:lnTo>
                <a:lnTo>
                  <a:pt x="5163" y="1044"/>
                </a:lnTo>
                <a:lnTo>
                  <a:pt x="5147" y="1060"/>
                </a:lnTo>
                <a:lnTo>
                  <a:pt x="5136" y="1030"/>
                </a:lnTo>
                <a:lnTo>
                  <a:pt x="5121" y="1034"/>
                </a:lnTo>
                <a:lnTo>
                  <a:pt x="5091" y="936"/>
                </a:lnTo>
                <a:lnTo>
                  <a:pt x="5069" y="972"/>
                </a:lnTo>
                <a:lnTo>
                  <a:pt x="5038" y="952"/>
                </a:lnTo>
                <a:lnTo>
                  <a:pt x="5013" y="987"/>
                </a:lnTo>
                <a:lnTo>
                  <a:pt x="4987" y="977"/>
                </a:lnTo>
                <a:lnTo>
                  <a:pt x="4960" y="1189"/>
                </a:lnTo>
                <a:lnTo>
                  <a:pt x="4971" y="1232"/>
                </a:lnTo>
                <a:lnTo>
                  <a:pt x="5003" y="1220"/>
                </a:lnTo>
                <a:lnTo>
                  <a:pt x="5023" y="1247"/>
                </a:lnTo>
                <a:lnTo>
                  <a:pt x="4956" y="1252"/>
                </a:lnTo>
                <a:lnTo>
                  <a:pt x="4945" y="1288"/>
                </a:lnTo>
                <a:lnTo>
                  <a:pt x="4930" y="1277"/>
                </a:lnTo>
                <a:lnTo>
                  <a:pt x="4888" y="1304"/>
                </a:lnTo>
                <a:lnTo>
                  <a:pt x="4872" y="1288"/>
                </a:lnTo>
                <a:lnTo>
                  <a:pt x="4915" y="1262"/>
                </a:lnTo>
                <a:lnTo>
                  <a:pt x="4862" y="1247"/>
                </a:lnTo>
                <a:lnTo>
                  <a:pt x="4847" y="1247"/>
                </a:lnTo>
                <a:lnTo>
                  <a:pt x="4847" y="1262"/>
                </a:lnTo>
                <a:lnTo>
                  <a:pt x="4784" y="1247"/>
                </a:lnTo>
                <a:lnTo>
                  <a:pt x="4768" y="1262"/>
                </a:lnTo>
                <a:lnTo>
                  <a:pt x="4768" y="1288"/>
                </a:lnTo>
                <a:lnTo>
                  <a:pt x="4764" y="1298"/>
                </a:lnTo>
                <a:lnTo>
                  <a:pt x="4743" y="1288"/>
                </a:lnTo>
                <a:lnTo>
                  <a:pt x="4727" y="1304"/>
                </a:lnTo>
                <a:lnTo>
                  <a:pt x="4676" y="1298"/>
                </a:lnTo>
                <a:lnTo>
                  <a:pt x="4670" y="1320"/>
                </a:lnTo>
                <a:lnTo>
                  <a:pt x="4655" y="1304"/>
                </a:lnTo>
                <a:lnTo>
                  <a:pt x="4547" y="1330"/>
                </a:lnTo>
                <a:lnTo>
                  <a:pt x="4459" y="1588"/>
                </a:lnTo>
                <a:lnTo>
                  <a:pt x="4459" y="1604"/>
                </a:lnTo>
                <a:lnTo>
                  <a:pt x="4479" y="1614"/>
                </a:lnTo>
                <a:lnTo>
                  <a:pt x="4453" y="1624"/>
                </a:lnTo>
                <a:lnTo>
                  <a:pt x="4402" y="1774"/>
                </a:lnTo>
                <a:lnTo>
                  <a:pt x="4437" y="1780"/>
                </a:lnTo>
                <a:lnTo>
                  <a:pt x="4479" y="1774"/>
                </a:lnTo>
                <a:lnTo>
                  <a:pt x="4494" y="1841"/>
                </a:lnTo>
                <a:lnTo>
                  <a:pt x="4510" y="1821"/>
                </a:lnTo>
                <a:lnTo>
                  <a:pt x="4500" y="1806"/>
                </a:lnTo>
                <a:lnTo>
                  <a:pt x="4520" y="1790"/>
                </a:lnTo>
                <a:lnTo>
                  <a:pt x="4526" y="1847"/>
                </a:lnTo>
                <a:lnTo>
                  <a:pt x="4562" y="1816"/>
                </a:lnTo>
                <a:lnTo>
                  <a:pt x="4567" y="1847"/>
                </a:lnTo>
                <a:lnTo>
                  <a:pt x="4578" y="1821"/>
                </a:lnTo>
                <a:lnTo>
                  <a:pt x="4562" y="1780"/>
                </a:lnTo>
                <a:lnTo>
                  <a:pt x="4608" y="1774"/>
                </a:lnTo>
                <a:lnTo>
                  <a:pt x="4702" y="1847"/>
                </a:lnTo>
                <a:lnTo>
                  <a:pt x="4702" y="1862"/>
                </a:lnTo>
                <a:lnTo>
                  <a:pt x="4686" y="1862"/>
                </a:lnTo>
                <a:lnTo>
                  <a:pt x="4738" y="1929"/>
                </a:lnTo>
                <a:lnTo>
                  <a:pt x="4727" y="1992"/>
                </a:lnTo>
                <a:lnTo>
                  <a:pt x="4784" y="2225"/>
                </a:lnTo>
                <a:lnTo>
                  <a:pt x="4754" y="2323"/>
                </a:lnTo>
                <a:lnTo>
                  <a:pt x="4754" y="2405"/>
                </a:lnTo>
                <a:lnTo>
                  <a:pt x="4696" y="2577"/>
                </a:lnTo>
                <a:lnTo>
                  <a:pt x="4645" y="2634"/>
                </a:lnTo>
                <a:lnTo>
                  <a:pt x="4608" y="2644"/>
                </a:lnTo>
                <a:lnTo>
                  <a:pt x="4578" y="2634"/>
                </a:lnTo>
                <a:lnTo>
                  <a:pt x="4567" y="2618"/>
                </a:lnTo>
                <a:lnTo>
                  <a:pt x="4547" y="2618"/>
                </a:lnTo>
                <a:lnTo>
                  <a:pt x="4510" y="2685"/>
                </a:lnTo>
                <a:lnTo>
                  <a:pt x="4510" y="2675"/>
                </a:lnTo>
                <a:lnTo>
                  <a:pt x="4510" y="2659"/>
                </a:lnTo>
                <a:lnTo>
                  <a:pt x="4520" y="2607"/>
                </a:lnTo>
                <a:lnTo>
                  <a:pt x="4484" y="2509"/>
                </a:lnTo>
                <a:lnTo>
                  <a:pt x="4510" y="2473"/>
                </a:lnTo>
                <a:lnTo>
                  <a:pt x="4562" y="2493"/>
                </a:lnTo>
                <a:lnTo>
                  <a:pt x="4562" y="2348"/>
                </a:lnTo>
                <a:lnTo>
                  <a:pt x="4567" y="2333"/>
                </a:lnTo>
                <a:lnTo>
                  <a:pt x="4567" y="2291"/>
                </a:lnTo>
                <a:lnTo>
                  <a:pt x="4567" y="2250"/>
                </a:lnTo>
                <a:lnTo>
                  <a:pt x="4536" y="2266"/>
                </a:lnTo>
                <a:lnTo>
                  <a:pt x="4494" y="2281"/>
                </a:lnTo>
                <a:lnTo>
                  <a:pt x="4479" y="2307"/>
                </a:lnTo>
                <a:lnTo>
                  <a:pt x="4437" y="2317"/>
                </a:lnTo>
                <a:lnTo>
                  <a:pt x="4417" y="2317"/>
                </a:lnTo>
                <a:lnTo>
                  <a:pt x="4375" y="2235"/>
                </a:lnTo>
                <a:lnTo>
                  <a:pt x="4308" y="2199"/>
                </a:lnTo>
                <a:lnTo>
                  <a:pt x="4283" y="2199"/>
                </a:lnTo>
                <a:lnTo>
                  <a:pt x="4241" y="2199"/>
                </a:lnTo>
                <a:lnTo>
                  <a:pt x="4226" y="2183"/>
                </a:lnTo>
                <a:lnTo>
                  <a:pt x="4210" y="2158"/>
                </a:lnTo>
                <a:lnTo>
                  <a:pt x="4184" y="2105"/>
                </a:lnTo>
                <a:lnTo>
                  <a:pt x="4153" y="2074"/>
                </a:lnTo>
                <a:lnTo>
                  <a:pt x="4075" y="1966"/>
                </a:lnTo>
                <a:lnTo>
                  <a:pt x="4060" y="1955"/>
                </a:lnTo>
                <a:lnTo>
                  <a:pt x="4034" y="1950"/>
                </a:lnTo>
                <a:lnTo>
                  <a:pt x="3982" y="1940"/>
                </a:lnTo>
                <a:lnTo>
                  <a:pt x="3956" y="1929"/>
                </a:lnTo>
                <a:lnTo>
                  <a:pt x="3936" y="1940"/>
                </a:lnTo>
                <a:lnTo>
                  <a:pt x="3858" y="1970"/>
                </a:lnTo>
                <a:lnTo>
                  <a:pt x="3842" y="2013"/>
                </a:lnTo>
                <a:lnTo>
                  <a:pt x="3858" y="2013"/>
                </a:lnTo>
                <a:lnTo>
                  <a:pt x="3873" y="2033"/>
                </a:lnTo>
                <a:lnTo>
                  <a:pt x="3883" y="2049"/>
                </a:lnTo>
                <a:lnTo>
                  <a:pt x="3868" y="2131"/>
                </a:lnTo>
                <a:lnTo>
                  <a:pt x="3858" y="2183"/>
                </a:lnTo>
                <a:lnTo>
                  <a:pt x="3873" y="2209"/>
                </a:lnTo>
                <a:lnTo>
                  <a:pt x="3832" y="2250"/>
                </a:lnTo>
                <a:lnTo>
                  <a:pt x="3801" y="2240"/>
                </a:lnTo>
                <a:lnTo>
                  <a:pt x="3780" y="2240"/>
                </a:lnTo>
                <a:lnTo>
                  <a:pt x="3733" y="2240"/>
                </a:lnTo>
                <a:lnTo>
                  <a:pt x="3656" y="2215"/>
                </a:lnTo>
                <a:lnTo>
                  <a:pt x="3629" y="2276"/>
                </a:lnTo>
                <a:lnTo>
                  <a:pt x="3541" y="2307"/>
                </a:lnTo>
                <a:lnTo>
                  <a:pt x="3480" y="2307"/>
                </a:lnTo>
                <a:lnTo>
                  <a:pt x="3453" y="2307"/>
                </a:lnTo>
                <a:lnTo>
                  <a:pt x="3423" y="2291"/>
                </a:lnTo>
                <a:lnTo>
                  <a:pt x="3412" y="2276"/>
                </a:lnTo>
                <a:lnTo>
                  <a:pt x="3340" y="2250"/>
                </a:lnTo>
                <a:lnTo>
                  <a:pt x="3304" y="2240"/>
                </a:lnTo>
                <a:lnTo>
                  <a:pt x="3231" y="2266"/>
                </a:lnTo>
                <a:lnTo>
                  <a:pt x="3190" y="2266"/>
                </a:lnTo>
                <a:lnTo>
                  <a:pt x="3128" y="2199"/>
                </a:lnTo>
                <a:lnTo>
                  <a:pt x="2998" y="2168"/>
                </a:lnTo>
                <a:lnTo>
                  <a:pt x="2998" y="2183"/>
                </a:lnTo>
                <a:lnTo>
                  <a:pt x="2977" y="2209"/>
                </a:lnTo>
                <a:lnTo>
                  <a:pt x="2972" y="2215"/>
                </a:lnTo>
                <a:lnTo>
                  <a:pt x="2987" y="2256"/>
                </a:lnTo>
                <a:lnTo>
                  <a:pt x="2998" y="2281"/>
                </a:lnTo>
                <a:lnTo>
                  <a:pt x="3014" y="2307"/>
                </a:lnTo>
                <a:lnTo>
                  <a:pt x="2936" y="2317"/>
                </a:lnTo>
                <a:lnTo>
                  <a:pt x="2879" y="2317"/>
                </a:lnTo>
                <a:lnTo>
                  <a:pt x="2842" y="2307"/>
                </a:lnTo>
                <a:lnTo>
                  <a:pt x="2838" y="2281"/>
                </a:lnTo>
                <a:lnTo>
                  <a:pt x="2786" y="2291"/>
                </a:lnTo>
                <a:lnTo>
                  <a:pt x="2770" y="2276"/>
                </a:lnTo>
                <a:lnTo>
                  <a:pt x="2719" y="2281"/>
                </a:lnTo>
                <a:lnTo>
                  <a:pt x="2693" y="2297"/>
                </a:lnTo>
                <a:lnTo>
                  <a:pt x="2687" y="2307"/>
                </a:lnTo>
                <a:lnTo>
                  <a:pt x="2662" y="2333"/>
                </a:lnTo>
                <a:lnTo>
                  <a:pt x="2662" y="2348"/>
                </a:lnTo>
                <a:lnTo>
                  <a:pt x="2605" y="2375"/>
                </a:lnTo>
                <a:lnTo>
                  <a:pt x="2594" y="2390"/>
                </a:lnTo>
                <a:lnTo>
                  <a:pt x="2568" y="2401"/>
                </a:lnTo>
                <a:lnTo>
                  <a:pt x="2496" y="2385"/>
                </a:lnTo>
                <a:lnTo>
                  <a:pt x="2418" y="2348"/>
                </a:lnTo>
                <a:lnTo>
                  <a:pt x="2298" y="2333"/>
                </a:lnTo>
                <a:lnTo>
                  <a:pt x="2210" y="2240"/>
                </a:lnTo>
                <a:lnTo>
                  <a:pt x="2065" y="2147"/>
                </a:lnTo>
                <a:lnTo>
                  <a:pt x="1932" y="2168"/>
                </a:lnTo>
                <a:lnTo>
                  <a:pt x="1844" y="2090"/>
                </a:lnTo>
                <a:lnTo>
                  <a:pt x="1724" y="2121"/>
                </a:lnTo>
                <a:lnTo>
                  <a:pt x="1600" y="2115"/>
                </a:lnTo>
                <a:lnTo>
                  <a:pt x="1413" y="2147"/>
                </a:lnTo>
                <a:lnTo>
                  <a:pt x="1382" y="2317"/>
                </a:lnTo>
                <a:lnTo>
                  <a:pt x="1413" y="2390"/>
                </a:lnTo>
                <a:lnTo>
                  <a:pt x="1139" y="2359"/>
                </a:lnTo>
                <a:lnTo>
                  <a:pt x="1036" y="2333"/>
                </a:lnTo>
                <a:lnTo>
                  <a:pt x="947" y="2348"/>
                </a:lnTo>
                <a:lnTo>
                  <a:pt x="895" y="2499"/>
                </a:lnTo>
                <a:lnTo>
                  <a:pt x="937" y="2499"/>
                </a:lnTo>
                <a:lnTo>
                  <a:pt x="989" y="2644"/>
                </a:lnTo>
                <a:lnTo>
                  <a:pt x="1030" y="2644"/>
                </a:lnTo>
                <a:lnTo>
                  <a:pt x="994" y="2675"/>
                </a:lnTo>
                <a:lnTo>
                  <a:pt x="953" y="2685"/>
                </a:lnTo>
                <a:lnTo>
                  <a:pt x="926" y="2752"/>
                </a:lnTo>
                <a:lnTo>
                  <a:pt x="953" y="2752"/>
                </a:lnTo>
                <a:lnTo>
                  <a:pt x="937" y="2758"/>
                </a:lnTo>
                <a:lnTo>
                  <a:pt x="963" y="2779"/>
                </a:lnTo>
                <a:lnTo>
                  <a:pt x="973" y="2794"/>
                </a:lnTo>
                <a:lnTo>
                  <a:pt x="973" y="2835"/>
                </a:lnTo>
                <a:lnTo>
                  <a:pt x="994" y="2868"/>
                </a:lnTo>
                <a:lnTo>
                  <a:pt x="1036" y="2919"/>
                </a:lnTo>
                <a:lnTo>
                  <a:pt x="973" y="2928"/>
                </a:lnTo>
                <a:lnTo>
                  <a:pt x="937" y="2892"/>
                </a:lnTo>
                <a:lnTo>
                  <a:pt x="813" y="2824"/>
                </a:lnTo>
                <a:lnTo>
                  <a:pt x="662" y="2824"/>
                </a:lnTo>
                <a:lnTo>
                  <a:pt x="621" y="2794"/>
                </a:lnTo>
                <a:lnTo>
                  <a:pt x="585" y="2767"/>
                </a:lnTo>
                <a:lnTo>
                  <a:pt x="528" y="2732"/>
                </a:lnTo>
                <a:lnTo>
                  <a:pt x="528" y="2716"/>
                </a:lnTo>
                <a:lnTo>
                  <a:pt x="585" y="2644"/>
                </a:lnTo>
                <a:lnTo>
                  <a:pt x="611" y="2644"/>
                </a:lnTo>
                <a:lnTo>
                  <a:pt x="621" y="2607"/>
                </a:lnTo>
                <a:lnTo>
                  <a:pt x="601" y="2591"/>
                </a:lnTo>
                <a:lnTo>
                  <a:pt x="558" y="2618"/>
                </a:lnTo>
                <a:lnTo>
                  <a:pt x="544" y="2591"/>
                </a:lnTo>
                <a:lnTo>
                  <a:pt x="642" y="2561"/>
                </a:lnTo>
                <a:lnTo>
                  <a:pt x="611" y="2473"/>
                </a:lnTo>
                <a:lnTo>
                  <a:pt x="544" y="2473"/>
                </a:lnTo>
                <a:lnTo>
                  <a:pt x="471" y="2416"/>
                </a:lnTo>
                <a:lnTo>
                  <a:pt x="368" y="2405"/>
                </a:lnTo>
                <a:lnTo>
                  <a:pt x="274" y="2385"/>
                </a:lnTo>
                <a:lnTo>
                  <a:pt x="283" y="2333"/>
                </a:lnTo>
                <a:lnTo>
                  <a:pt x="259" y="2281"/>
                </a:lnTo>
                <a:lnTo>
                  <a:pt x="274" y="2276"/>
                </a:lnTo>
                <a:lnTo>
                  <a:pt x="310" y="2291"/>
                </a:lnTo>
                <a:lnTo>
                  <a:pt x="294" y="2235"/>
                </a:lnTo>
                <a:lnTo>
                  <a:pt x="259" y="2199"/>
                </a:lnTo>
                <a:lnTo>
                  <a:pt x="226" y="2105"/>
                </a:lnTo>
                <a:lnTo>
                  <a:pt x="119" y="2090"/>
                </a:lnTo>
                <a:lnTo>
                  <a:pt x="135" y="2013"/>
                </a:lnTo>
                <a:lnTo>
                  <a:pt x="98" y="1970"/>
                </a:lnTo>
                <a:lnTo>
                  <a:pt x="67" y="1966"/>
                </a:lnTo>
                <a:lnTo>
                  <a:pt x="40" y="1925"/>
                </a:lnTo>
                <a:lnTo>
                  <a:pt x="40" y="1898"/>
                </a:lnTo>
                <a:lnTo>
                  <a:pt x="26" y="1862"/>
                </a:lnTo>
                <a:lnTo>
                  <a:pt x="35" y="1857"/>
                </a:lnTo>
                <a:lnTo>
                  <a:pt x="57" y="1857"/>
                </a:lnTo>
                <a:lnTo>
                  <a:pt x="57" y="1841"/>
                </a:lnTo>
                <a:lnTo>
                  <a:pt x="98" y="1821"/>
                </a:lnTo>
                <a:lnTo>
                  <a:pt x="144" y="1831"/>
                </a:lnTo>
                <a:lnTo>
                  <a:pt x="124" y="1806"/>
                </a:lnTo>
                <a:lnTo>
                  <a:pt x="92" y="1806"/>
                </a:lnTo>
                <a:lnTo>
                  <a:pt x="76" y="1764"/>
                </a:lnTo>
                <a:lnTo>
                  <a:pt x="51" y="1780"/>
                </a:lnTo>
                <a:lnTo>
                  <a:pt x="135" y="1681"/>
                </a:lnTo>
                <a:lnTo>
                  <a:pt x="185" y="1598"/>
                </a:lnTo>
                <a:lnTo>
                  <a:pt x="161" y="1578"/>
                </a:lnTo>
                <a:lnTo>
                  <a:pt x="144" y="1573"/>
                </a:lnTo>
                <a:lnTo>
                  <a:pt x="108" y="1547"/>
                </a:lnTo>
                <a:lnTo>
                  <a:pt x="119" y="1506"/>
                </a:lnTo>
                <a:lnTo>
                  <a:pt x="98" y="1495"/>
                </a:lnTo>
                <a:lnTo>
                  <a:pt x="98" y="1479"/>
                </a:lnTo>
                <a:lnTo>
                  <a:pt x="98" y="1463"/>
                </a:lnTo>
                <a:lnTo>
                  <a:pt x="81" y="1463"/>
                </a:lnTo>
                <a:lnTo>
                  <a:pt x="81" y="1449"/>
                </a:lnTo>
                <a:lnTo>
                  <a:pt x="81" y="1438"/>
                </a:lnTo>
                <a:lnTo>
                  <a:pt x="92" y="1386"/>
                </a:lnTo>
                <a:lnTo>
                  <a:pt x="40" y="1298"/>
                </a:lnTo>
                <a:lnTo>
                  <a:pt x="57" y="1252"/>
                </a:lnTo>
                <a:lnTo>
                  <a:pt x="40" y="1236"/>
                </a:lnTo>
                <a:lnTo>
                  <a:pt x="16" y="1220"/>
                </a:lnTo>
                <a:lnTo>
                  <a:pt x="10" y="1195"/>
                </a:lnTo>
                <a:lnTo>
                  <a:pt x="0" y="1179"/>
                </a:lnTo>
                <a:lnTo>
                  <a:pt x="40" y="112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8" name="Freeform 35" descr="Rayures étroites horizontales">
            <a:extLst>
              <a:ext uri="{FF2B5EF4-FFF2-40B4-BE49-F238E27FC236}">
                <a16:creationId xmlns:a16="http://schemas.microsoft.com/office/drawing/2014/main" id="{9ACFA22C-2B84-2247-959F-FCACC0A9CDC1}"/>
              </a:ext>
            </a:extLst>
          </p:cNvPr>
          <p:cNvSpPr>
            <a:spLocks noChangeArrowheads="1"/>
          </p:cNvSpPr>
          <p:nvPr/>
        </p:nvSpPr>
        <p:spPr bwMode="auto">
          <a:xfrm>
            <a:off x="5242340" y="3144346"/>
            <a:ext cx="454479" cy="259133"/>
          </a:xfrm>
          <a:custGeom>
            <a:avLst/>
            <a:gdLst>
              <a:gd name="T0" fmla="*/ 570 w 742"/>
              <a:gd name="T1" fmla="*/ 274 h 406"/>
              <a:gd name="T2" fmla="*/ 559 w 742"/>
              <a:gd name="T3" fmla="*/ 285 h 406"/>
              <a:gd name="T4" fmla="*/ 524 w 742"/>
              <a:gd name="T5" fmla="*/ 336 h 406"/>
              <a:gd name="T6" fmla="*/ 612 w 742"/>
              <a:gd name="T7" fmla="*/ 357 h 406"/>
              <a:gd name="T8" fmla="*/ 570 w 742"/>
              <a:gd name="T9" fmla="*/ 357 h 406"/>
              <a:gd name="T10" fmla="*/ 502 w 742"/>
              <a:gd name="T11" fmla="*/ 405 h 406"/>
              <a:gd name="T12" fmla="*/ 482 w 742"/>
              <a:gd name="T13" fmla="*/ 367 h 406"/>
              <a:gd name="T14" fmla="*/ 436 w 742"/>
              <a:gd name="T15" fmla="*/ 341 h 406"/>
              <a:gd name="T16" fmla="*/ 482 w 742"/>
              <a:gd name="T17" fmla="*/ 316 h 406"/>
              <a:gd name="T18" fmla="*/ 409 w 742"/>
              <a:gd name="T19" fmla="*/ 300 h 406"/>
              <a:gd name="T20" fmla="*/ 409 w 742"/>
              <a:gd name="T21" fmla="*/ 285 h 406"/>
              <a:gd name="T22" fmla="*/ 399 w 742"/>
              <a:gd name="T23" fmla="*/ 259 h 406"/>
              <a:gd name="T24" fmla="*/ 394 w 742"/>
              <a:gd name="T25" fmla="*/ 269 h 406"/>
              <a:gd name="T26" fmla="*/ 358 w 742"/>
              <a:gd name="T27" fmla="*/ 274 h 406"/>
              <a:gd name="T28" fmla="*/ 316 w 742"/>
              <a:gd name="T29" fmla="*/ 341 h 406"/>
              <a:gd name="T30" fmla="*/ 260 w 742"/>
              <a:gd name="T31" fmla="*/ 341 h 406"/>
              <a:gd name="T32" fmla="*/ 291 w 742"/>
              <a:gd name="T33" fmla="*/ 300 h 406"/>
              <a:gd name="T34" fmla="*/ 306 w 742"/>
              <a:gd name="T35" fmla="*/ 269 h 406"/>
              <a:gd name="T36" fmla="*/ 275 w 742"/>
              <a:gd name="T37" fmla="*/ 206 h 406"/>
              <a:gd name="T38" fmla="*/ 197 w 742"/>
              <a:gd name="T39" fmla="*/ 191 h 406"/>
              <a:gd name="T40" fmla="*/ 125 w 742"/>
              <a:gd name="T41" fmla="*/ 216 h 406"/>
              <a:gd name="T42" fmla="*/ 31 w 742"/>
              <a:gd name="T43" fmla="*/ 202 h 406"/>
              <a:gd name="T44" fmla="*/ 16 w 742"/>
              <a:gd name="T45" fmla="*/ 139 h 406"/>
              <a:gd name="T46" fmla="*/ 16 w 742"/>
              <a:gd name="T47" fmla="*/ 108 h 406"/>
              <a:gd name="T48" fmla="*/ 58 w 742"/>
              <a:gd name="T49" fmla="*/ 0 h 406"/>
              <a:gd name="T50" fmla="*/ 88 w 742"/>
              <a:gd name="T51" fmla="*/ 10 h 406"/>
              <a:gd name="T52" fmla="*/ 248 w 742"/>
              <a:gd name="T53" fmla="*/ 15 h 406"/>
              <a:gd name="T54" fmla="*/ 326 w 742"/>
              <a:gd name="T55" fmla="*/ 26 h 406"/>
              <a:gd name="T56" fmla="*/ 373 w 742"/>
              <a:gd name="T57" fmla="*/ 10 h 406"/>
              <a:gd name="T58" fmla="*/ 570 w 742"/>
              <a:gd name="T59" fmla="*/ 41 h 406"/>
              <a:gd name="T60" fmla="*/ 710 w 742"/>
              <a:gd name="T61" fmla="*/ 98 h 406"/>
              <a:gd name="T62" fmla="*/ 643 w 742"/>
              <a:gd name="T63" fmla="*/ 216 h 406"/>
              <a:gd name="T64" fmla="*/ 657 w 742"/>
              <a:gd name="T65" fmla="*/ 243 h 4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2"/>
              <a:gd name="T100" fmla="*/ 0 h 406"/>
              <a:gd name="T101" fmla="*/ 742 w 742"/>
              <a:gd name="T102" fmla="*/ 406 h 4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2" h="406">
                <a:moveTo>
                  <a:pt x="657" y="243"/>
                </a:moveTo>
                <a:lnTo>
                  <a:pt x="570" y="274"/>
                </a:lnTo>
                <a:lnTo>
                  <a:pt x="575" y="316"/>
                </a:lnTo>
                <a:lnTo>
                  <a:pt x="559" y="285"/>
                </a:lnTo>
                <a:lnTo>
                  <a:pt x="518" y="310"/>
                </a:lnTo>
                <a:lnTo>
                  <a:pt x="524" y="336"/>
                </a:lnTo>
                <a:lnTo>
                  <a:pt x="601" y="351"/>
                </a:lnTo>
                <a:lnTo>
                  <a:pt x="612" y="357"/>
                </a:lnTo>
                <a:lnTo>
                  <a:pt x="590" y="357"/>
                </a:lnTo>
                <a:lnTo>
                  <a:pt x="570" y="357"/>
                </a:lnTo>
                <a:lnTo>
                  <a:pt x="544" y="377"/>
                </a:lnTo>
                <a:lnTo>
                  <a:pt x="502" y="405"/>
                </a:lnTo>
                <a:lnTo>
                  <a:pt x="477" y="393"/>
                </a:lnTo>
                <a:lnTo>
                  <a:pt x="482" y="367"/>
                </a:lnTo>
                <a:lnTo>
                  <a:pt x="451" y="351"/>
                </a:lnTo>
                <a:lnTo>
                  <a:pt x="436" y="341"/>
                </a:lnTo>
                <a:lnTo>
                  <a:pt x="451" y="336"/>
                </a:lnTo>
                <a:lnTo>
                  <a:pt x="482" y="316"/>
                </a:lnTo>
                <a:lnTo>
                  <a:pt x="477" y="310"/>
                </a:lnTo>
                <a:lnTo>
                  <a:pt x="409" y="300"/>
                </a:lnTo>
                <a:lnTo>
                  <a:pt x="399" y="285"/>
                </a:lnTo>
                <a:lnTo>
                  <a:pt x="409" y="285"/>
                </a:lnTo>
                <a:lnTo>
                  <a:pt x="414" y="285"/>
                </a:lnTo>
                <a:lnTo>
                  <a:pt x="399" y="259"/>
                </a:lnTo>
                <a:lnTo>
                  <a:pt x="399" y="274"/>
                </a:lnTo>
                <a:lnTo>
                  <a:pt x="394" y="269"/>
                </a:lnTo>
                <a:lnTo>
                  <a:pt x="383" y="269"/>
                </a:lnTo>
                <a:lnTo>
                  <a:pt x="358" y="274"/>
                </a:lnTo>
                <a:lnTo>
                  <a:pt x="332" y="316"/>
                </a:lnTo>
                <a:lnTo>
                  <a:pt x="316" y="341"/>
                </a:lnTo>
                <a:lnTo>
                  <a:pt x="275" y="357"/>
                </a:lnTo>
                <a:lnTo>
                  <a:pt x="260" y="341"/>
                </a:lnTo>
                <a:lnTo>
                  <a:pt x="275" y="316"/>
                </a:lnTo>
                <a:lnTo>
                  <a:pt x="291" y="300"/>
                </a:lnTo>
                <a:lnTo>
                  <a:pt x="342" y="295"/>
                </a:lnTo>
                <a:lnTo>
                  <a:pt x="306" y="269"/>
                </a:lnTo>
                <a:lnTo>
                  <a:pt x="301" y="248"/>
                </a:lnTo>
                <a:lnTo>
                  <a:pt x="275" y="206"/>
                </a:lnTo>
                <a:lnTo>
                  <a:pt x="248" y="206"/>
                </a:lnTo>
                <a:lnTo>
                  <a:pt x="197" y="191"/>
                </a:lnTo>
                <a:lnTo>
                  <a:pt x="166" y="202"/>
                </a:lnTo>
                <a:lnTo>
                  <a:pt x="125" y="216"/>
                </a:lnTo>
                <a:lnTo>
                  <a:pt x="47" y="202"/>
                </a:lnTo>
                <a:lnTo>
                  <a:pt x="31" y="202"/>
                </a:lnTo>
                <a:lnTo>
                  <a:pt x="0" y="186"/>
                </a:lnTo>
                <a:lnTo>
                  <a:pt x="16" y="139"/>
                </a:lnTo>
                <a:lnTo>
                  <a:pt x="21" y="134"/>
                </a:lnTo>
                <a:lnTo>
                  <a:pt x="16" y="108"/>
                </a:lnTo>
                <a:lnTo>
                  <a:pt x="74" y="30"/>
                </a:lnTo>
                <a:lnTo>
                  <a:pt x="58" y="0"/>
                </a:lnTo>
                <a:lnTo>
                  <a:pt x="74" y="0"/>
                </a:lnTo>
                <a:lnTo>
                  <a:pt x="88" y="10"/>
                </a:lnTo>
                <a:lnTo>
                  <a:pt x="248" y="0"/>
                </a:lnTo>
                <a:lnTo>
                  <a:pt x="248" y="15"/>
                </a:lnTo>
                <a:lnTo>
                  <a:pt x="326" y="30"/>
                </a:lnTo>
                <a:lnTo>
                  <a:pt x="326" y="26"/>
                </a:lnTo>
                <a:lnTo>
                  <a:pt x="342" y="10"/>
                </a:lnTo>
                <a:lnTo>
                  <a:pt x="373" y="10"/>
                </a:lnTo>
                <a:lnTo>
                  <a:pt x="467" y="30"/>
                </a:lnTo>
                <a:lnTo>
                  <a:pt x="570" y="41"/>
                </a:lnTo>
                <a:lnTo>
                  <a:pt x="643" y="98"/>
                </a:lnTo>
                <a:lnTo>
                  <a:pt x="710" y="98"/>
                </a:lnTo>
                <a:lnTo>
                  <a:pt x="741" y="186"/>
                </a:lnTo>
                <a:lnTo>
                  <a:pt x="643" y="216"/>
                </a:lnTo>
                <a:lnTo>
                  <a:pt x="657" y="24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9" name="Freeform 36" descr="Diagonales larges vers le bas">
            <a:extLst>
              <a:ext uri="{FF2B5EF4-FFF2-40B4-BE49-F238E27FC236}">
                <a16:creationId xmlns:a16="http://schemas.microsoft.com/office/drawing/2014/main" id="{873A1F9A-6580-6C4D-97F3-65ABB801F55B}"/>
              </a:ext>
            </a:extLst>
          </p:cNvPr>
          <p:cNvSpPr>
            <a:spLocks noChangeArrowheads="1"/>
          </p:cNvSpPr>
          <p:nvPr/>
        </p:nvSpPr>
        <p:spPr bwMode="auto">
          <a:xfrm>
            <a:off x="5025849" y="3315501"/>
            <a:ext cx="81376" cy="47987"/>
          </a:xfrm>
          <a:custGeom>
            <a:avLst/>
            <a:gdLst>
              <a:gd name="T0" fmla="*/ 4 w 135"/>
              <a:gd name="T1" fmla="*/ 26 h 74"/>
              <a:gd name="T2" fmla="*/ 46 w 135"/>
              <a:gd name="T3" fmla="*/ 26 h 74"/>
              <a:gd name="T4" fmla="*/ 93 w 135"/>
              <a:gd name="T5" fmla="*/ 16 h 74"/>
              <a:gd name="T6" fmla="*/ 108 w 135"/>
              <a:gd name="T7" fmla="*/ 16 h 74"/>
              <a:gd name="T8" fmla="*/ 108 w 135"/>
              <a:gd name="T9" fmla="*/ 6 h 74"/>
              <a:gd name="T10" fmla="*/ 124 w 135"/>
              <a:gd name="T11" fmla="*/ 0 h 74"/>
              <a:gd name="T12" fmla="*/ 124 w 135"/>
              <a:gd name="T13" fmla="*/ 16 h 74"/>
              <a:gd name="T14" fmla="*/ 134 w 135"/>
              <a:gd name="T15" fmla="*/ 26 h 74"/>
              <a:gd name="T16" fmla="*/ 134 w 135"/>
              <a:gd name="T17" fmla="*/ 41 h 74"/>
              <a:gd name="T18" fmla="*/ 108 w 135"/>
              <a:gd name="T19" fmla="*/ 57 h 74"/>
              <a:gd name="T20" fmla="*/ 93 w 135"/>
              <a:gd name="T21" fmla="*/ 73 h 74"/>
              <a:gd name="T22" fmla="*/ 57 w 135"/>
              <a:gd name="T23" fmla="*/ 67 h 74"/>
              <a:gd name="T24" fmla="*/ 30 w 135"/>
              <a:gd name="T25" fmla="*/ 73 h 74"/>
              <a:gd name="T26" fmla="*/ 26 w 135"/>
              <a:gd name="T27" fmla="*/ 57 h 74"/>
              <a:gd name="T28" fmla="*/ 0 w 135"/>
              <a:gd name="T29" fmla="*/ 31 h 74"/>
              <a:gd name="T30" fmla="*/ 4 w 135"/>
              <a:gd name="T31" fmla="*/ 26 h 74"/>
              <a:gd name="T32" fmla="*/ 4 w 135"/>
              <a:gd name="T33" fmla="*/ 26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74"/>
              <a:gd name="T53" fmla="*/ 135 w 13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74">
                <a:moveTo>
                  <a:pt x="4" y="26"/>
                </a:moveTo>
                <a:lnTo>
                  <a:pt x="46" y="26"/>
                </a:lnTo>
                <a:lnTo>
                  <a:pt x="93" y="16"/>
                </a:lnTo>
                <a:lnTo>
                  <a:pt x="108" y="16"/>
                </a:lnTo>
                <a:lnTo>
                  <a:pt x="108" y="6"/>
                </a:lnTo>
                <a:lnTo>
                  <a:pt x="124" y="0"/>
                </a:lnTo>
                <a:lnTo>
                  <a:pt x="124" y="16"/>
                </a:lnTo>
                <a:lnTo>
                  <a:pt x="134" y="26"/>
                </a:lnTo>
                <a:lnTo>
                  <a:pt x="134" y="41"/>
                </a:lnTo>
                <a:lnTo>
                  <a:pt x="108" y="57"/>
                </a:lnTo>
                <a:lnTo>
                  <a:pt x="93" y="73"/>
                </a:lnTo>
                <a:lnTo>
                  <a:pt x="57" y="67"/>
                </a:lnTo>
                <a:lnTo>
                  <a:pt x="30" y="73"/>
                </a:lnTo>
                <a:lnTo>
                  <a:pt x="26" y="57"/>
                </a:lnTo>
                <a:lnTo>
                  <a:pt x="0" y="31"/>
                </a:lnTo>
                <a:lnTo>
                  <a:pt x="4"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0" name="Freeform 37" descr="Diagonales larges vers le bas">
            <a:extLst>
              <a:ext uri="{FF2B5EF4-FFF2-40B4-BE49-F238E27FC236}">
                <a16:creationId xmlns:a16="http://schemas.microsoft.com/office/drawing/2014/main" id="{EE4F5BED-4FE5-7F4F-B23B-0D4C72D1F480}"/>
              </a:ext>
            </a:extLst>
          </p:cNvPr>
          <p:cNvSpPr>
            <a:spLocks noChangeArrowheads="1"/>
          </p:cNvSpPr>
          <p:nvPr/>
        </p:nvSpPr>
        <p:spPr bwMode="auto">
          <a:xfrm>
            <a:off x="5025849" y="3342695"/>
            <a:ext cx="142792" cy="116769"/>
          </a:xfrm>
          <a:custGeom>
            <a:avLst/>
            <a:gdLst>
              <a:gd name="T0" fmla="*/ 134 w 235"/>
              <a:gd name="T1" fmla="*/ 0 h 183"/>
              <a:gd name="T2" fmla="*/ 139 w 235"/>
              <a:gd name="T3" fmla="*/ 0 h 183"/>
              <a:gd name="T4" fmla="*/ 165 w 235"/>
              <a:gd name="T5" fmla="*/ 16 h 183"/>
              <a:gd name="T6" fmla="*/ 202 w 235"/>
              <a:gd name="T7" fmla="*/ 26 h 183"/>
              <a:gd name="T8" fmla="*/ 206 w 235"/>
              <a:gd name="T9" fmla="*/ 16 h 183"/>
              <a:gd name="T10" fmla="*/ 217 w 235"/>
              <a:gd name="T11" fmla="*/ 6 h 183"/>
              <a:gd name="T12" fmla="*/ 222 w 235"/>
              <a:gd name="T13" fmla="*/ 31 h 183"/>
              <a:gd name="T14" fmla="*/ 234 w 235"/>
              <a:gd name="T15" fmla="*/ 67 h 183"/>
              <a:gd name="T16" fmla="*/ 217 w 235"/>
              <a:gd name="T17" fmla="*/ 67 h 183"/>
              <a:gd name="T18" fmla="*/ 165 w 235"/>
              <a:gd name="T19" fmla="*/ 67 h 183"/>
              <a:gd name="T20" fmla="*/ 114 w 235"/>
              <a:gd name="T21" fmla="*/ 67 h 183"/>
              <a:gd name="T22" fmla="*/ 134 w 235"/>
              <a:gd name="T23" fmla="*/ 114 h 183"/>
              <a:gd name="T24" fmla="*/ 176 w 235"/>
              <a:gd name="T25" fmla="*/ 155 h 183"/>
              <a:gd name="T26" fmla="*/ 176 w 235"/>
              <a:gd name="T27" fmla="*/ 182 h 183"/>
              <a:gd name="T28" fmla="*/ 149 w 235"/>
              <a:gd name="T29" fmla="*/ 155 h 183"/>
              <a:gd name="T30" fmla="*/ 124 w 235"/>
              <a:gd name="T31" fmla="*/ 151 h 183"/>
              <a:gd name="T32" fmla="*/ 108 w 235"/>
              <a:gd name="T33" fmla="*/ 155 h 183"/>
              <a:gd name="T34" fmla="*/ 67 w 235"/>
              <a:gd name="T35" fmla="*/ 114 h 183"/>
              <a:gd name="T36" fmla="*/ 92 w 235"/>
              <a:gd name="T37" fmla="*/ 109 h 183"/>
              <a:gd name="T38" fmla="*/ 57 w 235"/>
              <a:gd name="T39" fmla="*/ 83 h 183"/>
              <a:gd name="T40" fmla="*/ 57 w 235"/>
              <a:gd name="T41" fmla="*/ 67 h 183"/>
              <a:gd name="T42" fmla="*/ 30 w 235"/>
              <a:gd name="T43" fmla="*/ 47 h 183"/>
              <a:gd name="T44" fmla="*/ 16 w 235"/>
              <a:gd name="T45" fmla="*/ 73 h 183"/>
              <a:gd name="T46" fmla="*/ 0 w 235"/>
              <a:gd name="T47" fmla="*/ 41 h 183"/>
              <a:gd name="T48" fmla="*/ 4 w 235"/>
              <a:gd name="T49" fmla="*/ 31 h 183"/>
              <a:gd name="T50" fmla="*/ 26 w 235"/>
              <a:gd name="T51" fmla="*/ 41 h 183"/>
              <a:gd name="T52" fmla="*/ 30 w 235"/>
              <a:gd name="T53" fmla="*/ 31 h 183"/>
              <a:gd name="T54" fmla="*/ 57 w 235"/>
              <a:gd name="T55" fmla="*/ 26 h 183"/>
              <a:gd name="T56" fmla="*/ 92 w 235"/>
              <a:gd name="T57" fmla="*/ 31 h 183"/>
              <a:gd name="T58" fmla="*/ 108 w 235"/>
              <a:gd name="T59" fmla="*/ 16 h 183"/>
              <a:gd name="T60" fmla="*/ 134 w 235"/>
              <a:gd name="T61" fmla="*/ 0 h 183"/>
              <a:gd name="T62" fmla="*/ 134 w 235"/>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5"/>
              <a:gd name="T97" fmla="*/ 0 h 183"/>
              <a:gd name="T98" fmla="*/ 235 w 235"/>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5" h="183">
                <a:moveTo>
                  <a:pt x="134" y="0"/>
                </a:moveTo>
                <a:lnTo>
                  <a:pt x="139" y="0"/>
                </a:lnTo>
                <a:lnTo>
                  <a:pt x="165" y="16"/>
                </a:lnTo>
                <a:lnTo>
                  <a:pt x="202" y="26"/>
                </a:lnTo>
                <a:lnTo>
                  <a:pt x="206" y="16"/>
                </a:lnTo>
                <a:lnTo>
                  <a:pt x="217" y="6"/>
                </a:lnTo>
                <a:lnTo>
                  <a:pt x="222" y="31"/>
                </a:lnTo>
                <a:lnTo>
                  <a:pt x="234" y="67"/>
                </a:lnTo>
                <a:lnTo>
                  <a:pt x="217" y="67"/>
                </a:lnTo>
                <a:lnTo>
                  <a:pt x="165" y="67"/>
                </a:lnTo>
                <a:lnTo>
                  <a:pt x="114" y="67"/>
                </a:lnTo>
                <a:lnTo>
                  <a:pt x="134" y="114"/>
                </a:lnTo>
                <a:lnTo>
                  <a:pt x="176" y="155"/>
                </a:lnTo>
                <a:lnTo>
                  <a:pt x="176" y="182"/>
                </a:lnTo>
                <a:lnTo>
                  <a:pt x="149" y="155"/>
                </a:lnTo>
                <a:lnTo>
                  <a:pt x="124" y="151"/>
                </a:lnTo>
                <a:lnTo>
                  <a:pt x="108" y="155"/>
                </a:lnTo>
                <a:lnTo>
                  <a:pt x="67" y="114"/>
                </a:lnTo>
                <a:lnTo>
                  <a:pt x="92" y="109"/>
                </a:lnTo>
                <a:lnTo>
                  <a:pt x="57" y="83"/>
                </a:lnTo>
                <a:lnTo>
                  <a:pt x="57" y="67"/>
                </a:lnTo>
                <a:lnTo>
                  <a:pt x="30" y="47"/>
                </a:lnTo>
                <a:lnTo>
                  <a:pt x="16" y="73"/>
                </a:lnTo>
                <a:lnTo>
                  <a:pt x="0" y="41"/>
                </a:lnTo>
                <a:lnTo>
                  <a:pt x="4" y="31"/>
                </a:lnTo>
                <a:lnTo>
                  <a:pt x="26" y="41"/>
                </a:lnTo>
                <a:lnTo>
                  <a:pt x="30" y="31"/>
                </a:lnTo>
                <a:lnTo>
                  <a:pt x="57" y="26"/>
                </a:lnTo>
                <a:lnTo>
                  <a:pt x="92" y="31"/>
                </a:lnTo>
                <a:lnTo>
                  <a:pt x="108" y="16"/>
                </a:lnTo>
                <a:lnTo>
                  <a:pt x="134"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1" name="Freeform 38" descr="Diagonales larges vers le bas">
            <a:extLst>
              <a:ext uri="{FF2B5EF4-FFF2-40B4-BE49-F238E27FC236}">
                <a16:creationId xmlns:a16="http://schemas.microsoft.com/office/drawing/2014/main" id="{675DF254-CEB5-B049-9394-B707BB16A1F6}"/>
              </a:ext>
            </a:extLst>
          </p:cNvPr>
          <p:cNvSpPr>
            <a:spLocks noChangeArrowheads="1"/>
          </p:cNvSpPr>
          <p:nvPr/>
        </p:nvSpPr>
        <p:spPr bwMode="auto">
          <a:xfrm>
            <a:off x="5094942" y="3385884"/>
            <a:ext cx="89053" cy="86377"/>
          </a:xfrm>
          <a:custGeom>
            <a:avLst/>
            <a:gdLst>
              <a:gd name="T0" fmla="*/ 108 w 146"/>
              <a:gd name="T1" fmla="*/ 135 h 136"/>
              <a:gd name="T2" fmla="*/ 77 w 146"/>
              <a:gd name="T3" fmla="*/ 125 h 136"/>
              <a:gd name="T4" fmla="*/ 41 w 146"/>
              <a:gd name="T5" fmla="*/ 115 h 136"/>
              <a:gd name="T6" fmla="*/ 41 w 146"/>
              <a:gd name="T7" fmla="*/ 109 h 136"/>
              <a:gd name="T8" fmla="*/ 62 w 146"/>
              <a:gd name="T9" fmla="*/ 115 h 136"/>
              <a:gd name="T10" fmla="*/ 62 w 146"/>
              <a:gd name="T11" fmla="*/ 88 h 136"/>
              <a:gd name="T12" fmla="*/ 20 w 146"/>
              <a:gd name="T13" fmla="*/ 47 h 136"/>
              <a:gd name="T14" fmla="*/ 0 w 146"/>
              <a:gd name="T15" fmla="*/ 0 h 136"/>
              <a:gd name="T16" fmla="*/ 51 w 146"/>
              <a:gd name="T17" fmla="*/ 0 h 136"/>
              <a:gd name="T18" fmla="*/ 104 w 146"/>
              <a:gd name="T19" fmla="*/ 0 h 136"/>
              <a:gd name="T20" fmla="*/ 119 w 146"/>
              <a:gd name="T21" fmla="*/ 0 h 136"/>
              <a:gd name="T22" fmla="*/ 145 w 146"/>
              <a:gd name="T23" fmla="*/ 0 h 136"/>
              <a:gd name="T24" fmla="*/ 135 w 146"/>
              <a:gd name="T25" fmla="*/ 31 h 136"/>
              <a:gd name="T26" fmla="*/ 145 w 146"/>
              <a:gd name="T27" fmla="*/ 57 h 136"/>
              <a:gd name="T28" fmla="*/ 145 w 146"/>
              <a:gd name="T29" fmla="*/ 84 h 136"/>
              <a:gd name="T30" fmla="*/ 119 w 146"/>
              <a:gd name="T31" fmla="*/ 109 h 136"/>
              <a:gd name="T32" fmla="*/ 108 w 146"/>
              <a:gd name="T33" fmla="*/ 135 h 136"/>
              <a:gd name="T34" fmla="*/ 108 w 146"/>
              <a:gd name="T35" fmla="*/ 135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6"/>
              <a:gd name="T55" fmla="*/ 0 h 136"/>
              <a:gd name="T56" fmla="*/ 146 w 146"/>
              <a:gd name="T57" fmla="*/ 136 h 1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6" h="136">
                <a:moveTo>
                  <a:pt x="108" y="135"/>
                </a:moveTo>
                <a:lnTo>
                  <a:pt x="77" y="125"/>
                </a:lnTo>
                <a:lnTo>
                  <a:pt x="41" y="115"/>
                </a:lnTo>
                <a:lnTo>
                  <a:pt x="41" y="109"/>
                </a:lnTo>
                <a:lnTo>
                  <a:pt x="62" y="115"/>
                </a:lnTo>
                <a:lnTo>
                  <a:pt x="62" y="88"/>
                </a:lnTo>
                <a:lnTo>
                  <a:pt x="20" y="47"/>
                </a:lnTo>
                <a:lnTo>
                  <a:pt x="0" y="0"/>
                </a:lnTo>
                <a:lnTo>
                  <a:pt x="51" y="0"/>
                </a:lnTo>
                <a:lnTo>
                  <a:pt x="104" y="0"/>
                </a:lnTo>
                <a:lnTo>
                  <a:pt x="119" y="0"/>
                </a:lnTo>
                <a:lnTo>
                  <a:pt x="145" y="0"/>
                </a:lnTo>
                <a:lnTo>
                  <a:pt x="135" y="31"/>
                </a:lnTo>
                <a:lnTo>
                  <a:pt x="145" y="57"/>
                </a:lnTo>
                <a:lnTo>
                  <a:pt x="145" y="84"/>
                </a:lnTo>
                <a:lnTo>
                  <a:pt x="119" y="109"/>
                </a:lnTo>
                <a:lnTo>
                  <a:pt x="108" y="13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2" name="Freeform 39" descr="Diagonales larges vers le bas">
            <a:extLst>
              <a:ext uri="{FF2B5EF4-FFF2-40B4-BE49-F238E27FC236}">
                <a16:creationId xmlns:a16="http://schemas.microsoft.com/office/drawing/2014/main" id="{07FC4346-A31D-4744-8F35-8E4384400FE3}"/>
              </a:ext>
            </a:extLst>
          </p:cNvPr>
          <p:cNvSpPr>
            <a:spLocks noChangeArrowheads="1"/>
          </p:cNvSpPr>
          <p:nvPr/>
        </p:nvSpPr>
        <p:spPr bwMode="auto">
          <a:xfrm>
            <a:off x="5159429" y="3342693"/>
            <a:ext cx="70629" cy="43188"/>
          </a:xfrm>
          <a:custGeom>
            <a:avLst/>
            <a:gdLst>
              <a:gd name="T0" fmla="*/ 0 w 115"/>
              <a:gd name="T1" fmla="*/ 6 h 68"/>
              <a:gd name="T2" fmla="*/ 31 w 115"/>
              <a:gd name="T3" fmla="*/ 6 h 68"/>
              <a:gd name="T4" fmla="*/ 41 w 115"/>
              <a:gd name="T5" fmla="*/ 0 h 68"/>
              <a:gd name="T6" fmla="*/ 73 w 115"/>
              <a:gd name="T7" fmla="*/ 0 h 68"/>
              <a:gd name="T8" fmla="*/ 83 w 115"/>
              <a:gd name="T9" fmla="*/ 16 h 68"/>
              <a:gd name="T10" fmla="*/ 83 w 115"/>
              <a:gd name="T11" fmla="*/ 31 h 68"/>
              <a:gd name="T12" fmla="*/ 114 w 115"/>
              <a:gd name="T13" fmla="*/ 47 h 68"/>
              <a:gd name="T14" fmla="*/ 114 w 115"/>
              <a:gd name="T15" fmla="*/ 67 h 68"/>
              <a:gd name="T16" fmla="*/ 98 w 115"/>
              <a:gd name="T17" fmla="*/ 67 h 68"/>
              <a:gd name="T18" fmla="*/ 73 w 115"/>
              <a:gd name="T19" fmla="*/ 57 h 68"/>
              <a:gd name="T20" fmla="*/ 41 w 115"/>
              <a:gd name="T21" fmla="*/ 67 h 68"/>
              <a:gd name="T22" fmla="*/ 16 w 115"/>
              <a:gd name="T23" fmla="*/ 67 h 68"/>
              <a:gd name="T24" fmla="*/ 4 w 115"/>
              <a:gd name="T25" fmla="*/ 31 h 68"/>
              <a:gd name="T26" fmla="*/ 0 w 115"/>
              <a:gd name="T27" fmla="*/ 6 h 68"/>
              <a:gd name="T28" fmla="*/ 0 w 115"/>
              <a:gd name="T29" fmla="*/ 6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
              <a:gd name="T46" fmla="*/ 0 h 68"/>
              <a:gd name="T47" fmla="*/ 115 w 115"/>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 h="68">
                <a:moveTo>
                  <a:pt x="0" y="6"/>
                </a:moveTo>
                <a:lnTo>
                  <a:pt x="31" y="6"/>
                </a:lnTo>
                <a:lnTo>
                  <a:pt x="41" y="0"/>
                </a:lnTo>
                <a:lnTo>
                  <a:pt x="73" y="0"/>
                </a:lnTo>
                <a:lnTo>
                  <a:pt x="83" y="16"/>
                </a:lnTo>
                <a:lnTo>
                  <a:pt x="83" y="31"/>
                </a:lnTo>
                <a:lnTo>
                  <a:pt x="114" y="47"/>
                </a:lnTo>
                <a:lnTo>
                  <a:pt x="114" y="67"/>
                </a:lnTo>
                <a:lnTo>
                  <a:pt x="98" y="67"/>
                </a:lnTo>
                <a:lnTo>
                  <a:pt x="73" y="57"/>
                </a:lnTo>
                <a:lnTo>
                  <a:pt x="41" y="67"/>
                </a:lnTo>
                <a:lnTo>
                  <a:pt x="16" y="67"/>
                </a:lnTo>
                <a:lnTo>
                  <a:pt x="4" y="31"/>
                </a:lnTo>
                <a:lnTo>
                  <a:pt x="0" y="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3" name="Freeform 40" descr="Rayures étroites horizontales">
            <a:extLst>
              <a:ext uri="{FF2B5EF4-FFF2-40B4-BE49-F238E27FC236}">
                <a16:creationId xmlns:a16="http://schemas.microsoft.com/office/drawing/2014/main" id="{B06A8209-7418-A544-B199-2FB27433001B}"/>
              </a:ext>
            </a:extLst>
          </p:cNvPr>
          <p:cNvSpPr>
            <a:spLocks noChangeArrowheads="1"/>
          </p:cNvSpPr>
          <p:nvPr/>
        </p:nvSpPr>
        <p:spPr bwMode="auto">
          <a:xfrm>
            <a:off x="5177854" y="3379484"/>
            <a:ext cx="92124" cy="102373"/>
          </a:xfrm>
          <a:custGeom>
            <a:avLst/>
            <a:gdLst>
              <a:gd name="T0" fmla="*/ 82 w 150"/>
              <a:gd name="T1" fmla="*/ 10 h 162"/>
              <a:gd name="T2" fmla="*/ 82 w 150"/>
              <a:gd name="T3" fmla="*/ 16 h 162"/>
              <a:gd name="T4" fmla="*/ 102 w 150"/>
              <a:gd name="T5" fmla="*/ 26 h 162"/>
              <a:gd name="T6" fmla="*/ 118 w 150"/>
              <a:gd name="T7" fmla="*/ 37 h 162"/>
              <a:gd name="T8" fmla="*/ 123 w 150"/>
              <a:gd name="T9" fmla="*/ 26 h 162"/>
              <a:gd name="T10" fmla="*/ 133 w 150"/>
              <a:gd name="T11" fmla="*/ 26 h 162"/>
              <a:gd name="T12" fmla="*/ 123 w 150"/>
              <a:gd name="T13" fmla="*/ 37 h 162"/>
              <a:gd name="T14" fmla="*/ 133 w 150"/>
              <a:gd name="T15" fmla="*/ 53 h 162"/>
              <a:gd name="T16" fmla="*/ 133 w 150"/>
              <a:gd name="T17" fmla="*/ 83 h 162"/>
              <a:gd name="T18" fmla="*/ 144 w 150"/>
              <a:gd name="T19" fmla="*/ 98 h 162"/>
              <a:gd name="T20" fmla="*/ 149 w 150"/>
              <a:gd name="T21" fmla="*/ 109 h 162"/>
              <a:gd name="T22" fmla="*/ 144 w 150"/>
              <a:gd name="T23" fmla="*/ 120 h 162"/>
              <a:gd name="T24" fmla="*/ 133 w 150"/>
              <a:gd name="T25" fmla="*/ 125 h 162"/>
              <a:gd name="T26" fmla="*/ 133 w 150"/>
              <a:gd name="T27" fmla="*/ 135 h 162"/>
              <a:gd name="T28" fmla="*/ 144 w 150"/>
              <a:gd name="T29" fmla="*/ 145 h 162"/>
              <a:gd name="T30" fmla="*/ 133 w 150"/>
              <a:gd name="T31" fmla="*/ 151 h 162"/>
              <a:gd name="T32" fmla="*/ 92 w 150"/>
              <a:gd name="T33" fmla="*/ 161 h 162"/>
              <a:gd name="T34" fmla="*/ 108 w 150"/>
              <a:gd name="T35" fmla="*/ 145 h 162"/>
              <a:gd name="T36" fmla="*/ 92 w 150"/>
              <a:gd name="T37" fmla="*/ 120 h 162"/>
              <a:gd name="T38" fmla="*/ 67 w 150"/>
              <a:gd name="T39" fmla="*/ 120 h 162"/>
              <a:gd name="T40" fmla="*/ 61 w 150"/>
              <a:gd name="T41" fmla="*/ 125 h 162"/>
              <a:gd name="T42" fmla="*/ 36 w 150"/>
              <a:gd name="T43" fmla="*/ 98 h 162"/>
              <a:gd name="T44" fmla="*/ 10 w 150"/>
              <a:gd name="T45" fmla="*/ 94 h 162"/>
              <a:gd name="T46" fmla="*/ 10 w 150"/>
              <a:gd name="T47" fmla="*/ 67 h 162"/>
              <a:gd name="T48" fmla="*/ 0 w 150"/>
              <a:gd name="T49" fmla="*/ 41 h 162"/>
              <a:gd name="T50" fmla="*/ 10 w 150"/>
              <a:gd name="T51" fmla="*/ 10 h 162"/>
              <a:gd name="T52" fmla="*/ 41 w 150"/>
              <a:gd name="T53" fmla="*/ 0 h 162"/>
              <a:gd name="T54" fmla="*/ 67 w 150"/>
              <a:gd name="T55" fmla="*/ 10 h 162"/>
              <a:gd name="T56" fmla="*/ 82 w 150"/>
              <a:gd name="T57" fmla="*/ 10 h 162"/>
              <a:gd name="T58" fmla="*/ 82 w 150"/>
              <a:gd name="T59" fmla="*/ 10 h 1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0"/>
              <a:gd name="T91" fmla="*/ 0 h 162"/>
              <a:gd name="T92" fmla="*/ 150 w 150"/>
              <a:gd name="T93" fmla="*/ 162 h 1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0" h="162">
                <a:moveTo>
                  <a:pt x="82" y="10"/>
                </a:moveTo>
                <a:lnTo>
                  <a:pt x="82" y="16"/>
                </a:lnTo>
                <a:lnTo>
                  <a:pt x="102" y="26"/>
                </a:lnTo>
                <a:lnTo>
                  <a:pt x="118" y="37"/>
                </a:lnTo>
                <a:lnTo>
                  <a:pt x="123" y="26"/>
                </a:lnTo>
                <a:lnTo>
                  <a:pt x="133" y="26"/>
                </a:lnTo>
                <a:lnTo>
                  <a:pt x="123" y="37"/>
                </a:lnTo>
                <a:lnTo>
                  <a:pt x="133" y="53"/>
                </a:lnTo>
                <a:lnTo>
                  <a:pt x="133" y="83"/>
                </a:lnTo>
                <a:lnTo>
                  <a:pt x="144" y="98"/>
                </a:lnTo>
                <a:lnTo>
                  <a:pt x="149" y="109"/>
                </a:lnTo>
                <a:lnTo>
                  <a:pt x="144" y="120"/>
                </a:lnTo>
                <a:lnTo>
                  <a:pt x="133" y="125"/>
                </a:lnTo>
                <a:lnTo>
                  <a:pt x="133" y="135"/>
                </a:lnTo>
                <a:lnTo>
                  <a:pt x="144" y="145"/>
                </a:lnTo>
                <a:lnTo>
                  <a:pt x="133" y="151"/>
                </a:lnTo>
                <a:lnTo>
                  <a:pt x="92" y="161"/>
                </a:lnTo>
                <a:lnTo>
                  <a:pt x="108" y="145"/>
                </a:lnTo>
                <a:lnTo>
                  <a:pt x="92" y="120"/>
                </a:lnTo>
                <a:lnTo>
                  <a:pt x="67" y="120"/>
                </a:lnTo>
                <a:lnTo>
                  <a:pt x="61" y="125"/>
                </a:lnTo>
                <a:lnTo>
                  <a:pt x="36" y="98"/>
                </a:lnTo>
                <a:lnTo>
                  <a:pt x="10" y="94"/>
                </a:lnTo>
                <a:lnTo>
                  <a:pt x="10" y="67"/>
                </a:lnTo>
                <a:lnTo>
                  <a:pt x="0" y="41"/>
                </a:lnTo>
                <a:lnTo>
                  <a:pt x="10" y="10"/>
                </a:lnTo>
                <a:lnTo>
                  <a:pt x="41" y="0"/>
                </a:lnTo>
                <a:lnTo>
                  <a:pt x="67" y="10"/>
                </a:lnTo>
                <a:lnTo>
                  <a:pt x="82"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4" name="Freeform 41" descr="Rayures étroites horizontales">
            <a:extLst>
              <a:ext uri="{FF2B5EF4-FFF2-40B4-BE49-F238E27FC236}">
                <a16:creationId xmlns:a16="http://schemas.microsoft.com/office/drawing/2014/main" id="{C92B91F0-2624-ED46-AE1A-168AE359D8BA}"/>
              </a:ext>
            </a:extLst>
          </p:cNvPr>
          <p:cNvSpPr>
            <a:spLocks noChangeArrowheads="1"/>
          </p:cNvSpPr>
          <p:nvPr/>
        </p:nvSpPr>
        <p:spPr bwMode="auto">
          <a:xfrm>
            <a:off x="5159429" y="3438670"/>
            <a:ext cx="56810" cy="52786"/>
          </a:xfrm>
          <a:custGeom>
            <a:avLst/>
            <a:gdLst>
              <a:gd name="T0" fmla="*/ 57 w 94"/>
              <a:gd name="T1" fmla="*/ 41 h 84"/>
              <a:gd name="T2" fmla="*/ 41 w 94"/>
              <a:gd name="T3" fmla="*/ 57 h 84"/>
              <a:gd name="T4" fmla="*/ 26 w 94"/>
              <a:gd name="T5" fmla="*/ 83 h 84"/>
              <a:gd name="T6" fmla="*/ 0 w 94"/>
              <a:gd name="T7" fmla="*/ 52 h 84"/>
              <a:gd name="T8" fmla="*/ 4 w 94"/>
              <a:gd name="T9" fmla="*/ 52 h 84"/>
              <a:gd name="T10" fmla="*/ 16 w 94"/>
              <a:gd name="T11" fmla="*/ 26 h 84"/>
              <a:gd name="T12" fmla="*/ 41 w 94"/>
              <a:gd name="T13" fmla="*/ 0 h 84"/>
              <a:gd name="T14" fmla="*/ 67 w 94"/>
              <a:gd name="T15" fmla="*/ 4 h 84"/>
              <a:gd name="T16" fmla="*/ 93 w 94"/>
              <a:gd name="T17" fmla="*/ 31 h 84"/>
              <a:gd name="T18" fmla="*/ 83 w 94"/>
              <a:gd name="T19" fmla="*/ 41 h 84"/>
              <a:gd name="T20" fmla="*/ 57 w 94"/>
              <a:gd name="T21" fmla="*/ 41 h 84"/>
              <a:gd name="T22" fmla="*/ 57 w 94"/>
              <a:gd name="T23" fmla="*/ 41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84"/>
              <a:gd name="T38" fmla="*/ 94 w 9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84">
                <a:moveTo>
                  <a:pt x="57" y="41"/>
                </a:moveTo>
                <a:lnTo>
                  <a:pt x="41" y="57"/>
                </a:lnTo>
                <a:lnTo>
                  <a:pt x="26" y="83"/>
                </a:lnTo>
                <a:lnTo>
                  <a:pt x="0" y="52"/>
                </a:lnTo>
                <a:lnTo>
                  <a:pt x="4" y="52"/>
                </a:lnTo>
                <a:lnTo>
                  <a:pt x="16" y="26"/>
                </a:lnTo>
                <a:lnTo>
                  <a:pt x="41" y="0"/>
                </a:lnTo>
                <a:lnTo>
                  <a:pt x="67" y="4"/>
                </a:lnTo>
                <a:lnTo>
                  <a:pt x="93" y="31"/>
                </a:lnTo>
                <a:lnTo>
                  <a:pt x="83" y="41"/>
                </a:lnTo>
                <a:lnTo>
                  <a:pt x="57"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5" name="Freeform 42" descr="Rayures étroites horizontales">
            <a:extLst>
              <a:ext uri="{FF2B5EF4-FFF2-40B4-BE49-F238E27FC236}">
                <a16:creationId xmlns:a16="http://schemas.microsoft.com/office/drawing/2014/main" id="{DBF4B13E-4874-E047-AA06-E7528F31B38D}"/>
              </a:ext>
            </a:extLst>
          </p:cNvPr>
          <p:cNvSpPr>
            <a:spLocks noChangeArrowheads="1"/>
          </p:cNvSpPr>
          <p:nvPr/>
        </p:nvSpPr>
        <p:spPr bwMode="auto">
          <a:xfrm>
            <a:off x="5194743" y="3456265"/>
            <a:ext cx="50668" cy="41589"/>
          </a:xfrm>
          <a:custGeom>
            <a:avLst/>
            <a:gdLst>
              <a:gd name="T0" fmla="*/ 67 w 84"/>
              <a:gd name="T1" fmla="*/ 41 h 68"/>
              <a:gd name="T2" fmla="*/ 36 w 84"/>
              <a:gd name="T3" fmla="*/ 67 h 68"/>
              <a:gd name="T4" fmla="*/ 36 w 84"/>
              <a:gd name="T5" fmla="*/ 57 h 68"/>
              <a:gd name="T6" fmla="*/ 36 w 84"/>
              <a:gd name="T7" fmla="*/ 41 h 68"/>
              <a:gd name="T8" fmla="*/ 0 w 84"/>
              <a:gd name="T9" fmla="*/ 16 h 68"/>
              <a:gd name="T10" fmla="*/ 26 w 84"/>
              <a:gd name="T11" fmla="*/ 16 h 68"/>
              <a:gd name="T12" fmla="*/ 36 w 84"/>
              <a:gd name="T13" fmla="*/ 6 h 68"/>
              <a:gd name="T14" fmla="*/ 41 w 84"/>
              <a:gd name="T15" fmla="*/ 0 h 68"/>
              <a:gd name="T16" fmla="*/ 67 w 84"/>
              <a:gd name="T17" fmla="*/ 0 h 68"/>
              <a:gd name="T18" fmla="*/ 83 w 84"/>
              <a:gd name="T19" fmla="*/ 26 h 68"/>
              <a:gd name="T20" fmla="*/ 67 w 84"/>
              <a:gd name="T21" fmla="*/ 41 h 68"/>
              <a:gd name="T22" fmla="*/ 67 w 84"/>
              <a:gd name="T23" fmla="*/ 41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68"/>
              <a:gd name="T38" fmla="*/ 84 w 84"/>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68">
                <a:moveTo>
                  <a:pt x="67" y="41"/>
                </a:moveTo>
                <a:lnTo>
                  <a:pt x="36" y="67"/>
                </a:lnTo>
                <a:lnTo>
                  <a:pt x="36" y="57"/>
                </a:lnTo>
                <a:lnTo>
                  <a:pt x="36" y="41"/>
                </a:lnTo>
                <a:lnTo>
                  <a:pt x="0" y="16"/>
                </a:lnTo>
                <a:lnTo>
                  <a:pt x="26" y="16"/>
                </a:lnTo>
                <a:lnTo>
                  <a:pt x="36" y="6"/>
                </a:lnTo>
                <a:lnTo>
                  <a:pt x="41" y="0"/>
                </a:lnTo>
                <a:lnTo>
                  <a:pt x="67" y="0"/>
                </a:lnTo>
                <a:lnTo>
                  <a:pt x="83" y="26"/>
                </a:lnTo>
                <a:lnTo>
                  <a:pt x="67"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6" name="Freeform 43" descr="Rayures étroites horizontales">
            <a:extLst>
              <a:ext uri="{FF2B5EF4-FFF2-40B4-BE49-F238E27FC236}">
                <a16:creationId xmlns:a16="http://schemas.microsoft.com/office/drawing/2014/main" id="{506DFD37-003B-0A47-9F46-541DCE163E02}"/>
              </a:ext>
            </a:extLst>
          </p:cNvPr>
          <p:cNvSpPr>
            <a:spLocks noChangeArrowheads="1"/>
          </p:cNvSpPr>
          <p:nvPr/>
        </p:nvSpPr>
        <p:spPr bwMode="auto">
          <a:xfrm>
            <a:off x="5216239" y="3475459"/>
            <a:ext cx="59880" cy="59185"/>
          </a:xfrm>
          <a:custGeom>
            <a:avLst/>
            <a:gdLst>
              <a:gd name="T0" fmla="*/ 72 w 100"/>
              <a:gd name="T1" fmla="*/ 0 h 94"/>
              <a:gd name="T2" fmla="*/ 99 w 100"/>
              <a:gd name="T3" fmla="*/ 26 h 94"/>
              <a:gd name="T4" fmla="*/ 99 w 100"/>
              <a:gd name="T5" fmla="*/ 51 h 94"/>
              <a:gd name="T6" fmla="*/ 83 w 100"/>
              <a:gd name="T7" fmla="*/ 67 h 94"/>
              <a:gd name="T8" fmla="*/ 62 w 100"/>
              <a:gd name="T9" fmla="*/ 57 h 94"/>
              <a:gd name="T10" fmla="*/ 57 w 100"/>
              <a:gd name="T11" fmla="*/ 77 h 94"/>
              <a:gd name="T12" fmla="*/ 31 w 100"/>
              <a:gd name="T13" fmla="*/ 77 h 94"/>
              <a:gd name="T14" fmla="*/ 16 w 100"/>
              <a:gd name="T15" fmla="*/ 93 h 94"/>
              <a:gd name="T16" fmla="*/ 6 w 100"/>
              <a:gd name="T17" fmla="*/ 67 h 94"/>
              <a:gd name="T18" fmla="*/ 0 w 100"/>
              <a:gd name="T19" fmla="*/ 51 h 94"/>
              <a:gd name="T20" fmla="*/ 0 w 100"/>
              <a:gd name="T21" fmla="*/ 36 h 94"/>
              <a:gd name="T22" fmla="*/ 31 w 100"/>
              <a:gd name="T23" fmla="*/ 10 h 94"/>
              <a:gd name="T24" fmla="*/ 72 w 100"/>
              <a:gd name="T25" fmla="*/ 0 h 94"/>
              <a:gd name="T26" fmla="*/ 72 w 100"/>
              <a:gd name="T27" fmla="*/ 0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94"/>
              <a:gd name="T44" fmla="*/ 100 w 100"/>
              <a:gd name="T45" fmla="*/ 94 h 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94">
                <a:moveTo>
                  <a:pt x="72" y="0"/>
                </a:moveTo>
                <a:lnTo>
                  <a:pt x="99" y="26"/>
                </a:lnTo>
                <a:lnTo>
                  <a:pt x="99" y="51"/>
                </a:lnTo>
                <a:lnTo>
                  <a:pt x="83" y="67"/>
                </a:lnTo>
                <a:lnTo>
                  <a:pt x="62" y="57"/>
                </a:lnTo>
                <a:lnTo>
                  <a:pt x="57" y="77"/>
                </a:lnTo>
                <a:lnTo>
                  <a:pt x="31" y="77"/>
                </a:lnTo>
                <a:lnTo>
                  <a:pt x="16" y="93"/>
                </a:lnTo>
                <a:lnTo>
                  <a:pt x="6" y="67"/>
                </a:lnTo>
                <a:lnTo>
                  <a:pt x="0" y="51"/>
                </a:lnTo>
                <a:lnTo>
                  <a:pt x="0" y="36"/>
                </a:lnTo>
                <a:lnTo>
                  <a:pt x="31" y="10"/>
                </a:lnTo>
                <a:lnTo>
                  <a:pt x="72"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7" name="Freeform 44" descr="Diagonales larges vers le bas">
            <a:extLst>
              <a:ext uri="{FF2B5EF4-FFF2-40B4-BE49-F238E27FC236}">
                <a16:creationId xmlns:a16="http://schemas.microsoft.com/office/drawing/2014/main" id="{ADA9CA0E-DA56-5648-8518-5AC1F16CB819}"/>
              </a:ext>
            </a:extLst>
          </p:cNvPr>
          <p:cNvSpPr>
            <a:spLocks noChangeArrowheads="1"/>
          </p:cNvSpPr>
          <p:nvPr/>
        </p:nvSpPr>
        <p:spPr bwMode="auto">
          <a:xfrm>
            <a:off x="5107225" y="3206728"/>
            <a:ext cx="144328" cy="83178"/>
          </a:xfrm>
          <a:custGeom>
            <a:avLst/>
            <a:gdLst>
              <a:gd name="T0" fmla="*/ 68 w 235"/>
              <a:gd name="T1" fmla="*/ 0 h 130"/>
              <a:gd name="T2" fmla="*/ 88 w 235"/>
              <a:gd name="T3" fmla="*/ 20 h 130"/>
              <a:gd name="T4" fmla="*/ 109 w 235"/>
              <a:gd name="T5" fmla="*/ 10 h 130"/>
              <a:gd name="T6" fmla="*/ 115 w 235"/>
              <a:gd name="T7" fmla="*/ 26 h 130"/>
              <a:gd name="T8" fmla="*/ 125 w 235"/>
              <a:gd name="T9" fmla="*/ 36 h 130"/>
              <a:gd name="T10" fmla="*/ 150 w 235"/>
              <a:gd name="T11" fmla="*/ 26 h 130"/>
              <a:gd name="T12" fmla="*/ 166 w 235"/>
              <a:gd name="T13" fmla="*/ 26 h 130"/>
              <a:gd name="T14" fmla="*/ 176 w 235"/>
              <a:gd name="T15" fmla="*/ 20 h 130"/>
              <a:gd name="T16" fmla="*/ 197 w 235"/>
              <a:gd name="T17" fmla="*/ 26 h 130"/>
              <a:gd name="T18" fmla="*/ 223 w 235"/>
              <a:gd name="T19" fmla="*/ 36 h 130"/>
              <a:gd name="T20" fmla="*/ 234 w 235"/>
              <a:gd name="T21" fmla="*/ 41 h 130"/>
              <a:gd name="T22" fmla="*/ 217 w 235"/>
              <a:gd name="T23" fmla="*/ 88 h 130"/>
              <a:gd name="T24" fmla="*/ 197 w 235"/>
              <a:gd name="T25" fmla="*/ 88 h 130"/>
              <a:gd name="T26" fmla="*/ 192 w 235"/>
              <a:gd name="T27" fmla="*/ 77 h 130"/>
              <a:gd name="T28" fmla="*/ 166 w 235"/>
              <a:gd name="T29" fmla="*/ 77 h 130"/>
              <a:gd name="T30" fmla="*/ 156 w 235"/>
              <a:gd name="T31" fmla="*/ 77 h 130"/>
              <a:gd name="T32" fmla="*/ 125 w 235"/>
              <a:gd name="T33" fmla="*/ 92 h 130"/>
              <a:gd name="T34" fmla="*/ 115 w 235"/>
              <a:gd name="T35" fmla="*/ 92 h 130"/>
              <a:gd name="T36" fmla="*/ 84 w 235"/>
              <a:gd name="T37" fmla="*/ 108 h 130"/>
              <a:gd name="T38" fmla="*/ 57 w 235"/>
              <a:gd name="T39" fmla="*/ 129 h 130"/>
              <a:gd name="T40" fmla="*/ 21 w 235"/>
              <a:gd name="T41" fmla="*/ 118 h 130"/>
              <a:gd name="T42" fmla="*/ 16 w 235"/>
              <a:gd name="T43" fmla="*/ 108 h 130"/>
              <a:gd name="T44" fmla="*/ 0 w 235"/>
              <a:gd name="T45" fmla="*/ 92 h 130"/>
              <a:gd name="T46" fmla="*/ 0 w 235"/>
              <a:gd name="T47" fmla="*/ 67 h 130"/>
              <a:gd name="T48" fmla="*/ 68 w 235"/>
              <a:gd name="T49" fmla="*/ 0 h 130"/>
              <a:gd name="T50" fmla="*/ 68 w 235"/>
              <a:gd name="T51" fmla="*/ 0 h 1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5"/>
              <a:gd name="T79" fmla="*/ 0 h 130"/>
              <a:gd name="T80" fmla="*/ 235 w 235"/>
              <a:gd name="T81" fmla="*/ 130 h 1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5" h="130">
                <a:moveTo>
                  <a:pt x="68" y="0"/>
                </a:moveTo>
                <a:lnTo>
                  <a:pt x="88" y="20"/>
                </a:lnTo>
                <a:lnTo>
                  <a:pt x="109" y="10"/>
                </a:lnTo>
                <a:lnTo>
                  <a:pt x="115" y="26"/>
                </a:lnTo>
                <a:lnTo>
                  <a:pt x="125" y="36"/>
                </a:lnTo>
                <a:lnTo>
                  <a:pt x="150" y="26"/>
                </a:lnTo>
                <a:lnTo>
                  <a:pt x="166" y="26"/>
                </a:lnTo>
                <a:lnTo>
                  <a:pt x="176" y="20"/>
                </a:lnTo>
                <a:lnTo>
                  <a:pt x="197" y="26"/>
                </a:lnTo>
                <a:lnTo>
                  <a:pt x="223" y="36"/>
                </a:lnTo>
                <a:lnTo>
                  <a:pt x="234" y="41"/>
                </a:lnTo>
                <a:lnTo>
                  <a:pt x="217" y="88"/>
                </a:lnTo>
                <a:lnTo>
                  <a:pt x="197" y="88"/>
                </a:lnTo>
                <a:lnTo>
                  <a:pt x="192" y="77"/>
                </a:lnTo>
                <a:lnTo>
                  <a:pt x="166" y="77"/>
                </a:lnTo>
                <a:lnTo>
                  <a:pt x="156" y="77"/>
                </a:lnTo>
                <a:lnTo>
                  <a:pt x="125" y="92"/>
                </a:lnTo>
                <a:lnTo>
                  <a:pt x="115" y="92"/>
                </a:lnTo>
                <a:lnTo>
                  <a:pt x="84" y="108"/>
                </a:lnTo>
                <a:lnTo>
                  <a:pt x="57" y="129"/>
                </a:lnTo>
                <a:lnTo>
                  <a:pt x="21" y="118"/>
                </a:lnTo>
                <a:lnTo>
                  <a:pt x="16" y="108"/>
                </a:lnTo>
                <a:lnTo>
                  <a:pt x="0" y="92"/>
                </a:lnTo>
                <a:lnTo>
                  <a:pt x="0" y="67"/>
                </a:lnTo>
                <a:lnTo>
                  <a:pt x="68"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8" name="Freeform 45" descr="Diagonales larges vers le bas">
            <a:extLst>
              <a:ext uri="{FF2B5EF4-FFF2-40B4-BE49-F238E27FC236}">
                <a16:creationId xmlns:a16="http://schemas.microsoft.com/office/drawing/2014/main" id="{C6613A37-D22A-7147-9836-70769AAEE969}"/>
              </a:ext>
            </a:extLst>
          </p:cNvPr>
          <p:cNvSpPr>
            <a:spLocks noChangeArrowheads="1"/>
          </p:cNvSpPr>
          <p:nvPr/>
        </p:nvSpPr>
        <p:spPr bwMode="auto">
          <a:xfrm>
            <a:off x="4987464" y="3163541"/>
            <a:ext cx="162753" cy="92776"/>
          </a:xfrm>
          <a:custGeom>
            <a:avLst/>
            <a:gdLst>
              <a:gd name="T0" fmla="*/ 92 w 266"/>
              <a:gd name="T1" fmla="*/ 0 h 146"/>
              <a:gd name="T2" fmla="*/ 108 w 266"/>
              <a:gd name="T3" fmla="*/ 0 h 146"/>
              <a:gd name="T4" fmla="*/ 119 w 266"/>
              <a:gd name="T5" fmla="*/ 0 h 146"/>
              <a:gd name="T6" fmla="*/ 135 w 266"/>
              <a:gd name="T7" fmla="*/ 0 h 146"/>
              <a:gd name="T8" fmla="*/ 135 w 266"/>
              <a:gd name="T9" fmla="*/ 11 h 146"/>
              <a:gd name="T10" fmla="*/ 160 w 266"/>
              <a:gd name="T11" fmla="*/ 21 h 146"/>
              <a:gd name="T12" fmla="*/ 170 w 266"/>
              <a:gd name="T13" fmla="*/ 21 h 146"/>
              <a:gd name="T14" fmla="*/ 170 w 266"/>
              <a:gd name="T15" fmla="*/ 27 h 146"/>
              <a:gd name="T16" fmla="*/ 170 w 266"/>
              <a:gd name="T17" fmla="*/ 37 h 146"/>
              <a:gd name="T18" fmla="*/ 186 w 266"/>
              <a:gd name="T19" fmla="*/ 47 h 146"/>
              <a:gd name="T20" fmla="*/ 196 w 266"/>
              <a:gd name="T21" fmla="*/ 47 h 146"/>
              <a:gd name="T22" fmla="*/ 212 w 266"/>
              <a:gd name="T23" fmla="*/ 37 h 146"/>
              <a:gd name="T24" fmla="*/ 227 w 266"/>
              <a:gd name="T25" fmla="*/ 47 h 146"/>
              <a:gd name="T26" fmla="*/ 227 w 266"/>
              <a:gd name="T27" fmla="*/ 52 h 146"/>
              <a:gd name="T28" fmla="*/ 265 w 266"/>
              <a:gd name="T29" fmla="*/ 62 h 146"/>
              <a:gd name="T30" fmla="*/ 265 w 266"/>
              <a:gd name="T31" fmla="*/ 68 h 146"/>
              <a:gd name="T32" fmla="*/ 196 w 266"/>
              <a:gd name="T33" fmla="*/ 135 h 146"/>
              <a:gd name="T34" fmla="*/ 155 w 266"/>
              <a:gd name="T35" fmla="*/ 129 h 146"/>
              <a:gd name="T36" fmla="*/ 129 w 266"/>
              <a:gd name="T37" fmla="*/ 119 h 146"/>
              <a:gd name="T38" fmla="*/ 108 w 266"/>
              <a:gd name="T39" fmla="*/ 145 h 146"/>
              <a:gd name="T40" fmla="*/ 92 w 266"/>
              <a:gd name="T41" fmla="*/ 145 h 146"/>
              <a:gd name="T42" fmla="*/ 67 w 266"/>
              <a:gd name="T43" fmla="*/ 135 h 146"/>
              <a:gd name="T44" fmla="*/ 67 w 266"/>
              <a:gd name="T45" fmla="*/ 129 h 146"/>
              <a:gd name="T46" fmla="*/ 51 w 266"/>
              <a:gd name="T47" fmla="*/ 109 h 146"/>
              <a:gd name="T48" fmla="*/ 47 w 266"/>
              <a:gd name="T49" fmla="*/ 104 h 146"/>
              <a:gd name="T50" fmla="*/ 20 w 266"/>
              <a:gd name="T51" fmla="*/ 88 h 146"/>
              <a:gd name="T52" fmla="*/ 20 w 266"/>
              <a:gd name="T53" fmla="*/ 68 h 146"/>
              <a:gd name="T54" fmla="*/ 0 w 266"/>
              <a:gd name="T55" fmla="*/ 62 h 146"/>
              <a:gd name="T56" fmla="*/ 0 w 266"/>
              <a:gd name="T57" fmla="*/ 47 h 146"/>
              <a:gd name="T58" fmla="*/ 0 w 266"/>
              <a:gd name="T59" fmla="*/ 37 h 146"/>
              <a:gd name="T60" fmla="*/ 10 w 266"/>
              <a:gd name="T61" fmla="*/ 47 h 146"/>
              <a:gd name="T62" fmla="*/ 88 w 266"/>
              <a:gd name="T63" fmla="*/ 11 h 146"/>
              <a:gd name="T64" fmla="*/ 92 w 266"/>
              <a:gd name="T65" fmla="*/ 0 h 146"/>
              <a:gd name="T66" fmla="*/ 92 w 266"/>
              <a:gd name="T67" fmla="*/ 0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6"/>
              <a:gd name="T103" fmla="*/ 0 h 146"/>
              <a:gd name="T104" fmla="*/ 266 w 266"/>
              <a:gd name="T105" fmla="*/ 146 h 1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6" h="146">
                <a:moveTo>
                  <a:pt x="92" y="0"/>
                </a:moveTo>
                <a:lnTo>
                  <a:pt x="108" y="0"/>
                </a:lnTo>
                <a:lnTo>
                  <a:pt x="119" y="0"/>
                </a:lnTo>
                <a:lnTo>
                  <a:pt x="135" y="0"/>
                </a:lnTo>
                <a:lnTo>
                  <a:pt x="135" y="11"/>
                </a:lnTo>
                <a:lnTo>
                  <a:pt x="160" y="21"/>
                </a:lnTo>
                <a:lnTo>
                  <a:pt x="170" y="21"/>
                </a:lnTo>
                <a:lnTo>
                  <a:pt x="170" y="27"/>
                </a:lnTo>
                <a:lnTo>
                  <a:pt x="170" y="37"/>
                </a:lnTo>
                <a:lnTo>
                  <a:pt x="186" y="47"/>
                </a:lnTo>
                <a:lnTo>
                  <a:pt x="196" y="47"/>
                </a:lnTo>
                <a:lnTo>
                  <a:pt x="212" y="37"/>
                </a:lnTo>
                <a:lnTo>
                  <a:pt x="227" y="47"/>
                </a:lnTo>
                <a:lnTo>
                  <a:pt x="227" y="52"/>
                </a:lnTo>
                <a:lnTo>
                  <a:pt x="265" y="62"/>
                </a:lnTo>
                <a:lnTo>
                  <a:pt x="265" y="68"/>
                </a:lnTo>
                <a:lnTo>
                  <a:pt x="196" y="135"/>
                </a:lnTo>
                <a:lnTo>
                  <a:pt x="155" y="129"/>
                </a:lnTo>
                <a:lnTo>
                  <a:pt x="129" y="119"/>
                </a:lnTo>
                <a:lnTo>
                  <a:pt x="108" y="145"/>
                </a:lnTo>
                <a:lnTo>
                  <a:pt x="92" y="145"/>
                </a:lnTo>
                <a:lnTo>
                  <a:pt x="67" y="135"/>
                </a:lnTo>
                <a:lnTo>
                  <a:pt x="67" y="129"/>
                </a:lnTo>
                <a:lnTo>
                  <a:pt x="51" y="109"/>
                </a:lnTo>
                <a:lnTo>
                  <a:pt x="47" y="104"/>
                </a:lnTo>
                <a:lnTo>
                  <a:pt x="20" y="88"/>
                </a:lnTo>
                <a:lnTo>
                  <a:pt x="20" y="68"/>
                </a:lnTo>
                <a:lnTo>
                  <a:pt x="0" y="62"/>
                </a:lnTo>
                <a:lnTo>
                  <a:pt x="0" y="47"/>
                </a:lnTo>
                <a:lnTo>
                  <a:pt x="0" y="37"/>
                </a:lnTo>
                <a:lnTo>
                  <a:pt x="10" y="47"/>
                </a:lnTo>
                <a:lnTo>
                  <a:pt x="88" y="11"/>
                </a:lnTo>
                <a:lnTo>
                  <a:pt x="92"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49" name="Freeform 46">
            <a:extLst>
              <a:ext uri="{FF2B5EF4-FFF2-40B4-BE49-F238E27FC236}">
                <a16:creationId xmlns:a16="http://schemas.microsoft.com/office/drawing/2014/main" id="{3FFD9CF1-BD6E-7B47-81B7-0BDDC7AF5AD4}"/>
              </a:ext>
            </a:extLst>
          </p:cNvPr>
          <p:cNvSpPr>
            <a:spLocks noChangeArrowheads="1"/>
          </p:cNvSpPr>
          <p:nvPr/>
        </p:nvSpPr>
        <p:spPr bwMode="auto">
          <a:xfrm>
            <a:off x="6284880" y="3581033"/>
            <a:ext cx="359284" cy="311920"/>
          </a:xfrm>
          <a:custGeom>
            <a:avLst/>
            <a:gdLst>
              <a:gd name="T0" fmla="*/ 424 w 587"/>
              <a:gd name="T1" fmla="*/ 21 h 488"/>
              <a:gd name="T2" fmla="*/ 450 w 587"/>
              <a:gd name="T3" fmla="*/ 104 h 488"/>
              <a:gd name="T4" fmla="*/ 502 w 587"/>
              <a:gd name="T5" fmla="*/ 68 h 488"/>
              <a:gd name="T6" fmla="*/ 559 w 587"/>
              <a:gd name="T7" fmla="*/ 62 h 488"/>
              <a:gd name="T8" fmla="*/ 586 w 587"/>
              <a:gd name="T9" fmla="*/ 68 h 488"/>
              <a:gd name="T10" fmla="*/ 575 w 587"/>
              <a:gd name="T11" fmla="*/ 78 h 488"/>
              <a:gd name="T12" fmla="*/ 518 w 587"/>
              <a:gd name="T13" fmla="*/ 88 h 488"/>
              <a:gd name="T14" fmla="*/ 466 w 587"/>
              <a:gd name="T15" fmla="*/ 109 h 488"/>
              <a:gd name="T16" fmla="*/ 466 w 587"/>
              <a:gd name="T17" fmla="*/ 170 h 488"/>
              <a:gd name="T18" fmla="*/ 450 w 587"/>
              <a:gd name="T19" fmla="*/ 217 h 488"/>
              <a:gd name="T20" fmla="*/ 424 w 587"/>
              <a:gd name="T21" fmla="*/ 243 h 488"/>
              <a:gd name="T22" fmla="*/ 420 w 587"/>
              <a:gd name="T23" fmla="*/ 264 h 488"/>
              <a:gd name="T24" fmla="*/ 399 w 587"/>
              <a:gd name="T25" fmla="*/ 295 h 488"/>
              <a:gd name="T26" fmla="*/ 393 w 587"/>
              <a:gd name="T27" fmla="*/ 336 h 488"/>
              <a:gd name="T28" fmla="*/ 383 w 587"/>
              <a:gd name="T29" fmla="*/ 378 h 488"/>
              <a:gd name="T30" fmla="*/ 358 w 587"/>
              <a:gd name="T31" fmla="*/ 373 h 488"/>
              <a:gd name="T32" fmla="*/ 332 w 587"/>
              <a:gd name="T33" fmla="*/ 373 h 488"/>
              <a:gd name="T34" fmla="*/ 301 w 587"/>
              <a:gd name="T35" fmla="*/ 388 h 488"/>
              <a:gd name="T36" fmla="*/ 285 w 587"/>
              <a:gd name="T37" fmla="*/ 393 h 488"/>
              <a:gd name="T38" fmla="*/ 275 w 587"/>
              <a:gd name="T39" fmla="*/ 456 h 488"/>
              <a:gd name="T40" fmla="*/ 182 w 587"/>
              <a:gd name="T41" fmla="*/ 481 h 488"/>
              <a:gd name="T42" fmla="*/ 140 w 587"/>
              <a:gd name="T43" fmla="*/ 487 h 488"/>
              <a:gd name="T44" fmla="*/ 47 w 587"/>
              <a:gd name="T45" fmla="*/ 471 h 488"/>
              <a:gd name="T46" fmla="*/ 72 w 587"/>
              <a:gd name="T47" fmla="*/ 414 h 488"/>
              <a:gd name="T48" fmla="*/ 27 w 587"/>
              <a:gd name="T49" fmla="*/ 378 h 488"/>
              <a:gd name="T50" fmla="*/ 6 w 587"/>
              <a:gd name="T51" fmla="*/ 295 h 488"/>
              <a:gd name="T52" fmla="*/ 6 w 587"/>
              <a:gd name="T53" fmla="*/ 270 h 488"/>
              <a:gd name="T54" fmla="*/ 16 w 587"/>
              <a:gd name="T55" fmla="*/ 238 h 488"/>
              <a:gd name="T56" fmla="*/ 16 w 587"/>
              <a:gd name="T57" fmla="*/ 197 h 488"/>
              <a:gd name="T58" fmla="*/ 68 w 587"/>
              <a:gd name="T59" fmla="*/ 176 h 488"/>
              <a:gd name="T60" fmla="*/ 109 w 587"/>
              <a:gd name="T61" fmla="*/ 160 h 488"/>
              <a:gd name="T62" fmla="*/ 166 w 587"/>
              <a:gd name="T63" fmla="*/ 119 h 488"/>
              <a:gd name="T64" fmla="*/ 197 w 587"/>
              <a:gd name="T65" fmla="*/ 68 h 488"/>
              <a:gd name="T66" fmla="*/ 290 w 587"/>
              <a:gd name="T67" fmla="*/ 94 h 488"/>
              <a:gd name="T68" fmla="*/ 342 w 587"/>
              <a:gd name="T69" fmla="*/ 78 h 488"/>
              <a:gd name="T70" fmla="*/ 393 w 587"/>
              <a:gd name="T71" fmla="*/ 47 h 488"/>
              <a:gd name="T72" fmla="*/ 399 w 587"/>
              <a:gd name="T73" fmla="*/ 0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7"/>
              <a:gd name="T112" fmla="*/ 0 h 488"/>
              <a:gd name="T113" fmla="*/ 587 w 587"/>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7" h="488">
                <a:moveTo>
                  <a:pt x="399" y="0"/>
                </a:moveTo>
                <a:lnTo>
                  <a:pt x="424" y="21"/>
                </a:lnTo>
                <a:lnTo>
                  <a:pt x="436" y="26"/>
                </a:lnTo>
                <a:lnTo>
                  <a:pt x="450" y="104"/>
                </a:lnTo>
                <a:lnTo>
                  <a:pt x="477" y="88"/>
                </a:lnTo>
                <a:lnTo>
                  <a:pt x="502" y="68"/>
                </a:lnTo>
                <a:lnTo>
                  <a:pt x="534" y="52"/>
                </a:lnTo>
                <a:lnTo>
                  <a:pt x="559" y="62"/>
                </a:lnTo>
                <a:lnTo>
                  <a:pt x="569" y="62"/>
                </a:lnTo>
                <a:lnTo>
                  <a:pt x="586" y="68"/>
                </a:lnTo>
                <a:lnTo>
                  <a:pt x="569" y="68"/>
                </a:lnTo>
                <a:lnTo>
                  <a:pt x="575" y="78"/>
                </a:lnTo>
                <a:lnTo>
                  <a:pt x="586" y="88"/>
                </a:lnTo>
                <a:lnTo>
                  <a:pt x="518" y="88"/>
                </a:lnTo>
                <a:lnTo>
                  <a:pt x="492" y="94"/>
                </a:lnTo>
                <a:lnTo>
                  <a:pt x="466" y="109"/>
                </a:lnTo>
                <a:lnTo>
                  <a:pt x="461" y="129"/>
                </a:lnTo>
                <a:lnTo>
                  <a:pt x="466" y="170"/>
                </a:lnTo>
                <a:lnTo>
                  <a:pt x="461" y="202"/>
                </a:lnTo>
                <a:lnTo>
                  <a:pt x="450" y="217"/>
                </a:lnTo>
                <a:lnTo>
                  <a:pt x="461" y="243"/>
                </a:lnTo>
                <a:lnTo>
                  <a:pt x="424" y="243"/>
                </a:lnTo>
                <a:lnTo>
                  <a:pt x="409" y="243"/>
                </a:lnTo>
                <a:lnTo>
                  <a:pt x="420" y="264"/>
                </a:lnTo>
                <a:lnTo>
                  <a:pt x="424" y="280"/>
                </a:lnTo>
                <a:lnTo>
                  <a:pt x="399" y="295"/>
                </a:lnTo>
                <a:lnTo>
                  <a:pt x="399" y="321"/>
                </a:lnTo>
                <a:lnTo>
                  <a:pt x="393" y="336"/>
                </a:lnTo>
                <a:lnTo>
                  <a:pt x="399" y="362"/>
                </a:lnTo>
                <a:lnTo>
                  <a:pt x="383" y="378"/>
                </a:lnTo>
                <a:lnTo>
                  <a:pt x="368" y="373"/>
                </a:lnTo>
                <a:lnTo>
                  <a:pt x="358" y="373"/>
                </a:lnTo>
                <a:lnTo>
                  <a:pt x="342" y="362"/>
                </a:lnTo>
                <a:lnTo>
                  <a:pt x="332" y="373"/>
                </a:lnTo>
                <a:lnTo>
                  <a:pt x="326" y="388"/>
                </a:lnTo>
                <a:lnTo>
                  <a:pt x="301" y="388"/>
                </a:lnTo>
                <a:lnTo>
                  <a:pt x="290" y="388"/>
                </a:lnTo>
                <a:lnTo>
                  <a:pt x="285" y="393"/>
                </a:lnTo>
                <a:lnTo>
                  <a:pt x="275" y="403"/>
                </a:lnTo>
                <a:lnTo>
                  <a:pt x="275" y="456"/>
                </a:lnTo>
                <a:lnTo>
                  <a:pt x="223" y="471"/>
                </a:lnTo>
                <a:lnTo>
                  <a:pt x="182" y="481"/>
                </a:lnTo>
                <a:lnTo>
                  <a:pt x="166" y="487"/>
                </a:lnTo>
                <a:lnTo>
                  <a:pt x="140" y="487"/>
                </a:lnTo>
                <a:lnTo>
                  <a:pt x="109" y="487"/>
                </a:lnTo>
                <a:lnTo>
                  <a:pt x="47" y="471"/>
                </a:lnTo>
                <a:lnTo>
                  <a:pt x="57" y="435"/>
                </a:lnTo>
                <a:lnTo>
                  <a:pt x="72" y="414"/>
                </a:lnTo>
                <a:lnTo>
                  <a:pt x="68" y="388"/>
                </a:lnTo>
                <a:lnTo>
                  <a:pt x="27" y="378"/>
                </a:lnTo>
                <a:lnTo>
                  <a:pt x="27" y="336"/>
                </a:lnTo>
                <a:lnTo>
                  <a:pt x="6" y="295"/>
                </a:lnTo>
                <a:lnTo>
                  <a:pt x="16" y="280"/>
                </a:lnTo>
                <a:lnTo>
                  <a:pt x="6" y="270"/>
                </a:lnTo>
                <a:lnTo>
                  <a:pt x="0" y="243"/>
                </a:lnTo>
                <a:lnTo>
                  <a:pt x="16" y="238"/>
                </a:lnTo>
                <a:lnTo>
                  <a:pt x="6" y="228"/>
                </a:lnTo>
                <a:lnTo>
                  <a:pt x="16" y="197"/>
                </a:lnTo>
                <a:lnTo>
                  <a:pt x="16" y="160"/>
                </a:lnTo>
                <a:lnTo>
                  <a:pt x="68" y="176"/>
                </a:lnTo>
                <a:lnTo>
                  <a:pt x="68" y="197"/>
                </a:lnTo>
                <a:lnTo>
                  <a:pt x="109" y="160"/>
                </a:lnTo>
                <a:lnTo>
                  <a:pt x="99" y="156"/>
                </a:lnTo>
                <a:lnTo>
                  <a:pt x="166" y="119"/>
                </a:lnTo>
                <a:lnTo>
                  <a:pt x="166" y="78"/>
                </a:lnTo>
                <a:lnTo>
                  <a:pt x="197" y="68"/>
                </a:lnTo>
                <a:lnTo>
                  <a:pt x="233" y="78"/>
                </a:lnTo>
                <a:lnTo>
                  <a:pt x="290" y="94"/>
                </a:lnTo>
                <a:lnTo>
                  <a:pt x="332" y="68"/>
                </a:lnTo>
                <a:lnTo>
                  <a:pt x="342" y="78"/>
                </a:lnTo>
                <a:lnTo>
                  <a:pt x="352" y="62"/>
                </a:lnTo>
                <a:lnTo>
                  <a:pt x="393" y="47"/>
                </a:lnTo>
                <a:lnTo>
                  <a:pt x="383" y="37"/>
                </a:lnTo>
                <a:lnTo>
                  <a:pt x="399"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0" name="Freeform 47">
            <a:extLst>
              <a:ext uri="{FF2B5EF4-FFF2-40B4-BE49-F238E27FC236}">
                <a16:creationId xmlns:a16="http://schemas.microsoft.com/office/drawing/2014/main" id="{2315FF23-4FD1-6A41-8373-91D579DF2570}"/>
              </a:ext>
            </a:extLst>
          </p:cNvPr>
          <p:cNvSpPr>
            <a:spLocks noChangeArrowheads="1"/>
          </p:cNvSpPr>
          <p:nvPr/>
        </p:nvSpPr>
        <p:spPr bwMode="auto">
          <a:xfrm>
            <a:off x="7054116" y="3971330"/>
            <a:ext cx="133581" cy="172756"/>
          </a:xfrm>
          <a:custGeom>
            <a:avLst/>
            <a:gdLst>
              <a:gd name="T0" fmla="*/ 67 w 218"/>
              <a:gd name="T1" fmla="*/ 239 h 270"/>
              <a:gd name="T2" fmla="*/ 36 w 218"/>
              <a:gd name="T3" fmla="*/ 145 h 270"/>
              <a:gd name="T4" fmla="*/ 41 w 218"/>
              <a:gd name="T5" fmla="*/ 119 h 270"/>
              <a:gd name="T6" fmla="*/ 14 w 218"/>
              <a:gd name="T7" fmla="*/ 109 h 270"/>
              <a:gd name="T8" fmla="*/ 0 w 218"/>
              <a:gd name="T9" fmla="*/ 94 h 270"/>
              <a:gd name="T10" fmla="*/ 14 w 218"/>
              <a:gd name="T11" fmla="*/ 88 h 270"/>
              <a:gd name="T12" fmla="*/ 14 w 218"/>
              <a:gd name="T13" fmla="*/ 67 h 270"/>
              <a:gd name="T14" fmla="*/ 41 w 218"/>
              <a:gd name="T15" fmla="*/ 67 h 270"/>
              <a:gd name="T16" fmla="*/ 26 w 218"/>
              <a:gd name="T17" fmla="*/ 51 h 270"/>
              <a:gd name="T18" fmla="*/ 14 w 218"/>
              <a:gd name="T19" fmla="*/ 51 h 270"/>
              <a:gd name="T20" fmla="*/ 0 w 218"/>
              <a:gd name="T21" fmla="*/ 37 h 270"/>
              <a:gd name="T22" fmla="*/ 10 w 218"/>
              <a:gd name="T23" fmla="*/ 0 h 270"/>
              <a:gd name="T24" fmla="*/ 26 w 218"/>
              <a:gd name="T25" fmla="*/ 0 h 270"/>
              <a:gd name="T26" fmla="*/ 51 w 218"/>
              <a:gd name="T27" fmla="*/ 21 h 270"/>
              <a:gd name="T28" fmla="*/ 77 w 218"/>
              <a:gd name="T29" fmla="*/ 37 h 270"/>
              <a:gd name="T30" fmla="*/ 82 w 218"/>
              <a:gd name="T31" fmla="*/ 62 h 270"/>
              <a:gd name="T32" fmla="*/ 77 w 218"/>
              <a:gd name="T33" fmla="*/ 67 h 270"/>
              <a:gd name="T34" fmla="*/ 176 w 218"/>
              <a:gd name="T35" fmla="*/ 62 h 270"/>
              <a:gd name="T36" fmla="*/ 186 w 218"/>
              <a:gd name="T37" fmla="*/ 78 h 270"/>
              <a:gd name="T38" fmla="*/ 176 w 218"/>
              <a:gd name="T39" fmla="*/ 88 h 270"/>
              <a:gd name="T40" fmla="*/ 176 w 218"/>
              <a:gd name="T41" fmla="*/ 104 h 270"/>
              <a:gd name="T42" fmla="*/ 149 w 218"/>
              <a:gd name="T43" fmla="*/ 109 h 270"/>
              <a:gd name="T44" fmla="*/ 145 w 218"/>
              <a:gd name="T45" fmla="*/ 129 h 270"/>
              <a:gd name="T46" fmla="*/ 133 w 218"/>
              <a:gd name="T47" fmla="*/ 135 h 270"/>
              <a:gd name="T48" fmla="*/ 145 w 218"/>
              <a:gd name="T49" fmla="*/ 171 h 270"/>
              <a:gd name="T50" fmla="*/ 149 w 218"/>
              <a:gd name="T51" fmla="*/ 171 h 270"/>
              <a:gd name="T52" fmla="*/ 160 w 218"/>
              <a:gd name="T53" fmla="*/ 176 h 270"/>
              <a:gd name="T54" fmla="*/ 165 w 218"/>
              <a:gd name="T55" fmla="*/ 176 h 270"/>
              <a:gd name="T56" fmla="*/ 186 w 218"/>
              <a:gd name="T57" fmla="*/ 155 h 270"/>
              <a:gd name="T58" fmla="*/ 186 w 218"/>
              <a:gd name="T59" fmla="*/ 176 h 270"/>
              <a:gd name="T60" fmla="*/ 201 w 218"/>
              <a:gd name="T61" fmla="*/ 196 h 270"/>
              <a:gd name="T62" fmla="*/ 211 w 218"/>
              <a:gd name="T63" fmla="*/ 218 h 270"/>
              <a:gd name="T64" fmla="*/ 217 w 218"/>
              <a:gd name="T65" fmla="*/ 269 h 270"/>
              <a:gd name="T66" fmla="*/ 201 w 218"/>
              <a:gd name="T67" fmla="*/ 264 h 270"/>
              <a:gd name="T68" fmla="*/ 190 w 218"/>
              <a:gd name="T69" fmla="*/ 269 h 270"/>
              <a:gd name="T70" fmla="*/ 186 w 218"/>
              <a:gd name="T71" fmla="*/ 243 h 270"/>
              <a:gd name="T72" fmla="*/ 176 w 218"/>
              <a:gd name="T73" fmla="*/ 212 h 270"/>
              <a:gd name="T74" fmla="*/ 149 w 218"/>
              <a:gd name="T75" fmla="*/ 186 h 270"/>
              <a:gd name="T76" fmla="*/ 123 w 218"/>
              <a:gd name="T77" fmla="*/ 176 h 270"/>
              <a:gd name="T78" fmla="*/ 118 w 218"/>
              <a:gd name="T79" fmla="*/ 155 h 270"/>
              <a:gd name="T80" fmla="*/ 92 w 218"/>
              <a:gd name="T81" fmla="*/ 145 h 270"/>
              <a:gd name="T82" fmla="*/ 92 w 218"/>
              <a:gd name="T83" fmla="*/ 161 h 270"/>
              <a:gd name="T84" fmla="*/ 108 w 218"/>
              <a:gd name="T85" fmla="*/ 161 h 270"/>
              <a:gd name="T86" fmla="*/ 118 w 218"/>
              <a:gd name="T87" fmla="*/ 186 h 270"/>
              <a:gd name="T88" fmla="*/ 108 w 218"/>
              <a:gd name="T89" fmla="*/ 196 h 270"/>
              <a:gd name="T90" fmla="*/ 118 w 218"/>
              <a:gd name="T91" fmla="*/ 212 h 270"/>
              <a:gd name="T92" fmla="*/ 108 w 218"/>
              <a:gd name="T93" fmla="*/ 239 h 270"/>
              <a:gd name="T94" fmla="*/ 92 w 218"/>
              <a:gd name="T95" fmla="*/ 218 h 270"/>
              <a:gd name="T96" fmla="*/ 92 w 218"/>
              <a:gd name="T97" fmla="*/ 212 h 270"/>
              <a:gd name="T98" fmla="*/ 82 w 218"/>
              <a:gd name="T99" fmla="*/ 218 h 270"/>
              <a:gd name="T100" fmla="*/ 92 w 218"/>
              <a:gd name="T101" fmla="*/ 239 h 270"/>
              <a:gd name="T102" fmla="*/ 77 w 218"/>
              <a:gd name="T103" fmla="*/ 239 h 270"/>
              <a:gd name="T104" fmla="*/ 67 w 218"/>
              <a:gd name="T105" fmla="*/ 239 h 270"/>
              <a:gd name="T106" fmla="*/ 67 w 218"/>
              <a:gd name="T107" fmla="*/ 239 h 2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
              <a:gd name="T163" fmla="*/ 0 h 270"/>
              <a:gd name="T164" fmla="*/ 218 w 218"/>
              <a:gd name="T165" fmla="*/ 270 h 2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 h="270">
                <a:moveTo>
                  <a:pt x="67" y="239"/>
                </a:moveTo>
                <a:lnTo>
                  <a:pt x="36" y="145"/>
                </a:lnTo>
                <a:lnTo>
                  <a:pt x="41" y="119"/>
                </a:lnTo>
                <a:lnTo>
                  <a:pt x="14" y="109"/>
                </a:lnTo>
                <a:lnTo>
                  <a:pt x="0" y="94"/>
                </a:lnTo>
                <a:lnTo>
                  <a:pt x="14" y="88"/>
                </a:lnTo>
                <a:lnTo>
                  <a:pt x="14" y="67"/>
                </a:lnTo>
                <a:lnTo>
                  <a:pt x="41" y="67"/>
                </a:lnTo>
                <a:lnTo>
                  <a:pt x="26" y="51"/>
                </a:lnTo>
                <a:lnTo>
                  <a:pt x="14" y="51"/>
                </a:lnTo>
                <a:lnTo>
                  <a:pt x="0" y="37"/>
                </a:lnTo>
                <a:lnTo>
                  <a:pt x="10" y="0"/>
                </a:lnTo>
                <a:lnTo>
                  <a:pt x="26" y="0"/>
                </a:lnTo>
                <a:lnTo>
                  <a:pt x="51" y="21"/>
                </a:lnTo>
                <a:lnTo>
                  <a:pt x="77" y="37"/>
                </a:lnTo>
                <a:lnTo>
                  <a:pt x="82" y="62"/>
                </a:lnTo>
                <a:lnTo>
                  <a:pt x="77" y="67"/>
                </a:lnTo>
                <a:lnTo>
                  <a:pt x="176" y="62"/>
                </a:lnTo>
                <a:lnTo>
                  <a:pt x="186" y="78"/>
                </a:lnTo>
                <a:lnTo>
                  <a:pt x="176" y="88"/>
                </a:lnTo>
                <a:lnTo>
                  <a:pt x="176" y="104"/>
                </a:lnTo>
                <a:lnTo>
                  <a:pt x="149" y="109"/>
                </a:lnTo>
                <a:lnTo>
                  <a:pt x="145" y="129"/>
                </a:lnTo>
                <a:lnTo>
                  <a:pt x="133" y="135"/>
                </a:lnTo>
                <a:lnTo>
                  <a:pt x="145" y="171"/>
                </a:lnTo>
                <a:lnTo>
                  <a:pt x="149" y="171"/>
                </a:lnTo>
                <a:lnTo>
                  <a:pt x="160" y="176"/>
                </a:lnTo>
                <a:lnTo>
                  <a:pt x="165" y="176"/>
                </a:lnTo>
                <a:lnTo>
                  <a:pt x="186" y="155"/>
                </a:lnTo>
                <a:lnTo>
                  <a:pt x="186" y="176"/>
                </a:lnTo>
                <a:lnTo>
                  <a:pt x="201" y="196"/>
                </a:lnTo>
                <a:lnTo>
                  <a:pt x="211" y="218"/>
                </a:lnTo>
                <a:lnTo>
                  <a:pt x="217" y="269"/>
                </a:lnTo>
                <a:lnTo>
                  <a:pt x="201" y="264"/>
                </a:lnTo>
                <a:lnTo>
                  <a:pt x="190" y="269"/>
                </a:lnTo>
                <a:lnTo>
                  <a:pt x="186" y="243"/>
                </a:lnTo>
                <a:lnTo>
                  <a:pt x="176" y="212"/>
                </a:lnTo>
                <a:lnTo>
                  <a:pt x="149" y="186"/>
                </a:lnTo>
                <a:lnTo>
                  <a:pt x="123" y="176"/>
                </a:lnTo>
                <a:lnTo>
                  <a:pt x="118" y="155"/>
                </a:lnTo>
                <a:lnTo>
                  <a:pt x="92" y="145"/>
                </a:lnTo>
                <a:lnTo>
                  <a:pt x="92" y="161"/>
                </a:lnTo>
                <a:lnTo>
                  <a:pt x="108" y="161"/>
                </a:lnTo>
                <a:lnTo>
                  <a:pt x="118" y="186"/>
                </a:lnTo>
                <a:lnTo>
                  <a:pt x="108" y="196"/>
                </a:lnTo>
                <a:lnTo>
                  <a:pt x="118" y="212"/>
                </a:lnTo>
                <a:lnTo>
                  <a:pt x="108" y="239"/>
                </a:lnTo>
                <a:lnTo>
                  <a:pt x="92" y="218"/>
                </a:lnTo>
                <a:lnTo>
                  <a:pt x="92" y="212"/>
                </a:lnTo>
                <a:lnTo>
                  <a:pt x="82" y="218"/>
                </a:lnTo>
                <a:lnTo>
                  <a:pt x="92" y="239"/>
                </a:lnTo>
                <a:lnTo>
                  <a:pt x="77" y="239"/>
                </a:lnTo>
                <a:lnTo>
                  <a:pt x="67" y="23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1" name="Freeform 48">
            <a:extLst>
              <a:ext uri="{FF2B5EF4-FFF2-40B4-BE49-F238E27FC236}">
                <a16:creationId xmlns:a16="http://schemas.microsoft.com/office/drawing/2014/main" id="{8DA45014-170E-F048-95FB-E68ECBBBF9E5}"/>
              </a:ext>
            </a:extLst>
          </p:cNvPr>
          <p:cNvSpPr>
            <a:spLocks noChangeArrowheads="1"/>
          </p:cNvSpPr>
          <p:nvPr/>
        </p:nvSpPr>
        <p:spPr bwMode="auto">
          <a:xfrm>
            <a:off x="7063328" y="3918544"/>
            <a:ext cx="90589" cy="43188"/>
          </a:xfrm>
          <a:custGeom>
            <a:avLst/>
            <a:gdLst>
              <a:gd name="T0" fmla="*/ 0 w 147"/>
              <a:gd name="T1" fmla="*/ 36 h 68"/>
              <a:gd name="T2" fmla="*/ 27 w 147"/>
              <a:gd name="T3" fmla="*/ 26 h 68"/>
              <a:gd name="T4" fmla="*/ 37 w 147"/>
              <a:gd name="T5" fmla="*/ 0 h 68"/>
              <a:gd name="T6" fmla="*/ 62 w 147"/>
              <a:gd name="T7" fmla="*/ 10 h 68"/>
              <a:gd name="T8" fmla="*/ 94 w 147"/>
              <a:gd name="T9" fmla="*/ 10 h 68"/>
              <a:gd name="T10" fmla="*/ 104 w 147"/>
              <a:gd name="T11" fmla="*/ 0 h 68"/>
              <a:gd name="T12" fmla="*/ 119 w 147"/>
              <a:gd name="T13" fmla="*/ 16 h 68"/>
              <a:gd name="T14" fmla="*/ 119 w 147"/>
              <a:gd name="T15" fmla="*/ 36 h 68"/>
              <a:gd name="T16" fmla="*/ 135 w 147"/>
              <a:gd name="T17" fmla="*/ 41 h 68"/>
              <a:gd name="T18" fmla="*/ 146 w 147"/>
              <a:gd name="T19" fmla="*/ 67 h 68"/>
              <a:gd name="T20" fmla="*/ 78 w 147"/>
              <a:gd name="T21" fmla="*/ 67 h 68"/>
              <a:gd name="T22" fmla="*/ 78 w 147"/>
              <a:gd name="T23" fmla="*/ 61 h 68"/>
              <a:gd name="T24" fmla="*/ 52 w 147"/>
              <a:gd name="T25" fmla="*/ 67 h 68"/>
              <a:gd name="T26" fmla="*/ 21 w 147"/>
              <a:gd name="T27" fmla="*/ 61 h 68"/>
              <a:gd name="T28" fmla="*/ 0 w 147"/>
              <a:gd name="T29" fmla="*/ 51 h 68"/>
              <a:gd name="T30" fmla="*/ 0 w 147"/>
              <a:gd name="T31" fmla="*/ 36 h 68"/>
              <a:gd name="T32" fmla="*/ 0 w 147"/>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68"/>
              <a:gd name="T53" fmla="*/ 147 w 147"/>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68">
                <a:moveTo>
                  <a:pt x="0" y="36"/>
                </a:moveTo>
                <a:lnTo>
                  <a:pt x="27" y="26"/>
                </a:lnTo>
                <a:lnTo>
                  <a:pt x="37" y="0"/>
                </a:lnTo>
                <a:lnTo>
                  <a:pt x="62" y="10"/>
                </a:lnTo>
                <a:lnTo>
                  <a:pt x="94" y="10"/>
                </a:lnTo>
                <a:lnTo>
                  <a:pt x="104" y="0"/>
                </a:lnTo>
                <a:lnTo>
                  <a:pt x="119" y="16"/>
                </a:lnTo>
                <a:lnTo>
                  <a:pt x="119" y="36"/>
                </a:lnTo>
                <a:lnTo>
                  <a:pt x="135" y="41"/>
                </a:lnTo>
                <a:lnTo>
                  <a:pt x="146" y="67"/>
                </a:lnTo>
                <a:lnTo>
                  <a:pt x="78" y="67"/>
                </a:lnTo>
                <a:lnTo>
                  <a:pt x="78" y="61"/>
                </a:lnTo>
                <a:lnTo>
                  <a:pt x="52" y="67"/>
                </a:lnTo>
                <a:lnTo>
                  <a:pt x="21" y="61"/>
                </a:lnTo>
                <a:lnTo>
                  <a:pt x="0" y="51"/>
                </a:lnTo>
                <a:lnTo>
                  <a:pt x="0" y="3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2" name="Freeform 49">
            <a:extLst>
              <a:ext uri="{FF2B5EF4-FFF2-40B4-BE49-F238E27FC236}">
                <a16:creationId xmlns:a16="http://schemas.microsoft.com/office/drawing/2014/main" id="{DE4A7F44-6DC8-914D-8677-93981E895CE5}"/>
              </a:ext>
            </a:extLst>
          </p:cNvPr>
          <p:cNvSpPr>
            <a:spLocks noChangeArrowheads="1"/>
          </p:cNvSpPr>
          <p:nvPr/>
        </p:nvSpPr>
        <p:spPr bwMode="auto">
          <a:xfrm>
            <a:off x="7172342" y="3908948"/>
            <a:ext cx="248735" cy="572652"/>
          </a:xfrm>
          <a:custGeom>
            <a:avLst/>
            <a:gdLst>
              <a:gd name="T0" fmla="*/ 37 w 407"/>
              <a:gd name="T1" fmla="*/ 315 h 897"/>
              <a:gd name="T2" fmla="*/ 42 w 407"/>
              <a:gd name="T3" fmla="*/ 269 h 897"/>
              <a:gd name="T4" fmla="*/ 68 w 407"/>
              <a:gd name="T5" fmla="*/ 227 h 897"/>
              <a:gd name="T6" fmla="*/ 84 w 407"/>
              <a:gd name="T7" fmla="*/ 165 h 897"/>
              <a:gd name="T8" fmla="*/ 104 w 407"/>
              <a:gd name="T9" fmla="*/ 135 h 897"/>
              <a:gd name="T10" fmla="*/ 135 w 407"/>
              <a:gd name="T11" fmla="*/ 67 h 897"/>
              <a:gd name="T12" fmla="*/ 176 w 407"/>
              <a:gd name="T13" fmla="*/ 67 h 897"/>
              <a:gd name="T14" fmla="*/ 176 w 407"/>
              <a:gd name="T15" fmla="*/ 31 h 897"/>
              <a:gd name="T16" fmla="*/ 192 w 407"/>
              <a:gd name="T17" fmla="*/ 16 h 897"/>
              <a:gd name="T18" fmla="*/ 219 w 407"/>
              <a:gd name="T19" fmla="*/ 0 h 897"/>
              <a:gd name="T20" fmla="*/ 239 w 407"/>
              <a:gd name="T21" fmla="*/ 41 h 897"/>
              <a:gd name="T22" fmla="*/ 270 w 407"/>
              <a:gd name="T23" fmla="*/ 124 h 897"/>
              <a:gd name="T24" fmla="*/ 260 w 407"/>
              <a:gd name="T25" fmla="*/ 149 h 897"/>
              <a:gd name="T26" fmla="*/ 229 w 407"/>
              <a:gd name="T27" fmla="*/ 165 h 897"/>
              <a:gd name="T28" fmla="*/ 219 w 407"/>
              <a:gd name="T29" fmla="*/ 186 h 897"/>
              <a:gd name="T30" fmla="*/ 239 w 407"/>
              <a:gd name="T31" fmla="*/ 227 h 897"/>
              <a:gd name="T32" fmla="*/ 260 w 407"/>
              <a:gd name="T33" fmla="*/ 217 h 897"/>
              <a:gd name="T34" fmla="*/ 280 w 407"/>
              <a:gd name="T35" fmla="*/ 227 h 897"/>
              <a:gd name="T36" fmla="*/ 296 w 407"/>
              <a:gd name="T37" fmla="*/ 269 h 897"/>
              <a:gd name="T38" fmla="*/ 321 w 407"/>
              <a:gd name="T39" fmla="*/ 294 h 897"/>
              <a:gd name="T40" fmla="*/ 352 w 407"/>
              <a:gd name="T41" fmla="*/ 325 h 897"/>
              <a:gd name="T42" fmla="*/ 352 w 407"/>
              <a:gd name="T43" fmla="*/ 341 h 897"/>
              <a:gd name="T44" fmla="*/ 379 w 407"/>
              <a:gd name="T45" fmla="*/ 352 h 897"/>
              <a:gd name="T46" fmla="*/ 389 w 407"/>
              <a:gd name="T47" fmla="*/ 362 h 897"/>
              <a:gd name="T48" fmla="*/ 389 w 407"/>
              <a:gd name="T49" fmla="*/ 378 h 897"/>
              <a:gd name="T50" fmla="*/ 364 w 407"/>
              <a:gd name="T51" fmla="*/ 393 h 897"/>
              <a:gd name="T52" fmla="*/ 327 w 407"/>
              <a:gd name="T53" fmla="*/ 419 h 897"/>
              <a:gd name="T54" fmla="*/ 321 w 407"/>
              <a:gd name="T55" fmla="*/ 423 h 897"/>
              <a:gd name="T56" fmla="*/ 270 w 407"/>
              <a:gd name="T57" fmla="*/ 445 h 897"/>
              <a:gd name="T58" fmla="*/ 260 w 407"/>
              <a:gd name="T59" fmla="*/ 486 h 897"/>
              <a:gd name="T60" fmla="*/ 254 w 407"/>
              <a:gd name="T61" fmla="*/ 501 h 897"/>
              <a:gd name="T62" fmla="*/ 270 w 407"/>
              <a:gd name="T63" fmla="*/ 517 h 897"/>
              <a:gd name="T64" fmla="*/ 311 w 407"/>
              <a:gd name="T65" fmla="*/ 584 h 897"/>
              <a:gd name="T66" fmla="*/ 311 w 407"/>
              <a:gd name="T67" fmla="*/ 621 h 897"/>
              <a:gd name="T68" fmla="*/ 301 w 407"/>
              <a:gd name="T69" fmla="*/ 662 h 897"/>
              <a:gd name="T70" fmla="*/ 348 w 407"/>
              <a:gd name="T71" fmla="*/ 729 h 897"/>
              <a:gd name="T72" fmla="*/ 364 w 407"/>
              <a:gd name="T73" fmla="*/ 801 h 897"/>
              <a:gd name="T74" fmla="*/ 337 w 407"/>
              <a:gd name="T75" fmla="*/ 869 h 897"/>
              <a:gd name="T76" fmla="*/ 327 w 407"/>
              <a:gd name="T77" fmla="*/ 896 h 897"/>
              <a:gd name="T78" fmla="*/ 327 w 407"/>
              <a:gd name="T79" fmla="*/ 854 h 897"/>
              <a:gd name="T80" fmla="*/ 321 w 407"/>
              <a:gd name="T81" fmla="*/ 812 h 897"/>
              <a:gd name="T82" fmla="*/ 327 w 407"/>
              <a:gd name="T83" fmla="*/ 760 h 897"/>
              <a:gd name="T84" fmla="*/ 301 w 407"/>
              <a:gd name="T85" fmla="*/ 729 h 897"/>
              <a:gd name="T86" fmla="*/ 286 w 407"/>
              <a:gd name="T87" fmla="*/ 688 h 897"/>
              <a:gd name="T88" fmla="*/ 270 w 407"/>
              <a:gd name="T89" fmla="*/ 611 h 897"/>
              <a:gd name="T90" fmla="*/ 254 w 407"/>
              <a:gd name="T91" fmla="*/ 584 h 897"/>
              <a:gd name="T92" fmla="*/ 239 w 407"/>
              <a:gd name="T93" fmla="*/ 554 h 897"/>
              <a:gd name="T94" fmla="*/ 229 w 407"/>
              <a:gd name="T95" fmla="*/ 584 h 897"/>
              <a:gd name="T96" fmla="*/ 176 w 407"/>
              <a:gd name="T97" fmla="*/ 621 h 897"/>
              <a:gd name="T98" fmla="*/ 151 w 407"/>
              <a:gd name="T99" fmla="*/ 621 h 897"/>
              <a:gd name="T100" fmla="*/ 151 w 407"/>
              <a:gd name="T101" fmla="*/ 621 h 897"/>
              <a:gd name="T102" fmla="*/ 135 w 407"/>
              <a:gd name="T103" fmla="*/ 611 h 897"/>
              <a:gd name="T104" fmla="*/ 119 w 407"/>
              <a:gd name="T105" fmla="*/ 568 h 897"/>
              <a:gd name="T106" fmla="*/ 119 w 407"/>
              <a:gd name="T107" fmla="*/ 501 h 897"/>
              <a:gd name="T108" fmla="*/ 94 w 407"/>
              <a:gd name="T109" fmla="*/ 476 h 897"/>
              <a:gd name="T110" fmla="*/ 84 w 407"/>
              <a:gd name="T111" fmla="*/ 460 h 897"/>
              <a:gd name="T112" fmla="*/ 68 w 407"/>
              <a:gd name="T113" fmla="*/ 435 h 897"/>
              <a:gd name="T114" fmla="*/ 52 w 407"/>
              <a:gd name="T115" fmla="*/ 409 h 897"/>
              <a:gd name="T116" fmla="*/ 27 w 407"/>
              <a:gd name="T117" fmla="*/ 403 h 897"/>
              <a:gd name="T118" fmla="*/ 11 w 407"/>
              <a:gd name="T119" fmla="*/ 362 h 897"/>
              <a:gd name="T120" fmla="*/ 21 w 407"/>
              <a:gd name="T121" fmla="*/ 315 h 8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7"/>
              <a:gd name="T184" fmla="*/ 0 h 897"/>
              <a:gd name="T185" fmla="*/ 407 w 407"/>
              <a:gd name="T186" fmla="*/ 897 h 8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7" h="897">
                <a:moveTo>
                  <a:pt x="21" y="315"/>
                </a:moveTo>
                <a:lnTo>
                  <a:pt x="37" y="315"/>
                </a:lnTo>
                <a:lnTo>
                  <a:pt x="27" y="274"/>
                </a:lnTo>
                <a:lnTo>
                  <a:pt x="42" y="269"/>
                </a:lnTo>
                <a:lnTo>
                  <a:pt x="42" y="227"/>
                </a:lnTo>
                <a:lnTo>
                  <a:pt x="68" y="227"/>
                </a:lnTo>
                <a:lnTo>
                  <a:pt x="84" y="192"/>
                </a:lnTo>
                <a:lnTo>
                  <a:pt x="84" y="165"/>
                </a:lnTo>
                <a:lnTo>
                  <a:pt x="84" y="149"/>
                </a:lnTo>
                <a:lnTo>
                  <a:pt x="104" y="135"/>
                </a:lnTo>
                <a:lnTo>
                  <a:pt x="104" y="98"/>
                </a:lnTo>
                <a:lnTo>
                  <a:pt x="135" y="67"/>
                </a:lnTo>
                <a:lnTo>
                  <a:pt x="172" y="57"/>
                </a:lnTo>
                <a:lnTo>
                  <a:pt x="176" y="67"/>
                </a:lnTo>
                <a:lnTo>
                  <a:pt x="187" y="57"/>
                </a:lnTo>
                <a:lnTo>
                  <a:pt x="176" y="31"/>
                </a:lnTo>
                <a:lnTo>
                  <a:pt x="187" y="16"/>
                </a:lnTo>
                <a:lnTo>
                  <a:pt x="192" y="16"/>
                </a:lnTo>
                <a:lnTo>
                  <a:pt x="192" y="0"/>
                </a:lnTo>
                <a:lnTo>
                  <a:pt x="219" y="0"/>
                </a:lnTo>
                <a:lnTo>
                  <a:pt x="239" y="26"/>
                </a:lnTo>
                <a:lnTo>
                  <a:pt x="239" y="41"/>
                </a:lnTo>
                <a:lnTo>
                  <a:pt x="254" y="41"/>
                </a:lnTo>
                <a:lnTo>
                  <a:pt x="270" y="124"/>
                </a:lnTo>
                <a:lnTo>
                  <a:pt x="260" y="145"/>
                </a:lnTo>
                <a:lnTo>
                  <a:pt x="260" y="149"/>
                </a:lnTo>
                <a:lnTo>
                  <a:pt x="254" y="149"/>
                </a:lnTo>
                <a:lnTo>
                  <a:pt x="229" y="165"/>
                </a:lnTo>
                <a:lnTo>
                  <a:pt x="239" y="186"/>
                </a:lnTo>
                <a:lnTo>
                  <a:pt x="219" y="186"/>
                </a:lnTo>
                <a:lnTo>
                  <a:pt x="229" y="207"/>
                </a:lnTo>
                <a:lnTo>
                  <a:pt x="239" y="227"/>
                </a:lnTo>
                <a:lnTo>
                  <a:pt x="254" y="217"/>
                </a:lnTo>
                <a:lnTo>
                  <a:pt x="260" y="217"/>
                </a:lnTo>
                <a:lnTo>
                  <a:pt x="286" y="217"/>
                </a:lnTo>
                <a:lnTo>
                  <a:pt x="280" y="227"/>
                </a:lnTo>
                <a:lnTo>
                  <a:pt x="286" y="233"/>
                </a:lnTo>
                <a:lnTo>
                  <a:pt x="296" y="269"/>
                </a:lnTo>
                <a:lnTo>
                  <a:pt x="321" y="269"/>
                </a:lnTo>
                <a:lnTo>
                  <a:pt x="321" y="294"/>
                </a:lnTo>
                <a:lnTo>
                  <a:pt x="311" y="315"/>
                </a:lnTo>
                <a:lnTo>
                  <a:pt x="352" y="325"/>
                </a:lnTo>
                <a:lnTo>
                  <a:pt x="352" y="337"/>
                </a:lnTo>
                <a:lnTo>
                  <a:pt x="352" y="341"/>
                </a:lnTo>
                <a:lnTo>
                  <a:pt x="364" y="341"/>
                </a:lnTo>
                <a:lnTo>
                  <a:pt x="379" y="352"/>
                </a:lnTo>
                <a:lnTo>
                  <a:pt x="406" y="352"/>
                </a:lnTo>
                <a:lnTo>
                  <a:pt x="389" y="362"/>
                </a:lnTo>
                <a:lnTo>
                  <a:pt x="379" y="367"/>
                </a:lnTo>
                <a:lnTo>
                  <a:pt x="389" y="378"/>
                </a:lnTo>
                <a:lnTo>
                  <a:pt x="368" y="382"/>
                </a:lnTo>
                <a:lnTo>
                  <a:pt x="364" y="393"/>
                </a:lnTo>
                <a:lnTo>
                  <a:pt x="337" y="403"/>
                </a:lnTo>
                <a:lnTo>
                  <a:pt x="327" y="419"/>
                </a:lnTo>
                <a:lnTo>
                  <a:pt x="311" y="409"/>
                </a:lnTo>
                <a:lnTo>
                  <a:pt x="321" y="423"/>
                </a:lnTo>
                <a:lnTo>
                  <a:pt x="280" y="435"/>
                </a:lnTo>
                <a:lnTo>
                  <a:pt x="270" y="445"/>
                </a:lnTo>
                <a:lnTo>
                  <a:pt x="260" y="460"/>
                </a:lnTo>
                <a:lnTo>
                  <a:pt x="260" y="486"/>
                </a:lnTo>
                <a:lnTo>
                  <a:pt x="254" y="491"/>
                </a:lnTo>
                <a:lnTo>
                  <a:pt x="254" y="501"/>
                </a:lnTo>
                <a:lnTo>
                  <a:pt x="260" y="501"/>
                </a:lnTo>
                <a:lnTo>
                  <a:pt x="270" y="517"/>
                </a:lnTo>
                <a:lnTo>
                  <a:pt x="301" y="568"/>
                </a:lnTo>
                <a:lnTo>
                  <a:pt x="311" y="584"/>
                </a:lnTo>
                <a:lnTo>
                  <a:pt x="321" y="611"/>
                </a:lnTo>
                <a:lnTo>
                  <a:pt x="311" y="621"/>
                </a:lnTo>
                <a:lnTo>
                  <a:pt x="311" y="641"/>
                </a:lnTo>
                <a:lnTo>
                  <a:pt x="301" y="662"/>
                </a:lnTo>
                <a:lnTo>
                  <a:pt x="301" y="678"/>
                </a:lnTo>
                <a:lnTo>
                  <a:pt x="348" y="729"/>
                </a:lnTo>
                <a:lnTo>
                  <a:pt x="348" y="750"/>
                </a:lnTo>
                <a:lnTo>
                  <a:pt x="364" y="801"/>
                </a:lnTo>
                <a:lnTo>
                  <a:pt x="352" y="828"/>
                </a:lnTo>
                <a:lnTo>
                  <a:pt x="337" y="869"/>
                </a:lnTo>
                <a:lnTo>
                  <a:pt x="337" y="885"/>
                </a:lnTo>
                <a:lnTo>
                  <a:pt x="327" y="896"/>
                </a:lnTo>
                <a:lnTo>
                  <a:pt x="321" y="869"/>
                </a:lnTo>
                <a:lnTo>
                  <a:pt x="327" y="854"/>
                </a:lnTo>
                <a:lnTo>
                  <a:pt x="327" y="812"/>
                </a:lnTo>
                <a:lnTo>
                  <a:pt x="321" y="812"/>
                </a:lnTo>
                <a:lnTo>
                  <a:pt x="327" y="801"/>
                </a:lnTo>
                <a:lnTo>
                  <a:pt x="327" y="760"/>
                </a:lnTo>
                <a:lnTo>
                  <a:pt x="301" y="709"/>
                </a:lnTo>
                <a:lnTo>
                  <a:pt x="301" y="729"/>
                </a:lnTo>
                <a:lnTo>
                  <a:pt x="296" y="729"/>
                </a:lnTo>
                <a:lnTo>
                  <a:pt x="286" y="688"/>
                </a:lnTo>
                <a:lnTo>
                  <a:pt x="280" y="641"/>
                </a:lnTo>
                <a:lnTo>
                  <a:pt x="270" y="611"/>
                </a:lnTo>
                <a:lnTo>
                  <a:pt x="270" y="584"/>
                </a:lnTo>
                <a:lnTo>
                  <a:pt x="254" y="584"/>
                </a:lnTo>
                <a:lnTo>
                  <a:pt x="244" y="568"/>
                </a:lnTo>
                <a:lnTo>
                  <a:pt x="239" y="554"/>
                </a:lnTo>
                <a:lnTo>
                  <a:pt x="229" y="558"/>
                </a:lnTo>
                <a:lnTo>
                  <a:pt x="229" y="584"/>
                </a:lnTo>
                <a:lnTo>
                  <a:pt x="213" y="600"/>
                </a:lnTo>
                <a:lnTo>
                  <a:pt x="176" y="621"/>
                </a:lnTo>
                <a:lnTo>
                  <a:pt x="172" y="626"/>
                </a:lnTo>
                <a:lnTo>
                  <a:pt x="151" y="621"/>
                </a:lnTo>
                <a:lnTo>
                  <a:pt x="161" y="611"/>
                </a:lnTo>
                <a:lnTo>
                  <a:pt x="151" y="621"/>
                </a:lnTo>
                <a:lnTo>
                  <a:pt x="135" y="621"/>
                </a:lnTo>
                <a:lnTo>
                  <a:pt x="135" y="611"/>
                </a:lnTo>
                <a:lnTo>
                  <a:pt x="119" y="621"/>
                </a:lnTo>
                <a:lnTo>
                  <a:pt x="119" y="568"/>
                </a:lnTo>
                <a:lnTo>
                  <a:pt x="131" y="527"/>
                </a:lnTo>
                <a:lnTo>
                  <a:pt x="119" y="501"/>
                </a:lnTo>
                <a:lnTo>
                  <a:pt x="94" y="470"/>
                </a:lnTo>
                <a:lnTo>
                  <a:pt x="94" y="476"/>
                </a:lnTo>
                <a:lnTo>
                  <a:pt x="68" y="450"/>
                </a:lnTo>
                <a:lnTo>
                  <a:pt x="84" y="460"/>
                </a:lnTo>
                <a:lnTo>
                  <a:pt x="94" y="450"/>
                </a:lnTo>
                <a:lnTo>
                  <a:pt x="68" y="435"/>
                </a:lnTo>
                <a:lnTo>
                  <a:pt x="62" y="419"/>
                </a:lnTo>
                <a:lnTo>
                  <a:pt x="52" y="409"/>
                </a:lnTo>
                <a:lnTo>
                  <a:pt x="37" y="403"/>
                </a:lnTo>
                <a:lnTo>
                  <a:pt x="27" y="403"/>
                </a:lnTo>
                <a:lnTo>
                  <a:pt x="0" y="367"/>
                </a:lnTo>
                <a:lnTo>
                  <a:pt x="11" y="362"/>
                </a:lnTo>
                <a:lnTo>
                  <a:pt x="27" y="367"/>
                </a:lnTo>
                <a:lnTo>
                  <a:pt x="21" y="31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3" name="Freeform 50">
            <a:extLst>
              <a:ext uri="{FF2B5EF4-FFF2-40B4-BE49-F238E27FC236}">
                <a16:creationId xmlns:a16="http://schemas.microsoft.com/office/drawing/2014/main" id="{23126DA2-29B8-AC4D-88DE-B480C824E045}"/>
              </a:ext>
            </a:extLst>
          </p:cNvPr>
          <p:cNvSpPr>
            <a:spLocks noChangeArrowheads="1"/>
          </p:cNvSpPr>
          <p:nvPr/>
        </p:nvSpPr>
        <p:spPr bwMode="auto">
          <a:xfrm>
            <a:off x="7811069" y="4630359"/>
            <a:ext cx="26101" cy="31991"/>
          </a:xfrm>
          <a:custGeom>
            <a:avLst/>
            <a:gdLst>
              <a:gd name="T0" fmla="*/ 0 w 42"/>
              <a:gd name="T1" fmla="*/ 15 h 52"/>
              <a:gd name="T2" fmla="*/ 25 w 42"/>
              <a:gd name="T3" fmla="*/ 0 h 52"/>
              <a:gd name="T4" fmla="*/ 25 w 42"/>
              <a:gd name="T5" fmla="*/ 15 h 52"/>
              <a:gd name="T6" fmla="*/ 41 w 42"/>
              <a:gd name="T7" fmla="*/ 35 h 52"/>
              <a:gd name="T8" fmla="*/ 25 w 42"/>
              <a:gd name="T9" fmla="*/ 35 h 52"/>
              <a:gd name="T10" fmla="*/ 6 w 42"/>
              <a:gd name="T11" fmla="*/ 51 h 52"/>
              <a:gd name="T12" fmla="*/ 0 w 42"/>
              <a:gd name="T13" fmla="*/ 15 h 52"/>
              <a:gd name="T14" fmla="*/ 0 w 42"/>
              <a:gd name="T15" fmla="*/ 15 h 52"/>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2"/>
              <a:gd name="T26" fmla="*/ 42 w 42"/>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2">
                <a:moveTo>
                  <a:pt x="0" y="15"/>
                </a:moveTo>
                <a:lnTo>
                  <a:pt x="25" y="0"/>
                </a:lnTo>
                <a:lnTo>
                  <a:pt x="25" y="15"/>
                </a:lnTo>
                <a:lnTo>
                  <a:pt x="41" y="35"/>
                </a:lnTo>
                <a:lnTo>
                  <a:pt x="25" y="35"/>
                </a:lnTo>
                <a:lnTo>
                  <a:pt x="6" y="51"/>
                </a:lnTo>
                <a:lnTo>
                  <a:pt x="0" y="1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4" name="Freeform 51">
            <a:extLst>
              <a:ext uri="{FF2B5EF4-FFF2-40B4-BE49-F238E27FC236}">
                <a16:creationId xmlns:a16="http://schemas.microsoft.com/office/drawing/2014/main" id="{F121FE9E-2545-024A-ADF8-A53C268A7AA4}"/>
              </a:ext>
            </a:extLst>
          </p:cNvPr>
          <p:cNvSpPr>
            <a:spLocks noChangeArrowheads="1"/>
          </p:cNvSpPr>
          <p:nvPr/>
        </p:nvSpPr>
        <p:spPr bwMode="auto">
          <a:xfrm>
            <a:off x="7923154" y="3995324"/>
            <a:ext cx="47598" cy="115170"/>
          </a:xfrm>
          <a:custGeom>
            <a:avLst/>
            <a:gdLst>
              <a:gd name="T0" fmla="*/ 41 w 79"/>
              <a:gd name="T1" fmla="*/ 181 h 182"/>
              <a:gd name="T2" fmla="*/ 36 w 79"/>
              <a:gd name="T3" fmla="*/ 181 h 182"/>
              <a:gd name="T4" fmla="*/ 36 w 79"/>
              <a:gd name="T5" fmla="*/ 165 h 182"/>
              <a:gd name="T6" fmla="*/ 16 w 79"/>
              <a:gd name="T7" fmla="*/ 150 h 182"/>
              <a:gd name="T8" fmla="*/ 0 w 79"/>
              <a:gd name="T9" fmla="*/ 118 h 182"/>
              <a:gd name="T10" fmla="*/ 0 w 79"/>
              <a:gd name="T11" fmla="*/ 93 h 182"/>
              <a:gd name="T12" fmla="*/ 10 w 79"/>
              <a:gd name="T13" fmla="*/ 73 h 182"/>
              <a:gd name="T14" fmla="*/ 36 w 79"/>
              <a:gd name="T15" fmla="*/ 15 h 182"/>
              <a:gd name="T16" fmla="*/ 51 w 79"/>
              <a:gd name="T17" fmla="*/ 0 h 182"/>
              <a:gd name="T18" fmla="*/ 78 w 79"/>
              <a:gd name="T19" fmla="*/ 15 h 182"/>
              <a:gd name="T20" fmla="*/ 78 w 79"/>
              <a:gd name="T21" fmla="*/ 41 h 182"/>
              <a:gd name="T22" fmla="*/ 67 w 79"/>
              <a:gd name="T23" fmla="*/ 57 h 182"/>
              <a:gd name="T24" fmla="*/ 62 w 79"/>
              <a:gd name="T25" fmla="*/ 118 h 182"/>
              <a:gd name="T26" fmla="*/ 51 w 79"/>
              <a:gd name="T27" fmla="*/ 150 h 182"/>
              <a:gd name="T28" fmla="*/ 41 w 79"/>
              <a:gd name="T29" fmla="*/ 181 h 182"/>
              <a:gd name="T30" fmla="*/ 41 w 79"/>
              <a:gd name="T31" fmla="*/ 181 h 1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182"/>
              <a:gd name="T50" fmla="*/ 79 w 79"/>
              <a:gd name="T51" fmla="*/ 182 h 1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182">
                <a:moveTo>
                  <a:pt x="41" y="181"/>
                </a:moveTo>
                <a:lnTo>
                  <a:pt x="36" y="181"/>
                </a:lnTo>
                <a:lnTo>
                  <a:pt x="36" y="165"/>
                </a:lnTo>
                <a:lnTo>
                  <a:pt x="16" y="150"/>
                </a:lnTo>
                <a:lnTo>
                  <a:pt x="0" y="118"/>
                </a:lnTo>
                <a:lnTo>
                  <a:pt x="0" y="93"/>
                </a:lnTo>
                <a:lnTo>
                  <a:pt x="10" y="73"/>
                </a:lnTo>
                <a:lnTo>
                  <a:pt x="36" y="15"/>
                </a:lnTo>
                <a:lnTo>
                  <a:pt x="51" y="0"/>
                </a:lnTo>
                <a:lnTo>
                  <a:pt x="78" y="15"/>
                </a:lnTo>
                <a:lnTo>
                  <a:pt x="78" y="41"/>
                </a:lnTo>
                <a:lnTo>
                  <a:pt x="67" y="57"/>
                </a:lnTo>
                <a:lnTo>
                  <a:pt x="62" y="118"/>
                </a:lnTo>
                <a:lnTo>
                  <a:pt x="51" y="150"/>
                </a:lnTo>
                <a:lnTo>
                  <a:pt x="41" y="181"/>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55" name="Freeform 52">
            <a:extLst>
              <a:ext uri="{FF2B5EF4-FFF2-40B4-BE49-F238E27FC236}">
                <a16:creationId xmlns:a16="http://schemas.microsoft.com/office/drawing/2014/main" id="{B6855886-573F-944E-8531-A6AC36AD8F5F}"/>
              </a:ext>
            </a:extLst>
          </p:cNvPr>
          <p:cNvSpPr>
            <a:spLocks noChangeArrowheads="1"/>
          </p:cNvSpPr>
          <p:nvPr/>
        </p:nvSpPr>
        <p:spPr bwMode="auto">
          <a:xfrm>
            <a:off x="6602707" y="2859620"/>
            <a:ext cx="1504695" cy="1306861"/>
          </a:xfrm>
          <a:custGeom>
            <a:avLst/>
            <a:gdLst>
              <a:gd name="T0" fmla="*/ 2035 w 2451"/>
              <a:gd name="T1" fmla="*/ 145 h 2045"/>
              <a:gd name="T2" fmla="*/ 2257 w 2451"/>
              <a:gd name="T3" fmla="*/ 305 h 2045"/>
              <a:gd name="T4" fmla="*/ 2450 w 2451"/>
              <a:gd name="T5" fmla="*/ 362 h 2045"/>
              <a:gd name="T6" fmla="*/ 2393 w 2451"/>
              <a:gd name="T7" fmla="*/ 730 h 2045"/>
              <a:gd name="T8" fmla="*/ 2320 w 2451"/>
              <a:gd name="T9" fmla="*/ 787 h 2045"/>
              <a:gd name="T10" fmla="*/ 2232 w 2451"/>
              <a:gd name="T11" fmla="*/ 812 h 2045"/>
              <a:gd name="T12" fmla="*/ 2102 w 2451"/>
              <a:gd name="T13" fmla="*/ 963 h 2045"/>
              <a:gd name="T14" fmla="*/ 2051 w 2451"/>
              <a:gd name="T15" fmla="*/ 963 h 2045"/>
              <a:gd name="T16" fmla="*/ 1942 w 2451"/>
              <a:gd name="T17" fmla="*/ 989 h 2045"/>
              <a:gd name="T18" fmla="*/ 1967 w 2451"/>
              <a:gd name="T19" fmla="*/ 1108 h 2045"/>
              <a:gd name="T20" fmla="*/ 2123 w 2451"/>
              <a:gd name="T21" fmla="*/ 1087 h 2045"/>
              <a:gd name="T22" fmla="*/ 2009 w 2451"/>
              <a:gd name="T23" fmla="*/ 1257 h 2045"/>
              <a:gd name="T24" fmla="*/ 2118 w 2451"/>
              <a:gd name="T25" fmla="*/ 1413 h 2045"/>
              <a:gd name="T26" fmla="*/ 2133 w 2451"/>
              <a:gd name="T27" fmla="*/ 1501 h 2045"/>
              <a:gd name="T28" fmla="*/ 2185 w 2451"/>
              <a:gd name="T29" fmla="*/ 1531 h 2045"/>
              <a:gd name="T30" fmla="*/ 2165 w 2451"/>
              <a:gd name="T31" fmla="*/ 1588 h 2045"/>
              <a:gd name="T32" fmla="*/ 2123 w 2451"/>
              <a:gd name="T33" fmla="*/ 1697 h 2045"/>
              <a:gd name="T34" fmla="*/ 2092 w 2451"/>
              <a:gd name="T35" fmla="*/ 1801 h 2045"/>
              <a:gd name="T36" fmla="*/ 1993 w 2451"/>
              <a:gd name="T37" fmla="*/ 1909 h 2045"/>
              <a:gd name="T38" fmla="*/ 1864 w 2451"/>
              <a:gd name="T39" fmla="*/ 1909 h 2045"/>
              <a:gd name="T40" fmla="*/ 1766 w 2451"/>
              <a:gd name="T41" fmla="*/ 1993 h 2045"/>
              <a:gd name="T42" fmla="*/ 1709 w 2451"/>
              <a:gd name="T43" fmla="*/ 1993 h 2045"/>
              <a:gd name="T44" fmla="*/ 1646 w 2451"/>
              <a:gd name="T45" fmla="*/ 1981 h 2045"/>
              <a:gd name="T46" fmla="*/ 1523 w 2451"/>
              <a:gd name="T47" fmla="*/ 1909 h 2045"/>
              <a:gd name="T48" fmla="*/ 1413 w 2451"/>
              <a:gd name="T49" fmla="*/ 1925 h 2045"/>
              <a:gd name="T50" fmla="*/ 1357 w 2451"/>
              <a:gd name="T51" fmla="*/ 2003 h 2045"/>
              <a:gd name="T52" fmla="*/ 1279 w 2451"/>
              <a:gd name="T53" fmla="*/ 1966 h 2045"/>
              <a:gd name="T54" fmla="*/ 1212 w 2451"/>
              <a:gd name="T55" fmla="*/ 1858 h 2045"/>
              <a:gd name="T56" fmla="*/ 1155 w 2451"/>
              <a:gd name="T57" fmla="*/ 1805 h 2045"/>
              <a:gd name="T58" fmla="*/ 1165 w 2451"/>
              <a:gd name="T59" fmla="*/ 1666 h 2045"/>
              <a:gd name="T60" fmla="*/ 1072 w 2451"/>
              <a:gd name="T61" fmla="*/ 1640 h 2045"/>
              <a:gd name="T62" fmla="*/ 1030 w 2451"/>
              <a:gd name="T63" fmla="*/ 1609 h 2045"/>
              <a:gd name="T64" fmla="*/ 912 w 2451"/>
              <a:gd name="T65" fmla="*/ 1666 h 2045"/>
              <a:gd name="T66" fmla="*/ 777 w 2451"/>
              <a:gd name="T67" fmla="*/ 1682 h 2045"/>
              <a:gd name="T68" fmla="*/ 601 w 2451"/>
              <a:gd name="T69" fmla="*/ 1656 h 2045"/>
              <a:gd name="T70" fmla="*/ 507 w 2451"/>
              <a:gd name="T71" fmla="*/ 1615 h 2045"/>
              <a:gd name="T72" fmla="*/ 284 w 2451"/>
              <a:gd name="T73" fmla="*/ 1474 h 2045"/>
              <a:gd name="T74" fmla="*/ 300 w 2451"/>
              <a:gd name="T75" fmla="*/ 1408 h 2045"/>
              <a:gd name="T76" fmla="*/ 176 w 2451"/>
              <a:gd name="T77" fmla="*/ 1257 h 2045"/>
              <a:gd name="T78" fmla="*/ 81 w 2451"/>
              <a:gd name="T79" fmla="*/ 1180 h 2045"/>
              <a:gd name="T80" fmla="*/ 50 w 2451"/>
              <a:gd name="T81" fmla="*/ 1014 h 2045"/>
              <a:gd name="T82" fmla="*/ 259 w 2451"/>
              <a:gd name="T83" fmla="*/ 910 h 2045"/>
              <a:gd name="T84" fmla="*/ 300 w 2451"/>
              <a:gd name="T85" fmla="*/ 693 h 2045"/>
              <a:gd name="T86" fmla="*/ 450 w 2451"/>
              <a:gd name="T87" fmla="*/ 471 h 2045"/>
              <a:gd name="T88" fmla="*/ 560 w 2451"/>
              <a:gd name="T89" fmla="*/ 523 h 2045"/>
              <a:gd name="T90" fmla="*/ 652 w 2451"/>
              <a:gd name="T91" fmla="*/ 652 h 2045"/>
              <a:gd name="T92" fmla="*/ 859 w 2451"/>
              <a:gd name="T93" fmla="*/ 756 h 2045"/>
              <a:gd name="T94" fmla="*/ 1072 w 2451"/>
              <a:gd name="T95" fmla="*/ 838 h 2045"/>
              <a:gd name="T96" fmla="*/ 1321 w 2451"/>
              <a:gd name="T97" fmla="*/ 879 h 2045"/>
              <a:gd name="T98" fmla="*/ 1564 w 2451"/>
              <a:gd name="T99" fmla="*/ 704 h 2045"/>
              <a:gd name="T100" fmla="*/ 1646 w 2451"/>
              <a:gd name="T101" fmla="*/ 647 h 2045"/>
              <a:gd name="T102" fmla="*/ 1750 w 2451"/>
              <a:gd name="T103" fmla="*/ 554 h 2045"/>
              <a:gd name="T104" fmla="*/ 1859 w 2451"/>
              <a:gd name="T105" fmla="*/ 503 h 2045"/>
              <a:gd name="T106" fmla="*/ 1709 w 2451"/>
              <a:gd name="T107" fmla="*/ 446 h 2045"/>
              <a:gd name="T108" fmla="*/ 1662 w 2451"/>
              <a:gd name="T109" fmla="*/ 311 h 2045"/>
              <a:gd name="T110" fmla="*/ 1756 w 2451"/>
              <a:gd name="T111" fmla="*/ 104 h 20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51"/>
              <a:gd name="T169" fmla="*/ 0 h 2045"/>
              <a:gd name="T170" fmla="*/ 2451 w 2451"/>
              <a:gd name="T171" fmla="*/ 2045 h 20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51" h="2045">
                <a:moveTo>
                  <a:pt x="1818" y="11"/>
                </a:moveTo>
                <a:lnTo>
                  <a:pt x="1838" y="0"/>
                </a:lnTo>
                <a:lnTo>
                  <a:pt x="1864" y="11"/>
                </a:lnTo>
                <a:lnTo>
                  <a:pt x="1916" y="20"/>
                </a:lnTo>
                <a:lnTo>
                  <a:pt x="1942" y="25"/>
                </a:lnTo>
                <a:lnTo>
                  <a:pt x="1957" y="37"/>
                </a:lnTo>
                <a:lnTo>
                  <a:pt x="2035" y="145"/>
                </a:lnTo>
                <a:lnTo>
                  <a:pt x="2067" y="176"/>
                </a:lnTo>
                <a:lnTo>
                  <a:pt x="2092" y="228"/>
                </a:lnTo>
                <a:lnTo>
                  <a:pt x="2108" y="254"/>
                </a:lnTo>
                <a:lnTo>
                  <a:pt x="2123" y="270"/>
                </a:lnTo>
                <a:lnTo>
                  <a:pt x="2165" y="270"/>
                </a:lnTo>
                <a:lnTo>
                  <a:pt x="2190" y="270"/>
                </a:lnTo>
                <a:lnTo>
                  <a:pt x="2257" y="305"/>
                </a:lnTo>
                <a:lnTo>
                  <a:pt x="2300" y="388"/>
                </a:lnTo>
                <a:lnTo>
                  <a:pt x="2320" y="388"/>
                </a:lnTo>
                <a:lnTo>
                  <a:pt x="2361" y="378"/>
                </a:lnTo>
                <a:lnTo>
                  <a:pt x="2376" y="352"/>
                </a:lnTo>
                <a:lnTo>
                  <a:pt x="2419" y="337"/>
                </a:lnTo>
                <a:lnTo>
                  <a:pt x="2450" y="321"/>
                </a:lnTo>
                <a:lnTo>
                  <a:pt x="2450" y="362"/>
                </a:lnTo>
                <a:lnTo>
                  <a:pt x="2450" y="403"/>
                </a:lnTo>
                <a:lnTo>
                  <a:pt x="2444" y="419"/>
                </a:lnTo>
                <a:lnTo>
                  <a:pt x="2444" y="564"/>
                </a:lnTo>
                <a:lnTo>
                  <a:pt x="2393" y="544"/>
                </a:lnTo>
                <a:lnTo>
                  <a:pt x="2366" y="580"/>
                </a:lnTo>
                <a:lnTo>
                  <a:pt x="2402" y="678"/>
                </a:lnTo>
                <a:lnTo>
                  <a:pt x="2393" y="730"/>
                </a:lnTo>
                <a:lnTo>
                  <a:pt x="2393" y="746"/>
                </a:lnTo>
                <a:lnTo>
                  <a:pt x="2376" y="730"/>
                </a:lnTo>
                <a:lnTo>
                  <a:pt x="2361" y="720"/>
                </a:lnTo>
                <a:lnTo>
                  <a:pt x="2361" y="746"/>
                </a:lnTo>
                <a:lnTo>
                  <a:pt x="2341" y="761"/>
                </a:lnTo>
                <a:lnTo>
                  <a:pt x="2335" y="781"/>
                </a:lnTo>
                <a:lnTo>
                  <a:pt x="2320" y="787"/>
                </a:lnTo>
                <a:lnTo>
                  <a:pt x="2300" y="797"/>
                </a:lnTo>
                <a:lnTo>
                  <a:pt x="2300" y="802"/>
                </a:lnTo>
                <a:lnTo>
                  <a:pt x="2310" y="822"/>
                </a:lnTo>
                <a:lnTo>
                  <a:pt x="2294" y="822"/>
                </a:lnTo>
                <a:lnTo>
                  <a:pt x="2268" y="822"/>
                </a:lnTo>
                <a:lnTo>
                  <a:pt x="2253" y="802"/>
                </a:lnTo>
                <a:lnTo>
                  <a:pt x="2232" y="812"/>
                </a:lnTo>
                <a:lnTo>
                  <a:pt x="2232" y="838"/>
                </a:lnTo>
                <a:lnTo>
                  <a:pt x="2227" y="854"/>
                </a:lnTo>
                <a:lnTo>
                  <a:pt x="2211" y="869"/>
                </a:lnTo>
                <a:lnTo>
                  <a:pt x="2175" y="895"/>
                </a:lnTo>
                <a:lnTo>
                  <a:pt x="2159" y="937"/>
                </a:lnTo>
                <a:lnTo>
                  <a:pt x="2123" y="947"/>
                </a:lnTo>
                <a:lnTo>
                  <a:pt x="2102" y="963"/>
                </a:lnTo>
                <a:lnTo>
                  <a:pt x="2077" y="989"/>
                </a:lnTo>
                <a:lnTo>
                  <a:pt x="2051" y="1014"/>
                </a:lnTo>
                <a:lnTo>
                  <a:pt x="2040" y="1004"/>
                </a:lnTo>
                <a:lnTo>
                  <a:pt x="2055" y="989"/>
                </a:lnTo>
                <a:lnTo>
                  <a:pt x="2055" y="978"/>
                </a:lnTo>
                <a:lnTo>
                  <a:pt x="2067" y="973"/>
                </a:lnTo>
                <a:lnTo>
                  <a:pt x="2051" y="963"/>
                </a:lnTo>
                <a:lnTo>
                  <a:pt x="2040" y="947"/>
                </a:lnTo>
                <a:lnTo>
                  <a:pt x="2067" y="895"/>
                </a:lnTo>
                <a:lnTo>
                  <a:pt x="2035" y="869"/>
                </a:lnTo>
                <a:lnTo>
                  <a:pt x="1999" y="890"/>
                </a:lnTo>
                <a:lnTo>
                  <a:pt x="1973" y="937"/>
                </a:lnTo>
                <a:lnTo>
                  <a:pt x="1947" y="963"/>
                </a:lnTo>
                <a:lnTo>
                  <a:pt x="1942" y="989"/>
                </a:lnTo>
                <a:lnTo>
                  <a:pt x="1926" y="999"/>
                </a:lnTo>
                <a:lnTo>
                  <a:pt x="1890" y="999"/>
                </a:lnTo>
                <a:lnTo>
                  <a:pt x="1900" y="1040"/>
                </a:lnTo>
                <a:lnTo>
                  <a:pt x="1916" y="1071"/>
                </a:lnTo>
                <a:lnTo>
                  <a:pt x="1932" y="1067"/>
                </a:lnTo>
                <a:lnTo>
                  <a:pt x="1957" y="1081"/>
                </a:lnTo>
                <a:lnTo>
                  <a:pt x="1967" y="1108"/>
                </a:lnTo>
                <a:lnTo>
                  <a:pt x="1983" y="1123"/>
                </a:lnTo>
                <a:lnTo>
                  <a:pt x="1999" y="1112"/>
                </a:lnTo>
                <a:lnTo>
                  <a:pt x="2024" y="1087"/>
                </a:lnTo>
                <a:lnTo>
                  <a:pt x="2040" y="1071"/>
                </a:lnTo>
                <a:lnTo>
                  <a:pt x="2077" y="1087"/>
                </a:lnTo>
                <a:lnTo>
                  <a:pt x="2102" y="1087"/>
                </a:lnTo>
                <a:lnTo>
                  <a:pt x="2123" y="1087"/>
                </a:lnTo>
                <a:lnTo>
                  <a:pt x="2123" y="1123"/>
                </a:lnTo>
                <a:lnTo>
                  <a:pt x="2102" y="1112"/>
                </a:lnTo>
                <a:lnTo>
                  <a:pt x="2055" y="1139"/>
                </a:lnTo>
                <a:lnTo>
                  <a:pt x="2067" y="1149"/>
                </a:lnTo>
                <a:lnTo>
                  <a:pt x="2035" y="1190"/>
                </a:lnTo>
                <a:lnTo>
                  <a:pt x="2009" y="1231"/>
                </a:lnTo>
                <a:lnTo>
                  <a:pt x="2009" y="1257"/>
                </a:lnTo>
                <a:lnTo>
                  <a:pt x="2055" y="1284"/>
                </a:lnTo>
                <a:lnTo>
                  <a:pt x="2092" y="1345"/>
                </a:lnTo>
                <a:lnTo>
                  <a:pt x="2108" y="1356"/>
                </a:lnTo>
                <a:lnTo>
                  <a:pt x="2118" y="1382"/>
                </a:lnTo>
                <a:lnTo>
                  <a:pt x="2143" y="1408"/>
                </a:lnTo>
                <a:lnTo>
                  <a:pt x="2159" y="1423"/>
                </a:lnTo>
                <a:lnTo>
                  <a:pt x="2118" y="1413"/>
                </a:lnTo>
                <a:lnTo>
                  <a:pt x="2102" y="1408"/>
                </a:lnTo>
                <a:lnTo>
                  <a:pt x="2092" y="1413"/>
                </a:lnTo>
                <a:lnTo>
                  <a:pt x="2108" y="1413"/>
                </a:lnTo>
                <a:lnTo>
                  <a:pt x="2133" y="1439"/>
                </a:lnTo>
                <a:lnTo>
                  <a:pt x="2165" y="1474"/>
                </a:lnTo>
                <a:lnTo>
                  <a:pt x="2143" y="1480"/>
                </a:lnTo>
                <a:lnTo>
                  <a:pt x="2133" y="1501"/>
                </a:lnTo>
                <a:lnTo>
                  <a:pt x="2108" y="1501"/>
                </a:lnTo>
                <a:lnTo>
                  <a:pt x="2102" y="1516"/>
                </a:lnTo>
                <a:lnTo>
                  <a:pt x="2118" y="1506"/>
                </a:lnTo>
                <a:lnTo>
                  <a:pt x="2118" y="1521"/>
                </a:lnTo>
                <a:lnTo>
                  <a:pt x="2149" y="1506"/>
                </a:lnTo>
                <a:lnTo>
                  <a:pt x="2175" y="1521"/>
                </a:lnTo>
                <a:lnTo>
                  <a:pt x="2185" y="1531"/>
                </a:lnTo>
                <a:lnTo>
                  <a:pt x="2165" y="1547"/>
                </a:lnTo>
                <a:lnTo>
                  <a:pt x="2185" y="1547"/>
                </a:lnTo>
                <a:lnTo>
                  <a:pt x="2185" y="1562"/>
                </a:lnTo>
                <a:lnTo>
                  <a:pt x="2165" y="1562"/>
                </a:lnTo>
                <a:lnTo>
                  <a:pt x="2175" y="1572"/>
                </a:lnTo>
                <a:lnTo>
                  <a:pt x="2175" y="1588"/>
                </a:lnTo>
                <a:lnTo>
                  <a:pt x="2165" y="1588"/>
                </a:lnTo>
                <a:lnTo>
                  <a:pt x="2165" y="1599"/>
                </a:lnTo>
                <a:lnTo>
                  <a:pt x="2185" y="1609"/>
                </a:lnTo>
                <a:lnTo>
                  <a:pt x="2165" y="1615"/>
                </a:lnTo>
                <a:lnTo>
                  <a:pt x="2165" y="1609"/>
                </a:lnTo>
                <a:lnTo>
                  <a:pt x="2159" y="1615"/>
                </a:lnTo>
                <a:lnTo>
                  <a:pt x="2143" y="1656"/>
                </a:lnTo>
                <a:lnTo>
                  <a:pt x="2123" y="1697"/>
                </a:lnTo>
                <a:lnTo>
                  <a:pt x="2108" y="1697"/>
                </a:lnTo>
                <a:lnTo>
                  <a:pt x="2108" y="1707"/>
                </a:lnTo>
                <a:lnTo>
                  <a:pt x="2118" y="1717"/>
                </a:lnTo>
                <a:lnTo>
                  <a:pt x="2108" y="1733"/>
                </a:lnTo>
                <a:lnTo>
                  <a:pt x="2108" y="1760"/>
                </a:lnTo>
                <a:lnTo>
                  <a:pt x="2108" y="1775"/>
                </a:lnTo>
                <a:lnTo>
                  <a:pt x="2092" y="1801"/>
                </a:lnTo>
                <a:lnTo>
                  <a:pt x="2077" y="1817"/>
                </a:lnTo>
                <a:lnTo>
                  <a:pt x="2051" y="1827"/>
                </a:lnTo>
                <a:lnTo>
                  <a:pt x="2055" y="1832"/>
                </a:lnTo>
                <a:lnTo>
                  <a:pt x="2035" y="1858"/>
                </a:lnTo>
                <a:lnTo>
                  <a:pt x="2014" y="1868"/>
                </a:lnTo>
                <a:lnTo>
                  <a:pt x="2009" y="1868"/>
                </a:lnTo>
                <a:lnTo>
                  <a:pt x="1993" y="1909"/>
                </a:lnTo>
                <a:lnTo>
                  <a:pt x="1957" y="1915"/>
                </a:lnTo>
                <a:lnTo>
                  <a:pt x="1947" y="1925"/>
                </a:lnTo>
                <a:lnTo>
                  <a:pt x="1932" y="1915"/>
                </a:lnTo>
                <a:lnTo>
                  <a:pt x="1926" y="1925"/>
                </a:lnTo>
                <a:lnTo>
                  <a:pt x="1916" y="1915"/>
                </a:lnTo>
                <a:lnTo>
                  <a:pt x="1890" y="1935"/>
                </a:lnTo>
                <a:lnTo>
                  <a:pt x="1864" y="1909"/>
                </a:lnTo>
                <a:lnTo>
                  <a:pt x="1875" y="1950"/>
                </a:lnTo>
                <a:lnTo>
                  <a:pt x="1832" y="1966"/>
                </a:lnTo>
                <a:lnTo>
                  <a:pt x="1822" y="1956"/>
                </a:lnTo>
                <a:lnTo>
                  <a:pt x="1822" y="1966"/>
                </a:lnTo>
                <a:lnTo>
                  <a:pt x="1807" y="1977"/>
                </a:lnTo>
                <a:lnTo>
                  <a:pt x="1791" y="1981"/>
                </a:lnTo>
                <a:lnTo>
                  <a:pt x="1766" y="1993"/>
                </a:lnTo>
                <a:lnTo>
                  <a:pt x="1740" y="2003"/>
                </a:lnTo>
                <a:lnTo>
                  <a:pt x="1740" y="1993"/>
                </a:lnTo>
                <a:lnTo>
                  <a:pt x="1730" y="2018"/>
                </a:lnTo>
                <a:lnTo>
                  <a:pt x="1750" y="2034"/>
                </a:lnTo>
                <a:lnTo>
                  <a:pt x="1724" y="2044"/>
                </a:lnTo>
                <a:lnTo>
                  <a:pt x="1714" y="2007"/>
                </a:lnTo>
                <a:lnTo>
                  <a:pt x="1709" y="1993"/>
                </a:lnTo>
                <a:lnTo>
                  <a:pt x="1724" y="1981"/>
                </a:lnTo>
                <a:lnTo>
                  <a:pt x="1699" y="1966"/>
                </a:lnTo>
                <a:lnTo>
                  <a:pt x="1688" y="1981"/>
                </a:lnTo>
                <a:lnTo>
                  <a:pt x="1672" y="1977"/>
                </a:lnTo>
                <a:lnTo>
                  <a:pt x="1657" y="1966"/>
                </a:lnTo>
                <a:lnTo>
                  <a:pt x="1646" y="1966"/>
                </a:lnTo>
                <a:lnTo>
                  <a:pt x="1646" y="1981"/>
                </a:lnTo>
                <a:lnTo>
                  <a:pt x="1631" y="1981"/>
                </a:lnTo>
                <a:lnTo>
                  <a:pt x="1621" y="1977"/>
                </a:lnTo>
                <a:lnTo>
                  <a:pt x="1600" y="1981"/>
                </a:lnTo>
                <a:lnTo>
                  <a:pt x="1564" y="1940"/>
                </a:lnTo>
                <a:lnTo>
                  <a:pt x="1574" y="1915"/>
                </a:lnTo>
                <a:lnTo>
                  <a:pt x="1564" y="1915"/>
                </a:lnTo>
                <a:lnTo>
                  <a:pt x="1523" y="1909"/>
                </a:lnTo>
                <a:lnTo>
                  <a:pt x="1507" y="1893"/>
                </a:lnTo>
                <a:lnTo>
                  <a:pt x="1481" y="1899"/>
                </a:lnTo>
                <a:lnTo>
                  <a:pt x="1481" y="1915"/>
                </a:lnTo>
                <a:lnTo>
                  <a:pt x="1455" y="1925"/>
                </a:lnTo>
                <a:lnTo>
                  <a:pt x="1445" y="1940"/>
                </a:lnTo>
                <a:lnTo>
                  <a:pt x="1429" y="1925"/>
                </a:lnTo>
                <a:lnTo>
                  <a:pt x="1413" y="1925"/>
                </a:lnTo>
                <a:lnTo>
                  <a:pt x="1403" y="1935"/>
                </a:lnTo>
                <a:lnTo>
                  <a:pt x="1388" y="1935"/>
                </a:lnTo>
                <a:lnTo>
                  <a:pt x="1382" y="1935"/>
                </a:lnTo>
                <a:lnTo>
                  <a:pt x="1372" y="1940"/>
                </a:lnTo>
                <a:lnTo>
                  <a:pt x="1357" y="1940"/>
                </a:lnTo>
                <a:lnTo>
                  <a:pt x="1346" y="1950"/>
                </a:lnTo>
                <a:lnTo>
                  <a:pt x="1357" y="2003"/>
                </a:lnTo>
                <a:lnTo>
                  <a:pt x="1331" y="2003"/>
                </a:lnTo>
                <a:lnTo>
                  <a:pt x="1331" y="1993"/>
                </a:lnTo>
                <a:lnTo>
                  <a:pt x="1305" y="1993"/>
                </a:lnTo>
                <a:lnTo>
                  <a:pt x="1290" y="1981"/>
                </a:lnTo>
                <a:lnTo>
                  <a:pt x="1279" y="1981"/>
                </a:lnTo>
                <a:lnTo>
                  <a:pt x="1279" y="1977"/>
                </a:lnTo>
                <a:lnTo>
                  <a:pt x="1279" y="1966"/>
                </a:lnTo>
                <a:lnTo>
                  <a:pt x="1237" y="1956"/>
                </a:lnTo>
                <a:lnTo>
                  <a:pt x="1247" y="1935"/>
                </a:lnTo>
                <a:lnTo>
                  <a:pt x="1247" y="1909"/>
                </a:lnTo>
                <a:lnTo>
                  <a:pt x="1222" y="1909"/>
                </a:lnTo>
                <a:lnTo>
                  <a:pt x="1212" y="1873"/>
                </a:lnTo>
                <a:lnTo>
                  <a:pt x="1206" y="1868"/>
                </a:lnTo>
                <a:lnTo>
                  <a:pt x="1212" y="1858"/>
                </a:lnTo>
                <a:lnTo>
                  <a:pt x="1186" y="1858"/>
                </a:lnTo>
                <a:lnTo>
                  <a:pt x="1180" y="1858"/>
                </a:lnTo>
                <a:lnTo>
                  <a:pt x="1165" y="1868"/>
                </a:lnTo>
                <a:lnTo>
                  <a:pt x="1155" y="1848"/>
                </a:lnTo>
                <a:lnTo>
                  <a:pt x="1145" y="1827"/>
                </a:lnTo>
                <a:lnTo>
                  <a:pt x="1165" y="1827"/>
                </a:lnTo>
                <a:lnTo>
                  <a:pt x="1155" y="1805"/>
                </a:lnTo>
                <a:lnTo>
                  <a:pt x="1180" y="1790"/>
                </a:lnTo>
                <a:lnTo>
                  <a:pt x="1186" y="1790"/>
                </a:lnTo>
                <a:lnTo>
                  <a:pt x="1186" y="1785"/>
                </a:lnTo>
                <a:lnTo>
                  <a:pt x="1196" y="1764"/>
                </a:lnTo>
                <a:lnTo>
                  <a:pt x="1180" y="1682"/>
                </a:lnTo>
                <a:lnTo>
                  <a:pt x="1165" y="1682"/>
                </a:lnTo>
                <a:lnTo>
                  <a:pt x="1165" y="1666"/>
                </a:lnTo>
                <a:lnTo>
                  <a:pt x="1145" y="1640"/>
                </a:lnTo>
                <a:lnTo>
                  <a:pt x="1118" y="1640"/>
                </a:lnTo>
                <a:lnTo>
                  <a:pt x="1118" y="1656"/>
                </a:lnTo>
                <a:lnTo>
                  <a:pt x="1102" y="1640"/>
                </a:lnTo>
                <a:lnTo>
                  <a:pt x="1087" y="1640"/>
                </a:lnTo>
                <a:lnTo>
                  <a:pt x="1087" y="1630"/>
                </a:lnTo>
                <a:lnTo>
                  <a:pt x="1072" y="1640"/>
                </a:lnTo>
                <a:lnTo>
                  <a:pt x="1077" y="1625"/>
                </a:lnTo>
                <a:lnTo>
                  <a:pt x="1077" y="1609"/>
                </a:lnTo>
                <a:lnTo>
                  <a:pt x="1061" y="1609"/>
                </a:lnTo>
                <a:lnTo>
                  <a:pt x="1072" y="1588"/>
                </a:lnTo>
                <a:lnTo>
                  <a:pt x="1061" y="1584"/>
                </a:lnTo>
                <a:lnTo>
                  <a:pt x="1046" y="1588"/>
                </a:lnTo>
                <a:lnTo>
                  <a:pt x="1030" y="1609"/>
                </a:lnTo>
                <a:lnTo>
                  <a:pt x="989" y="1599"/>
                </a:lnTo>
                <a:lnTo>
                  <a:pt x="969" y="1609"/>
                </a:lnTo>
                <a:lnTo>
                  <a:pt x="963" y="1625"/>
                </a:lnTo>
                <a:lnTo>
                  <a:pt x="926" y="1630"/>
                </a:lnTo>
                <a:lnTo>
                  <a:pt x="926" y="1650"/>
                </a:lnTo>
                <a:lnTo>
                  <a:pt x="922" y="1656"/>
                </a:lnTo>
                <a:lnTo>
                  <a:pt x="912" y="1666"/>
                </a:lnTo>
                <a:lnTo>
                  <a:pt x="885" y="1672"/>
                </a:lnTo>
                <a:lnTo>
                  <a:pt x="869" y="1672"/>
                </a:lnTo>
                <a:lnTo>
                  <a:pt x="854" y="1656"/>
                </a:lnTo>
                <a:lnTo>
                  <a:pt x="844" y="1666"/>
                </a:lnTo>
                <a:lnTo>
                  <a:pt x="813" y="1666"/>
                </a:lnTo>
                <a:lnTo>
                  <a:pt x="787" y="1656"/>
                </a:lnTo>
                <a:lnTo>
                  <a:pt x="777" y="1682"/>
                </a:lnTo>
                <a:lnTo>
                  <a:pt x="750" y="1692"/>
                </a:lnTo>
                <a:lnTo>
                  <a:pt x="750" y="1666"/>
                </a:lnTo>
                <a:lnTo>
                  <a:pt x="725" y="1672"/>
                </a:lnTo>
                <a:lnTo>
                  <a:pt x="678" y="1672"/>
                </a:lnTo>
                <a:lnTo>
                  <a:pt x="652" y="1666"/>
                </a:lnTo>
                <a:lnTo>
                  <a:pt x="642" y="1672"/>
                </a:lnTo>
                <a:lnTo>
                  <a:pt x="601" y="1656"/>
                </a:lnTo>
                <a:lnTo>
                  <a:pt x="585" y="1656"/>
                </a:lnTo>
                <a:lnTo>
                  <a:pt x="585" y="1630"/>
                </a:lnTo>
                <a:lnTo>
                  <a:pt x="570" y="1640"/>
                </a:lnTo>
                <a:lnTo>
                  <a:pt x="544" y="1630"/>
                </a:lnTo>
                <a:lnTo>
                  <a:pt x="533" y="1609"/>
                </a:lnTo>
                <a:lnTo>
                  <a:pt x="517" y="1609"/>
                </a:lnTo>
                <a:lnTo>
                  <a:pt x="507" y="1615"/>
                </a:lnTo>
                <a:lnTo>
                  <a:pt x="492" y="1588"/>
                </a:lnTo>
                <a:lnTo>
                  <a:pt x="419" y="1558"/>
                </a:lnTo>
                <a:lnTo>
                  <a:pt x="393" y="1547"/>
                </a:lnTo>
                <a:lnTo>
                  <a:pt x="337" y="1516"/>
                </a:lnTo>
                <a:lnTo>
                  <a:pt x="327" y="1506"/>
                </a:lnTo>
                <a:lnTo>
                  <a:pt x="300" y="1516"/>
                </a:lnTo>
                <a:lnTo>
                  <a:pt x="284" y="1474"/>
                </a:lnTo>
                <a:lnTo>
                  <a:pt x="284" y="1454"/>
                </a:lnTo>
                <a:lnTo>
                  <a:pt x="274" y="1454"/>
                </a:lnTo>
                <a:lnTo>
                  <a:pt x="269" y="1439"/>
                </a:lnTo>
                <a:lnTo>
                  <a:pt x="274" y="1433"/>
                </a:lnTo>
                <a:lnTo>
                  <a:pt x="290" y="1449"/>
                </a:lnTo>
                <a:lnTo>
                  <a:pt x="315" y="1423"/>
                </a:lnTo>
                <a:lnTo>
                  <a:pt x="300" y="1408"/>
                </a:lnTo>
                <a:lnTo>
                  <a:pt x="284" y="1398"/>
                </a:lnTo>
                <a:lnTo>
                  <a:pt x="274" y="1366"/>
                </a:lnTo>
                <a:lnTo>
                  <a:pt x="269" y="1345"/>
                </a:lnTo>
                <a:lnTo>
                  <a:pt x="259" y="1325"/>
                </a:lnTo>
                <a:lnTo>
                  <a:pt x="227" y="1288"/>
                </a:lnTo>
                <a:lnTo>
                  <a:pt x="217" y="1288"/>
                </a:lnTo>
                <a:lnTo>
                  <a:pt x="176" y="1257"/>
                </a:lnTo>
                <a:lnTo>
                  <a:pt x="150" y="1231"/>
                </a:lnTo>
                <a:lnTo>
                  <a:pt x="93" y="1206"/>
                </a:lnTo>
                <a:lnTo>
                  <a:pt x="67" y="1216"/>
                </a:lnTo>
                <a:lnTo>
                  <a:pt x="56" y="1206"/>
                </a:lnTo>
                <a:lnTo>
                  <a:pt x="50" y="1196"/>
                </a:lnTo>
                <a:lnTo>
                  <a:pt x="67" y="1196"/>
                </a:lnTo>
                <a:lnTo>
                  <a:pt x="81" y="1180"/>
                </a:lnTo>
                <a:lnTo>
                  <a:pt x="56" y="1123"/>
                </a:lnTo>
                <a:lnTo>
                  <a:pt x="31" y="1112"/>
                </a:lnTo>
                <a:lnTo>
                  <a:pt x="16" y="1112"/>
                </a:lnTo>
                <a:lnTo>
                  <a:pt x="0" y="1071"/>
                </a:lnTo>
                <a:lnTo>
                  <a:pt x="16" y="1071"/>
                </a:lnTo>
                <a:lnTo>
                  <a:pt x="10" y="1040"/>
                </a:lnTo>
                <a:lnTo>
                  <a:pt x="50" y="1014"/>
                </a:lnTo>
                <a:lnTo>
                  <a:pt x="72" y="1004"/>
                </a:lnTo>
                <a:lnTo>
                  <a:pt x="81" y="1014"/>
                </a:lnTo>
                <a:lnTo>
                  <a:pt x="118" y="1004"/>
                </a:lnTo>
                <a:lnTo>
                  <a:pt x="124" y="978"/>
                </a:lnTo>
                <a:lnTo>
                  <a:pt x="176" y="973"/>
                </a:lnTo>
                <a:lnTo>
                  <a:pt x="192" y="947"/>
                </a:lnTo>
                <a:lnTo>
                  <a:pt x="259" y="910"/>
                </a:lnTo>
                <a:lnTo>
                  <a:pt x="269" y="838"/>
                </a:lnTo>
                <a:lnTo>
                  <a:pt x="227" y="746"/>
                </a:lnTo>
                <a:lnTo>
                  <a:pt x="207" y="746"/>
                </a:lnTo>
                <a:lnTo>
                  <a:pt x="274" y="714"/>
                </a:lnTo>
                <a:lnTo>
                  <a:pt x="300" y="720"/>
                </a:lnTo>
                <a:lnTo>
                  <a:pt x="315" y="704"/>
                </a:lnTo>
                <a:lnTo>
                  <a:pt x="300" y="693"/>
                </a:lnTo>
                <a:lnTo>
                  <a:pt x="311" y="605"/>
                </a:lnTo>
                <a:lnTo>
                  <a:pt x="399" y="605"/>
                </a:lnTo>
                <a:lnTo>
                  <a:pt x="419" y="585"/>
                </a:lnTo>
                <a:lnTo>
                  <a:pt x="399" y="523"/>
                </a:lnTo>
                <a:lnTo>
                  <a:pt x="425" y="513"/>
                </a:lnTo>
                <a:lnTo>
                  <a:pt x="445" y="503"/>
                </a:lnTo>
                <a:lnTo>
                  <a:pt x="450" y="471"/>
                </a:lnTo>
                <a:lnTo>
                  <a:pt x="476" y="460"/>
                </a:lnTo>
                <a:lnTo>
                  <a:pt x="476" y="487"/>
                </a:lnTo>
                <a:lnTo>
                  <a:pt x="492" y="497"/>
                </a:lnTo>
                <a:lnTo>
                  <a:pt x="502" y="503"/>
                </a:lnTo>
                <a:lnTo>
                  <a:pt x="517" y="513"/>
                </a:lnTo>
                <a:lnTo>
                  <a:pt x="544" y="544"/>
                </a:lnTo>
                <a:lnTo>
                  <a:pt x="560" y="523"/>
                </a:lnTo>
                <a:lnTo>
                  <a:pt x="570" y="528"/>
                </a:lnTo>
                <a:lnTo>
                  <a:pt x="575" y="544"/>
                </a:lnTo>
                <a:lnTo>
                  <a:pt x="585" y="538"/>
                </a:lnTo>
                <a:lnTo>
                  <a:pt x="616" y="569"/>
                </a:lnTo>
                <a:lnTo>
                  <a:pt x="642" y="605"/>
                </a:lnTo>
                <a:lnTo>
                  <a:pt x="642" y="632"/>
                </a:lnTo>
                <a:lnTo>
                  <a:pt x="652" y="652"/>
                </a:lnTo>
                <a:lnTo>
                  <a:pt x="642" y="662"/>
                </a:lnTo>
                <a:lnTo>
                  <a:pt x="652" y="689"/>
                </a:lnTo>
                <a:lnTo>
                  <a:pt x="693" y="704"/>
                </a:lnTo>
                <a:lnTo>
                  <a:pt x="750" y="714"/>
                </a:lnTo>
                <a:lnTo>
                  <a:pt x="777" y="714"/>
                </a:lnTo>
                <a:lnTo>
                  <a:pt x="818" y="740"/>
                </a:lnTo>
                <a:lnTo>
                  <a:pt x="859" y="756"/>
                </a:lnTo>
                <a:lnTo>
                  <a:pt x="869" y="756"/>
                </a:lnTo>
                <a:lnTo>
                  <a:pt x="885" y="771"/>
                </a:lnTo>
                <a:lnTo>
                  <a:pt x="912" y="822"/>
                </a:lnTo>
                <a:lnTo>
                  <a:pt x="937" y="849"/>
                </a:lnTo>
                <a:lnTo>
                  <a:pt x="979" y="849"/>
                </a:lnTo>
                <a:lnTo>
                  <a:pt x="989" y="838"/>
                </a:lnTo>
                <a:lnTo>
                  <a:pt x="1072" y="838"/>
                </a:lnTo>
                <a:lnTo>
                  <a:pt x="1087" y="828"/>
                </a:lnTo>
                <a:lnTo>
                  <a:pt x="1155" y="828"/>
                </a:lnTo>
                <a:lnTo>
                  <a:pt x="1170" y="849"/>
                </a:lnTo>
                <a:lnTo>
                  <a:pt x="1253" y="869"/>
                </a:lnTo>
                <a:lnTo>
                  <a:pt x="1279" y="869"/>
                </a:lnTo>
                <a:lnTo>
                  <a:pt x="1294" y="879"/>
                </a:lnTo>
                <a:lnTo>
                  <a:pt x="1321" y="879"/>
                </a:lnTo>
                <a:lnTo>
                  <a:pt x="1372" y="838"/>
                </a:lnTo>
                <a:lnTo>
                  <a:pt x="1496" y="822"/>
                </a:lnTo>
                <a:lnTo>
                  <a:pt x="1511" y="802"/>
                </a:lnTo>
                <a:lnTo>
                  <a:pt x="1533" y="787"/>
                </a:lnTo>
                <a:lnTo>
                  <a:pt x="1538" y="756"/>
                </a:lnTo>
                <a:lnTo>
                  <a:pt x="1564" y="740"/>
                </a:lnTo>
                <a:lnTo>
                  <a:pt x="1564" y="704"/>
                </a:lnTo>
                <a:lnTo>
                  <a:pt x="1548" y="689"/>
                </a:lnTo>
                <a:lnTo>
                  <a:pt x="1548" y="662"/>
                </a:lnTo>
                <a:lnTo>
                  <a:pt x="1554" y="647"/>
                </a:lnTo>
                <a:lnTo>
                  <a:pt x="1574" y="652"/>
                </a:lnTo>
                <a:lnTo>
                  <a:pt x="1605" y="652"/>
                </a:lnTo>
                <a:lnTo>
                  <a:pt x="1642" y="652"/>
                </a:lnTo>
                <a:lnTo>
                  <a:pt x="1646" y="647"/>
                </a:lnTo>
                <a:lnTo>
                  <a:pt x="1657" y="611"/>
                </a:lnTo>
                <a:lnTo>
                  <a:pt x="1683" y="611"/>
                </a:lnTo>
                <a:lnTo>
                  <a:pt x="1714" y="580"/>
                </a:lnTo>
                <a:lnTo>
                  <a:pt x="1714" y="564"/>
                </a:lnTo>
                <a:lnTo>
                  <a:pt x="1730" y="544"/>
                </a:lnTo>
                <a:lnTo>
                  <a:pt x="1740" y="544"/>
                </a:lnTo>
                <a:lnTo>
                  <a:pt x="1750" y="554"/>
                </a:lnTo>
                <a:lnTo>
                  <a:pt x="1756" y="554"/>
                </a:lnTo>
                <a:lnTo>
                  <a:pt x="1756" y="538"/>
                </a:lnTo>
                <a:lnTo>
                  <a:pt x="1766" y="538"/>
                </a:lnTo>
                <a:lnTo>
                  <a:pt x="1781" y="513"/>
                </a:lnTo>
                <a:lnTo>
                  <a:pt x="1818" y="503"/>
                </a:lnTo>
                <a:lnTo>
                  <a:pt x="1848" y="513"/>
                </a:lnTo>
                <a:lnTo>
                  <a:pt x="1859" y="503"/>
                </a:lnTo>
                <a:lnTo>
                  <a:pt x="1838" y="476"/>
                </a:lnTo>
                <a:lnTo>
                  <a:pt x="1822" y="460"/>
                </a:lnTo>
                <a:lnTo>
                  <a:pt x="1791" y="435"/>
                </a:lnTo>
                <a:lnTo>
                  <a:pt x="1766" y="419"/>
                </a:lnTo>
                <a:lnTo>
                  <a:pt x="1740" y="430"/>
                </a:lnTo>
                <a:lnTo>
                  <a:pt x="1724" y="456"/>
                </a:lnTo>
                <a:lnTo>
                  <a:pt x="1709" y="446"/>
                </a:lnTo>
                <a:lnTo>
                  <a:pt x="1683" y="446"/>
                </a:lnTo>
                <a:lnTo>
                  <a:pt x="1672" y="456"/>
                </a:lnTo>
                <a:lnTo>
                  <a:pt x="1646" y="430"/>
                </a:lnTo>
                <a:lnTo>
                  <a:pt x="1657" y="419"/>
                </a:lnTo>
                <a:lnTo>
                  <a:pt x="1657" y="403"/>
                </a:lnTo>
                <a:lnTo>
                  <a:pt x="1657" y="337"/>
                </a:lnTo>
                <a:lnTo>
                  <a:pt x="1662" y="311"/>
                </a:lnTo>
                <a:lnTo>
                  <a:pt x="1683" y="311"/>
                </a:lnTo>
                <a:lnTo>
                  <a:pt x="1714" y="321"/>
                </a:lnTo>
                <a:lnTo>
                  <a:pt x="1756" y="280"/>
                </a:lnTo>
                <a:lnTo>
                  <a:pt x="1740" y="254"/>
                </a:lnTo>
                <a:lnTo>
                  <a:pt x="1750" y="202"/>
                </a:lnTo>
                <a:lnTo>
                  <a:pt x="1766" y="119"/>
                </a:lnTo>
                <a:lnTo>
                  <a:pt x="1756" y="104"/>
                </a:lnTo>
                <a:lnTo>
                  <a:pt x="1740" y="84"/>
                </a:lnTo>
                <a:lnTo>
                  <a:pt x="1724" y="84"/>
                </a:lnTo>
                <a:lnTo>
                  <a:pt x="1740" y="41"/>
                </a:lnTo>
                <a:lnTo>
                  <a:pt x="1818" y="1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6" name="Freeform 53">
            <a:extLst>
              <a:ext uri="{FF2B5EF4-FFF2-40B4-BE49-F238E27FC236}">
                <a16:creationId xmlns:a16="http://schemas.microsoft.com/office/drawing/2014/main" id="{16D5976A-E64B-BD48-B298-D71A0F94A80C}"/>
              </a:ext>
            </a:extLst>
          </p:cNvPr>
          <p:cNvSpPr>
            <a:spLocks noChangeArrowheads="1"/>
          </p:cNvSpPr>
          <p:nvPr/>
        </p:nvSpPr>
        <p:spPr bwMode="auto">
          <a:xfrm>
            <a:off x="6525937" y="3683405"/>
            <a:ext cx="764630" cy="857378"/>
          </a:xfrm>
          <a:custGeom>
            <a:avLst/>
            <a:gdLst>
              <a:gd name="T0" fmla="*/ 393 w 1245"/>
              <a:gd name="T1" fmla="*/ 57 h 1341"/>
              <a:gd name="T2" fmla="*/ 440 w 1245"/>
              <a:gd name="T3" fmla="*/ 135 h 1341"/>
              <a:gd name="T4" fmla="*/ 399 w 1245"/>
              <a:gd name="T5" fmla="*/ 166 h 1341"/>
              <a:gd name="T6" fmla="*/ 451 w 1245"/>
              <a:gd name="T7" fmla="*/ 217 h 1341"/>
              <a:gd name="T8" fmla="*/ 493 w 1245"/>
              <a:gd name="T9" fmla="*/ 311 h 1341"/>
              <a:gd name="T10" fmla="*/ 534 w 1245"/>
              <a:gd name="T11" fmla="*/ 368 h 1341"/>
              <a:gd name="T12" fmla="*/ 694 w 1245"/>
              <a:gd name="T13" fmla="*/ 419 h 1341"/>
              <a:gd name="T14" fmla="*/ 761 w 1245"/>
              <a:gd name="T15" fmla="*/ 450 h 1341"/>
              <a:gd name="T16" fmla="*/ 808 w 1245"/>
              <a:gd name="T17" fmla="*/ 460 h 1341"/>
              <a:gd name="T18" fmla="*/ 875 w 1245"/>
              <a:gd name="T19" fmla="*/ 378 h 1341"/>
              <a:gd name="T20" fmla="*/ 927 w 1245"/>
              <a:gd name="T21" fmla="*/ 435 h 1341"/>
              <a:gd name="T22" fmla="*/ 1010 w 1245"/>
              <a:gd name="T23" fmla="*/ 409 h 1341"/>
              <a:gd name="T24" fmla="*/ 1037 w 1245"/>
              <a:gd name="T25" fmla="*/ 378 h 1341"/>
              <a:gd name="T26" fmla="*/ 1088 w 1245"/>
              <a:gd name="T27" fmla="*/ 337 h 1341"/>
              <a:gd name="T28" fmla="*/ 1170 w 1245"/>
              <a:gd name="T29" fmla="*/ 300 h 1341"/>
              <a:gd name="T30" fmla="*/ 1202 w 1245"/>
              <a:gd name="T31" fmla="*/ 321 h 1341"/>
              <a:gd name="T32" fmla="*/ 1213 w 1245"/>
              <a:gd name="T33" fmla="*/ 352 h 1341"/>
              <a:gd name="T34" fmla="*/ 1228 w 1245"/>
              <a:gd name="T35" fmla="*/ 383 h 1341"/>
              <a:gd name="T36" fmla="*/ 1186 w 1245"/>
              <a:gd name="T37" fmla="*/ 419 h 1341"/>
              <a:gd name="T38" fmla="*/ 1135 w 1245"/>
              <a:gd name="T39" fmla="*/ 517 h 1341"/>
              <a:gd name="T40" fmla="*/ 1094 w 1245"/>
              <a:gd name="T41" fmla="*/ 621 h 1341"/>
              <a:gd name="T42" fmla="*/ 1062 w 1245"/>
              <a:gd name="T43" fmla="*/ 647 h 1341"/>
              <a:gd name="T44" fmla="*/ 1021 w 1245"/>
              <a:gd name="T45" fmla="*/ 626 h 1341"/>
              <a:gd name="T46" fmla="*/ 1005 w 1245"/>
              <a:gd name="T47" fmla="*/ 580 h 1341"/>
              <a:gd name="T48" fmla="*/ 1047 w 1245"/>
              <a:gd name="T49" fmla="*/ 528 h 1341"/>
              <a:gd name="T50" fmla="*/ 937 w 1245"/>
              <a:gd name="T51" fmla="*/ 487 h 1341"/>
              <a:gd name="T52" fmla="*/ 861 w 1245"/>
              <a:gd name="T53" fmla="*/ 487 h 1341"/>
              <a:gd name="T54" fmla="*/ 875 w 1245"/>
              <a:gd name="T55" fmla="*/ 517 h 1341"/>
              <a:gd name="T56" fmla="*/ 902 w 1245"/>
              <a:gd name="T57" fmla="*/ 570 h 1341"/>
              <a:gd name="T58" fmla="*/ 902 w 1245"/>
              <a:gd name="T59" fmla="*/ 678 h 1341"/>
              <a:gd name="T60" fmla="*/ 871 w 1245"/>
              <a:gd name="T61" fmla="*/ 668 h 1341"/>
              <a:gd name="T62" fmla="*/ 818 w 1245"/>
              <a:gd name="T63" fmla="*/ 719 h 1341"/>
              <a:gd name="T64" fmla="*/ 803 w 1245"/>
              <a:gd name="T65" fmla="*/ 787 h 1341"/>
              <a:gd name="T66" fmla="*/ 761 w 1245"/>
              <a:gd name="T67" fmla="*/ 797 h 1341"/>
              <a:gd name="T68" fmla="*/ 632 w 1245"/>
              <a:gd name="T69" fmla="*/ 932 h 1341"/>
              <a:gd name="T70" fmla="*/ 575 w 1245"/>
              <a:gd name="T71" fmla="*/ 979 h 1341"/>
              <a:gd name="T72" fmla="*/ 550 w 1245"/>
              <a:gd name="T73" fmla="*/ 1046 h 1341"/>
              <a:gd name="T74" fmla="*/ 560 w 1245"/>
              <a:gd name="T75" fmla="*/ 1112 h 1341"/>
              <a:gd name="T76" fmla="*/ 518 w 1245"/>
              <a:gd name="T77" fmla="*/ 1237 h 1341"/>
              <a:gd name="T78" fmla="*/ 482 w 1245"/>
              <a:gd name="T79" fmla="*/ 1289 h 1341"/>
              <a:gd name="T80" fmla="*/ 383 w 1245"/>
              <a:gd name="T81" fmla="*/ 1257 h 1341"/>
              <a:gd name="T82" fmla="*/ 301 w 1245"/>
              <a:gd name="T83" fmla="*/ 1081 h 1341"/>
              <a:gd name="T84" fmla="*/ 207 w 1245"/>
              <a:gd name="T85" fmla="*/ 828 h 1341"/>
              <a:gd name="T86" fmla="*/ 192 w 1245"/>
              <a:gd name="T87" fmla="*/ 715 h 1341"/>
              <a:gd name="T88" fmla="*/ 197 w 1245"/>
              <a:gd name="T89" fmla="*/ 678 h 1341"/>
              <a:gd name="T90" fmla="*/ 156 w 1245"/>
              <a:gd name="T91" fmla="*/ 693 h 1341"/>
              <a:gd name="T92" fmla="*/ 84 w 1245"/>
              <a:gd name="T93" fmla="*/ 730 h 1341"/>
              <a:gd name="T94" fmla="*/ 84 w 1245"/>
              <a:gd name="T95" fmla="*/ 637 h 1341"/>
              <a:gd name="T96" fmla="*/ 5 w 1245"/>
              <a:gd name="T97" fmla="*/ 595 h 1341"/>
              <a:gd name="T98" fmla="*/ 15 w 1245"/>
              <a:gd name="T99" fmla="*/ 580 h 1341"/>
              <a:gd name="T100" fmla="*/ 99 w 1245"/>
              <a:gd name="T101" fmla="*/ 580 h 1341"/>
              <a:gd name="T102" fmla="*/ 68 w 1245"/>
              <a:gd name="T103" fmla="*/ 497 h 1341"/>
              <a:gd name="T104" fmla="*/ 68 w 1245"/>
              <a:gd name="T105" fmla="*/ 393 h 1341"/>
              <a:gd name="T106" fmla="*/ 140 w 1245"/>
              <a:gd name="T107" fmla="*/ 378 h 1341"/>
              <a:gd name="T108" fmla="*/ 192 w 1245"/>
              <a:gd name="T109" fmla="*/ 295 h 1341"/>
              <a:gd name="T110" fmla="*/ 223 w 1245"/>
              <a:gd name="T111" fmla="*/ 202 h 1341"/>
              <a:gd name="T112" fmla="*/ 223 w 1245"/>
              <a:gd name="T113" fmla="*/ 150 h 1341"/>
              <a:gd name="T114" fmla="*/ 176 w 1245"/>
              <a:gd name="T115" fmla="*/ 57 h 1341"/>
              <a:gd name="T116" fmla="*/ 301 w 1245"/>
              <a:gd name="T117" fmla="*/ 37 h 13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45"/>
              <a:gd name="T178" fmla="*/ 0 h 1341"/>
              <a:gd name="T179" fmla="*/ 1245 w 1245"/>
              <a:gd name="T180" fmla="*/ 1341 h 13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45" h="1341">
                <a:moveTo>
                  <a:pt x="342" y="0"/>
                </a:moveTo>
                <a:lnTo>
                  <a:pt x="352" y="0"/>
                </a:lnTo>
                <a:lnTo>
                  <a:pt x="383" y="37"/>
                </a:lnTo>
                <a:lnTo>
                  <a:pt x="393" y="57"/>
                </a:lnTo>
                <a:lnTo>
                  <a:pt x="399" y="78"/>
                </a:lnTo>
                <a:lnTo>
                  <a:pt x="409" y="109"/>
                </a:lnTo>
                <a:lnTo>
                  <a:pt x="425" y="119"/>
                </a:lnTo>
                <a:lnTo>
                  <a:pt x="440" y="135"/>
                </a:lnTo>
                <a:lnTo>
                  <a:pt x="415" y="161"/>
                </a:lnTo>
                <a:lnTo>
                  <a:pt x="399" y="145"/>
                </a:lnTo>
                <a:lnTo>
                  <a:pt x="393" y="150"/>
                </a:lnTo>
                <a:lnTo>
                  <a:pt x="399" y="166"/>
                </a:lnTo>
                <a:lnTo>
                  <a:pt x="409" y="166"/>
                </a:lnTo>
                <a:lnTo>
                  <a:pt x="409" y="186"/>
                </a:lnTo>
                <a:lnTo>
                  <a:pt x="425" y="227"/>
                </a:lnTo>
                <a:lnTo>
                  <a:pt x="451" y="217"/>
                </a:lnTo>
                <a:lnTo>
                  <a:pt x="461" y="227"/>
                </a:lnTo>
                <a:lnTo>
                  <a:pt x="518" y="259"/>
                </a:lnTo>
                <a:lnTo>
                  <a:pt x="503" y="295"/>
                </a:lnTo>
                <a:lnTo>
                  <a:pt x="493" y="311"/>
                </a:lnTo>
                <a:lnTo>
                  <a:pt x="503" y="327"/>
                </a:lnTo>
                <a:lnTo>
                  <a:pt x="482" y="337"/>
                </a:lnTo>
                <a:lnTo>
                  <a:pt x="503" y="352"/>
                </a:lnTo>
                <a:lnTo>
                  <a:pt x="534" y="368"/>
                </a:lnTo>
                <a:lnTo>
                  <a:pt x="570" y="383"/>
                </a:lnTo>
                <a:lnTo>
                  <a:pt x="601" y="393"/>
                </a:lnTo>
                <a:lnTo>
                  <a:pt x="653" y="409"/>
                </a:lnTo>
                <a:lnTo>
                  <a:pt x="694" y="419"/>
                </a:lnTo>
                <a:lnTo>
                  <a:pt x="700" y="429"/>
                </a:lnTo>
                <a:lnTo>
                  <a:pt x="726" y="445"/>
                </a:lnTo>
                <a:lnTo>
                  <a:pt x="741" y="435"/>
                </a:lnTo>
                <a:lnTo>
                  <a:pt x="761" y="450"/>
                </a:lnTo>
                <a:lnTo>
                  <a:pt x="767" y="450"/>
                </a:lnTo>
                <a:lnTo>
                  <a:pt x="793" y="450"/>
                </a:lnTo>
                <a:lnTo>
                  <a:pt x="808" y="450"/>
                </a:lnTo>
                <a:lnTo>
                  <a:pt x="808" y="460"/>
                </a:lnTo>
                <a:lnTo>
                  <a:pt x="849" y="460"/>
                </a:lnTo>
                <a:lnTo>
                  <a:pt x="845" y="409"/>
                </a:lnTo>
                <a:lnTo>
                  <a:pt x="849" y="383"/>
                </a:lnTo>
                <a:lnTo>
                  <a:pt x="875" y="378"/>
                </a:lnTo>
                <a:lnTo>
                  <a:pt x="875" y="404"/>
                </a:lnTo>
                <a:lnTo>
                  <a:pt x="875" y="419"/>
                </a:lnTo>
                <a:lnTo>
                  <a:pt x="896" y="429"/>
                </a:lnTo>
                <a:lnTo>
                  <a:pt x="927" y="435"/>
                </a:lnTo>
                <a:lnTo>
                  <a:pt x="953" y="429"/>
                </a:lnTo>
                <a:lnTo>
                  <a:pt x="953" y="435"/>
                </a:lnTo>
                <a:lnTo>
                  <a:pt x="1021" y="435"/>
                </a:lnTo>
                <a:lnTo>
                  <a:pt x="1010" y="409"/>
                </a:lnTo>
                <a:lnTo>
                  <a:pt x="994" y="404"/>
                </a:lnTo>
                <a:lnTo>
                  <a:pt x="994" y="383"/>
                </a:lnTo>
                <a:lnTo>
                  <a:pt x="1010" y="383"/>
                </a:lnTo>
                <a:lnTo>
                  <a:pt x="1037" y="378"/>
                </a:lnTo>
                <a:lnTo>
                  <a:pt x="1047" y="368"/>
                </a:lnTo>
                <a:lnTo>
                  <a:pt x="1051" y="362"/>
                </a:lnTo>
                <a:lnTo>
                  <a:pt x="1051" y="342"/>
                </a:lnTo>
                <a:lnTo>
                  <a:pt x="1088" y="337"/>
                </a:lnTo>
                <a:lnTo>
                  <a:pt x="1094" y="321"/>
                </a:lnTo>
                <a:lnTo>
                  <a:pt x="1114" y="311"/>
                </a:lnTo>
                <a:lnTo>
                  <a:pt x="1155" y="321"/>
                </a:lnTo>
                <a:lnTo>
                  <a:pt x="1170" y="300"/>
                </a:lnTo>
                <a:lnTo>
                  <a:pt x="1186" y="295"/>
                </a:lnTo>
                <a:lnTo>
                  <a:pt x="1197" y="300"/>
                </a:lnTo>
                <a:lnTo>
                  <a:pt x="1186" y="321"/>
                </a:lnTo>
                <a:lnTo>
                  <a:pt x="1202" y="321"/>
                </a:lnTo>
                <a:lnTo>
                  <a:pt x="1202" y="337"/>
                </a:lnTo>
                <a:lnTo>
                  <a:pt x="1197" y="352"/>
                </a:lnTo>
                <a:lnTo>
                  <a:pt x="1213" y="342"/>
                </a:lnTo>
                <a:lnTo>
                  <a:pt x="1213" y="352"/>
                </a:lnTo>
                <a:lnTo>
                  <a:pt x="1228" y="352"/>
                </a:lnTo>
                <a:lnTo>
                  <a:pt x="1244" y="368"/>
                </a:lnTo>
                <a:lnTo>
                  <a:pt x="1239" y="368"/>
                </a:lnTo>
                <a:lnTo>
                  <a:pt x="1228" y="383"/>
                </a:lnTo>
                <a:lnTo>
                  <a:pt x="1239" y="409"/>
                </a:lnTo>
                <a:lnTo>
                  <a:pt x="1228" y="419"/>
                </a:lnTo>
                <a:lnTo>
                  <a:pt x="1223" y="409"/>
                </a:lnTo>
                <a:lnTo>
                  <a:pt x="1186" y="419"/>
                </a:lnTo>
                <a:lnTo>
                  <a:pt x="1155" y="450"/>
                </a:lnTo>
                <a:lnTo>
                  <a:pt x="1155" y="487"/>
                </a:lnTo>
                <a:lnTo>
                  <a:pt x="1135" y="502"/>
                </a:lnTo>
                <a:lnTo>
                  <a:pt x="1135" y="517"/>
                </a:lnTo>
                <a:lnTo>
                  <a:pt x="1135" y="544"/>
                </a:lnTo>
                <a:lnTo>
                  <a:pt x="1119" y="580"/>
                </a:lnTo>
                <a:lnTo>
                  <a:pt x="1094" y="580"/>
                </a:lnTo>
                <a:lnTo>
                  <a:pt x="1094" y="621"/>
                </a:lnTo>
                <a:lnTo>
                  <a:pt x="1078" y="626"/>
                </a:lnTo>
                <a:lnTo>
                  <a:pt x="1088" y="668"/>
                </a:lnTo>
                <a:lnTo>
                  <a:pt x="1072" y="668"/>
                </a:lnTo>
                <a:lnTo>
                  <a:pt x="1062" y="647"/>
                </a:lnTo>
                <a:lnTo>
                  <a:pt x="1047" y="626"/>
                </a:lnTo>
                <a:lnTo>
                  <a:pt x="1047" y="605"/>
                </a:lnTo>
                <a:lnTo>
                  <a:pt x="1026" y="626"/>
                </a:lnTo>
                <a:lnTo>
                  <a:pt x="1021" y="626"/>
                </a:lnTo>
                <a:lnTo>
                  <a:pt x="1010" y="621"/>
                </a:lnTo>
                <a:lnTo>
                  <a:pt x="1005" y="621"/>
                </a:lnTo>
                <a:lnTo>
                  <a:pt x="994" y="585"/>
                </a:lnTo>
                <a:lnTo>
                  <a:pt x="1005" y="580"/>
                </a:lnTo>
                <a:lnTo>
                  <a:pt x="1010" y="560"/>
                </a:lnTo>
                <a:lnTo>
                  <a:pt x="1037" y="554"/>
                </a:lnTo>
                <a:lnTo>
                  <a:pt x="1037" y="538"/>
                </a:lnTo>
                <a:lnTo>
                  <a:pt x="1047" y="528"/>
                </a:lnTo>
                <a:lnTo>
                  <a:pt x="1037" y="513"/>
                </a:lnTo>
                <a:lnTo>
                  <a:pt x="937" y="517"/>
                </a:lnTo>
                <a:lnTo>
                  <a:pt x="943" y="513"/>
                </a:lnTo>
                <a:lnTo>
                  <a:pt x="937" y="487"/>
                </a:lnTo>
                <a:lnTo>
                  <a:pt x="912" y="472"/>
                </a:lnTo>
                <a:lnTo>
                  <a:pt x="886" y="450"/>
                </a:lnTo>
                <a:lnTo>
                  <a:pt x="871" y="450"/>
                </a:lnTo>
                <a:lnTo>
                  <a:pt x="861" y="487"/>
                </a:lnTo>
                <a:lnTo>
                  <a:pt x="875" y="502"/>
                </a:lnTo>
                <a:lnTo>
                  <a:pt x="886" y="502"/>
                </a:lnTo>
                <a:lnTo>
                  <a:pt x="902" y="517"/>
                </a:lnTo>
                <a:lnTo>
                  <a:pt x="875" y="517"/>
                </a:lnTo>
                <a:lnTo>
                  <a:pt x="875" y="538"/>
                </a:lnTo>
                <a:lnTo>
                  <a:pt x="861" y="544"/>
                </a:lnTo>
                <a:lnTo>
                  <a:pt x="875" y="560"/>
                </a:lnTo>
                <a:lnTo>
                  <a:pt x="902" y="570"/>
                </a:lnTo>
                <a:lnTo>
                  <a:pt x="896" y="595"/>
                </a:lnTo>
                <a:lnTo>
                  <a:pt x="927" y="689"/>
                </a:lnTo>
                <a:lnTo>
                  <a:pt x="902" y="693"/>
                </a:lnTo>
                <a:lnTo>
                  <a:pt x="902" y="678"/>
                </a:lnTo>
                <a:lnTo>
                  <a:pt x="886" y="704"/>
                </a:lnTo>
                <a:lnTo>
                  <a:pt x="875" y="693"/>
                </a:lnTo>
                <a:lnTo>
                  <a:pt x="875" y="668"/>
                </a:lnTo>
                <a:lnTo>
                  <a:pt x="871" y="668"/>
                </a:lnTo>
                <a:lnTo>
                  <a:pt x="871" y="689"/>
                </a:lnTo>
                <a:lnTo>
                  <a:pt x="834" y="704"/>
                </a:lnTo>
                <a:lnTo>
                  <a:pt x="818" y="715"/>
                </a:lnTo>
                <a:lnTo>
                  <a:pt x="818" y="719"/>
                </a:lnTo>
                <a:lnTo>
                  <a:pt x="829" y="746"/>
                </a:lnTo>
                <a:lnTo>
                  <a:pt x="818" y="761"/>
                </a:lnTo>
                <a:lnTo>
                  <a:pt x="808" y="771"/>
                </a:lnTo>
                <a:lnTo>
                  <a:pt x="803" y="787"/>
                </a:lnTo>
                <a:lnTo>
                  <a:pt x="767" y="797"/>
                </a:lnTo>
                <a:lnTo>
                  <a:pt x="767" y="787"/>
                </a:lnTo>
                <a:lnTo>
                  <a:pt x="751" y="797"/>
                </a:lnTo>
                <a:lnTo>
                  <a:pt x="761" y="797"/>
                </a:lnTo>
                <a:lnTo>
                  <a:pt x="720" y="854"/>
                </a:lnTo>
                <a:lnTo>
                  <a:pt x="684" y="880"/>
                </a:lnTo>
                <a:lnTo>
                  <a:pt x="653" y="911"/>
                </a:lnTo>
                <a:lnTo>
                  <a:pt x="632" y="932"/>
                </a:lnTo>
                <a:lnTo>
                  <a:pt x="642" y="936"/>
                </a:lnTo>
                <a:lnTo>
                  <a:pt x="612" y="952"/>
                </a:lnTo>
                <a:lnTo>
                  <a:pt x="591" y="963"/>
                </a:lnTo>
                <a:lnTo>
                  <a:pt x="575" y="979"/>
                </a:lnTo>
                <a:lnTo>
                  <a:pt x="570" y="979"/>
                </a:lnTo>
                <a:lnTo>
                  <a:pt x="550" y="989"/>
                </a:lnTo>
                <a:lnTo>
                  <a:pt x="544" y="1020"/>
                </a:lnTo>
                <a:lnTo>
                  <a:pt x="550" y="1046"/>
                </a:lnTo>
                <a:lnTo>
                  <a:pt x="550" y="1061"/>
                </a:lnTo>
                <a:lnTo>
                  <a:pt x="550" y="1087"/>
                </a:lnTo>
                <a:lnTo>
                  <a:pt x="544" y="1087"/>
                </a:lnTo>
                <a:lnTo>
                  <a:pt x="560" y="1112"/>
                </a:lnTo>
                <a:lnTo>
                  <a:pt x="544" y="1149"/>
                </a:lnTo>
                <a:lnTo>
                  <a:pt x="534" y="1169"/>
                </a:lnTo>
                <a:lnTo>
                  <a:pt x="544" y="1237"/>
                </a:lnTo>
                <a:lnTo>
                  <a:pt x="518" y="1237"/>
                </a:lnTo>
                <a:lnTo>
                  <a:pt x="503" y="1273"/>
                </a:lnTo>
                <a:lnTo>
                  <a:pt x="524" y="1279"/>
                </a:lnTo>
                <a:lnTo>
                  <a:pt x="518" y="1289"/>
                </a:lnTo>
                <a:lnTo>
                  <a:pt x="482" y="1289"/>
                </a:lnTo>
                <a:lnTo>
                  <a:pt x="466" y="1304"/>
                </a:lnTo>
                <a:lnTo>
                  <a:pt x="466" y="1320"/>
                </a:lnTo>
                <a:lnTo>
                  <a:pt x="440" y="1340"/>
                </a:lnTo>
                <a:lnTo>
                  <a:pt x="383" y="1257"/>
                </a:lnTo>
                <a:lnTo>
                  <a:pt x="393" y="1263"/>
                </a:lnTo>
                <a:lnTo>
                  <a:pt x="358" y="1191"/>
                </a:lnTo>
                <a:lnTo>
                  <a:pt x="332" y="1149"/>
                </a:lnTo>
                <a:lnTo>
                  <a:pt x="301" y="1081"/>
                </a:lnTo>
                <a:lnTo>
                  <a:pt x="285" y="1030"/>
                </a:lnTo>
                <a:lnTo>
                  <a:pt x="260" y="989"/>
                </a:lnTo>
                <a:lnTo>
                  <a:pt x="217" y="864"/>
                </a:lnTo>
                <a:lnTo>
                  <a:pt x="207" y="828"/>
                </a:lnTo>
                <a:lnTo>
                  <a:pt x="197" y="771"/>
                </a:lnTo>
                <a:lnTo>
                  <a:pt x="197" y="735"/>
                </a:lnTo>
                <a:lnTo>
                  <a:pt x="192" y="719"/>
                </a:lnTo>
                <a:lnTo>
                  <a:pt x="192" y="715"/>
                </a:lnTo>
                <a:lnTo>
                  <a:pt x="197" y="704"/>
                </a:lnTo>
                <a:lnTo>
                  <a:pt x="192" y="693"/>
                </a:lnTo>
                <a:lnTo>
                  <a:pt x="182" y="678"/>
                </a:lnTo>
                <a:lnTo>
                  <a:pt x="197" y="678"/>
                </a:lnTo>
                <a:lnTo>
                  <a:pt x="197" y="668"/>
                </a:lnTo>
                <a:lnTo>
                  <a:pt x="176" y="668"/>
                </a:lnTo>
                <a:lnTo>
                  <a:pt x="176" y="689"/>
                </a:lnTo>
                <a:lnTo>
                  <a:pt x="156" y="693"/>
                </a:lnTo>
                <a:lnTo>
                  <a:pt x="176" y="704"/>
                </a:lnTo>
                <a:lnTo>
                  <a:pt x="166" y="730"/>
                </a:lnTo>
                <a:lnTo>
                  <a:pt x="115" y="746"/>
                </a:lnTo>
                <a:lnTo>
                  <a:pt x="84" y="730"/>
                </a:lnTo>
                <a:lnTo>
                  <a:pt x="27" y="668"/>
                </a:lnTo>
                <a:lnTo>
                  <a:pt x="42" y="668"/>
                </a:lnTo>
                <a:lnTo>
                  <a:pt x="84" y="652"/>
                </a:lnTo>
                <a:lnTo>
                  <a:pt x="84" y="637"/>
                </a:lnTo>
                <a:lnTo>
                  <a:pt x="47" y="652"/>
                </a:lnTo>
                <a:lnTo>
                  <a:pt x="5" y="626"/>
                </a:lnTo>
                <a:lnTo>
                  <a:pt x="0" y="605"/>
                </a:lnTo>
                <a:lnTo>
                  <a:pt x="5" y="595"/>
                </a:lnTo>
                <a:lnTo>
                  <a:pt x="0" y="595"/>
                </a:lnTo>
                <a:lnTo>
                  <a:pt x="0" y="585"/>
                </a:lnTo>
                <a:lnTo>
                  <a:pt x="15" y="585"/>
                </a:lnTo>
                <a:lnTo>
                  <a:pt x="15" y="580"/>
                </a:lnTo>
                <a:lnTo>
                  <a:pt x="57" y="580"/>
                </a:lnTo>
                <a:lnTo>
                  <a:pt x="72" y="580"/>
                </a:lnTo>
                <a:lnTo>
                  <a:pt x="88" y="570"/>
                </a:lnTo>
                <a:lnTo>
                  <a:pt x="99" y="580"/>
                </a:lnTo>
                <a:lnTo>
                  <a:pt x="109" y="570"/>
                </a:lnTo>
                <a:lnTo>
                  <a:pt x="109" y="560"/>
                </a:lnTo>
                <a:lnTo>
                  <a:pt x="84" y="502"/>
                </a:lnTo>
                <a:lnTo>
                  <a:pt x="68" y="497"/>
                </a:lnTo>
                <a:lnTo>
                  <a:pt x="68" y="450"/>
                </a:lnTo>
                <a:lnTo>
                  <a:pt x="31" y="445"/>
                </a:lnTo>
                <a:lnTo>
                  <a:pt x="57" y="404"/>
                </a:lnTo>
                <a:lnTo>
                  <a:pt x="68" y="393"/>
                </a:lnTo>
                <a:lnTo>
                  <a:pt x="72" y="383"/>
                </a:lnTo>
                <a:lnTo>
                  <a:pt x="84" y="404"/>
                </a:lnTo>
                <a:lnTo>
                  <a:pt x="135" y="383"/>
                </a:lnTo>
                <a:lnTo>
                  <a:pt x="140" y="378"/>
                </a:lnTo>
                <a:lnTo>
                  <a:pt x="150" y="368"/>
                </a:lnTo>
                <a:lnTo>
                  <a:pt x="150" y="342"/>
                </a:lnTo>
                <a:lnTo>
                  <a:pt x="192" y="321"/>
                </a:lnTo>
                <a:lnTo>
                  <a:pt x="192" y="295"/>
                </a:lnTo>
                <a:lnTo>
                  <a:pt x="207" y="274"/>
                </a:lnTo>
                <a:lnTo>
                  <a:pt x="223" y="243"/>
                </a:lnTo>
                <a:lnTo>
                  <a:pt x="244" y="227"/>
                </a:lnTo>
                <a:lnTo>
                  <a:pt x="223" y="202"/>
                </a:lnTo>
                <a:lnTo>
                  <a:pt x="244" y="186"/>
                </a:lnTo>
                <a:lnTo>
                  <a:pt x="260" y="176"/>
                </a:lnTo>
                <a:lnTo>
                  <a:pt x="260" y="161"/>
                </a:lnTo>
                <a:lnTo>
                  <a:pt x="223" y="150"/>
                </a:lnTo>
                <a:lnTo>
                  <a:pt x="217" y="135"/>
                </a:lnTo>
                <a:lnTo>
                  <a:pt x="197" y="125"/>
                </a:lnTo>
                <a:lnTo>
                  <a:pt x="197" y="82"/>
                </a:lnTo>
                <a:lnTo>
                  <a:pt x="176" y="57"/>
                </a:lnTo>
                <a:lnTo>
                  <a:pt x="192" y="40"/>
                </a:lnTo>
                <a:lnTo>
                  <a:pt x="233" y="40"/>
                </a:lnTo>
                <a:lnTo>
                  <a:pt x="260" y="52"/>
                </a:lnTo>
                <a:lnTo>
                  <a:pt x="301" y="37"/>
                </a:lnTo>
                <a:lnTo>
                  <a:pt x="332" y="9"/>
                </a:lnTo>
                <a:lnTo>
                  <a:pt x="342"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7" name="Freeform 54">
            <a:extLst>
              <a:ext uri="{FF2B5EF4-FFF2-40B4-BE49-F238E27FC236}">
                <a16:creationId xmlns:a16="http://schemas.microsoft.com/office/drawing/2014/main" id="{4ABDF345-4C57-6540-AA18-BBDD567951B7}"/>
              </a:ext>
            </a:extLst>
          </p:cNvPr>
          <p:cNvSpPr>
            <a:spLocks noChangeArrowheads="1"/>
          </p:cNvSpPr>
          <p:nvPr/>
        </p:nvSpPr>
        <p:spPr bwMode="auto">
          <a:xfrm>
            <a:off x="7287497" y="4614365"/>
            <a:ext cx="297868" cy="337513"/>
          </a:xfrm>
          <a:custGeom>
            <a:avLst/>
            <a:gdLst>
              <a:gd name="T0" fmla="*/ 393 w 487"/>
              <a:gd name="T1" fmla="*/ 486 h 528"/>
              <a:gd name="T2" fmla="*/ 357 w 487"/>
              <a:gd name="T3" fmla="*/ 460 h 528"/>
              <a:gd name="T4" fmla="*/ 315 w 487"/>
              <a:gd name="T5" fmla="*/ 419 h 528"/>
              <a:gd name="T6" fmla="*/ 259 w 487"/>
              <a:gd name="T7" fmla="*/ 351 h 528"/>
              <a:gd name="T8" fmla="*/ 233 w 487"/>
              <a:gd name="T9" fmla="*/ 310 h 528"/>
              <a:gd name="T10" fmla="*/ 207 w 487"/>
              <a:gd name="T11" fmla="*/ 268 h 528"/>
              <a:gd name="T12" fmla="*/ 181 w 487"/>
              <a:gd name="T13" fmla="*/ 243 h 528"/>
              <a:gd name="T14" fmla="*/ 165 w 487"/>
              <a:gd name="T15" fmla="*/ 175 h 528"/>
              <a:gd name="T16" fmla="*/ 108 w 487"/>
              <a:gd name="T17" fmla="*/ 129 h 528"/>
              <a:gd name="T18" fmla="*/ 72 w 487"/>
              <a:gd name="T19" fmla="*/ 92 h 528"/>
              <a:gd name="T20" fmla="*/ 4 w 487"/>
              <a:gd name="T21" fmla="*/ 41 h 528"/>
              <a:gd name="T22" fmla="*/ 0 w 487"/>
              <a:gd name="T23" fmla="*/ 0 h 528"/>
              <a:gd name="T24" fmla="*/ 67 w 487"/>
              <a:gd name="T25" fmla="*/ 20 h 528"/>
              <a:gd name="T26" fmla="*/ 134 w 487"/>
              <a:gd name="T27" fmla="*/ 51 h 528"/>
              <a:gd name="T28" fmla="*/ 192 w 487"/>
              <a:gd name="T29" fmla="*/ 108 h 528"/>
              <a:gd name="T30" fmla="*/ 243 w 487"/>
              <a:gd name="T31" fmla="*/ 160 h 528"/>
              <a:gd name="T32" fmla="*/ 269 w 487"/>
              <a:gd name="T33" fmla="*/ 160 h 528"/>
              <a:gd name="T34" fmla="*/ 290 w 487"/>
              <a:gd name="T35" fmla="*/ 186 h 528"/>
              <a:gd name="T36" fmla="*/ 315 w 487"/>
              <a:gd name="T37" fmla="*/ 212 h 528"/>
              <a:gd name="T38" fmla="*/ 352 w 487"/>
              <a:gd name="T39" fmla="*/ 237 h 528"/>
              <a:gd name="T40" fmla="*/ 352 w 487"/>
              <a:gd name="T41" fmla="*/ 243 h 528"/>
              <a:gd name="T42" fmla="*/ 378 w 487"/>
              <a:gd name="T43" fmla="*/ 243 h 528"/>
              <a:gd name="T44" fmla="*/ 368 w 487"/>
              <a:gd name="T45" fmla="*/ 268 h 528"/>
              <a:gd name="T46" fmla="*/ 368 w 487"/>
              <a:gd name="T47" fmla="*/ 284 h 528"/>
              <a:gd name="T48" fmla="*/ 409 w 487"/>
              <a:gd name="T49" fmla="*/ 300 h 528"/>
              <a:gd name="T50" fmla="*/ 435 w 487"/>
              <a:gd name="T51" fmla="*/ 351 h 528"/>
              <a:gd name="T52" fmla="*/ 440 w 487"/>
              <a:gd name="T53" fmla="*/ 362 h 528"/>
              <a:gd name="T54" fmla="*/ 476 w 487"/>
              <a:gd name="T55" fmla="*/ 388 h 528"/>
              <a:gd name="T56" fmla="*/ 466 w 487"/>
              <a:gd name="T57" fmla="*/ 419 h 528"/>
              <a:gd name="T58" fmla="*/ 476 w 487"/>
              <a:gd name="T59" fmla="*/ 454 h 528"/>
              <a:gd name="T60" fmla="*/ 440 w 487"/>
              <a:gd name="T61" fmla="*/ 501 h 528"/>
              <a:gd name="T62" fmla="*/ 419 w 487"/>
              <a:gd name="T63" fmla="*/ 511 h 528"/>
              <a:gd name="T64" fmla="*/ 419 w 487"/>
              <a:gd name="T65" fmla="*/ 527 h 5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7"/>
              <a:gd name="T100" fmla="*/ 0 h 528"/>
              <a:gd name="T101" fmla="*/ 487 w 487"/>
              <a:gd name="T102" fmla="*/ 528 h 5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7" h="528">
                <a:moveTo>
                  <a:pt x="419" y="527"/>
                </a:moveTo>
                <a:lnTo>
                  <a:pt x="393" y="486"/>
                </a:lnTo>
                <a:lnTo>
                  <a:pt x="378" y="476"/>
                </a:lnTo>
                <a:lnTo>
                  <a:pt x="357" y="460"/>
                </a:lnTo>
                <a:lnTo>
                  <a:pt x="315" y="434"/>
                </a:lnTo>
                <a:lnTo>
                  <a:pt x="315" y="419"/>
                </a:lnTo>
                <a:lnTo>
                  <a:pt x="284" y="392"/>
                </a:lnTo>
                <a:lnTo>
                  <a:pt x="259" y="351"/>
                </a:lnTo>
                <a:lnTo>
                  <a:pt x="259" y="346"/>
                </a:lnTo>
                <a:lnTo>
                  <a:pt x="233" y="310"/>
                </a:lnTo>
                <a:lnTo>
                  <a:pt x="233" y="300"/>
                </a:lnTo>
                <a:lnTo>
                  <a:pt x="207" y="268"/>
                </a:lnTo>
                <a:lnTo>
                  <a:pt x="202" y="253"/>
                </a:lnTo>
                <a:lnTo>
                  <a:pt x="181" y="243"/>
                </a:lnTo>
                <a:lnTo>
                  <a:pt x="160" y="186"/>
                </a:lnTo>
                <a:lnTo>
                  <a:pt x="165" y="175"/>
                </a:lnTo>
                <a:lnTo>
                  <a:pt x="114" y="149"/>
                </a:lnTo>
                <a:lnTo>
                  <a:pt x="108" y="129"/>
                </a:lnTo>
                <a:lnTo>
                  <a:pt x="98" y="129"/>
                </a:lnTo>
                <a:lnTo>
                  <a:pt x="72" y="92"/>
                </a:lnTo>
                <a:lnTo>
                  <a:pt x="67" y="92"/>
                </a:lnTo>
                <a:lnTo>
                  <a:pt x="4" y="41"/>
                </a:lnTo>
                <a:lnTo>
                  <a:pt x="0" y="20"/>
                </a:lnTo>
                <a:lnTo>
                  <a:pt x="0" y="0"/>
                </a:lnTo>
                <a:lnTo>
                  <a:pt x="26" y="0"/>
                </a:lnTo>
                <a:lnTo>
                  <a:pt x="67" y="20"/>
                </a:lnTo>
                <a:lnTo>
                  <a:pt x="98" y="20"/>
                </a:lnTo>
                <a:lnTo>
                  <a:pt x="134" y="51"/>
                </a:lnTo>
                <a:lnTo>
                  <a:pt x="134" y="67"/>
                </a:lnTo>
                <a:lnTo>
                  <a:pt x="192" y="108"/>
                </a:lnTo>
                <a:lnTo>
                  <a:pt x="217" y="129"/>
                </a:lnTo>
                <a:lnTo>
                  <a:pt x="243" y="160"/>
                </a:lnTo>
                <a:lnTo>
                  <a:pt x="259" y="149"/>
                </a:lnTo>
                <a:lnTo>
                  <a:pt x="269" y="160"/>
                </a:lnTo>
                <a:lnTo>
                  <a:pt x="274" y="186"/>
                </a:lnTo>
                <a:lnTo>
                  <a:pt x="290" y="186"/>
                </a:lnTo>
                <a:lnTo>
                  <a:pt x="300" y="202"/>
                </a:lnTo>
                <a:lnTo>
                  <a:pt x="315" y="212"/>
                </a:lnTo>
                <a:lnTo>
                  <a:pt x="341" y="227"/>
                </a:lnTo>
                <a:lnTo>
                  <a:pt x="352" y="237"/>
                </a:lnTo>
                <a:lnTo>
                  <a:pt x="331" y="243"/>
                </a:lnTo>
                <a:lnTo>
                  <a:pt x="352" y="243"/>
                </a:lnTo>
                <a:lnTo>
                  <a:pt x="368" y="237"/>
                </a:lnTo>
                <a:lnTo>
                  <a:pt x="378" y="243"/>
                </a:lnTo>
                <a:lnTo>
                  <a:pt x="382" y="258"/>
                </a:lnTo>
                <a:lnTo>
                  <a:pt x="368" y="268"/>
                </a:lnTo>
                <a:lnTo>
                  <a:pt x="382" y="268"/>
                </a:lnTo>
                <a:lnTo>
                  <a:pt x="368" y="284"/>
                </a:lnTo>
                <a:lnTo>
                  <a:pt x="382" y="294"/>
                </a:lnTo>
                <a:lnTo>
                  <a:pt x="409" y="300"/>
                </a:lnTo>
                <a:lnTo>
                  <a:pt x="419" y="325"/>
                </a:lnTo>
                <a:lnTo>
                  <a:pt x="435" y="351"/>
                </a:lnTo>
                <a:lnTo>
                  <a:pt x="425" y="366"/>
                </a:lnTo>
                <a:lnTo>
                  <a:pt x="440" y="362"/>
                </a:lnTo>
                <a:lnTo>
                  <a:pt x="460" y="362"/>
                </a:lnTo>
                <a:lnTo>
                  <a:pt x="476" y="388"/>
                </a:lnTo>
                <a:lnTo>
                  <a:pt x="486" y="392"/>
                </a:lnTo>
                <a:lnTo>
                  <a:pt x="466" y="419"/>
                </a:lnTo>
                <a:lnTo>
                  <a:pt x="476" y="429"/>
                </a:lnTo>
                <a:lnTo>
                  <a:pt x="476" y="454"/>
                </a:lnTo>
                <a:lnTo>
                  <a:pt x="466" y="517"/>
                </a:lnTo>
                <a:lnTo>
                  <a:pt x="440" y="501"/>
                </a:lnTo>
                <a:lnTo>
                  <a:pt x="435" y="517"/>
                </a:lnTo>
                <a:lnTo>
                  <a:pt x="419" y="511"/>
                </a:lnTo>
                <a:lnTo>
                  <a:pt x="419" y="52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8" name="Freeform 55">
            <a:extLst>
              <a:ext uri="{FF2B5EF4-FFF2-40B4-BE49-F238E27FC236}">
                <a16:creationId xmlns:a16="http://schemas.microsoft.com/office/drawing/2014/main" id="{8338696E-DA0F-8243-A08F-2B26D521B184}"/>
              </a:ext>
            </a:extLst>
          </p:cNvPr>
          <p:cNvSpPr>
            <a:spLocks noChangeArrowheads="1"/>
          </p:cNvSpPr>
          <p:nvPr/>
        </p:nvSpPr>
        <p:spPr bwMode="auto">
          <a:xfrm>
            <a:off x="8270153" y="4785520"/>
            <a:ext cx="270231" cy="268731"/>
          </a:xfrm>
          <a:custGeom>
            <a:avLst/>
            <a:gdLst>
              <a:gd name="T0" fmla="*/ 434 w 442"/>
              <a:gd name="T1" fmla="*/ 419 h 420"/>
              <a:gd name="T2" fmla="*/ 368 w 442"/>
              <a:gd name="T3" fmla="*/ 378 h 420"/>
              <a:gd name="T4" fmla="*/ 347 w 442"/>
              <a:gd name="T5" fmla="*/ 341 h 420"/>
              <a:gd name="T6" fmla="*/ 332 w 442"/>
              <a:gd name="T7" fmla="*/ 295 h 420"/>
              <a:gd name="T8" fmla="*/ 274 w 442"/>
              <a:gd name="T9" fmla="*/ 227 h 420"/>
              <a:gd name="T10" fmla="*/ 182 w 442"/>
              <a:gd name="T11" fmla="*/ 192 h 420"/>
              <a:gd name="T12" fmla="*/ 172 w 442"/>
              <a:gd name="T13" fmla="*/ 176 h 420"/>
              <a:gd name="T14" fmla="*/ 166 w 442"/>
              <a:gd name="T15" fmla="*/ 166 h 420"/>
              <a:gd name="T16" fmla="*/ 140 w 442"/>
              <a:gd name="T17" fmla="*/ 160 h 420"/>
              <a:gd name="T18" fmla="*/ 114 w 442"/>
              <a:gd name="T19" fmla="*/ 150 h 420"/>
              <a:gd name="T20" fmla="*/ 125 w 442"/>
              <a:gd name="T21" fmla="*/ 124 h 420"/>
              <a:gd name="T22" fmla="*/ 109 w 442"/>
              <a:gd name="T23" fmla="*/ 150 h 420"/>
              <a:gd name="T24" fmla="*/ 84 w 442"/>
              <a:gd name="T25" fmla="*/ 176 h 420"/>
              <a:gd name="T26" fmla="*/ 84 w 442"/>
              <a:gd name="T27" fmla="*/ 139 h 420"/>
              <a:gd name="T28" fmla="*/ 62 w 442"/>
              <a:gd name="T29" fmla="*/ 124 h 420"/>
              <a:gd name="T30" fmla="*/ 57 w 442"/>
              <a:gd name="T31" fmla="*/ 119 h 420"/>
              <a:gd name="T32" fmla="*/ 99 w 442"/>
              <a:gd name="T33" fmla="*/ 108 h 420"/>
              <a:gd name="T34" fmla="*/ 114 w 442"/>
              <a:gd name="T35" fmla="*/ 108 h 420"/>
              <a:gd name="T36" fmla="*/ 114 w 442"/>
              <a:gd name="T37" fmla="*/ 94 h 420"/>
              <a:gd name="T38" fmla="*/ 57 w 442"/>
              <a:gd name="T39" fmla="*/ 98 h 420"/>
              <a:gd name="T40" fmla="*/ 47 w 442"/>
              <a:gd name="T41" fmla="*/ 67 h 420"/>
              <a:gd name="T42" fmla="*/ 0 w 442"/>
              <a:gd name="T43" fmla="*/ 51 h 420"/>
              <a:gd name="T44" fmla="*/ 6 w 442"/>
              <a:gd name="T45" fmla="*/ 26 h 420"/>
              <a:gd name="T46" fmla="*/ 62 w 442"/>
              <a:gd name="T47" fmla="*/ 0 h 420"/>
              <a:gd name="T48" fmla="*/ 125 w 442"/>
              <a:gd name="T49" fmla="*/ 26 h 420"/>
              <a:gd name="T50" fmla="*/ 140 w 442"/>
              <a:gd name="T51" fmla="*/ 57 h 420"/>
              <a:gd name="T52" fmla="*/ 150 w 442"/>
              <a:gd name="T53" fmla="*/ 119 h 420"/>
              <a:gd name="T54" fmla="*/ 156 w 442"/>
              <a:gd name="T55" fmla="*/ 108 h 420"/>
              <a:gd name="T56" fmla="*/ 166 w 442"/>
              <a:gd name="T57" fmla="*/ 124 h 420"/>
              <a:gd name="T58" fmla="*/ 182 w 442"/>
              <a:gd name="T59" fmla="*/ 150 h 420"/>
              <a:gd name="T60" fmla="*/ 233 w 442"/>
              <a:gd name="T61" fmla="*/ 98 h 420"/>
              <a:gd name="T62" fmla="*/ 264 w 442"/>
              <a:gd name="T63" fmla="*/ 78 h 420"/>
              <a:gd name="T64" fmla="*/ 368 w 442"/>
              <a:gd name="T65" fmla="*/ 94 h 420"/>
              <a:gd name="T66" fmla="*/ 441 w 442"/>
              <a:gd name="T67" fmla="*/ 119 h 4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2"/>
              <a:gd name="T103" fmla="*/ 0 h 420"/>
              <a:gd name="T104" fmla="*/ 442 w 442"/>
              <a:gd name="T105" fmla="*/ 420 h 4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2" h="420">
                <a:moveTo>
                  <a:pt x="441" y="119"/>
                </a:moveTo>
                <a:lnTo>
                  <a:pt x="434" y="419"/>
                </a:lnTo>
                <a:lnTo>
                  <a:pt x="389" y="368"/>
                </a:lnTo>
                <a:lnTo>
                  <a:pt x="368" y="378"/>
                </a:lnTo>
                <a:lnTo>
                  <a:pt x="347" y="368"/>
                </a:lnTo>
                <a:lnTo>
                  <a:pt x="347" y="341"/>
                </a:lnTo>
                <a:lnTo>
                  <a:pt x="332" y="311"/>
                </a:lnTo>
                <a:lnTo>
                  <a:pt x="332" y="295"/>
                </a:lnTo>
                <a:lnTo>
                  <a:pt x="305" y="248"/>
                </a:lnTo>
                <a:lnTo>
                  <a:pt x="274" y="227"/>
                </a:lnTo>
                <a:lnTo>
                  <a:pt x="217" y="202"/>
                </a:lnTo>
                <a:lnTo>
                  <a:pt x="182" y="192"/>
                </a:lnTo>
                <a:lnTo>
                  <a:pt x="166" y="176"/>
                </a:lnTo>
                <a:lnTo>
                  <a:pt x="172" y="176"/>
                </a:lnTo>
                <a:lnTo>
                  <a:pt x="172" y="166"/>
                </a:lnTo>
                <a:lnTo>
                  <a:pt x="166" y="166"/>
                </a:lnTo>
                <a:lnTo>
                  <a:pt x="140" y="166"/>
                </a:lnTo>
                <a:lnTo>
                  <a:pt x="140" y="160"/>
                </a:lnTo>
                <a:lnTo>
                  <a:pt x="129" y="166"/>
                </a:lnTo>
                <a:lnTo>
                  <a:pt x="114" y="150"/>
                </a:lnTo>
                <a:lnTo>
                  <a:pt x="125" y="135"/>
                </a:lnTo>
                <a:lnTo>
                  <a:pt x="125" y="124"/>
                </a:lnTo>
                <a:lnTo>
                  <a:pt x="114" y="135"/>
                </a:lnTo>
                <a:lnTo>
                  <a:pt x="109" y="150"/>
                </a:lnTo>
                <a:lnTo>
                  <a:pt x="99" y="166"/>
                </a:lnTo>
                <a:lnTo>
                  <a:pt x="84" y="176"/>
                </a:lnTo>
                <a:lnTo>
                  <a:pt x="72" y="160"/>
                </a:lnTo>
                <a:lnTo>
                  <a:pt x="84" y="139"/>
                </a:lnTo>
                <a:lnTo>
                  <a:pt x="72" y="135"/>
                </a:lnTo>
                <a:lnTo>
                  <a:pt x="62" y="124"/>
                </a:lnTo>
                <a:lnTo>
                  <a:pt x="41" y="124"/>
                </a:lnTo>
                <a:lnTo>
                  <a:pt x="57" y="119"/>
                </a:lnTo>
                <a:lnTo>
                  <a:pt x="72" y="119"/>
                </a:lnTo>
                <a:lnTo>
                  <a:pt x="99" y="108"/>
                </a:lnTo>
                <a:lnTo>
                  <a:pt x="109" y="108"/>
                </a:lnTo>
                <a:lnTo>
                  <a:pt x="114" y="108"/>
                </a:lnTo>
                <a:lnTo>
                  <a:pt x="125" y="98"/>
                </a:lnTo>
                <a:lnTo>
                  <a:pt x="114" y="94"/>
                </a:lnTo>
                <a:lnTo>
                  <a:pt x="88" y="94"/>
                </a:lnTo>
                <a:lnTo>
                  <a:pt x="57" y="98"/>
                </a:lnTo>
                <a:lnTo>
                  <a:pt x="47" y="78"/>
                </a:lnTo>
                <a:lnTo>
                  <a:pt x="47" y="67"/>
                </a:lnTo>
                <a:lnTo>
                  <a:pt x="31" y="57"/>
                </a:lnTo>
                <a:lnTo>
                  <a:pt x="0" y="51"/>
                </a:lnTo>
                <a:lnTo>
                  <a:pt x="0" y="41"/>
                </a:lnTo>
                <a:lnTo>
                  <a:pt x="6" y="26"/>
                </a:lnTo>
                <a:lnTo>
                  <a:pt x="31" y="16"/>
                </a:lnTo>
                <a:lnTo>
                  <a:pt x="62" y="0"/>
                </a:lnTo>
                <a:lnTo>
                  <a:pt x="88" y="16"/>
                </a:lnTo>
                <a:lnTo>
                  <a:pt x="125" y="26"/>
                </a:lnTo>
                <a:lnTo>
                  <a:pt x="129" y="31"/>
                </a:lnTo>
                <a:lnTo>
                  <a:pt x="140" y="57"/>
                </a:lnTo>
                <a:lnTo>
                  <a:pt x="129" y="78"/>
                </a:lnTo>
                <a:lnTo>
                  <a:pt x="150" y="119"/>
                </a:lnTo>
                <a:lnTo>
                  <a:pt x="150" y="108"/>
                </a:lnTo>
                <a:lnTo>
                  <a:pt x="156" y="108"/>
                </a:lnTo>
                <a:lnTo>
                  <a:pt x="166" y="119"/>
                </a:lnTo>
                <a:lnTo>
                  <a:pt x="166" y="124"/>
                </a:lnTo>
                <a:lnTo>
                  <a:pt x="166" y="135"/>
                </a:lnTo>
                <a:lnTo>
                  <a:pt x="182" y="150"/>
                </a:lnTo>
                <a:lnTo>
                  <a:pt x="197" y="139"/>
                </a:lnTo>
                <a:lnTo>
                  <a:pt x="233" y="98"/>
                </a:lnTo>
                <a:lnTo>
                  <a:pt x="274" y="94"/>
                </a:lnTo>
                <a:lnTo>
                  <a:pt x="264" y="78"/>
                </a:lnTo>
                <a:lnTo>
                  <a:pt x="301" y="57"/>
                </a:lnTo>
                <a:lnTo>
                  <a:pt x="368" y="94"/>
                </a:lnTo>
                <a:lnTo>
                  <a:pt x="409" y="98"/>
                </a:lnTo>
                <a:lnTo>
                  <a:pt x="441" y="11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59" name="Freeform 56">
            <a:extLst>
              <a:ext uri="{FF2B5EF4-FFF2-40B4-BE49-F238E27FC236}">
                <a16:creationId xmlns:a16="http://schemas.microsoft.com/office/drawing/2014/main" id="{8EC86779-CEE5-A742-818D-B1C20B6A698A}"/>
              </a:ext>
            </a:extLst>
          </p:cNvPr>
          <p:cNvSpPr>
            <a:spLocks noChangeArrowheads="1"/>
          </p:cNvSpPr>
          <p:nvPr/>
        </p:nvSpPr>
        <p:spPr bwMode="auto">
          <a:xfrm>
            <a:off x="7929294" y="4726334"/>
            <a:ext cx="178107" cy="219144"/>
          </a:xfrm>
          <a:custGeom>
            <a:avLst/>
            <a:gdLst>
              <a:gd name="T0" fmla="*/ 31 w 291"/>
              <a:gd name="T1" fmla="*/ 336 h 344"/>
              <a:gd name="T2" fmla="*/ 41 w 291"/>
              <a:gd name="T3" fmla="*/ 295 h 344"/>
              <a:gd name="T4" fmla="*/ 31 w 291"/>
              <a:gd name="T5" fmla="*/ 244 h 344"/>
              <a:gd name="T6" fmla="*/ 6 w 291"/>
              <a:gd name="T7" fmla="*/ 217 h 344"/>
              <a:gd name="T8" fmla="*/ 16 w 291"/>
              <a:gd name="T9" fmla="*/ 202 h 344"/>
              <a:gd name="T10" fmla="*/ 31 w 291"/>
              <a:gd name="T11" fmla="*/ 172 h 344"/>
              <a:gd name="T12" fmla="*/ 31 w 291"/>
              <a:gd name="T13" fmla="*/ 125 h 344"/>
              <a:gd name="T14" fmla="*/ 57 w 291"/>
              <a:gd name="T15" fmla="*/ 84 h 344"/>
              <a:gd name="T16" fmla="*/ 68 w 291"/>
              <a:gd name="T17" fmla="*/ 42 h 344"/>
              <a:gd name="T18" fmla="*/ 83 w 291"/>
              <a:gd name="T19" fmla="*/ 52 h 344"/>
              <a:gd name="T20" fmla="*/ 98 w 291"/>
              <a:gd name="T21" fmla="*/ 27 h 344"/>
              <a:gd name="T22" fmla="*/ 125 w 291"/>
              <a:gd name="T23" fmla="*/ 37 h 344"/>
              <a:gd name="T24" fmla="*/ 202 w 291"/>
              <a:gd name="T25" fmla="*/ 42 h 344"/>
              <a:gd name="T26" fmla="*/ 274 w 291"/>
              <a:gd name="T27" fmla="*/ 16 h 344"/>
              <a:gd name="T28" fmla="*/ 290 w 291"/>
              <a:gd name="T29" fmla="*/ 11 h 344"/>
              <a:gd name="T30" fmla="*/ 270 w 291"/>
              <a:gd name="T31" fmla="*/ 52 h 344"/>
              <a:gd name="T32" fmla="*/ 217 w 291"/>
              <a:gd name="T33" fmla="*/ 68 h 344"/>
              <a:gd name="T34" fmla="*/ 161 w 291"/>
              <a:gd name="T35" fmla="*/ 68 h 344"/>
              <a:gd name="T36" fmla="*/ 114 w 291"/>
              <a:gd name="T37" fmla="*/ 62 h 344"/>
              <a:gd name="T38" fmla="*/ 72 w 291"/>
              <a:gd name="T39" fmla="*/ 62 h 344"/>
              <a:gd name="T40" fmla="*/ 68 w 291"/>
              <a:gd name="T41" fmla="*/ 119 h 344"/>
              <a:gd name="T42" fmla="*/ 94 w 291"/>
              <a:gd name="T43" fmla="*/ 145 h 344"/>
              <a:gd name="T44" fmla="*/ 125 w 291"/>
              <a:gd name="T45" fmla="*/ 119 h 344"/>
              <a:gd name="T46" fmla="*/ 151 w 291"/>
              <a:gd name="T47" fmla="*/ 125 h 344"/>
              <a:gd name="T48" fmla="*/ 182 w 291"/>
              <a:gd name="T49" fmla="*/ 119 h 344"/>
              <a:gd name="T50" fmla="*/ 202 w 291"/>
              <a:gd name="T51" fmla="*/ 109 h 344"/>
              <a:gd name="T52" fmla="*/ 207 w 291"/>
              <a:gd name="T53" fmla="*/ 125 h 344"/>
              <a:gd name="T54" fmla="*/ 166 w 291"/>
              <a:gd name="T55" fmla="*/ 145 h 344"/>
              <a:gd name="T56" fmla="*/ 114 w 291"/>
              <a:gd name="T57" fmla="*/ 172 h 344"/>
              <a:gd name="T58" fmla="*/ 166 w 291"/>
              <a:gd name="T59" fmla="*/ 233 h 344"/>
              <a:gd name="T60" fmla="*/ 176 w 291"/>
              <a:gd name="T61" fmla="*/ 254 h 344"/>
              <a:gd name="T62" fmla="*/ 192 w 291"/>
              <a:gd name="T63" fmla="*/ 270 h 344"/>
              <a:gd name="T64" fmla="*/ 166 w 291"/>
              <a:gd name="T65" fmla="*/ 285 h 344"/>
              <a:gd name="T66" fmla="*/ 151 w 291"/>
              <a:gd name="T67" fmla="*/ 301 h 344"/>
              <a:gd name="T68" fmla="*/ 135 w 291"/>
              <a:gd name="T69" fmla="*/ 270 h 344"/>
              <a:gd name="T70" fmla="*/ 98 w 291"/>
              <a:gd name="T71" fmla="*/ 233 h 344"/>
              <a:gd name="T72" fmla="*/ 98 w 291"/>
              <a:gd name="T73" fmla="*/ 202 h 344"/>
              <a:gd name="T74" fmla="*/ 72 w 291"/>
              <a:gd name="T75" fmla="*/ 217 h 344"/>
              <a:gd name="T76" fmla="*/ 72 w 291"/>
              <a:gd name="T77" fmla="*/ 254 h 344"/>
              <a:gd name="T78" fmla="*/ 72 w 291"/>
              <a:gd name="T79" fmla="*/ 311 h 344"/>
              <a:gd name="T80" fmla="*/ 57 w 291"/>
              <a:gd name="T81" fmla="*/ 336 h 344"/>
              <a:gd name="T82" fmla="*/ 52 w 291"/>
              <a:gd name="T83" fmla="*/ 343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1"/>
              <a:gd name="T127" fmla="*/ 0 h 344"/>
              <a:gd name="T128" fmla="*/ 291 w 291"/>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1" h="344">
                <a:moveTo>
                  <a:pt x="52" y="343"/>
                </a:moveTo>
                <a:lnTo>
                  <a:pt x="31" y="336"/>
                </a:lnTo>
                <a:lnTo>
                  <a:pt x="31" y="321"/>
                </a:lnTo>
                <a:lnTo>
                  <a:pt x="41" y="295"/>
                </a:lnTo>
                <a:lnTo>
                  <a:pt x="31" y="259"/>
                </a:lnTo>
                <a:lnTo>
                  <a:pt x="31" y="244"/>
                </a:lnTo>
                <a:lnTo>
                  <a:pt x="6" y="244"/>
                </a:lnTo>
                <a:lnTo>
                  <a:pt x="6" y="217"/>
                </a:lnTo>
                <a:lnTo>
                  <a:pt x="0" y="213"/>
                </a:lnTo>
                <a:lnTo>
                  <a:pt x="16" y="202"/>
                </a:lnTo>
                <a:lnTo>
                  <a:pt x="26" y="187"/>
                </a:lnTo>
                <a:lnTo>
                  <a:pt x="31" y="172"/>
                </a:lnTo>
                <a:lnTo>
                  <a:pt x="26" y="150"/>
                </a:lnTo>
                <a:lnTo>
                  <a:pt x="31" y="125"/>
                </a:lnTo>
                <a:lnTo>
                  <a:pt x="52" y="119"/>
                </a:lnTo>
                <a:lnTo>
                  <a:pt x="57" y="84"/>
                </a:lnTo>
                <a:lnTo>
                  <a:pt x="57" y="78"/>
                </a:lnTo>
                <a:lnTo>
                  <a:pt x="68" y="42"/>
                </a:lnTo>
                <a:lnTo>
                  <a:pt x="72" y="37"/>
                </a:lnTo>
                <a:lnTo>
                  <a:pt x="83" y="52"/>
                </a:lnTo>
                <a:lnTo>
                  <a:pt x="94" y="42"/>
                </a:lnTo>
                <a:lnTo>
                  <a:pt x="98" y="27"/>
                </a:lnTo>
                <a:lnTo>
                  <a:pt x="125" y="27"/>
                </a:lnTo>
                <a:lnTo>
                  <a:pt x="125" y="37"/>
                </a:lnTo>
                <a:lnTo>
                  <a:pt x="161" y="37"/>
                </a:lnTo>
                <a:lnTo>
                  <a:pt x="202" y="42"/>
                </a:lnTo>
                <a:lnTo>
                  <a:pt x="249" y="42"/>
                </a:lnTo>
                <a:lnTo>
                  <a:pt x="274" y="16"/>
                </a:lnTo>
                <a:lnTo>
                  <a:pt x="285" y="0"/>
                </a:lnTo>
                <a:lnTo>
                  <a:pt x="290" y="11"/>
                </a:lnTo>
                <a:lnTo>
                  <a:pt x="285" y="37"/>
                </a:lnTo>
                <a:lnTo>
                  <a:pt x="270" y="52"/>
                </a:lnTo>
                <a:lnTo>
                  <a:pt x="259" y="68"/>
                </a:lnTo>
                <a:lnTo>
                  <a:pt x="217" y="68"/>
                </a:lnTo>
                <a:lnTo>
                  <a:pt x="202" y="68"/>
                </a:lnTo>
                <a:lnTo>
                  <a:pt x="161" y="68"/>
                </a:lnTo>
                <a:lnTo>
                  <a:pt x="135" y="62"/>
                </a:lnTo>
                <a:lnTo>
                  <a:pt x="114" y="62"/>
                </a:lnTo>
                <a:lnTo>
                  <a:pt x="94" y="62"/>
                </a:lnTo>
                <a:lnTo>
                  <a:pt x="72" y="62"/>
                </a:lnTo>
                <a:lnTo>
                  <a:pt x="68" y="84"/>
                </a:lnTo>
                <a:lnTo>
                  <a:pt x="68" y="119"/>
                </a:lnTo>
                <a:lnTo>
                  <a:pt x="83" y="125"/>
                </a:lnTo>
                <a:lnTo>
                  <a:pt x="94" y="145"/>
                </a:lnTo>
                <a:lnTo>
                  <a:pt x="109" y="145"/>
                </a:lnTo>
                <a:lnTo>
                  <a:pt x="125" y="119"/>
                </a:lnTo>
                <a:lnTo>
                  <a:pt x="140" y="125"/>
                </a:lnTo>
                <a:lnTo>
                  <a:pt x="151" y="125"/>
                </a:lnTo>
                <a:lnTo>
                  <a:pt x="161" y="119"/>
                </a:lnTo>
                <a:lnTo>
                  <a:pt x="182" y="119"/>
                </a:lnTo>
                <a:lnTo>
                  <a:pt x="192" y="109"/>
                </a:lnTo>
                <a:lnTo>
                  <a:pt x="202" y="109"/>
                </a:lnTo>
                <a:lnTo>
                  <a:pt x="217" y="119"/>
                </a:lnTo>
                <a:lnTo>
                  <a:pt x="207" y="125"/>
                </a:lnTo>
                <a:lnTo>
                  <a:pt x="192" y="125"/>
                </a:lnTo>
                <a:lnTo>
                  <a:pt x="166" y="145"/>
                </a:lnTo>
                <a:lnTo>
                  <a:pt x="135" y="172"/>
                </a:lnTo>
                <a:lnTo>
                  <a:pt x="114" y="172"/>
                </a:lnTo>
                <a:lnTo>
                  <a:pt x="166" y="217"/>
                </a:lnTo>
                <a:lnTo>
                  <a:pt x="166" y="233"/>
                </a:lnTo>
                <a:lnTo>
                  <a:pt x="161" y="254"/>
                </a:lnTo>
                <a:lnTo>
                  <a:pt x="176" y="254"/>
                </a:lnTo>
                <a:lnTo>
                  <a:pt x="176" y="270"/>
                </a:lnTo>
                <a:lnTo>
                  <a:pt x="192" y="270"/>
                </a:lnTo>
                <a:lnTo>
                  <a:pt x="192" y="285"/>
                </a:lnTo>
                <a:lnTo>
                  <a:pt x="166" y="285"/>
                </a:lnTo>
                <a:lnTo>
                  <a:pt x="151" y="295"/>
                </a:lnTo>
                <a:lnTo>
                  <a:pt x="151" y="301"/>
                </a:lnTo>
                <a:lnTo>
                  <a:pt x="125" y="301"/>
                </a:lnTo>
                <a:lnTo>
                  <a:pt x="135" y="270"/>
                </a:lnTo>
                <a:lnTo>
                  <a:pt x="98" y="244"/>
                </a:lnTo>
                <a:lnTo>
                  <a:pt x="98" y="233"/>
                </a:lnTo>
                <a:lnTo>
                  <a:pt x="109" y="217"/>
                </a:lnTo>
                <a:lnTo>
                  <a:pt x="98" y="202"/>
                </a:lnTo>
                <a:lnTo>
                  <a:pt x="94" y="213"/>
                </a:lnTo>
                <a:lnTo>
                  <a:pt x="72" y="217"/>
                </a:lnTo>
                <a:lnTo>
                  <a:pt x="72" y="228"/>
                </a:lnTo>
                <a:lnTo>
                  <a:pt x="72" y="254"/>
                </a:lnTo>
                <a:lnTo>
                  <a:pt x="72" y="285"/>
                </a:lnTo>
                <a:lnTo>
                  <a:pt x="72" y="311"/>
                </a:lnTo>
                <a:lnTo>
                  <a:pt x="72" y="343"/>
                </a:lnTo>
                <a:lnTo>
                  <a:pt x="57" y="336"/>
                </a:lnTo>
                <a:lnTo>
                  <a:pt x="52" y="34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0" name="Freeform 57">
            <a:extLst>
              <a:ext uri="{FF2B5EF4-FFF2-40B4-BE49-F238E27FC236}">
                <a16:creationId xmlns:a16="http://schemas.microsoft.com/office/drawing/2014/main" id="{7D0F733E-83F0-9C48-953A-A383DC90A375}"/>
              </a:ext>
            </a:extLst>
          </p:cNvPr>
          <p:cNvSpPr>
            <a:spLocks noChangeArrowheads="1"/>
          </p:cNvSpPr>
          <p:nvPr/>
        </p:nvSpPr>
        <p:spPr bwMode="auto">
          <a:xfrm>
            <a:off x="7557728" y="4951878"/>
            <a:ext cx="254876" cy="86377"/>
          </a:xfrm>
          <a:custGeom>
            <a:avLst/>
            <a:gdLst>
              <a:gd name="T0" fmla="*/ 415 w 416"/>
              <a:gd name="T1" fmla="*/ 135 h 136"/>
              <a:gd name="T2" fmla="*/ 388 w 416"/>
              <a:gd name="T3" fmla="*/ 125 h 136"/>
              <a:gd name="T4" fmla="*/ 351 w 416"/>
              <a:gd name="T5" fmla="*/ 109 h 136"/>
              <a:gd name="T6" fmla="*/ 331 w 416"/>
              <a:gd name="T7" fmla="*/ 119 h 136"/>
              <a:gd name="T8" fmla="*/ 306 w 416"/>
              <a:gd name="T9" fmla="*/ 109 h 136"/>
              <a:gd name="T10" fmla="*/ 284 w 416"/>
              <a:gd name="T11" fmla="*/ 109 h 136"/>
              <a:gd name="T12" fmla="*/ 253 w 416"/>
              <a:gd name="T13" fmla="*/ 104 h 136"/>
              <a:gd name="T14" fmla="*/ 228 w 416"/>
              <a:gd name="T15" fmla="*/ 94 h 136"/>
              <a:gd name="T16" fmla="*/ 176 w 416"/>
              <a:gd name="T17" fmla="*/ 78 h 136"/>
              <a:gd name="T18" fmla="*/ 145 w 416"/>
              <a:gd name="T19" fmla="*/ 82 h 136"/>
              <a:gd name="T20" fmla="*/ 104 w 416"/>
              <a:gd name="T21" fmla="*/ 67 h 136"/>
              <a:gd name="T22" fmla="*/ 51 w 416"/>
              <a:gd name="T23" fmla="*/ 57 h 136"/>
              <a:gd name="T24" fmla="*/ 61 w 416"/>
              <a:gd name="T25" fmla="*/ 52 h 136"/>
              <a:gd name="T26" fmla="*/ 26 w 416"/>
              <a:gd name="T27" fmla="*/ 41 h 136"/>
              <a:gd name="T28" fmla="*/ 0 w 416"/>
              <a:gd name="T29" fmla="*/ 37 h 136"/>
              <a:gd name="T30" fmla="*/ 10 w 416"/>
              <a:gd name="T31" fmla="*/ 37 h 136"/>
              <a:gd name="T32" fmla="*/ 20 w 416"/>
              <a:gd name="T33" fmla="*/ 37 h 136"/>
              <a:gd name="T34" fmla="*/ 36 w 416"/>
              <a:gd name="T35" fmla="*/ 16 h 136"/>
              <a:gd name="T36" fmla="*/ 46 w 416"/>
              <a:gd name="T37" fmla="*/ 0 h 136"/>
              <a:gd name="T38" fmla="*/ 88 w 416"/>
              <a:gd name="T39" fmla="*/ 10 h 136"/>
              <a:gd name="T40" fmla="*/ 88 w 416"/>
              <a:gd name="T41" fmla="*/ 0 h 136"/>
              <a:gd name="T42" fmla="*/ 104 w 416"/>
              <a:gd name="T43" fmla="*/ 0 h 136"/>
              <a:gd name="T44" fmla="*/ 118 w 416"/>
              <a:gd name="T45" fmla="*/ 10 h 136"/>
              <a:gd name="T46" fmla="*/ 129 w 416"/>
              <a:gd name="T47" fmla="*/ 16 h 136"/>
              <a:gd name="T48" fmla="*/ 145 w 416"/>
              <a:gd name="T49" fmla="*/ 10 h 136"/>
              <a:gd name="T50" fmla="*/ 155 w 416"/>
              <a:gd name="T51" fmla="*/ 37 h 136"/>
              <a:gd name="T52" fmla="*/ 222 w 416"/>
              <a:gd name="T53" fmla="*/ 41 h 136"/>
              <a:gd name="T54" fmla="*/ 238 w 416"/>
              <a:gd name="T55" fmla="*/ 41 h 136"/>
              <a:gd name="T56" fmla="*/ 243 w 416"/>
              <a:gd name="T57" fmla="*/ 26 h 136"/>
              <a:gd name="T58" fmla="*/ 264 w 416"/>
              <a:gd name="T59" fmla="*/ 26 h 136"/>
              <a:gd name="T60" fmla="*/ 269 w 416"/>
              <a:gd name="T61" fmla="*/ 37 h 136"/>
              <a:gd name="T62" fmla="*/ 279 w 416"/>
              <a:gd name="T63" fmla="*/ 37 h 136"/>
              <a:gd name="T64" fmla="*/ 306 w 416"/>
              <a:gd name="T65" fmla="*/ 37 h 136"/>
              <a:gd name="T66" fmla="*/ 321 w 416"/>
              <a:gd name="T67" fmla="*/ 41 h 136"/>
              <a:gd name="T68" fmla="*/ 337 w 416"/>
              <a:gd name="T69" fmla="*/ 67 h 136"/>
              <a:gd name="T70" fmla="*/ 363 w 416"/>
              <a:gd name="T71" fmla="*/ 82 h 136"/>
              <a:gd name="T72" fmla="*/ 373 w 416"/>
              <a:gd name="T73" fmla="*/ 78 h 136"/>
              <a:gd name="T74" fmla="*/ 394 w 416"/>
              <a:gd name="T75" fmla="*/ 78 h 136"/>
              <a:gd name="T76" fmla="*/ 415 w 416"/>
              <a:gd name="T77" fmla="*/ 82 h 136"/>
              <a:gd name="T78" fmla="*/ 404 w 416"/>
              <a:gd name="T79" fmla="*/ 94 h 136"/>
              <a:gd name="T80" fmla="*/ 404 w 416"/>
              <a:gd name="T81" fmla="*/ 109 h 136"/>
              <a:gd name="T82" fmla="*/ 415 w 416"/>
              <a:gd name="T83" fmla="*/ 125 h 136"/>
              <a:gd name="T84" fmla="*/ 415 w 416"/>
              <a:gd name="T85" fmla="*/ 135 h 136"/>
              <a:gd name="T86" fmla="*/ 415 w 416"/>
              <a:gd name="T87" fmla="*/ 135 h 1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6"/>
              <a:gd name="T133" fmla="*/ 0 h 136"/>
              <a:gd name="T134" fmla="*/ 416 w 416"/>
              <a:gd name="T135" fmla="*/ 136 h 1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6" h="136">
                <a:moveTo>
                  <a:pt x="415" y="135"/>
                </a:moveTo>
                <a:lnTo>
                  <a:pt x="388" y="125"/>
                </a:lnTo>
                <a:lnTo>
                  <a:pt x="351" y="109"/>
                </a:lnTo>
                <a:lnTo>
                  <a:pt x="331" y="119"/>
                </a:lnTo>
                <a:lnTo>
                  <a:pt x="306" y="109"/>
                </a:lnTo>
                <a:lnTo>
                  <a:pt x="284" y="109"/>
                </a:lnTo>
                <a:lnTo>
                  <a:pt x="253" y="104"/>
                </a:lnTo>
                <a:lnTo>
                  <a:pt x="228" y="94"/>
                </a:lnTo>
                <a:lnTo>
                  <a:pt x="176" y="78"/>
                </a:lnTo>
                <a:lnTo>
                  <a:pt x="145" y="82"/>
                </a:lnTo>
                <a:lnTo>
                  <a:pt x="104" y="67"/>
                </a:lnTo>
                <a:lnTo>
                  <a:pt x="51" y="57"/>
                </a:lnTo>
                <a:lnTo>
                  <a:pt x="61" y="52"/>
                </a:lnTo>
                <a:lnTo>
                  <a:pt x="26" y="41"/>
                </a:lnTo>
                <a:lnTo>
                  <a:pt x="0" y="37"/>
                </a:lnTo>
                <a:lnTo>
                  <a:pt x="10" y="37"/>
                </a:lnTo>
                <a:lnTo>
                  <a:pt x="20" y="37"/>
                </a:lnTo>
                <a:lnTo>
                  <a:pt x="36" y="16"/>
                </a:lnTo>
                <a:lnTo>
                  <a:pt x="46" y="0"/>
                </a:lnTo>
                <a:lnTo>
                  <a:pt x="88" y="10"/>
                </a:lnTo>
                <a:lnTo>
                  <a:pt x="88" y="0"/>
                </a:lnTo>
                <a:lnTo>
                  <a:pt x="104" y="0"/>
                </a:lnTo>
                <a:lnTo>
                  <a:pt x="118" y="10"/>
                </a:lnTo>
                <a:lnTo>
                  <a:pt x="129" y="16"/>
                </a:lnTo>
                <a:lnTo>
                  <a:pt x="145" y="10"/>
                </a:lnTo>
                <a:lnTo>
                  <a:pt x="155" y="37"/>
                </a:lnTo>
                <a:lnTo>
                  <a:pt x="222" y="41"/>
                </a:lnTo>
                <a:lnTo>
                  <a:pt x="238" y="41"/>
                </a:lnTo>
                <a:lnTo>
                  <a:pt x="243" y="26"/>
                </a:lnTo>
                <a:lnTo>
                  <a:pt x="264" y="26"/>
                </a:lnTo>
                <a:lnTo>
                  <a:pt x="269" y="37"/>
                </a:lnTo>
                <a:lnTo>
                  <a:pt x="279" y="37"/>
                </a:lnTo>
                <a:lnTo>
                  <a:pt x="306" y="37"/>
                </a:lnTo>
                <a:lnTo>
                  <a:pt x="321" y="41"/>
                </a:lnTo>
                <a:lnTo>
                  <a:pt x="337" y="67"/>
                </a:lnTo>
                <a:lnTo>
                  <a:pt x="363" y="82"/>
                </a:lnTo>
                <a:lnTo>
                  <a:pt x="373" y="78"/>
                </a:lnTo>
                <a:lnTo>
                  <a:pt x="394" y="78"/>
                </a:lnTo>
                <a:lnTo>
                  <a:pt x="415" y="82"/>
                </a:lnTo>
                <a:lnTo>
                  <a:pt x="404" y="94"/>
                </a:lnTo>
                <a:lnTo>
                  <a:pt x="404" y="109"/>
                </a:lnTo>
                <a:lnTo>
                  <a:pt x="415" y="125"/>
                </a:lnTo>
                <a:lnTo>
                  <a:pt x="415" y="13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1" name="Freeform 58">
            <a:extLst>
              <a:ext uri="{FF2B5EF4-FFF2-40B4-BE49-F238E27FC236}">
                <a16:creationId xmlns:a16="http://schemas.microsoft.com/office/drawing/2014/main" id="{E4B62718-7DC8-0447-A4F4-14CBA9AAF709}"/>
              </a:ext>
            </a:extLst>
          </p:cNvPr>
          <p:cNvSpPr>
            <a:spLocks noChangeArrowheads="1"/>
          </p:cNvSpPr>
          <p:nvPr/>
        </p:nvSpPr>
        <p:spPr bwMode="auto">
          <a:xfrm>
            <a:off x="8052127" y="5027057"/>
            <a:ext cx="109014" cy="59185"/>
          </a:xfrm>
          <a:custGeom>
            <a:avLst/>
            <a:gdLst>
              <a:gd name="T0" fmla="*/ 21 w 177"/>
              <a:gd name="T1" fmla="*/ 93 h 94"/>
              <a:gd name="T2" fmla="*/ 0 w 177"/>
              <a:gd name="T3" fmla="*/ 93 h 94"/>
              <a:gd name="T4" fmla="*/ 6 w 177"/>
              <a:gd name="T5" fmla="*/ 73 h 94"/>
              <a:gd name="T6" fmla="*/ 16 w 177"/>
              <a:gd name="T7" fmla="*/ 57 h 94"/>
              <a:gd name="T8" fmla="*/ 41 w 177"/>
              <a:gd name="T9" fmla="*/ 41 h 94"/>
              <a:gd name="T10" fmla="*/ 68 w 177"/>
              <a:gd name="T11" fmla="*/ 31 h 94"/>
              <a:gd name="T12" fmla="*/ 83 w 177"/>
              <a:gd name="T13" fmla="*/ 16 h 94"/>
              <a:gd name="T14" fmla="*/ 125 w 177"/>
              <a:gd name="T15" fmla="*/ 0 h 94"/>
              <a:gd name="T16" fmla="*/ 176 w 177"/>
              <a:gd name="T17" fmla="*/ 0 h 94"/>
              <a:gd name="T18" fmla="*/ 156 w 177"/>
              <a:gd name="T19" fmla="*/ 16 h 94"/>
              <a:gd name="T20" fmla="*/ 150 w 177"/>
              <a:gd name="T21" fmla="*/ 16 h 94"/>
              <a:gd name="T22" fmla="*/ 129 w 177"/>
              <a:gd name="T23" fmla="*/ 26 h 94"/>
              <a:gd name="T24" fmla="*/ 68 w 177"/>
              <a:gd name="T25" fmla="*/ 57 h 94"/>
              <a:gd name="T26" fmla="*/ 41 w 177"/>
              <a:gd name="T27" fmla="*/ 83 h 94"/>
              <a:gd name="T28" fmla="*/ 31 w 177"/>
              <a:gd name="T29" fmla="*/ 83 h 94"/>
              <a:gd name="T30" fmla="*/ 21 w 177"/>
              <a:gd name="T31" fmla="*/ 93 h 94"/>
              <a:gd name="T32" fmla="*/ 21 w 177"/>
              <a:gd name="T33" fmla="*/ 93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
              <a:gd name="T52" fmla="*/ 0 h 94"/>
              <a:gd name="T53" fmla="*/ 177 w 177"/>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 h="94">
                <a:moveTo>
                  <a:pt x="21" y="93"/>
                </a:moveTo>
                <a:lnTo>
                  <a:pt x="0" y="93"/>
                </a:lnTo>
                <a:lnTo>
                  <a:pt x="6" y="73"/>
                </a:lnTo>
                <a:lnTo>
                  <a:pt x="16" y="57"/>
                </a:lnTo>
                <a:lnTo>
                  <a:pt x="41" y="41"/>
                </a:lnTo>
                <a:lnTo>
                  <a:pt x="68" y="31"/>
                </a:lnTo>
                <a:lnTo>
                  <a:pt x="83" y="16"/>
                </a:lnTo>
                <a:lnTo>
                  <a:pt x="125" y="0"/>
                </a:lnTo>
                <a:lnTo>
                  <a:pt x="176" y="0"/>
                </a:lnTo>
                <a:lnTo>
                  <a:pt x="156" y="16"/>
                </a:lnTo>
                <a:lnTo>
                  <a:pt x="150" y="16"/>
                </a:lnTo>
                <a:lnTo>
                  <a:pt x="129" y="26"/>
                </a:lnTo>
                <a:lnTo>
                  <a:pt x="68" y="57"/>
                </a:lnTo>
                <a:lnTo>
                  <a:pt x="41" y="83"/>
                </a:lnTo>
                <a:lnTo>
                  <a:pt x="31" y="83"/>
                </a:lnTo>
                <a:lnTo>
                  <a:pt x="21" y="93"/>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62" name="Freeform 59">
            <a:extLst>
              <a:ext uri="{FF2B5EF4-FFF2-40B4-BE49-F238E27FC236}">
                <a16:creationId xmlns:a16="http://schemas.microsoft.com/office/drawing/2014/main" id="{AA7377BB-ABC3-7147-9628-DE1CA1744F9F}"/>
              </a:ext>
            </a:extLst>
          </p:cNvPr>
          <p:cNvSpPr>
            <a:spLocks noChangeArrowheads="1"/>
          </p:cNvSpPr>
          <p:nvPr/>
        </p:nvSpPr>
        <p:spPr bwMode="auto">
          <a:xfrm>
            <a:off x="8170353" y="4716739"/>
            <a:ext cx="41455" cy="87978"/>
          </a:xfrm>
          <a:custGeom>
            <a:avLst/>
            <a:gdLst>
              <a:gd name="T0" fmla="*/ 31 w 69"/>
              <a:gd name="T1" fmla="*/ 139 h 140"/>
              <a:gd name="T2" fmla="*/ 16 w 69"/>
              <a:gd name="T3" fmla="*/ 118 h 140"/>
              <a:gd name="T4" fmla="*/ 6 w 69"/>
              <a:gd name="T5" fmla="*/ 92 h 140"/>
              <a:gd name="T6" fmla="*/ 6 w 69"/>
              <a:gd name="T7" fmla="*/ 82 h 140"/>
              <a:gd name="T8" fmla="*/ 0 w 69"/>
              <a:gd name="T9" fmla="*/ 67 h 140"/>
              <a:gd name="T10" fmla="*/ 0 w 69"/>
              <a:gd name="T11" fmla="*/ 51 h 140"/>
              <a:gd name="T12" fmla="*/ 6 w 69"/>
              <a:gd name="T13" fmla="*/ 26 h 140"/>
              <a:gd name="T14" fmla="*/ 26 w 69"/>
              <a:gd name="T15" fmla="*/ 0 h 140"/>
              <a:gd name="T16" fmla="*/ 16 w 69"/>
              <a:gd name="T17" fmla="*/ 14 h 140"/>
              <a:gd name="T18" fmla="*/ 26 w 69"/>
              <a:gd name="T19" fmla="*/ 41 h 140"/>
              <a:gd name="T20" fmla="*/ 6 w 69"/>
              <a:gd name="T21" fmla="*/ 51 h 140"/>
              <a:gd name="T22" fmla="*/ 16 w 69"/>
              <a:gd name="T23" fmla="*/ 57 h 140"/>
              <a:gd name="T24" fmla="*/ 26 w 69"/>
              <a:gd name="T25" fmla="*/ 51 h 140"/>
              <a:gd name="T26" fmla="*/ 31 w 69"/>
              <a:gd name="T27" fmla="*/ 51 h 140"/>
              <a:gd name="T28" fmla="*/ 31 w 69"/>
              <a:gd name="T29" fmla="*/ 41 h 140"/>
              <a:gd name="T30" fmla="*/ 57 w 69"/>
              <a:gd name="T31" fmla="*/ 30 h 140"/>
              <a:gd name="T32" fmla="*/ 57 w 69"/>
              <a:gd name="T33" fmla="*/ 51 h 140"/>
              <a:gd name="T34" fmla="*/ 31 w 69"/>
              <a:gd name="T35" fmla="*/ 67 h 140"/>
              <a:gd name="T36" fmla="*/ 68 w 69"/>
              <a:gd name="T37" fmla="*/ 92 h 140"/>
              <a:gd name="T38" fmla="*/ 26 w 69"/>
              <a:gd name="T39" fmla="*/ 82 h 140"/>
              <a:gd name="T40" fmla="*/ 26 w 69"/>
              <a:gd name="T41" fmla="*/ 92 h 140"/>
              <a:gd name="T42" fmla="*/ 31 w 69"/>
              <a:gd name="T43" fmla="*/ 139 h 140"/>
              <a:gd name="T44" fmla="*/ 31 w 69"/>
              <a:gd name="T45" fmla="*/ 139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140"/>
              <a:gd name="T71" fmla="*/ 69 w 6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140">
                <a:moveTo>
                  <a:pt x="31" y="139"/>
                </a:moveTo>
                <a:lnTo>
                  <a:pt x="16" y="118"/>
                </a:lnTo>
                <a:lnTo>
                  <a:pt x="6" y="92"/>
                </a:lnTo>
                <a:lnTo>
                  <a:pt x="6" y="82"/>
                </a:lnTo>
                <a:lnTo>
                  <a:pt x="0" y="67"/>
                </a:lnTo>
                <a:lnTo>
                  <a:pt x="0" y="51"/>
                </a:lnTo>
                <a:lnTo>
                  <a:pt x="6" y="26"/>
                </a:lnTo>
                <a:lnTo>
                  <a:pt x="26" y="0"/>
                </a:lnTo>
                <a:lnTo>
                  <a:pt x="16" y="14"/>
                </a:lnTo>
                <a:lnTo>
                  <a:pt x="26" y="41"/>
                </a:lnTo>
                <a:lnTo>
                  <a:pt x="6" y="51"/>
                </a:lnTo>
                <a:lnTo>
                  <a:pt x="16" y="57"/>
                </a:lnTo>
                <a:lnTo>
                  <a:pt x="26" y="51"/>
                </a:lnTo>
                <a:lnTo>
                  <a:pt x="31" y="51"/>
                </a:lnTo>
                <a:lnTo>
                  <a:pt x="31" y="41"/>
                </a:lnTo>
                <a:lnTo>
                  <a:pt x="57" y="30"/>
                </a:lnTo>
                <a:lnTo>
                  <a:pt x="57" y="51"/>
                </a:lnTo>
                <a:lnTo>
                  <a:pt x="31" y="67"/>
                </a:lnTo>
                <a:lnTo>
                  <a:pt x="68" y="92"/>
                </a:lnTo>
                <a:lnTo>
                  <a:pt x="26" y="82"/>
                </a:lnTo>
                <a:lnTo>
                  <a:pt x="26" y="92"/>
                </a:lnTo>
                <a:lnTo>
                  <a:pt x="31" y="13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3" name="Freeform 60">
            <a:extLst>
              <a:ext uri="{FF2B5EF4-FFF2-40B4-BE49-F238E27FC236}">
                <a16:creationId xmlns:a16="http://schemas.microsoft.com/office/drawing/2014/main" id="{DBDE3EB9-C7C0-1544-9B20-CEBD03079864}"/>
              </a:ext>
            </a:extLst>
          </p:cNvPr>
          <p:cNvSpPr>
            <a:spLocks noChangeArrowheads="1"/>
          </p:cNvSpPr>
          <p:nvPr/>
        </p:nvSpPr>
        <p:spPr bwMode="auto">
          <a:xfrm>
            <a:off x="8181101" y="4865499"/>
            <a:ext cx="82911" cy="25593"/>
          </a:xfrm>
          <a:custGeom>
            <a:avLst/>
            <a:gdLst>
              <a:gd name="T0" fmla="*/ 135 w 136"/>
              <a:gd name="T1" fmla="*/ 42 h 43"/>
              <a:gd name="T2" fmla="*/ 94 w 136"/>
              <a:gd name="T3" fmla="*/ 26 h 43"/>
              <a:gd name="T4" fmla="*/ 78 w 136"/>
              <a:gd name="T5" fmla="*/ 15 h 43"/>
              <a:gd name="T6" fmla="*/ 78 w 136"/>
              <a:gd name="T7" fmla="*/ 26 h 43"/>
              <a:gd name="T8" fmla="*/ 52 w 136"/>
              <a:gd name="T9" fmla="*/ 26 h 43"/>
              <a:gd name="T10" fmla="*/ 52 w 136"/>
              <a:gd name="T11" fmla="*/ 15 h 43"/>
              <a:gd name="T12" fmla="*/ 31 w 136"/>
              <a:gd name="T13" fmla="*/ 26 h 43"/>
              <a:gd name="T14" fmla="*/ 16 w 136"/>
              <a:gd name="T15" fmla="*/ 15 h 43"/>
              <a:gd name="T16" fmla="*/ 10 w 136"/>
              <a:gd name="T17" fmla="*/ 26 h 43"/>
              <a:gd name="T18" fmla="*/ 0 w 136"/>
              <a:gd name="T19" fmla="*/ 15 h 43"/>
              <a:gd name="T20" fmla="*/ 16 w 136"/>
              <a:gd name="T21" fmla="*/ 0 h 43"/>
              <a:gd name="T22" fmla="*/ 52 w 136"/>
              <a:gd name="T23" fmla="*/ 0 h 43"/>
              <a:gd name="T24" fmla="*/ 68 w 136"/>
              <a:gd name="T25" fmla="*/ 0 h 43"/>
              <a:gd name="T26" fmla="*/ 78 w 136"/>
              <a:gd name="T27" fmla="*/ 0 h 43"/>
              <a:gd name="T28" fmla="*/ 94 w 136"/>
              <a:gd name="T29" fmla="*/ 0 h 43"/>
              <a:gd name="T30" fmla="*/ 109 w 136"/>
              <a:gd name="T31" fmla="*/ 0 h 43"/>
              <a:gd name="T32" fmla="*/ 125 w 136"/>
              <a:gd name="T33" fmla="*/ 15 h 43"/>
              <a:gd name="T34" fmla="*/ 135 w 136"/>
              <a:gd name="T35" fmla="*/ 26 h 43"/>
              <a:gd name="T36" fmla="*/ 135 w 136"/>
              <a:gd name="T37" fmla="*/ 42 h 43"/>
              <a:gd name="T38" fmla="*/ 135 w 136"/>
              <a:gd name="T39" fmla="*/ 42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43"/>
              <a:gd name="T62" fmla="*/ 136 w 136"/>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43">
                <a:moveTo>
                  <a:pt x="135" y="42"/>
                </a:moveTo>
                <a:lnTo>
                  <a:pt x="94" y="26"/>
                </a:lnTo>
                <a:lnTo>
                  <a:pt x="78" y="15"/>
                </a:lnTo>
                <a:lnTo>
                  <a:pt x="78" y="26"/>
                </a:lnTo>
                <a:lnTo>
                  <a:pt x="52" y="26"/>
                </a:lnTo>
                <a:lnTo>
                  <a:pt x="52" y="15"/>
                </a:lnTo>
                <a:lnTo>
                  <a:pt x="31" y="26"/>
                </a:lnTo>
                <a:lnTo>
                  <a:pt x="16" y="15"/>
                </a:lnTo>
                <a:lnTo>
                  <a:pt x="10" y="26"/>
                </a:lnTo>
                <a:lnTo>
                  <a:pt x="0" y="15"/>
                </a:lnTo>
                <a:lnTo>
                  <a:pt x="16" y="0"/>
                </a:lnTo>
                <a:lnTo>
                  <a:pt x="52" y="0"/>
                </a:lnTo>
                <a:lnTo>
                  <a:pt x="68" y="0"/>
                </a:lnTo>
                <a:lnTo>
                  <a:pt x="78" y="0"/>
                </a:lnTo>
                <a:lnTo>
                  <a:pt x="94" y="0"/>
                </a:lnTo>
                <a:lnTo>
                  <a:pt x="109" y="0"/>
                </a:lnTo>
                <a:lnTo>
                  <a:pt x="125" y="15"/>
                </a:lnTo>
                <a:lnTo>
                  <a:pt x="135" y="26"/>
                </a:lnTo>
                <a:lnTo>
                  <a:pt x="135" y="4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4" name="Freeform 61">
            <a:extLst>
              <a:ext uri="{FF2B5EF4-FFF2-40B4-BE49-F238E27FC236}">
                <a16:creationId xmlns:a16="http://schemas.microsoft.com/office/drawing/2014/main" id="{31FCF022-ACF4-2B49-945A-0E05AE652932}"/>
              </a:ext>
            </a:extLst>
          </p:cNvPr>
          <p:cNvSpPr>
            <a:spLocks noChangeArrowheads="1"/>
          </p:cNvSpPr>
          <p:nvPr/>
        </p:nvSpPr>
        <p:spPr bwMode="auto">
          <a:xfrm>
            <a:off x="7953861" y="5017459"/>
            <a:ext cx="93660" cy="27193"/>
          </a:xfrm>
          <a:custGeom>
            <a:avLst/>
            <a:gdLst>
              <a:gd name="T0" fmla="*/ 68 w 152"/>
              <a:gd name="T1" fmla="*/ 41 h 42"/>
              <a:gd name="T2" fmla="*/ 41 w 152"/>
              <a:gd name="T3" fmla="*/ 41 h 42"/>
              <a:gd name="T4" fmla="*/ 31 w 152"/>
              <a:gd name="T5" fmla="*/ 31 h 42"/>
              <a:gd name="T6" fmla="*/ 0 w 152"/>
              <a:gd name="T7" fmla="*/ 31 h 42"/>
              <a:gd name="T8" fmla="*/ 0 w 152"/>
              <a:gd name="T9" fmla="*/ 21 h 42"/>
              <a:gd name="T10" fmla="*/ 11 w 152"/>
              <a:gd name="T11" fmla="*/ 15 h 42"/>
              <a:gd name="T12" fmla="*/ 31 w 152"/>
              <a:gd name="T13" fmla="*/ 6 h 42"/>
              <a:gd name="T14" fmla="*/ 57 w 152"/>
              <a:gd name="T15" fmla="*/ 15 h 42"/>
              <a:gd name="T16" fmla="*/ 73 w 152"/>
              <a:gd name="T17" fmla="*/ 21 h 42"/>
              <a:gd name="T18" fmla="*/ 84 w 152"/>
              <a:gd name="T19" fmla="*/ 15 h 42"/>
              <a:gd name="T20" fmla="*/ 120 w 152"/>
              <a:gd name="T21" fmla="*/ 21 h 42"/>
              <a:gd name="T22" fmla="*/ 125 w 152"/>
              <a:gd name="T23" fmla="*/ 15 h 42"/>
              <a:gd name="T24" fmla="*/ 135 w 152"/>
              <a:gd name="T25" fmla="*/ 15 h 42"/>
              <a:gd name="T26" fmla="*/ 135 w 152"/>
              <a:gd name="T27" fmla="*/ 6 h 42"/>
              <a:gd name="T28" fmla="*/ 141 w 152"/>
              <a:gd name="T29" fmla="*/ 0 h 42"/>
              <a:gd name="T30" fmla="*/ 151 w 152"/>
              <a:gd name="T31" fmla="*/ 6 h 42"/>
              <a:gd name="T32" fmla="*/ 135 w 152"/>
              <a:gd name="T33" fmla="*/ 21 h 42"/>
              <a:gd name="T34" fmla="*/ 99 w 152"/>
              <a:gd name="T35" fmla="*/ 31 h 42"/>
              <a:gd name="T36" fmla="*/ 94 w 152"/>
              <a:gd name="T37" fmla="*/ 41 h 42"/>
              <a:gd name="T38" fmla="*/ 73 w 152"/>
              <a:gd name="T39" fmla="*/ 31 h 42"/>
              <a:gd name="T40" fmla="*/ 68 w 152"/>
              <a:gd name="T41" fmla="*/ 41 h 42"/>
              <a:gd name="T42" fmla="*/ 68 w 152"/>
              <a:gd name="T43" fmla="*/ 4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42"/>
              <a:gd name="T68" fmla="*/ 152 w 152"/>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42">
                <a:moveTo>
                  <a:pt x="68" y="41"/>
                </a:moveTo>
                <a:lnTo>
                  <a:pt x="41" y="41"/>
                </a:lnTo>
                <a:lnTo>
                  <a:pt x="31" y="31"/>
                </a:lnTo>
                <a:lnTo>
                  <a:pt x="0" y="31"/>
                </a:lnTo>
                <a:lnTo>
                  <a:pt x="0" y="21"/>
                </a:lnTo>
                <a:lnTo>
                  <a:pt x="11" y="15"/>
                </a:lnTo>
                <a:lnTo>
                  <a:pt x="31" y="6"/>
                </a:lnTo>
                <a:lnTo>
                  <a:pt x="57" y="15"/>
                </a:lnTo>
                <a:lnTo>
                  <a:pt x="73" y="21"/>
                </a:lnTo>
                <a:lnTo>
                  <a:pt x="84" y="15"/>
                </a:lnTo>
                <a:lnTo>
                  <a:pt x="120" y="21"/>
                </a:lnTo>
                <a:lnTo>
                  <a:pt x="125" y="15"/>
                </a:lnTo>
                <a:lnTo>
                  <a:pt x="135" y="15"/>
                </a:lnTo>
                <a:lnTo>
                  <a:pt x="135" y="6"/>
                </a:lnTo>
                <a:lnTo>
                  <a:pt x="141" y="0"/>
                </a:lnTo>
                <a:lnTo>
                  <a:pt x="151" y="6"/>
                </a:lnTo>
                <a:lnTo>
                  <a:pt x="135" y="21"/>
                </a:lnTo>
                <a:lnTo>
                  <a:pt x="99" y="31"/>
                </a:lnTo>
                <a:lnTo>
                  <a:pt x="94" y="41"/>
                </a:lnTo>
                <a:lnTo>
                  <a:pt x="73" y="31"/>
                </a:lnTo>
                <a:lnTo>
                  <a:pt x="68"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5" name="Freeform 62">
            <a:extLst>
              <a:ext uri="{FF2B5EF4-FFF2-40B4-BE49-F238E27FC236}">
                <a16:creationId xmlns:a16="http://schemas.microsoft.com/office/drawing/2014/main" id="{2E8F0181-43FA-D248-A950-0264D3FAE5B1}"/>
              </a:ext>
            </a:extLst>
          </p:cNvPr>
          <p:cNvSpPr>
            <a:spLocks noChangeArrowheads="1"/>
          </p:cNvSpPr>
          <p:nvPr/>
        </p:nvSpPr>
        <p:spPr bwMode="auto">
          <a:xfrm>
            <a:off x="7872485" y="5017459"/>
            <a:ext cx="66022" cy="27193"/>
          </a:xfrm>
          <a:custGeom>
            <a:avLst/>
            <a:gdLst>
              <a:gd name="T0" fmla="*/ 0 w 109"/>
              <a:gd name="T1" fmla="*/ 41 h 42"/>
              <a:gd name="T2" fmla="*/ 0 w 109"/>
              <a:gd name="T3" fmla="*/ 21 h 42"/>
              <a:gd name="T4" fmla="*/ 14 w 109"/>
              <a:gd name="T5" fmla="*/ 15 h 42"/>
              <a:gd name="T6" fmla="*/ 36 w 109"/>
              <a:gd name="T7" fmla="*/ 15 h 42"/>
              <a:gd name="T8" fmla="*/ 41 w 109"/>
              <a:gd name="T9" fmla="*/ 21 h 42"/>
              <a:gd name="T10" fmla="*/ 51 w 109"/>
              <a:gd name="T11" fmla="*/ 21 h 42"/>
              <a:gd name="T12" fmla="*/ 57 w 109"/>
              <a:gd name="T13" fmla="*/ 15 h 42"/>
              <a:gd name="T14" fmla="*/ 41 w 109"/>
              <a:gd name="T15" fmla="*/ 6 h 42"/>
              <a:gd name="T16" fmla="*/ 57 w 109"/>
              <a:gd name="T17" fmla="*/ 0 h 42"/>
              <a:gd name="T18" fmla="*/ 67 w 109"/>
              <a:gd name="T19" fmla="*/ 6 h 42"/>
              <a:gd name="T20" fmla="*/ 77 w 109"/>
              <a:gd name="T21" fmla="*/ 6 h 42"/>
              <a:gd name="T22" fmla="*/ 92 w 109"/>
              <a:gd name="T23" fmla="*/ 15 h 42"/>
              <a:gd name="T24" fmla="*/ 98 w 109"/>
              <a:gd name="T25" fmla="*/ 6 h 42"/>
              <a:gd name="T26" fmla="*/ 108 w 109"/>
              <a:gd name="T27" fmla="*/ 31 h 42"/>
              <a:gd name="T28" fmla="*/ 77 w 109"/>
              <a:gd name="T29" fmla="*/ 31 h 42"/>
              <a:gd name="T30" fmla="*/ 77 w 109"/>
              <a:gd name="T31" fmla="*/ 21 h 42"/>
              <a:gd name="T32" fmla="*/ 67 w 109"/>
              <a:gd name="T33" fmla="*/ 21 h 42"/>
              <a:gd name="T34" fmla="*/ 57 w 109"/>
              <a:gd name="T35" fmla="*/ 41 h 42"/>
              <a:gd name="T36" fmla="*/ 41 w 109"/>
              <a:gd name="T37" fmla="*/ 41 h 42"/>
              <a:gd name="T38" fmla="*/ 0 w 109"/>
              <a:gd name="T39" fmla="*/ 41 h 42"/>
              <a:gd name="T40" fmla="*/ 0 w 109"/>
              <a:gd name="T41" fmla="*/ 4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42"/>
              <a:gd name="T65" fmla="*/ 109 w 109"/>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42">
                <a:moveTo>
                  <a:pt x="0" y="41"/>
                </a:moveTo>
                <a:lnTo>
                  <a:pt x="0" y="21"/>
                </a:lnTo>
                <a:lnTo>
                  <a:pt x="14" y="15"/>
                </a:lnTo>
                <a:lnTo>
                  <a:pt x="36" y="15"/>
                </a:lnTo>
                <a:lnTo>
                  <a:pt x="41" y="21"/>
                </a:lnTo>
                <a:lnTo>
                  <a:pt x="51" y="21"/>
                </a:lnTo>
                <a:lnTo>
                  <a:pt x="57" y="15"/>
                </a:lnTo>
                <a:lnTo>
                  <a:pt x="41" y="6"/>
                </a:lnTo>
                <a:lnTo>
                  <a:pt x="57" y="0"/>
                </a:lnTo>
                <a:lnTo>
                  <a:pt x="67" y="6"/>
                </a:lnTo>
                <a:lnTo>
                  <a:pt x="77" y="6"/>
                </a:lnTo>
                <a:lnTo>
                  <a:pt x="92" y="15"/>
                </a:lnTo>
                <a:lnTo>
                  <a:pt x="98" y="6"/>
                </a:lnTo>
                <a:lnTo>
                  <a:pt x="108" y="31"/>
                </a:lnTo>
                <a:lnTo>
                  <a:pt x="77" y="31"/>
                </a:lnTo>
                <a:lnTo>
                  <a:pt x="77" y="21"/>
                </a:lnTo>
                <a:lnTo>
                  <a:pt x="67" y="21"/>
                </a:lnTo>
                <a:lnTo>
                  <a:pt x="57" y="41"/>
                </a:lnTo>
                <a:lnTo>
                  <a:pt x="41" y="41"/>
                </a:lnTo>
                <a:lnTo>
                  <a:pt x="0"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6" name="Freeform 63">
            <a:extLst>
              <a:ext uri="{FF2B5EF4-FFF2-40B4-BE49-F238E27FC236}">
                <a16:creationId xmlns:a16="http://schemas.microsoft.com/office/drawing/2014/main" id="{B99835D8-B09A-B241-9763-BC1B84F25DFE}"/>
              </a:ext>
            </a:extLst>
          </p:cNvPr>
          <p:cNvSpPr>
            <a:spLocks noChangeArrowheads="1"/>
          </p:cNvSpPr>
          <p:nvPr/>
        </p:nvSpPr>
        <p:spPr bwMode="auto">
          <a:xfrm>
            <a:off x="7557728" y="4822311"/>
            <a:ext cx="46062" cy="43189"/>
          </a:xfrm>
          <a:custGeom>
            <a:avLst/>
            <a:gdLst>
              <a:gd name="T0" fmla="*/ 77 w 78"/>
              <a:gd name="T1" fmla="*/ 67 h 68"/>
              <a:gd name="T2" fmla="*/ 46 w 78"/>
              <a:gd name="T3" fmla="*/ 62 h 68"/>
              <a:gd name="T4" fmla="*/ 36 w 78"/>
              <a:gd name="T5" fmla="*/ 37 h 68"/>
              <a:gd name="T6" fmla="*/ 20 w 78"/>
              <a:gd name="T7" fmla="*/ 21 h 68"/>
              <a:gd name="T8" fmla="*/ 0 w 78"/>
              <a:gd name="T9" fmla="*/ 21 h 68"/>
              <a:gd name="T10" fmla="*/ 20 w 78"/>
              <a:gd name="T11" fmla="*/ 21 h 68"/>
              <a:gd name="T12" fmla="*/ 20 w 78"/>
              <a:gd name="T13" fmla="*/ 0 h 68"/>
              <a:gd name="T14" fmla="*/ 26 w 78"/>
              <a:gd name="T15" fmla="*/ 0 h 68"/>
              <a:gd name="T16" fmla="*/ 26 w 78"/>
              <a:gd name="T17" fmla="*/ 10 h 68"/>
              <a:gd name="T18" fmla="*/ 36 w 78"/>
              <a:gd name="T19" fmla="*/ 10 h 68"/>
              <a:gd name="T20" fmla="*/ 36 w 78"/>
              <a:gd name="T21" fmla="*/ 0 h 68"/>
              <a:gd name="T22" fmla="*/ 46 w 78"/>
              <a:gd name="T23" fmla="*/ 0 h 68"/>
              <a:gd name="T24" fmla="*/ 51 w 78"/>
              <a:gd name="T25" fmla="*/ 10 h 68"/>
              <a:gd name="T26" fmla="*/ 51 w 78"/>
              <a:gd name="T27" fmla="*/ 41 h 68"/>
              <a:gd name="T28" fmla="*/ 77 w 78"/>
              <a:gd name="T29" fmla="*/ 51 h 68"/>
              <a:gd name="T30" fmla="*/ 67 w 78"/>
              <a:gd name="T31" fmla="*/ 62 h 68"/>
              <a:gd name="T32" fmla="*/ 77 w 78"/>
              <a:gd name="T33" fmla="*/ 67 h 68"/>
              <a:gd name="T34" fmla="*/ 77 w 78"/>
              <a:gd name="T35" fmla="*/ 67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
              <a:gd name="T55" fmla="*/ 0 h 68"/>
              <a:gd name="T56" fmla="*/ 78 w 78"/>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 h="68">
                <a:moveTo>
                  <a:pt x="77" y="67"/>
                </a:moveTo>
                <a:lnTo>
                  <a:pt x="46" y="62"/>
                </a:lnTo>
                <a:lnTo>
                  <a:pt x="36" y="37"/>
                </a:lnTo>
                <a:lnTo>
                  <a:pt x="20" y="21"/>
                </a:lnTo>
                <a:lnTo>
                  <a:pt x="0" y="21"/>
                </a:lnTo>
                <a:lnTo>
                  <a:pt x="20" y="21"/>
                </a:lnTo>
                <a:lnTo>
                  <a:pt x="20" y="0"/>
                </a:lnTo>
                <a:lnTo>
                  <a:pt x="26" y="0"/>
                </a:lnTo>
                <a:lnTo>
                  <a:pt x="26" y="10"/>
                </a:lnTo>
                <a:lnTo>
                  <a:pt x="36" y="10"/>
                </a:lnTo>
                <a:lnTo>
                  <a:pt x="36" y="0"/>
                </a:lnTo>
                <a:lnTo>
                  <a:pt x="46" y="0"/>
                </a:lnTo>
                <a:lnTo>
                  <a:pt x="51" y="10"/>
                </a:lnTo>
                <a:lnTo>
                  <a:pt x="51" y="41"/>
                </a:lnTo>
                <a:lnTo>
                  <a:pt x="77" y="51"/>
                </a:lnTo>
                <a:lnTo>
                  <a:pt x="67" y="62"/>
                </a:lnTo>
                <a:lnTo>
                  <a:pt x="77" y="6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7" name="Freeform 64">
            <a:extLst>
              <a:ext uri="{FF2B5EF4-FFF2-40B4-BE49-F238E27FC236}">
                <a16:creationId xmlns:a16="http://schemas.microsoft.com/office/drawing/2014/main" id="{11CE9BEF-DAF0-0041-8780-C468F56AB193}"/>
              </a:ext>
            </a:extLst>
          </p:cNvPr>
          <p:cNvSpPr>
            <a:spLocks noChangeArrowheads="1"/>
          </p:cNvSpPr>
          <p:nvPr/>
        </p:nvSpPr>
        <p:spPr bwMode="auto">
          <a:xfrm>
            <a:off x="8440584" y="5001464"/>
            <a:ext cx="38384" cy="30392"/>
          </a:xfrm>
          <a:custGeom>
            <a:avLst/>
            <a:gdLst>
              <a:gd name="T0" fmla="*/ 0 w 64"/>
              <a:gd name="T1" fmla="*/ 47 h 48"/>
              <a:gd name="T2" fmla="*/ 21 w 64"/>
              <a:gd name="T3" fmla="*/ 16 h 48"/>
              <a:gd name="T4" fmla="*/ 53 w 64"/>
              <a:gd name="T5" fmla="*/ 0 h 48"/>
              <a:gd name="T6" fmla="*/ 63 w 64"/>
              <a:gd name="T7" fmla="*/ 4 h 48"/>
              <a:gd name="T8" fmla="*/ 63 w 64"/>
              <a:gd name="T9" fmla="*/ 26 h 48"/>
              <a:gd name="T10" fmla="*/ 47 w 64"/>
              <a:gd name="T11" fmla="*/ 41 h 48"/>
              <a:gd name="T12" fmla="*/ 0 w 64"/>
              <a:gd name="T13" fmla="*/ 47 h 48"/>
              <a:gd name="T14" fmla="*/ 0 w 64"/>
              <a:gd name="T15" fmla="*/ 47 h 48"/>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48"/>
              <a:gd name="T26" fmla="*/ 64 w 64"/>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48">
                <a:moveTo>
                  <a:pt x="0" y="47"/>
                </a:moveTo>
                <a:lnTo>
                  <a:pt x="21" y="16"/>
                </a:lnTo>
                <a:lnTo>
                  <a:pt x="53" y="0"/>
                </a:lnTo>
                <a:lnTo>
                  <a:pt x="63" y="4"/>
                </a:lnTo>
                <a:lnTo>
                  <a:pt x="63" y="26"/>
                </a:lnTo>
                <a:lnTo>
                  <a:pt x="47" y="41"/>
                </a:lnTo>
                <a:lnTo>
                  <a:pt x="0" y="4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8" name="Freeform 65">
            <a:extLst>
              <a:ext uri="{FF2B5EF4-FFF2-40B4-BE49-F238E27FC236}">
                <a16:creationId xmlns:a16="http://schemas.microsoft.com/office/drawing/2014/main" id="{5AB4D279-B9E8-3A40-AFB8-9C0BDE6302FF}"/>
              </a:ext>
            </a:extLst>
          </p:cNvPr>
          <p:cNvSpPr>
            <a:spLocks noChangeArrowheads="1"/>
          </p:cNvSpPr>
          <p:nvPr/>
        </p:nvSpPr>
        <p:spPr bwMode="auto">
          <a:xfrm>
            <a:off x="7932366" y="5054250"/>
            <a:ext cx="47598" cy="31991"/>
          </a:xfrm>
          <a:custGeom>
            <a:avLst/>
            <a:gdLst>
              <a:gd name="T0" fmla="*/ 62 w 78"/>
              <a:gd name="T1" fmla="*/ 51 h 52"/>
              <a:gd name="T2" fmla="*/ 47 w 78"/>
              <a:gd name="T3" fmla="*/ 31 h 52"/>
              <a:gd name="T4" fmla="*/ 20 w 78"/>
              <a:gd name="T5" fmla="*/ 15 h 52"/>
              <a:gd name="T6" fmla="*/ 0 w 78"/>
              <a:gd name="T7" fmla="*/ 15 h 52"/>
              <a:gd name="T8" fmla="*/ 0 w 78"/>
              <a:gd name="T9" fmla="*/ 6 h 52"/>
              <a:gd name="T10" fmla="*/ 26 w 78"/>
              <a:gd name="T11" fmla="*/ 6 h 52"/>
              <a:gd name="T12" fmla="*/ 47 w 78"/>
              <a:gd name="T13" fmla="*/ 0 h 52"/>
              <a:gd name="T14" fmla="*/ 51 w 78"/>
              <a:gd name="T15" fmla="*/ 15 h 52"/>
              <a:gd name="T16" fmla="*/ 67 w 78"/>
              <a:gd name="T17" fmla="*/ 15 h 52"/>
              <a:gd name="T18" fmla="*/ 77 w 78"/>
              <a:gd name="T19" fmla="*/ 31 h 52"/>
              <a:gd name="T20" fmla="*/ 67 w 78"/>
              <a:gd name="T21" fmla="*/ 41 h 52"/>
              <a:gd name="T22" fmla="*/ 62 w 78"/>
              <a:gd name="T23" fmla="*/ 51 h 52"/>
              <a:gd name="T24" fmla="*/ 62 w 78"/>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52"/>
              <a:gd name="T41" fmla="*/ 78 w 78"/>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52">
                <a:moveTo>
                  <a:pt x="62" y="51"/>
                </a:moveTo>
                <a:lnTo>
                  <a:pt x="47" y="31"/>
                </a:lnTo>
                <a:lnTo>
                  <a:pt x="20" y="15"/>
                </a:lnTo>
                <a:lnTo>
                  <a:pt x="0" y="15"/>
                </a:lnTo>
                <a:lnTo>
                  <a:pt x="0" y="6"/>
                </a:lnTo>
                <a:lnTo>
                  <a:pt x="26" y="6"/>
                </a:lnTo>
                <a:lnTo>
                  <a:pt x="47" y="0"/>
                </a:lnTo>
                <a:lnTo>
                  <a:pt x="51" y="15"/>
                </a:lnTo>
                <a:lnTo>
                  <a:pt x="67" y="15"/>
                </a:lnTo>
                <a:lnTo>
                  <a:pt x="77" y="31"/>
                </a:lnTo>
                <a:lnTo>
                  <a:pt x="67" y="41"/>
                </a:lnTo>
                <a:lnTo>
                  <a:pt x="62" y="5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69" name="Freeform 66">
            <a:extLst>
              <a:ext uri="{FF2B5EF4-FFF2-40B4-BE49-F238E27FC236}">
                <a16:creationId xmlns:a16="http://schemas.microsoft.com/office/drawing/2014/main" id="{5CBD03B2-76EF-FD49-A955-9149091D0B97}"/>
              </a:ext>
            </a:extLst>
          </p:cNvPr>
          <p:cNvSpPr>
            <a:spLocks noChangeArrowheads="1"/>
          </p:cNvSpPr>
          <p:nvPr/>
        </p:nvSpPr>
        <p:spPr bwMode="auto">
          <a:xfrm>
            <a:off x="8131968" y="4871898"/>
            <a:ext cx="33779" cy="19195"/>
          </a:xfrm>
          <a:custGeom>
            <a:avLst/>
            <a:gdLst>
              <a:gd name="T0" fmla="*/ 27 w 54"/>
              <a:gd name="T1" fmla="*/ 31 h 32"/>
              <a:gd name="T2" fmla="*/ 0 w 54"/>
              <a:gd name="T3" fmla="*/ 4 h 32"/>
              <a:gd name="T4" fmla="*/ 0 w 54"/>
              <a:gd name="T5" fmla="*/ 0 h 32"/>
              <a:gd name="T6" fmla="*/ 47 w 54"/>
              <a:gd name="T7" fmla="*/ 0 h 32"/>
              <a:gd name="T8" fmla="*/ 53 w 54"/>
              <a:gd name="T9" fmla="*/ 25 h 32"/>
              <a:gd name="T10" fmla="*/ 27 w 54"/>
              <a:gd name="T11" fmla="*/ 31 h 32"/>
              <a:gd name="T12" fmla="*/ 27 w 54"/>
              <a:gd name="T13" fmla="*/ 31 h 32"/>
              <a:gd name="T14" fmla="*/ 0 60000 65536"/>
              <a:gd name="T15" fmla="*/ 0 60000 65536"/>
              <a:gd name="T16" fmla="*/ 0 60000 65536"/>
              <a:gd name="T17" fmla="*/ 0 60000 65536"/>
              <a:gd name="T18" fmla="*/ 0 60000 65536"/>
              <a:gd name="T19" fmla="*/ 0 60000 65536"/>
              <a:gd name="T20" fmla="*/ 0 60000 65536"/>
              <a:gd name="T21" fmla="*/ 0 w 54"/>
              <a:gd name="T22" fmla="*/ 0 h 32"/>
              <a:gd name="T23" fmla="*/ 54 w 5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2">
                <a:moveTo>
                  <a:pt x="27" y="31"/>
                </a:moveTo>
                <a:lnTo>
                  <a:pt x="0" y="4"/>
                </a:lnTo>
                <a:lnTo>
                  <a:pt x="0" y="0"/>
                </a:lnTo>
                <a:lnTo>
                  <a:pt x="47" y="0"/>
                </a:lnTo>
                <a:lnTo>
                  <a:pt x="53" y="25"/>
                </a:lnTo>
                <a:lnTo>
                  <a:pt x="27"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0" name="Freeform 67">
            <a:extLst>
              <a:ext uri="{FF2B5EF4-FFF2-40B4-BE49-F238E27FC236}">
                <a16:creationId xmlns:a16="http://schemas.microsoft.com/office/drawing/2014/main" id="{741213A6-CC9C-3F4D-BB55-8FA2CBFFF3D3}"/>
              </a:ext>
            </a:extLst>
          </p:cNvPr>
          <p:cNvSpPr>
            <a:spLocks noChangeArrowheads="1"/>
          </p:cNvSpPr>
          <p:nvPr/>
        </p:nvSpPr>
        <p:spPr bwMode="auto">
          <a:xfrm>
            <a:off x="7811068" y="5017458"/>
            <a:ext cx="35314" cy="14397"/>
          </a:xfrm>
          <a:custGeom>
            <a:avLst/>
            <a:gdLst>
              <a:gd name="T0" fmla="*/ 31 w 58"/>
              <a:gd name="T1" fmla="*/ 21 h 22"/>
              <a:gd name="T2" fmla="*/ 16 w 58"/>
              <a:gd name="T3" fmla="*/ 15 h 22"/>
              <a:gd name="T4" fmla="*/ 0 w 58"/>
              <a:gd name="T5" fmla="*/ 15 h 22"/>
              <a:gd name="T6" fmla="*/ 0 w 58"/>
              <a:gd name="T7" fmla="*/ 0 h 22"/>
              <a:gd name="T8" fmla="*/ 16 w 58"/>
              <a:gd name="T9" fmla="*/ 6 h 22"/>
              <a:gd name="T10" fmla="*/ 31 w 58"/>
              <a:gd name="T11" fmla="*/ 0 h 22"/>
              <a:gd name="T12" fmla="*/ 57 w 58"/>
              <a:gd name="T13" fmla="*/ 15 h 22"/>
              <a:gd name="T14" fmla="*/ 31 w 58"/>
              <a:gd name="T15" fmla="*/ 15 h 22"/>
              <a:gd name="T16" fmla="*/ 31 w 58"/>
              <a:gd name="T17" fmla="*/ 21 h 22"/>
              <a:gd name="T18" fmla="*/ 31 w 58"/>
              <a:gd name="T19" fmla="*/ 2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22"/>
              <a:gd name="T32" fmla="*/ 58 w 58"/>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22">
                <a:moveTo>
                  <a:pt x="31" y="21"/>
                </a:moveTo>
                <a:lnTo>
                  <a:pt x="16" y="15"/>
                </a:lnTo>
                <a:lnTo>
                  <a:pt x="0" y="15"/>
                </a:lnTo>
                <a:lnTo>
                  <a:pt x="0" y="0"/>
                </a:lnTo>
                <a:lnTo>
                  <a:pt x="16" y="6"/>
                </a:lnTo>
                <a:lnTo>
                  <a:pt x="31" y="0"/>
                </a:lnTo>
                <a:lnTo>
                  <a:pt x="57" y="15"/>
                </a:lnTo>
                <a:lnTo>
                  <a:pt x="31" y="15"/>
                </a:lnTo>
                <a:lnTo>
                  <a:pt x="31" y="2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1" name="Freeform 68">
            <a:extLst>
              <a:ext uri="{FF2B5EF4-FFF2-40B4-BE49-F238E27FC236}">
                <a16:creationId xmlns:a16="http://schemas.microsoft.com/office/drawing/2014/main" id="{EE3DF743-88C5-7C47-80AE-640A5DF4D824}"/>
              </a:ext>
            </a:extLst>
          </p:cNvPr>
          <p:cNvSpPr>
            <a:spLocks noChangeArrowheads="1"/>
          </p:cNvSpPr>
          <p:nvPr/>
        </p:nvSpPr>
        <p:spPr bwMode="auto">
          <a:xfrm>
            <a:off x="7769613" y="4977471"/>
            <a:ext cx="29173" cy="9598"/>
          </a:xfrm>
          <a:custGeom>
            <a:avLst/>
            <a:gdLst>
              <a:gd name="T0" fmla="*/ 26 w 48"/>
              <a:gd name="T1" fmla="*/ 16 h 17"/>
              <a:gd name="T2" fmla="*/ 0 w 48"/>
              <a:gd name="T3" fmla="*/ 11 h 17"/>
              <a:gd name="T4" fmla="*/ 0 w 48"/>
              <a:gd name="T5" fmla="*/ 0 h 17"/>
              <a:gd name="T6" fmla="*/ 47 w 48"/>
              <a:gd name="T7" fmla="*/ 0 h 17"/>
              <a:gd name="T8" fmla="*/ 41 w 48"/>
              <a:gd name="T9" fmla="*/ 11 h 17"/>
              <a:gd name="T10" fmla="*/ 31 w 48"/>
              <a:gd name="T11" fmla="*/ 11 h 17"/>
              <a:gd name="T12" fmla="*/ 26 w 48"/>
              <a:gd name="T13" fmla="*/ 16 h 17"/>
              <a:gd name="T14" fmla="*/ 26 w 48"/>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7"/>
              <a:gd name="T26" fmla="*/ 48 w 48"/>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7">
                <a:moveTo>
                  <a:pt x="26" y="16"/>
                </a:moveTo>
                <a:lnTo>
                  <a:pt x="0" y="11"/>
                </a:lnTo>
                <a:lnTo>
                  <a:pt x="0" y="0"/>
                </a:lnTo>
                <a:lnTo>
                  <a:pt x="47" y="0"/>
                </a:lnTo>
                <a:lnTo>
                  <a:pt x="41" y="11"/>
                </a:lnTo>
                <a:lnTo>
                  <a:pt x="31" y="11"/>
                </a:lnTo>
                <a:lnTo>
                  <a:pt x="26"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2" name="Freeform 69">
            <a:extLst>
              <a:ext uri="{FF2B5EF4-FFF2-40B4-BE49-F238E27FC236}">
                <a16:creationId xmlns:a16="http://schemas.microsoft.com/office/drawing/2014/main" id="{AA7C920B-DC8E-344F-84BC-74E6B347200D}"/>
              </a:ext>
            </a:extLst>
          </p:cNvPr>
          <p:cNvSpPr>
            <a:spLocks noChangeArrowheads="1"/>
          </p:cNvSpPr>
          <p:nvPr/>
        </p:nvSpPr>
        <p:spPr bwMode="auto">
          <a:xfrm>
            <a:off x="7846382" y="5020659"/>
            <a:ext cx="18425" cy="23994"/>
          </a:xfrm>
          <a:custGeom>
            <a:avLst/>
            <a:gdLst>
              <a:gd name="T0" fmla="*/ 26 w 32"/>
              <a:gd name="T1" fmla="*/ 36 h 37"/>
              <a:gd name="T2" fmla="*/ 0 w 32"/>
              <a:gd name="T3" fmla="*/ 26 h 37"/>
              <a:gd name="T4" fmla="*/ 0 w 32"/>
              <a:gd name="T5" fmla="*/ 16 h 37"/>
              <a:gd name="T6" fmla="*/ 15 w 32"/>
              <a:gd name="T7" fmla="*/ 26 h 37"/>
              <a:gd name="T8" fmla="*/ 11 w 32"/>
              <a:gd name="T9" fmla="*/ 10 h 37"/>
              <a:gd name="T10" fmla="*/ 15 w 32"/>
              <a:gd name="T11" fmla="*/ 0 h 37"/>
              <a:gd name="T12" fmla="*/ 31 w 32"/>
              <a:gd name="T13" fmla="*/ 0 h 37"/>
              <a:gd name="T14" fmla="*/ 26 w 32"/>
              <a:gd name="T15" fmla="*/ 36 h 37"/>
              <a:gd name="T16" fmla="*/ 26 w 32"/>
              <a:gd name="T17" fmla="*/ 36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7"/>
              <a:gd name="T29" fmla="*/ 32 w 32"/>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7">
                <a:moveTo>
                  <a:pt x="26" y="36"/>
                </a:moveTo>
                <a:lnTo>
                  <a:pt x="0" y="26"/>
                </a:lnTo>
                <a:lnTo>
                  <a:pt x="0" y="16"/>
                </a:lnTo>
                <a:lnTo>
                  <a:pt x="15" y="26"/>
                </a:lnTo>
                <a:lnTo>
                  <a:pt x="11" y="10"/>
                </a:lnTo>
                <a:lnTo>
                  <a:pt x="15" y="0"/>
                </a:lnTo>
                <a:lnTo>
                  <a:pt x="31" y="0"/>
                </a:lnTo>
                <a:lnTo>
                  <a:pt x="26" y="3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3" name="Freeform 70">
            <a:extLst>
              <a:ext uri="{FF2B5EF4-FFF2-40B4-BE49-F238E27FC236}">
                <a16:creationId xmlns:a16="http://schemas.microsoft.com/office/drawing/2014/main" id="{6BCED882-4D24-3D4D-9F29-D04540537AEF}"/>
              </a:ext>
            </a:extLst>
          </p:cNvPr>
          <p:cNvSpPr>
            <a:spLocks noChangeArrowheads="1"/>
          </p:cNvSpPr>
          <p:nvPr/>
        </p:nvSpPr>
        <p:spPr bwMode="auto">
          <a:xfrm>
            <a:off x="7623749" y="4855902"/>
            <a:ext cx="23030" cy="15996"/>
          </a:xfrm>
          <a:custGeom>
            <a:avLst/>
            <a:gdLst>
              <a:gd name="T0" fmla="*/ 0 w 38"/>
              <a:gd name="T1" fmla="*/ 27 h 28"/>
              <a:gd name="T2" fmla="*/ 10 w 38"/>
              <a:gd name="T3" fmla="*/ 0 h 28"/>
              <a:gd name="T4" fmla="*/ 37 w 38"/>
              <a:gd name="T5" fmla="*/ 0 h 28"/>
              <a:gd name="T6" fmla="*/ 37 w 38"/>
              <a:gd name="T7" fmla="*/ 27 h 28"/>
              <a:gd name="T8" fmla="*/ 21 w 38"/>
              <a:gd name="T9" fmla="*/ 16 h 28"/>
              <a:gd name="T10" fmla="*/ 0 w 38"/>
              <a:gd name="T11" fmla="*/ 27 h 28"/>
              <a:gd name="T12" fmla="*/ 0 w 38"/>
              <a:gd name="T13" fmla="*/ 27 h 28"/>
              <a:gd name="T14" fmla="*/ 0 60000 65536"/>
              <a:gd name="T15" fmla="*/ 0 60000 65536"/>
              <a:gd name="T16" fmla="*/ 0 60000 65536"/>
              <a:gd name="T17" fmla="*/ 0 60000 65536"/>
              <a:gd name="T18" fmla="*/ 0 60000 65536"/>
              <a:gd name="T19" fmla="*/ 0 60000 65536"/>
              <a:gd name="T20" fmla="*/ 0 60000 65536"/>
              <a:gd name="T21" fmla="*/ 0 w 38"/>
              <a:gd name="T22" fmla="*/ 0 h 28"/>
              <a:gd name="T23" fmla="*/ 38 w 3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8">
                <a:moveTo>
                  <a:pt x="0" y="27"/>
                </a:moveTo>
                <a:lnTo>
                  <a:pt x="10" y="0"/>
                </a:lnTo>
                <a:lnTo>
                  <a:pt x="37" y="0"/>
                </a:lnTo>
                <a:lnTo>
                  <a:pt x="37" y="27"/>
                </a:lnTo>
                <a:lnTo>
                  <a:pt x="21" y="16"/>
                </a:lnTo>
                <a:lnTo>
                  <a:pt x="0" y="2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4" name="Freeform 71">
            <a:extLst>
              <a:ext uri="{FF2B5EF4-FFF2-40B4-BE49-F238E27FC236}">
                <a16:creationId xmlns:a16="http://schemas.microsoft.com/office/drawing/2014/main" id="{19A5C1E7-3DD7-814B-917B-CF1B0DA15B00}"/>
              </a:ext>
            </a:extLst>
          </p:cNvPr>
          <p:cNvSpPr>
            <a:spLocks noChangeArrowheads="1"/>
          </p:cNvSpPr>
          <p:nvPr/>
        </p:nvSpPr>
        <p:spPr bwMode="auto">
          <a:xfrm>
            <a:off x="7344306" y="4732733"/>
            <a:ext cx="18425" cy="33592"/>
          </a:xfrm>
          <a:custGeom>
            <a:avLst/>
            <a:gdLst>
              <a:gd name="T0" fmla="*/ 21 w 32"/>
              <a:gd name="T1" fmla="*/ 51 h 52"/>
              <a:gd name="T2" fmla="*/ 0 w 32"/>
              <a:gd name="T3" fmla="*/ 4 h 52"/>
              <a:gd name="T4" fmla="*/ 6 w 32"/>
              <a:gd name="T5" fmla="*/ 0 h 52"/>
              <a:gd name="T6" fmla="*/ 31 w 32"/>
              <a:gd name="T7" fmla="*/ 25 h 52"/>
              <a:gd name="T8" fmla="*/ 21 w 32"/>
              <a:gd name="T9" fmla="*/ 51 h 52"/>
              <a:gd name="T10" fmla="*/ 21 w 32"/>
              <a:gd name="T11" fmla="*/ 51 h 52"/>
              <a:gd name="T12" fmla="*/ 0 60000 65536"/>
              <a:gd name="T13" fmla="*/ 0 60000 65536"/>
              <a:gd name="T14" fmla="*/ 0 60000 65536"/>
              <a:gd name="T15" fmla="*/ 0 60000 65536"/>
              <a:gd name="T16" fmla="*/ 0 60000 65536"/>
              <a:gd name="T17" fmla="*/ 0 60000 65536"/>
              <a:gd name="T18" fmla="*/ 0 w 32"/>
              <a:gd name="T19" fmla="*/ 0 h 52"/>
              <a:gd name="T20" fmla="*/ 32 w 3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32" h="52">
                <a:moveTo>
                  <a:pt x="21" y="51"/>
                </a:moveTo>
                <a:lnTo>
                  <a:pt x="0" y="4"/>
                </a:lnTo>
                <a:lnTo>
                  <a:pt x="6" y="0"/>
                </a:lnTo>
                <a:lnTo>
                  <a:pt x="31" y="25"/>
                </a:lnTo>
                <a:lnTo>
                  <a:pt x="21" y="5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5" name="Freeform 72">
            <a:extLst>
              <a:ext uri="{FF2B5EF4-FFF2-40B4-BE49-F238E27FC236}">
                <a16:creationId xmlns:a16="http://schemas.microsoft.com/office/drawing/2014/main" id="{C2418207-0ADA-3247-85F4-4FED6B5AB2BF}"/>
              </a:ext>
            </a:extLst>
          </p:cNvPr>
          <p:cNvSpPr>
            <a:spLocks noChangeArrowheads="1"/>
          </p:cNvSpPr>
          <p:nvPr/>
        </p:nvSpPr>
        <p:spPr bwMode="auto">
          <a:xfrm>
            <a:off x="7385762" y="4806315"/>
            <a:ext cx="12283" cy="22394"/>
          </a:xfrm>
          <a:custGeom>
            <a:avLst/>
            <a:gdLst>
              <a:gd name="T0" fmla="*/ 15 w 21"/>
              <a:gd name="T1" fmla="*/ 36 h 37"/>
              <a:gd name="T2" fmla="*/ 0 w 21"/>
              <a:gd name="T3" fmla="*/ 10 h 37"/>
              <a:gd name="T4" fmla="*/ 0 w 21"/>
              <a:gd name="T5" fmla="*/ 0 h 37"/>
              <a:gd name="T6" fmla="*/ 4 w 21"/>
              <a:gd name="T7" fmla="*/ 0 h 37"/>
              <a:gd name="T8" fmla="*/ 20 w 21"/>
              <a:gd name="T9" fmla="*/ 26 h 37"/>
              <a:gd name="T10" fmla="*/ 15 w 21"/>
              <a:gd name="T11" fmla="*/ 36 h 37"/>
              <a:gd name="T12" fmla="*/ 15 w 21"/>
              <a:gd name="T13" fmla="*/ 36 h 37"/>
              <a:gd name="T14" fmla="*/ 0 60000 65536"/>
              <a:gd name="T15" fmla="*/ 0 60000 65536"/>
              <a:gd name="T16" fmla="*/ 0 60000 65536"/>
              <a:gd name="T17" fmla="*/ 0 60000 65536"/>
              <a:gd name="T18" fmla="*/ 0 60000 65536"/>
              <a:gd name="T19" fmla="*/ 0 60000 65536"/>
              <a:gd name="T20" fmla="*/ 0 60000 65536"/>
              <a:gd name="T21" fmla="*/ 0 w 21"/>
              <a:gd name="T22" fmla="*/ 0 h 37"/>
              <a:gd name="T23" fmla="*/ 21 w 2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7">
                <a:moveTo>
                  <a:pt x="15" y="36"/>
                </a:moveTo>
                <a:lnTo>
                  <a:pt x="0" y="10"/>
                </a:lnTo>
                <a:lnTo>
                  <a:pt x="0" y="0"/>
                </a:lnTo>
                <a:lnTo>
                  <a:pt x="4" y="0"/>
                </a:lnTo>
                <a:lnTo>
                  <a:pt x="20" y="26"/>
                </a:lnTo>
                <a:lnTo>
                  <a:pt x="15" y="3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6" name="Freeform 73">
            <a:extLst>
              <a:ext uri="{FF2B5EF4-FFF2-40B4-BE49-F238E27FC236}">
                <a16:creationId xmlns:a16="http://schemas.microsoft.com/office/drawing/2014/main" id="{96C986D4-D7C8-A749-8948-DCDF99731A09}"/>
              </a:ext>
            </a:extLst>
          </p:cNvPr>
          <p:cNvSpPr>
            <a:spLocks noChangeArrowheads="1"/>
          </p:cNvSpPr>
          <p:nvPr/>
        </p:nvSpPr>
        <p:spPr bwMode="auto">
          <a:xfrm>
            <a:off x="8264012" y="4987067"/>
            <a:ext cx="18425" cy="30392"/>
          </a:xfrm>
          <a:custGeom>
            <a:avLst/>
            <a:gdLst>
              <a:gd name="T0" fmla="*/ 10 w 32"/>
              <a:gd name="T1" fmla="*/ 47 h 48"/>
              <a:gd name="T2" fmla="*/ 0 w 32"/>
              <a:gd name="T3" fmla="*/ 37 h 48"/>
              <a:gd name="T4" fmla="*/ 25 w 32"/>
              <a:gd name="T5" fmla="*/ 0 h 48"/>
              <a:gd name="T6" fmla="*/ 31 w 32"/>
              <a:gd name="T7" fmla="*/ 21 h 48"/>
              <a:gd name="T8" fmla="*/ 10 w 32"/>
              <a:gd name="T9" fmla="*/ 47 h 48"/>
              <a:gd name="T10" fmla="*/ 10 w 32"/>
              <a:gd name="T11" fmla="*/ 47 h 48"/>
              <a:gd name="T12" fmla="*/ 0 60000 65536"/>
              <a:gd name="T13" fmla="*/ 0 60000 65536"/>
              <a:gd name="T14" fmla="*/ 0 60000 65536"/>
              <a:gd name="T15" fmla="*/ 0 60000 65536"/>
              <a:gd name="T16" fmla="*/ 0 60000 65536"/>
              <a:gd name="T17" fmla="*/ 0 60000 65536"/>
              <a:gd name="T18" fmla="*/ 0 w 32"/>
              <a:gd name="T19" fmla="*/ 0 h 48"/>
              <a:gd name="T20" fmla="*/ 32 w 3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2" h="48">
                <a:moveTo>
                  <a:pt x="10" y="47"/>
                </a:moveTo>
                <a:lnTo>
                  <a:pt x="0" y="37"/>
                </a:lnTo>
                <a:lnTo>
                  <a:pt x="25" y="0"/>
                </a:lnTo>
                <a:lnTo>
                  <a:pt x="31" y="21"/>
                </a:lnTo>
                <a:lnTo>
                  <a:pt x="10" y="4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7" name="Freeform 74">
            <a:extLst>
              <a:ext uri="{FF2B5EF4-FFF2-40B4-BE49-F238E27FC236}">
                <a16:creationId xmlns:a16="http://schemas.microsoft.com/office/drawing/2014/main" id="{62D2D68F-DFBC-D448-BA47-6244DB630908}"/>
              </a:ext>
            </a:extLst>
          </p:cNvPr>
          <p:cNvSpPr>
            <a:spLocks noChangeArrowheads="1"/>
          </p:cNvSpPr>
          <p:nvPr/>
        </p:nvSpPr>
        <p:spPr bwMode="auto">
          <a:xfrm>
            <a:off x="7302850" y="4689545"/>
            <a:ext cx="18425" cy="19195"/>
          </a:xfrm>
          <a:custGeom>
            <a:avLst/>
            <a:gdLst>
              <a:gd name="T0" fmla="*/ 31 w 32"/>
              <a:gd name="T1" fmla="*/ 31 h 32"/>
              <a:gd name="T2" fmla="*/ 0 w 32"/>
              <a:gd name="T3" fmla="*/ 11 h 32"/>
              <a:gd name="T4" fmla="*/ 0 w 32"/>
              <a:gd name="T5" fmla="*/ 0 h 32"/>
              <a:gd name="T6" fmla="*/ 31 w 32"/>
              <a:gd name="T7" fmla="*/ 26 h 32"/>
              <a:gd name="T8" fmla="*/ 31 w 32"/>
              <a:gd name="T9" fmla="*/ 31 h 32"/>
              <a:gd name="T10" fmla="*/ 31 w 32"/>
              <a:gd name="T11" fmla="*/ 31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1" y="31"/>
                </a:moveTo>
                <a:lnTo>
                  <a:pt x="0" y="11"/>
                </a:lnTo>
                <a:lnTo>
                  <a:pt x="0" y="0"/>
                </a:lnTo>
                <a:lnTo>
                  <a:pt x="31" y="26"/>
                </a:lnTo>
                <a:lnTo>
                  <a:pt x="31"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8" name="Freeform 75">
            <a:extLst>
              <a:ext uri="{FF2B5EF4-FFF2-40B4-BE49-F238E27FC236}">
                <a16:creationId xmlns:a16="http://schemas.microsoft.com/office/drawing/2014/main" id="{4B4D6E7E-375B-D14A-85CB-F3F4C0ADAEB2}"/>
              </a:ext>
            </a:extLst>
          </p:cNvPr>
          <p:cNvSpPr>
            <a:spLocks noChangeArrowheads="1"/>
          </p:cNvSpPr>
          <p:nvPr/>
        </p:nvSpPr>
        <p:spPr bwMode="auto">
          <a:xfrm>
            <a:off x="7637569" y="4657553"/>
            <a:ext cx="15354" cy="15996"/>
          </a:xfrm>
          <a:custGeom>
            <a:avLst/>
            <a:gdLst>
              <a:gd name="T0" fmla="*/ 5 w 27"/>
              <a:gd name="T1" fmla="*/ 26 h 27"/>
              <a:gd name="T2" fmla="*/ 0 w 27"/>
              <a:gd name="T3" fmla="*/ 10 h 27"/>
              <a:gd name="T4" fmla="*/ 5 w 27"/>
              <a:gd name="T5" fmla="*/ 0 h 27"/>
              <a:gd name="T6" fmla="*/ 16 w 27"/>
              <a:gd name="T7" fmla="*/ 10 h 27"/>
              <a:gd name="T8" fmla="*/ 26 w 27"/>
              <a:gd name="T9" fmla="*/ 26 h 27"/>
              <a:gd name="T10" fmla="*/ 5 w 27"/>
              <a:gd name="T11" fmla="*/ 26 h 27"/>
              <a:gd name="T12" fmla="*/ 5 w 27"/>
              <a:gd name="T13" fmla="*/ 26 h 27"/>
              <a:gd name="T14" fmla="*/ 0 60000 65536"/>
              <a:gd name="T15" fmla="*/ 0 60000 65536"/>
              <a:gd name="T16" fmla="*/ 0 60000 65536"/>
              <a:gd name="T17" fmla="*/ 0 60000 65536"/>
              <a:gd name="T18" fmla="*/ 0 60000 65536"/>
              <a:gd name="T19" fmla="*/ 0 60000 65536"/>
              <a:gd name="T20" fmla="*/ 0 60000 65536"/>
              <a:gd name="T21" fmla="*/ 0 w 27"/>
              <a:gd name="T22" fmla="*/ 0 h 27"/>
              <a:gd name="T23" fmla="*/ 27 w 2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7">
                <a:moveTo>
                  <a:pt x="5" y="26"/>
                </a:moveTo>
                <a:lnTo>
                  <a:pt x="0" y="10"/>
                </a:lnTo>
                <a:lnTo>
                  <a:pt x="5" y="0"/>
                </a:lnTo>
                <a:lnTo>
                  <a:pt x="16" y="10"/>
                </a:lnTo>
                <a:lnTo>
                  <a:pt x="26" y="26"/>
                </a:lnTo>
                <a:lnTo>
                  <a:pt x="5"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79" name="Freeform 76">
            <a:extLst>
              <a:ext uri="{FF2B5EF4-FFF2-40B4-BE49-F238E27FC236}">
                <a16:creationId xmlns:a16="http://schemas.microsoft.com/office/drawing/2014/main" id="{1BA6DD57-7DB8-7749-86A3-5C26E95EAECF}"/>
              </a:ext>
            </a:extLst>
          </p:cNvPr>
          <p:cNvSpPr>
            <a:spLocks noChangeArrowheads="1"/>
          </p:cNvSpPr>
          <p:nvPr/>
        </p:nvSpPr>
        <p:spPr bwMode="auto">
          <a:xfrm>
            <a:off x="7513202" y="4735932"/>
            <a:ext cx="9212" cy="6398"/>
          </a:xfrm>
          <a:custGeom>
            <a:avLst/>
            <a:gdLst>
              <a:gd name="T0" fmla="*/ 0 w 16"/>
              <a:gd name="T1" fmla="*/ 0 h 12"/>
              <a:gd name="T2" fmla="*/ 10 w 16"/>
              <a:gd name="T3" fmla="*/ 11 h 12"/>
              <a:gd name="T4" fmla="*/ 15 w 16"/>
              <a:gd name="T5" fmla="*/ 0 h 12"/>
              <a:gd name="T6" fmla="*/ 10 w 16"/>
              <a:gd name="T7" fmla="*/ 11 h 12"/>
              <a:gd name="T8" fmla="*/ 0 w 16"/>
              <a:gd name="T9" fmla="*/ 0 h 12"/>
              <a:gd name="T10" fmla="*/ 0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0"/>
                </a:moveTo>
                <a:lnTo>
                  <a:pt x="10" y="11"/>
                </a:lnTo>
                <a:lnTo>
                  <a:pt x="15" y="0"/>
                </a:lnTo>
                <a:lnTo>
                  <a:pt x="10" y="11"/>
                </a:lnTo>
                <a:lnTo>
                  <a:pt x="0"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0" name="Freeform 77">
            <a:extLst>
              <a:ext uri="{FF2B5EF4-FFF2-40B4-BE49-F238E27FC236}">
                <a16:creationId xmlns:a16="http://schemas.microsoft.com/office/drawing/2014/main" id="{A71F977E-8F5D-2149-8DE4-A26098A74486}"/>
              </a:ext>
            </a:extLst>
          </p:cNvPr>
          <p:cNvSpPr>
            <a:spLocks noChangeArrowheads="1"/>
          </p:cNvSpPr>
          <p:nvPr/>
        </p:nvSpPr>
        <p:spPr bwMode="auto">
          <a:xfrm>
            <a:off x="5709103" y="3637018"/>
            <a:ext cx="261018" cy="265531"/>
          </a:xfrm>
          <a:custGeom>
            <a:avLst/>
            <a:gdLst>
              <a:gd name="T0" fmla="*/ 135 w 426"/>
              <a:gd name="T1" fmla="*/ 16 h 416"/>
              <a:gd name="T2" fmla="*/ 156 w 426"/>
              <a:gd name="T3" fmla="*/ 0 h 416"/>
              <a:gd name="T4" fmla="*/ 182 w 426"/>
              <a:gd name="T5" fmla="*/ 6 h 416"/>
              <a:gd name="T6" fmla="*/ 223 w 426"/>
              <a:gd name="T7" fmla="*/ 16 h 416"/>
              <a:gd name="T8" fmla="*/ 244 w 426"/>
              <a:gd name="T9" fmla="*/ 16 h 416"/>
              <a:gd name="T10" fmla="*/ 249 w 426"/>
              <a:gd name="T11" fmla="*/ 31 h 416"/>
              <a:gd name="T12" fmla="*/ 260 w 426"/>
              <a:gd name="T13" fmla="*/ 47 h 416"/>
              <a:gd name="T14" fmla="*/ 275 w 426"/>
              <a:gd name="T15" fmla="*/ 72 h 416"/>
              <a:gd name="T16" fmla="*/ 291 w 426"/>
              <a:gd name="T17" fmla="*/ 72 h 416"/>
              <a:gd name="T18" fmla="*/ 311 w 426"/>
              <a:gd name="T19" fmla="*/ 72 h 416"/>
              <a:gd name="T20" fmla="*/ 317 w 426"/>
              <a:gd name="T21" fmla="*/ 83 h 416"/>
              <a:gd name="T22" fmla="*/ 301 w 426"/>
              <a:gd name="T23" fmla="*/ 88 h 416"/>
              <a:gd name="T24" fmla="*/ 311 w 426"/>
              <a:gd name="T25" fmla="*/ 114 h 416"/>
              <a:gd name="T26" fmla="*/ 291 w 426"/>
              <a:gd name="T27" fmla="*/ 125 h 416"/>
              <a:gd name="T28" fmla="*/ 291 w 426"/>
              <a:gd name="T29" fmla="*/ 141 h 416"/>
              <a:gd name="T30" fmla="*/ 285 w 426"/>
              <a:gd name="T31" fmla="*/ 151 h 416"/>
              <a:gd name="T32" fmla="*/ 285 w 426"/>
              <a:gd name="T33" fmla="*/ 176 h 416"/>
              <a:gd name="T34" fmla="*/ 311 w 426"/>
              <a:gd name="T35" fmla="*/ 197 h 416"/>
              <a:gd name="T36" fmla="*/ 317 w 426"/>
              <a:gd name="T37" fmla="*/ 217 h 416"/>
              <a:gd name="T38" fmla="*/ 352 w 426"/>
              <a:gd name="T39" fmla="*/ 239 h 416"/>
              <a:gd name="T40" fmla="*/ 374 w 426"/>
              <a:gd name="T41" fmla="*/ 249 h 416"/>
              <a:gd name="T42" fmla="*/ 394 w 426"/>
              <a:gd name="T43" fmla="*/ 286 h 416"/>
              <a:gd name="T44" fmla="*/ 394 w 426"/>
              <a:gd name="T45" fmla="*/ 290 h 416"/>
              <a:gd name="T46" fmla="*/ 394 w 426"/>
              <a:gd name="T47" fmla="*/ 316 h 416"/>
              <a:gd name="T48" fmla="*/ 409 w 426"/>
              <a:gd name="T49" fmla="*/ 327 h 416"/>
              <a:gd name="T50" fmla="*/ 409 w 426"/>
              <a:gd name="T51" fmla="*/ 347 h 416"/>
              <a:gd name="T52" fmla="*/ 425 w 426"/>
              <a:gd name="T53" fmla="*/ 373 h 416"/>
              <a:gd name="T54" fmla="*/ 420 w 426"/>
              <a:gd name="T55" fmla="*/ 373 h 416"/>
              <a:gd name="T56" fmla="*/ 399 w 426"/>
              <a:gd name="T57" fmla="*/ 373 h 416"/>
              <a:gd name="T58" fmla="*/ 374 w 426"/>
              <a:gd name="T59" fmla="*/ 373 h 416"/>
              <a:gd name="T60" fmla="*/ 368 w 426"/>
              <a:gd name="T61" fmla="*/ 399 h 416"/>
              <a:gd name="T62" fmla="*/ 358 w 426"/>
              <a:gd name="T63" fmla="*/ 415 h 416"/>
              <a:gd name="T64" fmla="*/ 275 w 426"/>
              <a:gd name="T65" fmla="*/ 415 h 416"/>
              <a:gd name="T66" fmla="*/ 223 w 426"/>
              <a:gd name="T67" fmla="*/ 394 h 416"/>
              <a:gd name="T68" fmla="*/ 223 w 426"/>
              <a:gd name="T69" fmla="*/ 357 h 416"/>
              <a:gd name="T70" fmla="*/ 197 w 426"/>
              <a:gd name="T71" fmla="*/ 347 h 416"/>
              <a:gd name="T72" fmla="*/ 192 w 426"/>
              <a:gd name="T73" fmla="*/ 342 h 416"/>
              <a:gd name="T74" fmla="*/ 156 w 426"/>
              <a:gd name="T75" fmla="*/ 327 h 416"/>
              <a:gd name="T76" fmla="*/ 68 w 426"/>
              <a:gd name="T77" fmla="*/ 274 h 416"/>
              <a:gd name="T78" fmla="*/ 27 w 426"/>
              <a:gd name="T79" fmla="*/ 264 h 416"/>
              <a:gd name="T80" fmla="*/ 0 w 426"/>
              <a:gd name="T81" fmla="*/ 207 h 416"/>
              <a:gd name="T82" fmla="*/ 58 w 426"/>
              <a:gd name="T83" fmla="*/ 176 h 416"/>
              <a:gd name="T84" fmla="*/ 88 w 426"/>
              <a:gd name="T85" fmla="*/ 151 h 416"/>
              <a:gd name="T86" fmla="*/ 99 w 426"/>
              <a:gd name="T87" fmla="*/ 125 h 416"/>
              <a:gd name="T88" fmla="*/ 99 w 426"/>
              <a:gd name="T89" fmla="*/ 88 h 416"/>
              <a:gd name="T90" fmla="*/ 99 w 426"/>
              <a:gd name="T91" fmla="*/ 68 h 416"/>
              <a:gd name="T92" fmla="*/ 99 w 426"/>
              <a:gd name="T93" fmla="*/ 47 h 416"/>
              <a:gd name="T94" fmla="*/ 125 w 426"/>
              <a:gd name="T95" fmla="*/ 31 h 416"/>
              <a:gd name="T96" fmla="*/ 135 w 426"/>
              <a:gd name="T97" fmla="*/ 16 h 416"/>
              <a:gd name="T98" fmla="*/ 135 w 426"/>
              <a:gd name="T99" fmla="*/ 16 h 4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6"/>
              <a:gd name="T151" fmla="*/ 0 h 416"/>
              <a:gd name="T152" fmla="*/ 426 w 426"/>
              <a:gd name="T153" fmla="*/ 416 h 4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6" h="416">
                <a:moveTo>
                  <a:pt x="135" y="16"/>
                </a:moveTo>
                <a:lnTo>
                  <a:pt x="156" y="0"/>
                </a:lnTo>
                <a:lnTo>
                  <a:pt x="182" y="6"/>
                </a:lnTo>
                <a:lnTo>
                  <a:pt x="223" y="16"/>
                </a:lnTo>
                <a:lnTo>
                  <a:pt x="244" y="16"/>
                </a:lnTo>
                <a:lnTo>
                  <a:pt x="249" y="31"/>
                </a:lnTo>
                <a:lnTo>
                  <a:pt x="260" y="47"/>
                </a:lnTo>
                <a:lnTo>
                  <a:pt x="275" y="72"/>
                </a:lnTo>
                <a:lnTo>
                  <a:pt x="291" y="72"/>
                </a:lnTo>
                <a:lnTo>
                  <a:pt x="311" y="72"/>
                </a:lnTo>
                <a:lnTo>
                  <a:pt x="317" y="83"/>
                </a:lnTo>
                <a:lnTo>
                  <a:pt x="301" y="88"/>
                </a:lnTo>
                <a:lnTo>
                  <a:pt x="311" y="114"/>
                </a:lnTo>
                <a:lnTo>
                  <a:pt x="291" y="125"/>
                </a:lnTo>
                <a:lnTo>
                  <a:pt x="291" y="141"/>
                </a:lnTo>
                <a:lnTo>
                  <a:pt x="285" y="151"/>
                </a:lnTo>
                <a:lnTo>
                  <a:pt x="285" y="176"/>
                </a:lnTo>
                <a:lnTo>
                  <a:pt x="311" y="197"/>
                </a:lnTo>
                <a:lnTo>
                  <a:pt x="317" y="217"/>
                </a:lnTo>
                <a:lnTo>
                  <a:pt x="352" y="239"/>
                </a:lnTo>
                <a:lnTo>
                  <a:pt x="374" y="249"/>
                </a:lnTo>
                <a:lnTo>
                  <a:pt x="394" y="286"/>
                </a:lnTo>
                <a:lnTo>
                  <a:pt x="394" y="290"/>
                </a:lnTo>
                <a:lnTo>
                  <a:pt x="394" y="316"/>
                </a:lnTo>
                <a:lnTo>
                  <a:pt x="409" y="327"/>
                </a:lnTo>
                <a:lnTo>
                  <a:pt x="409" y="347"/>
                </a:lnTo>
                <a:lnTo>
                  <a:pt x="425" y="373"/>
                </a:lnTo>
                <a:lnTo>
                  <a:pt x="420" y="373"/>
                </a:lnTo>
                <a:lnTo>
                  <a:pt x="399" y="373"/>
                </a:lnTo>
                <a:lnTo>
                  <a:pt x="374" y="373"/>
                </a:lnTo>
                <a:lnTo>
                  <a:pt x="368" y="399"/>
                </a:lnTo>
                <a:lnTo>
                  <a:pt x="358" y="415"/>
                </a:lnTo>
                <a:lnTo>
                  <a:pt x="275" y="415"/>
                </a:lnTo>
                <a:lnTo>
                  <a:pt x="223" y="394"/>
                </a:lnTo>
                <a:lnTo>
                  <a:pt x="223" y="357"/>
                </a:lnTo>
                <a:lnTo>
                  <a:pt x="197" y="347"/>
                </a:lnTo>
                <a:lnTo>
                  <a:pt x="192" y="342"/>
                </a:lnTo>
                <a:lnTo>
                  <a:pt x="156" y="327"/>
                </a:lnTo>
                <a:lnTo>
                  <a:pt x="68" y="274"/>
                </a:lnTo>
                <a:lnTo>
                  <a:pt x="27" y="264"/>
                </a:lnTo>
                <a:lnTo>
                  <a:pt x="0" y="207"/>
                </a:lnTo>
                <a:lnTo>
                  <a:pt x="58" y="176"/>
                </a:lnTo>
                <a:lnTo>
                  <a:pt x="88" y="151"/>
                </a:lnTo>
                <a:lnTo>
                  <a:pt x="99" y="125"/>
                </a:lnTo>
                <a:lnTo>
                  <a:pt x="99" y="88"/>
                </a:lnTo>
                <a:lnTo>
                  <a:pt x="99" y="68"/>
                </a:lnTo>
                <a:lnTo>
                  <a:pt x="99" y="47"/>
                </a:lnTo>
                <a:lnTo>
                  <a:pt x="125" y="31"/>
                </a:lnTo>
                <a:lnTo>
                  <a:pt x="135"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1" name="Freeform 78">
            <a:extLst>
              <a:ext uri="{FF2B5EF4-FFF2-40B4-BE49-F238E27FC236}">
                <a16:creationId xmlns:a16="http://schemas.microsoft.com/office/drawing/2014/main" id="{3A4FB445-306D-3145-98A0-A86C9EF78D66}"/>
              </a:ext>
            </a:extLst>
          </p:cNvPr>
          <p:cNvSpPr>
            <a:spLocks noChangeArrowheads="1"/>
          </p:cNvSpPr>
          <p:nvPr/>
        </p:nvSpPr>
        <p:spPr bwMode="auto">
          <a:xfrm>
            <a:off x="5830400" y="3553839"/>
            <a:ext cx="551209" cy="473478"/>
          </a:xfrm>
          <a:custGeom>
            <a:avLst/>
            <a:gdLst>
              <a:gd name="T0" fmla="*/ 202 w 898"/>
              <a:gd name="T1" fmla="*/ 67 h 741"/>
              <a:gd name="T2" fmla="*/ 227 w 898"/>
              <a:gd name="T3" fmla="*/ 119 h 741"/>
              <a:gd name="T4" fmla="*/ 305 w 898"/>
              <a:gd name="T5" fmla="*/ 150 h 741"/>
              <a:gd name="T6" fmla="*/ 419 w 898"/>
              <a:gd name="T7" fmla="*/ 145 h 741"/>
              <a:gd name="T8" fmla="*/ 415 w 898"/>
              <a:gd name="T9" fmla="*/ 150 h 741"/>
              <a:gd name="T10" fmla="*/ 440 w 898"/>
              <a:gd name="T11" fmla="*/ 150 h 741"/>
              <a:gd name="T12" fmla="*/ 471 w 898"/>
              <a:gd name="T13" fmla="*/ 119 h 741"/>
              <a:gd name="T14" fmla="*/ 528 w 898"/>
              <a:gd name="T15" fmla="*/ 78 h 741"/>
              <a:gd name="T16" fmla="*/ 579 w 898"/>
              <a:gd name="T17" fmla="*/ 88 h 741"/>
              <a:gd name="T18" fmla="*/ 745 w 898"/>
              <a:gd name="T19" fmla="*/ 150 h 741"/>
              <a:gd name="T20" fmla="*/ 755 w 898"/>
              <a:gd name="T21" fmla="*/ 238 h 741"/>
              <a:gd name="T22" fmla="*/ 755 w 898"/>
              <a:gd name="T23" fmla="*/ 280 h 741"/>
              <a:gd name="T24" fmla="*/ 745 w 898"/>
              <a:gd name="T25" fmla="*/ 311 h 741"/>
              <a:gd name="T26" fmla="*/ 745 w 898"/>
              <a:gd name="T27" fmla="*/ 337 h 741"/>
              <a:gd name="T28" fmla="*/ 767 w 898"/>
              <a:gd name="T29" fmla="*/ 419 h 741"/>
              <a:gd name="T30" fmla="*/ 812 w 898"/>
              <a:gd name="T31" fmla="*/ 456 h 741"/>
              <a:gd name="T32" fmla="*/ 787 w 898"/>
              <a:gd name="T33" fmla="*/ 513 h 741"/>
              <a:gd name="T34" fmla="*/ 849 w 898"/>
              <a:gd name="T35" fmla="*/ 569 h 741"/>
              <a:gd name="T36" fmla="*/ 880 w 898"/>
              <a:gd name="T37" fmla="*/ 631 h 741"/>
              <a:gd name="T38" fmla="*/ 897 w 898"/>
              <a:gd name="T39" fmla="*/ 652 h 741"/>
              <a:gd name="T40" fmla="*/ 890 w 898"/>
              <a:gd name="T41" fmla="*/ 662 h 741"/>
              <a:gd name="T42" fmla="*/ 854 w 898"/>
              <a:gd name="T43" fmla="*/ 677 h 741"/>
              <a:gd name="T44" fmla="*/ 828 w 898"/>
              <a:gd name="T45" fmla="*/ 714 h 741"/>
              <a:gd name="T46" fmla="*/ 808 w 898"/>
              <a:gd name="T47" fmla="*/ 730 h 741"/>
              <a:gd name="T48" fmla="*/ 720 w 898"/>
              <a:gd name="T49" fmla="*/ 719 h 741"/>
              <a:gd name="T50" fmla="*/ 632 w 898"/>
              <a:gd name="T51" fmla="*/ 703 h 741"/>
              <a:gd name="T52" fmla="*/ 591 w 898"/>
              <a:gd name="T53" fmla="*/ 636 h 741"/>
              <a:gd name="T54" fmla="*/ 548 w 898"/>
              <a:gd name="T55" fmla="*/ 652 h 741"/>
              <a:gd name="T56" fmla="*/ 513 w 898"/>
              <a:gd name="T57" fmla="*/ 673 h 741"/>
              <a:gd name="T58" fmla="*/ 445 w 898"/>
              <a:gd name="T59" fmla="*/ 646 h 741"/>
              <a:gd name="T60" fmla="*/ 403 w 898"/>
              <a:gd name="T61" fmla="*/ 611 h 741"/>
              <a:gd name="T62" fmla="*/ 347 w 898"/>
              <a:gd name="T63" fmla="*/ 564 h 741"/>
              <a:gd name="T64" fmla="*/ 321 w 898"/>
              <a:gd name="T65" fmla="*/ 538 h 741"/>
              <a:gd name="T66" fmla="*/ 295 w 898"/>
              <a:gd name="T67" fmla="*/ 486 h 741"/>
              <a:gd name="T68" fmla="*/ 254 w 898"/>
              <a:gd name="T69" fmla="*/ 486 h 741"/>
              <a:gd name="T70" fmla="*/ 243 w 898"/>
              <a:gd name="T71" fmla="*/ 476 h 741"/>
              <a:gd name="T72" fmla="*/ 227 w 898"/>
              <a:gd name="T73" fmla="*/ 501 h 741"/>
              <a:gd name="T74" fmla="*/ 212 w 898"/>
              <a:gd name="T75" fmla="*/ 456 h 741"/>
              <a:gd name="T76" fmla="*/ 196 w 898"/>
              <a:gd name="T77" fmla="*/ 419 h 741"/>
              <a:gd name="T78" fmla="*/ 176 w 898"/>
              <a:gd name="T79" fmla="*/ 378 h 741"/>
              <a:gd name="T80" fmla="*/ 119 w 898"/>
              <a:gd name="T81" fmla="*/ 347 h 741"/>
              <a:gd name="T82" fmla="*/ 88 w 898"/>
              <a:gd name="T83" fmla="*/ 305 h 741"/>
              <a:gd name="T84" fmla="*/ 94 w 898"/>
              <a:gd name="T85" fmla="*/ 270 h 741"/>
              <a:gd name="T86" fmla="*/ 114 w 898"/>
              <a:gd name="T87" fmla="*/ 243 h 741"/>
              <a:gd name="T88" fmla="*/ 119 w 898"/>
              <a:gd name="T89" fmla="*/ 212 h 741"/>
              <a:gd name="T90" fmla="*/ 94 w 898"/>
              <a:gd name="T91" fmla="*/ 202 h 741"/>
              <a:gd name="T92" fmla="*/ 62 w 898"/>
              <a:gd name="T93" fmla="*/ 176 h 741"/>
              <a:gd name="T94" fmla="*/ 47 w 898"/>
              <a:gd name="T95" fmla="*/ 145 h 741"/>
              <a:gd name="T96" fmla="*/ 26 w 898"/>
              <a:gd name="T97" fmla="*/ 94 h 741"/>
              <a:gd name="T98" fmla="*/ 21 w 898"/>
              <a:gd name="T99" fmla="*/ 62 h 741"/>
              <a:gd name="T100" fmla="*/ 21 w 898"/>
              <a:gd name="T101" fmla="*/ 0 h 741"/>
              <a:gd name="T102" fmla="*/ 114 w 898"/>
              <a:gd name="T103" fmla="*/ 52 h 741"/>
              <a:gd name="T104" fmla="*/ 145 w 898"/>
              <a:gd name="T105" fmla="*/ 41 h 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8"/>
              <a:gd name="T160" fmla="*/ 0 h 741"/>
              <a:gd name="T161" fmla="*/ 898 w 898"/>
              <a:gd name="T162" fmla="*/ 741 h 7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8" h="741">
                <a:moveTo>
                  <a:pt x="145" y="41"/>
                </a:moveTo>
                <a:lnTo>
                  <a:pt x="202" y="67"/>
                </a:lnTo>
                <a:lnTo>
                  <a:pt x="196" y="78"/>
                </a:lnTo>
                <a:lnTo>
                  <a:pt x="227" y="119"/>
                </a:lnTo>
                <a:lnTo>
                  <a:pt x="264" y="129"/>
                </a:lnTo>
                <a:lnTo>
                  <a:pt x="305" y="150"/>
                </a:lnTo>
                <a:lnTo>
                  <a:pt x="372" y="160"/>
                </a:lnTo>
                <a:lnTo>
                  <a:pt x="419" y="145"/>
                </a:lnTo>
                <a:lnTo>
                  <a:pt x="430" y="145"/>
                </a:lnTo>
                <a:lnTo>
                  <a:pt x="415" y="150"/>
                </a:lnTo>
                <a:lnTo>
                  <a:pt x="415" y="160"/>
                </a:lnTo>
                <a:lnTo>
                  <a:pt x="440" y="150"/>
                </a:lnTo>
                <a:lnTo>
                  <a:pt x="430" y="129"/>
                </a:lnTo>
                <a:lnTo>
                  <a:pt x="471" y="119"/>
                </a:lnTo>
                <a:lnTo>
                  <a:pt x="497" y="78"/>
                </a:lnTo>
                <a:lnTo>
                  <a:pt x="528" y="78"/>
                </a:lnTo>
                <a:lnTo>
                  <a:pt x="569" y="67"/>
                </a:lnTo>
                <a:lnTo>
                  <a:pt x="579" y="88"/>
                </a:lnTo>
                <a:lnTo>
                  <a:pt x="636" y="104"/>
                </a:lnTo>
                <a:lnTo>
                  <a:pt x="745" y="150"/>
                </a:lnTo>
                <a:lnTo>
                  <a:pt x="755" y="202"/>
                </a:lnTo>
                <a:lnTo>
                  <a:pt x="755" y="238"/>
                </a:lnTo>
                <a:lnTo>
                  <a:pt x="745" y="270"/>
                </a:lnTo>
                <a:lnTo>
                  <a:pt x="755" y="280"/>
                </a:lnTo>
                <a:lnTo>
                  <a:pt x="740" y="284"/>
                </a:lnTo>
                <a:lnTo>
                  <a:pt x="745" y="311"/>
                </a:lnTo>
                <a:lnTo>
                  <a:pt x="755" y="321"/>
                </a:lnTo>
                <a:lnTo>
                  <a:pt x="745" y="337"/>
                </a:lnTo>
                <a:lnTo>
                  <a:pt x="767" y="378"/>
                </a:lnTo>
                <a:lnTo>
                  <a:pt x="767" y="419"/>
                </a:lnTo>
                <a:lnTo>
                  <a:pt x="808" y="429"/>
                </a:lnTo>
                <a:lnTo>
                  <a:pt x="812" y="456"/>
                </a:lnTo>
                <a:lnTo>
                  <a:pt x="797" y="476"/>
                </a:lnTo>
                <a:lnTo>
                  <a:pt x="787" y="513"/>
                </a:lnTo>
                <a:lnTo>
                  <a:pt x="823" y="564"/>
                </a:lnTo>
                <a:lnTo>
                  <a:pt x="849" y="569"/>
                </a:lnTo>
                <a:lnTo>
                  <a:pt x="875" y="595"/>
                </a:lnTo>
                <a:lnTo>
                  <a:pt x="880" y="631"/>
                </a:lnTo>
                <a:lnTo>
                  <a:pt x="897" y="631"/>
                </a:lnTo>
                <a:lnTo>
                  <a:pt x="897" y="652"/>
                </a:lnTo>
                <a:lnTo>
                  <a:pt x="890" y="652"/>
                </a:lnTo>
                <a:lnTo>
                  <a:pt x="890" y="662"/>
                </a:lnTo>
                <a:lnTo>
                  <a:pt x="875" y="662"/>
                </a:lnTo>
                <a:lnTo>
                  <a:pt x="854" y="677"/>
                </a:lnTo>
                <a:lnTo>
                  <a:pt x="839" y="677"/>
                </a:lnTo>
                <a:lnTo>
                  <a:pt x="828" y="714"/>
                </a:lnTo>
                <a:lnTo>
                  <a:pt x="828" y="740"/>
                </a:lnTo>
                <a:lnTo>
                  <a:pt x="808" y="730"/>
                </a:lnTo>
                <a:lnTo>
                  <a:pt x="767" y="719"/>
                </a:lnTo>
                <a:lnTo>
                  <a:pt x="720" y="719"/>
                </a:lnTo>
                <a:lnTo>
                  <a:pt x="679" y="714"/>
                </a:lnTo>
                <a:lnTo>
                  <a:pt x="632" y="703"/>
                </a:lnTo>
                <a:lnTo>
                  <a:pt x="611" y="662"/>
                </a:lnTo>
                <a:lnTo>
                  <a:pt x="591" y="636"/>
                </a:lnTo>
                <a:lnTo>
                  <a:pt x="564" y="646"/>
                </a:lnTo>
                <a:lnTo>
                  <a:pt x="548" y="652"/>
                </a:lnTo>
                <a:lnTo>
                  <a:pt x="528" y="662"/>
                </a:lnTo>
                <a:lnTo>
                  <a:pt x="513" y="673"/>
                </a:lnTo>
                <a:lnTo>
                  <a:pt x="481" y="662"/>
                </a:lnTo>
                <a:lnTo>
                  <a:pt x="445" y="646"/>
                </a:lnTo>
                <a:lnTo>
                  <a:pt x="419" y="631"/>
                </a:lnTo>
                <a:lnTo>
                  <a:pt x="403" y="611"/>
                </a:lnTo>
                <a:lnTo>
                  <a:pt x="372" y="605"/>
                </a:lnTo>
                <a:lnTo>
                  <a:pt x="347" y="564"/>
                </a:lnTo>
                <a:lnTo>
                  <a:pt x="337" y="544"/>
                </a:lnTo>
                <a:lnTo>
                  <a:pt x="321" y="538"/>
                </a:lnTo>
                <a:lnTo>
                  <a:pt x="305" y="501"/>
                </a:lnTo>
                <a:lnTo>
                  <a:pt x="295" y="486"/>
                </a:lnTo>
                <a:lnTo>
                  <a:pt x="280" y="501"/>
                </a:lnTo>
                <a:lnTo>
                  <a:pt x="254" y="486"/>
                </a:lnTo>
                <a:lnTo>
                  <a:pt x="254" y="476"/>
                </a:lnTo>
                <a:lnTo>
                  <a:pt x="243" y="476"/>
                </a:lnTo>
                <a:lnTo>
                  <a:pt x="243" y="501"/>
                </a:lnTo>
                <a:lnTo>
                  <a:pt x="227" y="501"/>
                </a:lnTo>
                <a:lnTo>
                  <a:pt x="212" y="476"/>
                </a:lnTo>
                <a:lnTo>
                  <a:pt x="212" y="456"/>
                </a:lnTo>
                <a:lnTo>
                  <a:pt x="196" y="445"/>
                </a:lnTo>
                <a:lnTo>
                  <a:pt x="196" y="419"/>
                </a:lnTo>
                <a:lnTo>
                  <a:pt x="196" y="415"/>
                </a:lnTo>
                <a:lnTo>
                  <a:pt x="176" y="378"/>
                </a:lnTo>
                <a:lnTo>
                  <a:pt x="155" y="368"/>
                </a:lnTo>
                <a:lnTo>
                  <a:pt x="119" y="347"/>
                </a:lnTo>
                <a:lnTo>
                  <a:pt x="114" y="326"/>
                </a:lnTo>
                <a:lnTo>
                  <a:pt x="88" y="305"/>
                </a:lnTo>
                <a:lnTo>
                  <a:pt x="88" y="280"/>
                </a:lnTo>
                <a:lnTo>
                  <a:pt x="94" y="270"/>
                </a:lnTo>
                <a:lnTo>
                  <a:pt x="94" y="254"/>
                </a:lnTo>
                <a:lnTo>
                  <a:pt x="114" y="243"/>
                </a:lnTo>
                <a:lnTo>
                  <a:pt x="104" y="217"/>
                </a:lnTo>
                <a:lnTo>
                  <a:pt x="119" y="212"/>
                </a:lnTo>
                <a:lnTo>
                  <a:pt x="114" y="202"/>
                </a:lnTo>
                <a:lnTo>
                  <a:pt x="94" y="202"/>
                </a:lnTo>
                <a:lnTo>
                  <a:pt x="78" y="202"/>
                </a:lnTo>
                <a:lnTo>
                  <a:pt x="62" y="176"/>
                </a:lnTo>
                <a:lnTo>
                  <a:pt x="51" y="160"/>
                </a:lnTo>
                <a:lnTo>
                  <a:pt x="47" y="145"/>
                </a:lnTo>
                <a:lnTo>
                  <a:pt x="36" y="119"/>
                </a:lnTo>
                <a:lnTo>
                  <a:pt x="26" y="94"/>
                </a:lnTo>
                <a:lnTo>
                  <a:pt x="26" y="88"/>
                </a:lnTo>
                <a:lnTo>
                  <a:pt x="21" y="62"/>
                </a:lnTo>
                <a:lnTo>
                  <a:pt x="0" y="21"/>
                </a:lnTo>
                <a:lnTo>
                  <a:pt x="21" y="0"/>
                </a:lnTo>
                <a:lnTo>
                  <a:pt x="51" y="41"/>
                </a:lnTo>
                <a:lnTo>
                  <a:pt x="114" y="52"/>
                </a:lnTo>
                <a:lnTo>
                  <a:pt x="145"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2" name="Freeform 79">
            <a:extLst>
              <a:ext uri="{FF2B5EF4-FFF2-40B4-BE49-F238E27FC236}">
                <a16:creationId xmlns:a16="http://schemas.microsoft.com/office/drawing/2014/main" id="{BBF2DCB5-A655-CF4B-A853-19C966AD3B93}"/>
              </a:ext>
            </a:extLst>
          </p:cNvPr>
          <p:cNvSpPr>
            <a:spLocks noChangeArrowheads="1"/>
          </p:cNvSpPr>
          <p:nvPr/>
        </p:nvSpPr>
        <p:spPr bwMode="auto">
          <a:xfrm>
            <a:off x="5595483" y="3776181"/>
            <a:ext cx="33779" cy="123169"/>
          </a:xfrm>
          <a:custGeom>
            <a:avLst/>
            <a:gdLst>
              <a:gd name="T0" fmla="*/ 26 w 58"/>
              <a:gd name="T1" fmla="*/ 6 h 193"/>
              <a:gd name="T2" fmla="*/ 41 w 58"/>
              <a:gd name="T3" fmla="*/ 6 h 193"/>
              <a:gd name="T4" fmla="*/ 41 w 58"/>
              <a:gd name="T5" fmla="*/ 0 h 193"/>
              <a:gd name="T6" fmla="*/ 57 w 58"/>
              <a:gd name="T7" fmla="*/ 0 h 193"/>
              <a:gd name="T8" fmla="*/ 57 w 58"/>
              <a:gd name="T9" fmla="*/ 6 h 193"/>
              <a:gd name="T10" fmla="*/ 41 w 58"/>
              <a:gd name="T11" fmla="*/ 31 h 193"/>
              <a:gd name="T12" fmla="*/ 41 w 58"/>
              <a:gd name="T13" fmla="*/ 41 h 193"/>
              <a:gd name="T14" fmla="*/ 37 w 58"/>
              <a:gd name="T15" fmla="*/ 41 h 193"/>
              <a:gd name="T16" fmla="*/ 37 w 58"/>
              <a:gd name="T17" fmla="*/ 57 h 193"/>
              <a:gd name="T18" fmla="*/ 41 w 58"/>
              <a:gd name="T19" fmla="*/ 73 h 193"/>
              <a:gd name="T20" fmla="*/ 41 w 58"/>
              <a:gd name="T21" fmla="*/ 109 h 193"/>
              <a:gd name="T22" fmla="*/ 41 w 58"/>
              <a:gd name="T23" fmla="*/ 139 h 193"/>
              <a:gd name="T24" fmla="*/ 41 w 58"/>
              <a:gd name="T25" fmla="*/ 176 h 193"/>
              <a:gd name="T26" fmla="*/ 26 w 58"/>
              <a:gd name="T27" fmla="*/ 192 h 193"/>
              <a:gd name="T28" fmla="*/ 26 w 58"/>
              <a:gd name="T29" fmla="*/ 155 h 193"/>
              <a:gd name="T30" fmla="*/ 16 w 58"/>
              <a:gd name="T31" fmla="*/ 129 h 193"/>
              <a:gd name="T32" fmla="*/ 0 w 58"/>
              <a:gd name="T33" fmla="*/ 109 h 193"/>
              <a:gd name="T34" fmla="*/ 10 w 58"/>
              <a:gd name="T35" fmla="*/ 88 h 193"/>
              <a:gd name="T36" fmla="*/ 0 w 58"/>
              <a:gd name="T37" fmla="*/ 73 h 193"/>
              <a:gd name="T38" fmla="*/ 10 w 58"/>
              <a:gd name="T39" fmla="*/ 68 h 193"/>
              <a:gd name="T40" fmla="*/ 16 w 58"/>
              <a:gd name="T41" fmla="*/ 41 h 193"/>
              <a:gd name="T42" fmla="*/ 26 w 58"/>
              <a:gd name="T43" fmla="*/ 6 h 193"/>
              <a:gd name="T44" fmla="*/ 26 w 58"/>
              <a:gd name="T45" fmla="*/ 6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
              <a:gd name="T70" fmla="*/ 0 h 193"/>
              <a:gd name="T71" fmla="*/ 58 w 58"/>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 h="193">
                <a:moveTo>
                  <a:pt x="26" y="6"/>
                </a:moveTo>
                <a:lnTo>
                  <a:pt x="41" y="6"/>
                </a:lnTo>
                <a:lnTo>
                  <a:pt x="41" y="0"/>
                </a:lnTo>
                <a:lnTo>
                  <a:pt x="57" y="0"/>
                </a:lnTo>
                <a:lnTo>
                  <a:pt x="57" y="6"/>
                </a:lnTo>
                <a:lnTo>
                  <a:pt x="41" y="31"/>
                </a:lnTo>
                <a:lnTo>
                  <a:pt x="41" y="41"/>
                </a:lnTo>
                <a:lnTo>
                  <a:pt x="37" y="41"/>
                </a:lnTo>
                <a:lnTo>
                  <a:pt x="37" y="57"/>
                </a:lnTo>
                <a:lnTo>
                  <a:pt x="41" y="73"/>
                </a:lnTo>
                <a:lnTo>
                  <a:pt x="41" y="109"/>
                </a:lnTo>
                <a:lnTo>
                  <a:pt x="41" y="139"/>
                </a:lnTo>
                <a:lnTo>
                  <a:pt x="41" y="176"/>
                </a:lnTo>
                <a:lnTo>
                  <a:pt x="26" y="192"/>
                </a:lnTo>
                <a:lnTo>
                  <a:pt x="26" y="155"/>
                </a:lnTo>
                <a:lnTo>
                  <a:pt x="16" y="129"/>
                </a:lnTo>
                <a:lnTo>
                  <a:pt x="0" y="109"/>
                </a:lnTo>
                <a:lnTo>
                  <a:pt x="10" y="88"/>
                </a:lnTo>
                <a:lnTo>
                  <a:pt x="0" y="73"/>
                </a:lnTo>
                <a:lnTo>
                  <a:pt x="10" y="68"/>
                </a:lnTo>
                <a:lnTo>
                  <a:pt x="16" y="41"/>
                </a:lnTo>
                <a:lnTo>
                  <a:pt x="26" y="6"/>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83" name="Freeform 80">
            <a:extLst>
              <a:ext uri="{FF2B5EF4-FFF2-40B4-BE49-F238E27FC236}">
                <a16:creationId xmlns:a16="http://schemas.microsoft.com/office/drawing/2014/main" id="{8C54EE95-FA11-8B4D-9CF2-16C84157C2DA}"/>
              </a:ext>
            </a:extLst>
          </p:cNvPr>
          <p:cNvSpPr>
            <a:spLocks noChangeArrowheads="1"/>
          </p:cNvSpPr>
          <p:nvPr/>
        </p:nvSpPr>
        <p:spPr bwMode="auto">
          <a:xfrm>
            <a:off x="8119684" y="3942538"/>
            <a:ext cx="12283" cy="25593"/>
          </a:xfrm>
          <a:custGeom>
            <a:avLst/>
            <a:gdLst>
              <a:gd name="T0" fmla="*/ 0 w 21"/>
              <a:gd name="T1" fmla="*/ 41 h 42"/>
              <a:gd name="T2" fmla="*/ 0 w 21"/>
              <a:gd name="T3" fmla="*/ 31 h 42"/>
              <a:gd name="T4" fmla="*/ 6 w 21"/>
              <a:gd name="T5" fmla="*/ 15 h 42"/>
              <a:gd name="T6" fmla="*/ 6 w 21"/>
              <a:gd name="T7" fmla="*/ 6 h 42"/>
              <a:gd name="T8" fmla="*/ 15 w 21"/>
              <a:gd name="T9" fmla="*/ 6 h 42"/>
              <a:gd name="T10" fmla="*/ 20 w 21"/>
              <a:gd name="T11" fmla="*/ 0 h 42"/>
              <a:gd name="T12" fmla="*/ 6 w 21"/>
              <a:gd name="T13" fmla="*/ 31 h 42"/>
              <a:gd name="T14" fmla="*/ 15 w 21"/>
              <a:gd name="T15" fmla="*/ 41 h 42"/>
              <a:gd name="T16" fmla="*/ 0 w 21"/>
              <a:gd name="T17" fmla="*/ 41 h 42"/>
              <a:gd name="T18" fmla="*/ 0 w 21"/>
              <a:gd name="T19" fmla="*/ 41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2"/>
              <a:gd name="T32" fmla="*/ 21 w 21"/>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2">
                <a:moveTo>
                  <a:pt x="0" y="41"/>
                </a:moveTo>
                <a:lnTo>
                  <a:pt x="0" y="31"/>
                </a:lnTo>
                <a:lnTo>
                  <a:pt x="6" y="15"/>
                </a:lnTo>
                <a:lnTo>
                  <a:pt x="6" y="6"/>
                </a:lnTo>
                <a:lnTo>
                  <a:pt x="15" y="6"/>
                </a:lnTo>
                <a:lnTo>
                  <a:pt x="20" y="0"/>
                </a:lnTo>
                <a:lnTo>
                  <a:pt x="6" y="31"/>
                </a:lnTo>
                <a:lnTo>
                  <a:pt x="15" y="41"/>
                </a:lnTo>
                <a:lnTo>
                  <a:pt x="0"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4" name="Freeform 81">
            <a:extLst>
              <a:ext uri="{FF2B5EF4-FFF2-40B4-BE49-F238E27FC236}">
                <a16:creationId xmlns:a16="http://schemas.microsoft.com/office/drawing/2014/main" id="{7F79857A-4A17-984E-BF1C-0BC83E0B2BF6}"/>
              </a:ext>
            </a:extLst>
          </p:cNvPr>
          <p:cNvSpPr>
            <a:spLocks noChangeArrowheads="1"/>
          </p:cNvSpPr>
          <p:nvPr/>
        </p:nvSpPr>
        <p:spPr bwMode="auto">
          <a:xfrm>
            <a:off x="8148857" y="3881755"/>
            <a:ext cx="16889" cy="11198"/>
          </a:xfrm>
          <a:custGeom>
            <a:avLst/>
            <a:gdLst>
              <a:gd name="T0" fmla="*/ 10 w 27"/>
              <a:gd name="T1" fmla="*/ 16 h 17"/>
              <a:gd name="T2" fmla="*/ 0 w 27"/>
              <a:gd name="T3" fmla="*/ 10 h 17"/>
              <a:gd name="T4" fmla="*/ 26 w 27"/>
              <a:gd name="T5" fmla="*/ 0 h 17"/>
              <a:gd name="T6" fmla="*/ 20 w 27"/>
              <a:gd name="T7" fmla="*/ 10 h 17"/>
              <a:gd name="T8" fmla="*/ 10 w 27"/>
              <a:gd name="T9" fmla="*/ 16 h 17"/>
              <a:gd name="T10" fmla="*/ 10 w 27"/>
              <a:gd name="T11" fmla="*/ 16 h 17"/>
              <a:gd name="T12" fmla="*/ 0 60000 65536"/>
              <a:gd name="T13" fmla="*/ 0 60000 65536"/>
              <a:gd name="T14" fmla="*/ 0 60000 65536"/>
              <a:gd name="T15" fmla="*/ 0 60000 65536"/>
              <a:gd name="T16" fmla="*/ 0 60000 65536"/>
              <a:gd name="T17" fmla="*/ 0 60000 65536"/>
              <a:gd name="T18" fmla="*/ 0 w 27"/>
              <a:gd name="T19" fmla="*/ 0 h 17"/>
              <a:gd name="T20" fmla="*/ 27 w 2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7" h="17">
                <a:moveTo>
                  <a:pt x="10" y="16"/>
                </a:moveTo>
                <a:lnTo>
                  <a:pt x="0" y="10"/>
                </a:lnTo>
                <a:lnTo>
                  <a:pt x="26" y="0"/>
                </a:lnTo>
                <a:lnTo>
                  <a:pt x="20" y="10"/>
                </a:lnTo>
                <a:lnTo>
                  <a:pt x="1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5" name="Freeform 82">
            <a:extLst>
              <a:ext uri="{FF2B5EF4-FFF2-40B4-BE49-F238E27FC236}">
                <a16:creationId xmlns:a16="http://schemas.microsoft.com/office/drawing/2014/main" id="{264FB9C4-DA7F-1F4C-9947-31B6C4C6238A}"/>
              </a:ext>
            </a:extLst>
          </p:cNvPr>
          <p:cNvSpPr>
            <a:spLocks noChangeArrowheads="1"/>
          </p:cNvSpPr>
          <p:nvPr/>
        </p:nvSpPr>
        <p:spPr bwMode="auto">
          <a:xfrm>
            <a:off x="5610837" y="3769784"/>
            <a:ext cx="113620" cy="132766"/>
          </a:xfrm>
          <a:custGeom>
            <a:avLst/>
            <a:gdLst>
              <a:gd name="T0" fmla="*/ 16 w 188"/>
              <a:gd name="T1" fmla="*/ 41 h 208"/>
              <a:gd name="T2" fmla="*/ 42 w 188"/>
              <a:gd name="T3" fmla="*/ 41 h 208"/>
              <a:gd name="T4" fmla="*/ 52 w 188"/>
              <a:gd name="T5" fmla="*/ 51 h 208"/>
              <a:gd name="T6" fmla="*/ 57 w 188"/>
              <a:gd name="T7" fmla="*/ 51 h 208"/>
              <a:gd name="T8" fmla="*/ 78 w 188"/>
              <a:gd name="T9" fmla="*/ 51 h 208"/>
              <a:gd name="T10" fmla="*/ 119 w 188"/>
              <a:gd name="T11" fmla="*/ 31 h 208"/>
              <a:gd name="T12" fmla="*/ 160 w 188"/>
              <a:gd name="T13" fmla="*/ 0 h 208"/>
              <a:gd name="T14" fmla="*/ 187 w 188"/>
              <a:gd name="T15" fmla="*/ 57 h 208"/>
              <a:gd name="T16" fmla="*/ 150 w 188"/>
              <a:gd name="T17" fmla="*/ 78 h 208"/>
              <a:gd name="T18" fmla="*/ 93 w 188"/>
              <a:gd name="T19" fmla="*/ 92 h 208"/>
              <a:gd name="T20" fmla="*/ 93 w 188"/>
              <a:gd name="T21" fmla="*/ 98 h 208"/>
              <a:gd name="T22" fmla="*/ 135 w 188"/>
              <a:gd name="T23" fmla="*/ 139 h 208"/>
              <a:gd name="T24" fmla="*/ 125 w 188"/>
              <a:gd name="T25" fmla="*/ 149 h 208"/>
              <a:gd name="T26" fmla="*/ 119 w 188"/>
              <a:gd name="T27" fmla="*/ 165 h 208"/>
              <a:gd name="T28" fmla="*/ 99 w 188"/>
              <a:gd name="T29" fmla="*/ 176 h 208"/>
              <a:gd name="T30" fmla="*/ 93 w 188"/>
              <a:gd name="T31" fmla="*/ 176 h 208"/>
              <a:gd name="T32" fmla="*/ 57 w 188"/>
              <a:gd name="T33" fmla="*/ 207 h 208"/>
              <a:gd name="T34" fmla="*/ 0 w 188"/>
              <a:gd name="T35" fmla="*/ 201 h 208"/>
              <a:gd name="T36" fmla="*/ 16 w 188"/>
              <a:gd name="T37" fmla="*/ 186 h 208"/>
              <a:gd name="T38" fmla="*/ 16 w 188"/>
              <a:gd name="T39" fmla="*/ 149 h 208"/>
              <a:gd name="T40" fmla="*/ 16 w 188"/>
              <a:gd name="T41" fmla="*/ 119 h 208"/>
              <a:gd name="T42" fmla="*/ 16 w 188"/>
              <a:gd name="T43" fmla="*/ 82 h 208"/>
              <a:gd name="T44" fmla="*/ 11 w 188"/>
              <a:gd name="T45" fmla="*/ 67 h 208"/>
              <a:gd name="T46" fmla="*/ 11 w 188"/>
              <a:gd name="T47" fmla="*/ 51 h 208"/>
              <a:gd name="T48" fmla="*/ 16 w 188"/>
              <a:gd name="T49" fmla="*/ 51 h 208"/>
              <a:gd name="T50" fmla="*/ 16 w 188"/>
              <a:gd name="T51" fmla="*/ 41 h 208"/>
              <a:gd name="T52" fmla="*/ 16 w 188"/>
              <a:gd name="T53" fmla="*/ 41 h 2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8"/>
              <a:gd name="T82" fmla="*/ 0 h 208"/>
              <a:gd name="T83" fmla="*/ 188 w 188"/>
              <a:gd name="T84" fmla="*/ 208 h 2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8" h="208">
                <a:moveTo>
                  <a:pt x="16" y="41"/>
                </a:moveTo>
                <a:lnTo>
                  <a:pt x="42" y="41"/>
                </a:lnTo>
                <a:lnTo>
                  <a:pt x="52" y="51"/>
                </a:lnTo>
                <a:lnTo>
                  <a:pt x="57" y="51"/>
                </a:lnTo>
                <a:lnTo>
                  <a:pt x="78" y="51"/>
                </a:lnTo>
                <a:lnTo>
                  <a:pt x="119" y="31"/>
                </a:lnTo>
                <a:lnTo>
                  <a:pt x="160" y="0"/>
                </a:lnTo>
                <a:lnTo>
                  <a:pt x="187" y="57"/>
                </a:lnTo>
                <a:lnTo>
                  <a:pt x="150" y="78"/>
                </a:lnTo>
                <a:lnTo>
                  <a:pt x="93" y="92"/>
                </a:lnTo>
                <a:lnTo>
                  <a:pt x="93" y="98"/>
                </a:lnTo>
                <a:lnTo>
                  <a:pt x="135" y="139"/>
                </a:lnTo>
                <a:lnTo>
                  <a:pt x="125" y="149"/>
                </a:lnTo>
                <a:lnTo>
                  <a:pt x="119" y="165"/>
                </a:lnTo>
                <a:lnTo>
                  <a:pt x="99" y="176"/>
                </a:lnTo>
                <a:lnTo>
                  <a:pt x="93" y="176"/>
                </a:lnTo>
                <a:lnTo>
                  <a:pt x="57" y="207"/>
                </a:lnTo>
                <a:lnTo>
                  <a:pt x="0" y="201"/>
                </a:lnTo>
                <a:lnTo>
                  <a:pt x="16" y="186"/>
                </a:lnTo>
                <a:lnTo>
                  <a:pt x="16" y="149"/>
                </a:lnTo>
                <a:lnTo>
                  <a:pt x="16" y="119"/>
                </a:lnTo>
                <a:lnTo>
                  <a:pt x="16" y="82"/>
                </a:lnTo>
                <a:lnTo>
                  <a:pt x="11" y="67"/>
                </a:lnTo>
                <a:lnTo>
                  <a:pt x="11" y="51"/>
                </a:lnTo>
                <a:lnTo>
                  <a:pt x="16" y="51"/>
                </a:lnTo>
                <a:lnTo>
                  <a:pt x="16"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6" name="Freeform 83">
            <a:extLst>
              <a:ext uri="{FF2B5EF4-FFF2-40B4-BE49-F238E27FC236}">
                <a16:creationId xmlns:a16="http://schemas.microsoft.com/office/drawing/2014/main" id="{4F8B1673-F82A-0B40-B166-64E8510D09C2}"/>
              </a:ext>
            </a:extLst>
          </p:cNvPr>
          <p:cNvSpPr>
            <a:spLocks noChangeArrowheads="1"/>
          </p:cNvSpPr>
          <p:nvPr/>
        </p:nvSpPr>
        <p:spPr bwMode="auto">
          <a:xfrm>
            <a:off x="7471745" y="4342434"/>
            <a:ext cx="142793" cy="129567"/>
          </a:xfrm>
          <a:custGeom>
            <a:avLst/>
            <a:gdLst>
              <a:gd name="T0" fmla="*/ 125 w 235"/>
              <a:gd name="T1" fmla="*/ 16 h 203"/>
              <a:gd name="T2" fmla="*/ 125 w 235"/>
              <a:gd name="T3" fmla="*/ 31 h 203"/>
              <a:gd name="T4" fmla="*/ 150 w 235"/>
              <a:gd name="T5" fmla="*/ 31 h 203"/>
              <a:gd name="T6" fmla="*/ 160 w 235"/>
              <a:gd name="T7" fmla="*/ 41 h 203"/>
              <a:gd name="T8" fmla="*/ 166 w 235"/>
              <a:gd name="T9" fmla="*/ 31 h 203"/>
              <a:gd name="T10" fmla="*/ 166 w 235"/>
              <a:gd name="T11" fmla="*/ 10 h 203"/>
              <a:gd name="T12" fmla="*/ 186 w 235"/>
              <a:gd name="T13" fmla="*/ 0 h 203"/>
              <a:gd name="T14" fmla="*/ 202 w 235"/>
              <a:gd name="T15" fmla="*/ 16 h 203"/>
              <a:gd name="T16" fmla="*/ 228 w 235"/>
              <a:gd name="T17" fmla="*/ 16 h 203"/>
              <a:gd name="T18" fmla="*/ 228 w 235"/>
              <a:gd name="T19" fmla="*/ 31 h 203"/>
              <a:gd name="T20" fmla="*/ 234 w 235"/>
              <a:gd name="T21" fmla="*/ 73 h 203"/>
              <a:gd name="T22" fmla="*/ 234 w 235"/>
              <a:gd name="T23" fmla="*/ 108 h 203"/>
              <a:gd name="T24" fmla="*/ 217 w 235"/>
              <a:gd name="T25" fmla="*/ 119 h 203"/>
              <a:gd name="T26" fmla="*/ 202 w 235"/>
              <a:gd name="T27" fmla="*/ 124 h 203"/>
              <a:gd name="T28" fmla="*/ 176 w 235"/>
              <a:gd name="T29" fmla="*/ 135 h 203"/>
              <a:gd name="T30" fmla="*/ 160 w 235"/>
              <a:gd name="T31" fmla="*/ 139 h 203"/>
              <a:gd name="T32" fmla="*/ 166 w 235"/>
              <a:gd name="T33" fmla="*/ 161 h 203"/>
              <a:gd name="T34" fmla="*/ 166 w 235"/>
              <a:gd name="T35" fmla="*/ 176 h 203"/>
              <a:gd name="T36" fmla="*/ 140 w 235"/>
              <a:gd name="T37" fmla="*/ 181 h 203"/>
              <a:gd name="T38" fmla="*/ 98 w 235"/>
              <a:gd name="T39" fmla="*/ 202 h 203"/>
              <a:gd name="T40" fmla="*/ 78 w 235"/>
              <a:gd name="T41" fmla="*/ 192 h 203"/>
              <a:gd name="T42" fmla="*/ 68 w 235"/>
              <a:gd name="T43" fmla="*/ 192 h 203"/>
              <a:gd name="T44" fmla="*/ 68 w 235"/>
              <a:gd name="T45" fmla="*/ 176 h 203"/>
              <a:gd name="T46" fmla="*/ 57 w 235"/>
              <a:gd name="T47" fmla="*/ 166 h 203"/>
              <a:gd name="T48" fmla="*/ 52 w 235"/>
              <a:gd name="T49" fmla="*/ 176 h 203"/>
              <a:gd name="T50" fmla="*/ 31 w 235"/>
              <a:gd name="T51" fmla="*/ 161 h 203"/>
              <a:gd name="T52" fmla="*/ 31 w 235"/>
              <a:gd name="T53" fmla="*/ 139 h 203"/>
              <a:gd name="T54" fmla="*/ 10 w 235"/>
              <a:gd name="T55" fmla="*/ 94 h 203"/>
              <a:gd name="T56" fmla="*/ 0 w 235"/>
              <a:gd name="T57" fmla="*/ 67 h 203"/>
              <a:gd name="T58" fmla="*/ 26 w 235"/>
              <a:gd name="T59" fmla="*/ 51 h 203"/>
              <a:gd name="T60" fmla="*/ 26 w 235"/>
              <a:gd name="T61" fmla="*/ 16 h 203"/>
              <a:gd name="T62" fmla="*/ 57 w 235"/>
              <a:gd name="T63" fmla="*/ 10 h 203"/>
              <a:gd name="T64" fmla="*/ 94 w 235"/>
              <a:gd name="T65" fmla="*/ 16 h 203"/>
              <a:gd name="T66" fmla="*/ 98 w 235"/>
              <a:gd name="T67" fmla="*/ 10 h 203"/>
              <a:gd name="T68" fmla="*/ 119 w 235"/>
              <a:gd name="T69" fmla="*/ 16 h 203"/>
              <a:gd name="T70" fmla="*/ 125 w 235"/>
              <a:gd name="T71" fmla="*/ 16 h 203"/>
              <a:gd name="T72" fmla="*/ 125 w 235"/>
              <a:gd name="T73" fmla="*/ 16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5"/>
              <a:gd name="T112" fmla="*/ 0 h 203"/>
              <a:gd name="T113" fmla="*/ 235 w 235"/>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5" h="203">
                <a:moveTo>
                  <a:pt x="125" y="16"/>
                </a:moveTo>
                <a:lnTo>
                  <a:pt x="125" y="31"/>
                </a:lnTo>
                <a:lnTo>
                  <a:pt x="150" y="31"/>
                </a:lnTo>
                <a:lnTo>
                  <a:pt x="160" y="41"/>
                </a:lnTo>
                <a:lnTo>
                  <a:pt x="166" y="31"/>
                </a:lnTo>
                <a:lnTo>
                  <a:pt x="166" y="10"/>
                </a:lnTo>
                <a:lnTo>
                  <a:pt x="186" y="0"/>
                </a:lnTo>
                <a:lnTo>
                  <a:pt x="202" y="16"/>
                </a:lnTo>
                <a:lnTo>
                  <a:pt x="228" y="16"/>
                </a:lnTo>
                <a:lnTo>
                  <a:pt x="228" y="31"/>
                </a:lnTo>
                <a:lnTo>
                  <a:pt x="234" y="73"/>
                </a:lnTo>
                <a:lnTo>
                  <a:pt x="234" y="108"/>
                </a:lnTo>
                <a:lnTo>
                  <a:pt x="217" y="119"/>
                </a:lnTo>
                <a:lnTo>
                  <a:pt x="202" y="124"/>
                </a:lnTo>
                <a:lnTo>
                  <a:pt x="176" y="135"/>
                </a:lnTo>
                <a:lnTo>
                  <a:pt x="160" y="139"/>
                </a:lnTo>
                <a:lnTo>
                  <a:pt x="166" y="161"/>
                </a:lnTo>
                <a:lnTo>
                  <a:pt x="166" y="176"/>
                </a:lnTo>
                <a:lnTo>
                  <a:pt x="140" y="181"/>
                </a:lnTo>
                <a:lnTo>
                  <a:pt x="98" y="202"/>
                </a:lnTo>
                <a:lnTo>
                  <a:pt x="78" y="192"/>
                </a:lnTo>
                <a:lnTo>
                  <a:pt x="68" y="192"/>
                </a:lnTo>
                <a:lnTo>
                  <a:pt x="68" y="176"/>
                </a:lnTo>
                <a:lnTo>
                  <a:pt x="57" y="166"/>
                </a:lnTo>
                <a:lnTo>
                  <a:pt x="52" y="176"/>
                </a:lnTo>
                <a:lnTo>
                  <a:pt x="31" y="161"/>
                </a:lnTo>
                <a:lnTo>
                  <a:pt x="31" y="139"/>
                </a:lnTo>
                <a:lnTo>
                  <a:pt x="10" y="94"/>
                </a:lnTo>
                <a:lnTo>
                  <a:pt x="0" y="67"/>
                </a:lnTo>
                <a:lnTo>
                  <a:pt x="26" y="51"/>
                </a:lnTo>
                <a:lnTo>
                  <a:pt x="26" y="16"/>
                </a:lnTo>
                <a:lnTo>
                  <a:pt x="57" y="10"/>
                </a:lnTo>
                <a:lnTo>
                  <a:pt x="94" y="16"/>
                </a:lnTo>
                <a:lnTo>
                  <a:pt x="98" y="10"/>
                </a:lnTo>
                <a:lnTo>
                  <a:pt x="119" y="16"/>
                </a:lnTo>
                <a:lnTo>
                  <a:pt x="125"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7" name="Freeform 84">
            <a:extLst>
              <a:ext uri="{FF2B5EF4-FFF2-40B4-BE49-F238E27FC236}">
                <a16:creationId xmlns:a16="http://schemas.microsoft.com/office/drawing/2014/main" id="{7AF65448-DE41-274F-A8C1-60FE2E1CECAA}"/>
              </a:ext>
            </a:extLst>
          </p:cNvPr>
          <p:cNvSpPr>
            <a:spLocks noChangeArrowheads="1"/>
          </p:cNvSpPr>
          <p:nvPr/>
        </p:nvSpPr>
        <p:spPr bwMode="auto">
          <a:xfrm>
            <a:off x="6043820" y="4001725"/>
            <a:ext cx="18425" cy="46387"/>
          </a:xfrm>
          <a:custGeom>
            <a:avLst/>
            <a:gdLst>
              <a:gd name="T0" fmla="*/ 6 w 32"/>
              <a:gd name="T1" fmla="*/ 63 h 74"/>
              <a:gd name="T2" fmla="*/ 0 w 32"/>
              <a:gd name="T3" fmla="*/ 20 h 74"/>
              <a:gd name="T4" fmla="*/ 6 w 32"/>
              <a:gd name="T5" fmla="*/ 16 h 74"/>
              <a:gd name="T6" fmla="*/ 15 w 32"/>
              <a:gd name="T7" fmla="*/ 0 h 74"/>
              <a:gd name="T8" fmla="*/ 31 w 32"/>
              <a:gd name="T9" fmla="*/ 16 h 74"/>
              <a:gd name="T10" fmla="*/ 31 w 32"/>
              <a:gd name="T11" fmla="*/ 41 h 74"/>
              <a:gd name="T12" fmla="*/ 31 w 32"/>
              <a:gd name="T13" fmla="*/ 63 h 74"/>
              <a:gd name="T14" fmla="*/ 25 w 32"/>
              <a:gd name="T15" fmla="*/ 73 h 74"/>
              <a:gd name="T16" fmla="*/ 15 w 32"/>
              <a:gd name="T17" fmla="*/ 63 h 74"/>
              <a:gd name="T18" fmla="*/ 6 w 32"/>
              <a:gd name="T19" fmla="*/ 63 h 74"/>
              <a:gd name="T20" fmla="*/ 6 w 32"/>
              <a:gd name="T21" fmla="*/ 63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74"/>
              <a:gd name="T35" fmla="*/ 32 w 3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74">
                <a:moveTo>
                  <a:pt x="6" y="63"/>
                </a:moveTo>
                <a:lnTo>
                  <a:pt x="0" y="20"/>
                </a:lnTo>
                <a:lnTo>
                  <a:pt x="6" y="16"/>
                </a:lnTo>
                <a:lnTo>
                  <a:pt x="15" y="0"/>
                </a:lnTo>
                <a:lnTo>
                  <a:pt x="31" y="16"/>
                </a:lnTo>
                <a:lnTo>
                  <a:pt x="31" y="41"/>
                </a:lnTo>
                <a:lnTo>
                  <a:pt x="31" y="63"/>
                </a:lnTo>
                <a:lnTo>
                  <a:pt x="25" y="73"/>
                </a:lnTo>
                <a:lnTo>
                  <a:pt x="15" y="63"/>
                </a:lnTo>
                <a:lnTo>
                  <a:pt x="6" y="6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8" name="Freeform 85">
            <a:extLst>
              <a:ext uri="{FF2B5EF4-FFF2-40B4-BE49-F238E27FC236}">
                <a16:creationId xmlns:a16="http://schemas.microsoft.com/office/drawing/2014/main" id="{901AAFA9-69FC-C24F-B4D5-7A277670C8DC}"/>
              </a:ext>
            </a:extLst>
          </p:cNvPr>
          <p:cNvSpPr>
            <a:spLocks noChangeArrowheads="1"/>
          </p:cNvSpPr>
          <p:nvPr/>
        </p:nvSpPr>
        <p:spPr bwMode="auto">
          <a:xfrm>
            <a:off x="7929295" y="3320300"/>
            <a:ext cx="144328" cy="222342"/>
          </a:xfrm>
          <a:custGeom>
            <a:avLst/>
            <a:gdLst>
              <a:gd name="T0" fmla="*/ 234 w 235"/>
              <a:gd name="T1" fmla="*/ 26 h 349"/>
              <a:gd name="T2" fmla="*/ 234 w 235"/>
              <a:gd name="T3" fmla="*/ 36 h 349"/>
              <a:gd name="T4" fmla="*/ 223 w 235"/>
              <a:gd name="T5" fmla="*/ 41 h 349"/>
              <a:gd name="T6" fmla="*/ 217 w 235"/>
              <a:gd name="T7" fmla="*/ 67 h 349"/>
              <a:gd name="T8" fmla="*/ 207 w 235"/>
              <a:gd name="T9" fmla="*/ 103 h 349"/>
              <a:gd name="T10" fmla="*/ 217 w 235"/>
              <a:gd name="T11" fmla="*/ 103 h 349"/>
              <a:gd name="T12" fmla="*/ 223 w 235"/>
              <a:gd name="T13" fmla="*/ 134 h 349"/>
              <a:gd name="T14" fmla="*/ 207 w 235"/>
              <a:gd name="T15" fmla="*/ 149 h 349"/>
              <a:gd name="T16" fmla="*/ 202 w 235"/>
              <a:gd name="T17" fmla="*/ 160 h 349"/>
              <a:gd name="T18" fmla="*/ 182 w 235"/>
              <a:gd name="T19" fmla="*/ 175 h 349"/>
              <a:gd name="T20" fmla="*/ 182 w 235"/>
              <a:gd name="T21" fmla="*/ 186 h 349"/>
              <a:gd name="T22" fmla="*/ 160 w 235"/>
              <a:gd name="T23" fmla="*/ 191 h 349"/>
              <a:gd name="T24" fmla="*/ 150 w 235"/>
              <a:gd name="T25" fmla="*/ 218 h 349"/>
              <a:gd name="T26" fmla="*/ 150 w 235"/>
              <a:gd name="T27" fmla="*/ 238 h 349"/>
              <a:gd name="T28" fmla="*/ 140 w 235"/>
              <a:gd name="T29" fmla="*/ 238 h 349"/>
              <a:gd name="T30" fmla="*/ 160 w 235"/>
              <a:gd name="T31" fmla="*/ 253 h 349"/>
              <a:gd name="T32" fmla="*/ 192 w 235"/>
              <a:gd name="T33" fmla="*/ 279 h 349"/>
              <a:gd name="T34" fmla="*/ 202 w 235"/>
              <a:gd name="T35" fmla="*/ 279 h 349"/>
              <a:gd name="T36" fmla="*/ 202 w 235"/>
              <a:gd name="T37" fmla="*/ 294 h 349"/>
              <a:gd name="T38" fmla="*/ 160 w 235"/>
              <a:gd name="T39" fmla="*/ 310 h 349"/>
              <a:gd name="T40" fmla="*/ 140 w 235"/>
              <a:gd name="T41" fmla="*/ 336 h 349"/>
              <a:gd name="T42" fmla="*/ 114 w 235"/>
              <a:gd name="T43" fmla="*/ 348 h 349"/>
              <a:gd name="T44" fmla="*/ 98 w 235"/>
              <a:gd name="T45" fmla="*/ 326 h 349"/>
              <a:gd name="T46" fmla="*/ 94 w 235"/>
              <a:gd name="T47" fmla="*/ 326 h 349"/>
              <a:gd name="T48" fmla="*/ 94 w 235"/>
              <a:gd name="T49" fmla="*/ 348 h 349"/>
              <a:gd name="T50" fmla="*/ 82 w 235"/>
              <a:gd name="T51" fmla="*/ 336 h 349"/>
              <a:gd name="T52" fmla="*/ 68 w 235"/>
              <a:gd name="T53" fmla="*/ 336 h 349"/>
              <a:gd name="T54" fmla="*/ 72 w 235"/>
              <a:gd name="T55" fmla="*/ 320 h 349"/>
              <a:gd name="T56" fmla="*/ 52 w 235"/>
              <a:gd name="T57" fmla="*/ 320 h 349"/>
              <a:gd name="T58" fmla="*/ 57 w 235"/>
              <a:gd name="T59" fmla="*/ 294 h 349"/>
              <a:gd name="T60" fmla="*/ 68 w 235"/>
              <a:gd name="T61" fmla="*/ 284 h 349"/>
              <a:gd name="T62" fmla="*/ 72 w 235"/>
              <a:gd name="T63" fmla="*/ 284 h 349"/>
              <a:gd name="T64" fmla="*/ 57 w 235"/>
              <a:gd name="T65" fmla="*/ 279 h 349"/>
              <a:gd name="T66" fmla="*/ 57 w 235"/>
              <a:gd name="T67" fmla="*/ 253 h 349"/>
              <a:gd name="T68" fmla="*/ 68 w 235"/>
              <a:gd name="T69" fmla="*/ 238 h 349"/>
              <a:gd name="T70" fmla="*/ 57 w 235"/>
              <a:gd name="T71" fmla="*/ 228 h 349"/>
              <a:gd name="T72" fmla="*/ 52 w 235"/>
              <a:gd name="T73" fmla="*/ 228 h 349"/>
              <a:gd name="T74" fmla="*/ 26 w 235"/>
              <a:gd name="T75" fmla="*/ 218 h 349"/>
              <a:gd name="T76" fmla="*/ 26 w 235"/>
              <a:gd name="T77" fmla="*/ 228 h 349"/>
              <a:gd name="T78" fmla="*/ 16 w 235"/>
              <a:gd name="T79" fmla="*/ 228 h 349"/>
              <a:gd name="T80" fmla="*/ 0 w 235"/>
              <a:gd name="T81" fmla="*/ 218 h 349"/>
              <a:gd name="T82" fmla="*/ 16 w 235"/>
              <a:gd name="T83" fmla="*/ 175 h 349"/>
              <a:gd name="T84" fmla="*/ 52 w 235"/>
              <a:gd name="T85" fmla="*/ 149 h 349"/>
              <a:gd name="T86" fmla="*/ 68 w 235"/>
              <a:gd name="T87" fmla="*/ 134 h 349"/>
              <a:gd name="T88" fmla="*/ 72 w 235"/>
              <a:gd name="T89" fmla="*/ 118 h 349"/>
              <a:gd name="T90" fmla="*/ 72 w 235"/>
              <a:gd name="T91" fmla="*/ 93 h 349"/>
              <a:gd name="T92" fmla="*/ 94 w 235"/>
              <a:gd name="T93" fmla="*/ 83 h 349"/>
              <a:gd name="T94" fmla="*/ 109 w 235"/>
              <a:gd name="T95" fmla="*/ 103 h 349"/>
              <a:gd name="T96" fmla="*/ 135 w 235"/>
              <a:gd name="T97" fmla="*/ 103 h 349"/>
              <a:gd name="T98" fmla="*/ 150 w 235"/>
              <a:gd name="T99" fmla="*/ 103 h 349"/>
              <a:gd name="T100" fmla="*/ 140 w 235"/>
              <a:gd name="T101" fmla="*/ 83 h 349"/>
              <a:gd name="T102" fmla="*/ 140 w 235"/>
              <a:gd name="T103" fmla="*/ 77 h 349"/>
              <a:gd name="T104" fmla="*/ 160 w 235"/>
              <a:gd name="T105" fmla="*/ 67 h 349"/>
              <a:gd name="T106" fmla="*/ 176 w 235"/>
              <a:gd name="T107" fmla="*/ 61 h 349"/>
              <a:gd name="T108" fmla="*/ 182 w 235"/>
              <a:gd name="T109" fmla="*/ 41 h 349"/>
              <a:gd name="T110" fmla="*/ 202 w 235"/>
              <a:gd name="T111" fmla="*/ 26 h 349"/>
              <a:gd name="T112" fmla="*/ 202 w 235"/>
              <a:gd name="T113" fmla="*/ 0 h 349"/>
              <a:gd name="T114" fmla="*/ 217 w 235"/>
              <a:gd name="T115" fmla="*/ 10 h 349"/>
              <a:gd name="T116" fmla="*/ 234 w 235"/>
              <a:gd name="T117" fmla="*/ 26 h 349"/>
              <a:gd name="T118" fmla="*/ 234 w 235"/>
              <a:gd name="T119" fmla="*/ 26 h 3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5"/>
              <a:gd name="T181" fmla="*/ 0 h 349"/>
              <a:gd name="T182" fmla="*/ 235 w 235"/>
              <a:gd name="T183" fmla="*/ 349 h 3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5" h="349">
                <a:moveTo>
                  <a:pt x="234" y="26"/>
                </a:moveTo>
                <a:lnTo>
                  <a:pt x="234" y="36"/>
                </a:lnTo>
                <a:lnTo>
                  <a:pt x="223" y="41"/>
                </a:lnTo>
                <a:lnTo>
                  <a:pt x="217" y="67"/>
                </a:lnTo>
                <a:lnTo>
                  <a:pt x="207" y="103"/>
                </a:lnTo>
                <a:lnTo>
                  <a:pt x="217" y="103"/>
                </a:lnTo>
                <a:lnTo>
                  <a:pt x="223" y="134"/>
                </a:lnTo>
                <a:lnTo>
                  <a:pt x="207" y="149"/>
                </a:lnTo>
                <a:lnTo>
                  <a:pt x="202" y="160"/>
                </a:lnTo>
                <a:lnTo>
                  <a:pt x="182" y="175"/>
                </a:lnTo>
                <a:lnTo>
                  <a:pt x="182" y="186"/>
                </a:lnTo>
                <a:lnTo>
                  <a:pt x="160" y="191"/>
                </a:lnTo>
                <a:lnTo>
                  <a:pt x="150" y="218"/>
                </a:lnTo>
                <a:lnTo>
                  <a:pt x="150" y="238"/>
                </a:lnTo>
                <a:lnTo>
                  <a:pt x="140" y="238"/>
                </a:lnTo>
                <a:lnTo>
                  <a:pt x="160" y="253"/>
                </a:lnTo>
                <a:lnTo>
                  <a:pt x="192" y="279"/>
                </a:lnTo>
                <a:lnTo>
                  <a:pt x="202" y="279"/>
                </a:lnTo>
                <a:lnTo>
                  <a:pt x="202" y="294"/>
                </a:lnTo>
                <a:lnTo>
                  <a:pt x="160" y="310"/>
                </a:lnTo>
                <a:lnTo>
                  <a:pt x="140" y="336"/>
                </a:lnTo>
                <a:lnTo>
                  <a:pt x="114" y="348"/>
                </a:lnTo>
                <a:lnTo>
                  <a:pt x="98" y="326"/>
                </a:lnTo>
                <a:lnTo>
                  <a:pt x="94" y="326"/>
                </a:lnTo>
                <a:lnTo>
                  <a:pt x="94" y="348"/>
                </a:lnTo>
                <a:lnTo>
                  <a:pt x="82" y="336"/>
                </a:lnTo>
                <a:lnTo>
                  <a:pt x="68" y="336"/>
                </a:lnTo>
                <a:lnTo>
                  <a:pt x="72" y="320"/>
                </a:lnTo>
                <a:lnTo>
                  <a:pt x="52" y="320"/>
                </a:lnTo>
                <a:lnTo>
                  <a:pt x="57" y="294"/>
                </a:lnTo>
                <a:lnTo>
                  <a:pt x="68" y="284"/>
                </a:lnTo>
                <a:lnTo>
                  <a:pt x="72" y="284"/>
                </a:lnTo>
                <a:lnTo>
                  <a:pt x="57" y="279"/>
                </a:lnTo>
                <a:lnTo>
                  <a:pt x="57" y="253"/>
                </a:lnTo>
                <a:lnTo>
                  <a:pt x="68" y="238"/>
                </a:lnTo>
                <a:lnTo>
                  <a:pt x="57" y="228"/>
                </a:lnTo>
                <a:lnTo>
                  <a:pt x="52" y="228"/>
                </a:lnTo>
                <a:lnTo>
                  <a:pt x="26" y="218"/>
                </a:lnTo>
                <a:lnTo>
                  <a:pt x="26" y="228"/>
                </a:lnTo>
                <a:lnTo>
                  <a:pt x="16" y="228"/>
                </a:lnTo>
                <a:lnTo>
                  <a:pt x="0" y="218"/>
                </a:lnTo>
                <a:lnTo>
                  <a:pt x="16" y="175"/>
                </a:lnTo>
                <a:lnTo>
                  <a:pt x="52" y="149"/>
                </a:lnTo>
                <a:lnTo>
                  <a:pt x="68" y="134"/>
                </a:lnTo>
                <a:lnTo>
                  <a:pt x="72" y="118"/>
                </a:lnTo>
                <a:lnTo>
                  <a:pt x="72" y="93"/>
                </a:lnTo>
                <a:lnTo>
                  <a:pt x="94" y="83"/>
                </a:lnTo>
                <a:lnTo>
                  <a:pt x="109" y="103"/>
                </a:lnTo>
                <a:lnTo>
                  <a:pt x="135" y="103"/>
                </a:lnTo>
                <a:lnTo>
                  <a:pt x="150" y="103"/>
                </a:lnTo>
                <a:lnTo>
                  <a:pt x="140" y="83"/>
                </a:lnTo>
                <a:lnTo>
                  <a:pt x="140" y="77"/>
                </a:lnTo>
                <a:lnTo>
                  <a:pt x="160" y="67"/>
                </a:lnTo>
                <a:lnTo>
                  <a:pt x="176" y="61"/>
                </a:lnTo>
                <a:lnTo>
                  <a:pt x="182" y="41"/>
                </a:lnTo>
                <a:lnTo>
                  <a:pt x="202" y="26"/>
                </a:lnTo>
                <a:lnTo>
                  <a:pt x="202" y="0"/>
                </a:lnTo>
                <a:lnTo>
                  <a:pt x="217" y="10"/>
                </a:lnTo>
                <a:lnTo>
                  <a:pt x="234"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89" name="Freeform 86">
            <a:extLst>
              <a:ext uri="{FF2B5EF4-FFF2-40B4-BE49-F238E27FC236}">
                <a16:creationId xmlns:a16="http://schemas.microsoft.com/office/drawing/2014/main" id="{4189C230-F5BF-BC4A-8AC9-DF15F635C6FB}"/>
              </a:ext>
            </a:extLst>
          </p:cNvPr>
          <p:cNvSpPr>
            <a:spLocks noChangeArrowheads="1"/>
          </p:cNvSpPr>
          <p:nvPr/>
        </p:nvSpPr>
        <p:spPr bwMode="auto">
          <a:xfrm>
            <a:off x="8006064" y="3497854"/>
            <a:ext cx="98265" cy="169556"/>
          </a:xfrm>
          <a:custGeom>
            <a:avLst/>
            <a:gdLst>
              <a:gd name="T0" fmla="*/ 16 w 162"/>
              <a:gd name="T1" fmla="*/ 57 h 266"/>
              <a:gd name="T2" fmla="*/ 36 w 162"/>
              <a:gd name="T3" fmla="*/ 31 h 266"/>
              <a:gd name="T4" fmla="*/ 77 w 162"/>
              <a:gd name="T5" fmla="*/ 16 h 266"/>
              <a:gd name="T6" fmla="*/ 77 w 162"/>
              <a:gd name="T7" fmla="*/ 0 h 266"/>
              <a:gd name="T8" fmla="*/ 118 w 162"/>
              <a:gd name="T9" fmla="*/ 68 h 266"/>
              <a:gd name="T10" fmla="*/ 150 w 162"/>
              <a:gd name="T11" fmla="*/ 114 h 266"/>
              <a:gd name="T12" fmla="*/ 150 w 162"/>
              <a:gd name="T13" fmla="*/ 155 h 266"/>
              <a:gd name="T14" fmla="*/ 161 w 162"/>
              <a:gd name="T15" fmla="*/ 166 h 266"/>
              <a:gd name="T16" fmla="*/ 161 w 162"/>
              <a:gd name="T17" fmla="*/ 192 h 266"/>
              <a:gd name="T18" fmla="*/ 150 w 162"/>
              <a:gd name="T19" fmla="*/ 217 h 266"/>
              <a:gd name="T20" fmla="*/ 134 w 162"/>
              <a:gd name="T21" fmla="*/ 217 h 266"/>
              <a:gd name="T22" fmla="*/ 124 w 162"/>
              <a:gd name="T23" fmla="*/ 217 h 266"/>
              <a:gd name="T24" fmla="*/ 124 w 162"/>
              <a:gd name="T25" fmla="*/ 233 h 266"/>
              <a:gd name="T26" fmla="*/ 108 w 162"/>
              <a:gd name="T27" fmla="*/ 223 h 266"/>
              <a:gd name="T28" fmla="*/ 108 w 162"/>
              <a:gd name="T29" fmla="*/ 217 h 266"/>
              <a:gd name="T30" fmla="*/ 98 w 162"/>
              <a:gd name="T31" fmla="*/ 233 h 266"/>
              <a:gd name="T32" fmla="*/ 98 w 162"/>
              <a:gd name="T33" fmla="*/ 238 h 266"/>
              <a:gd name="T34" fmla="*/ 93 w 162"/>
              <a:gd name="T35" fmla="*/ 233 h 266"/>
              <a:gd name="T36" fmla="*/ 83 w 162"/>
              <a:gd name="T37" fmla="*/ 238 h 266"/>
              <a:gd name="T38" fmla="*/ 93 w 162"/>
              <a:gd name="T39" fmla="*/ 248 h 266"/>
              <a:gd name="T40" fmla="*/ 83 w 162"/>
              <a:gd name="T41" fmla="*/ 258 h 266"/>
              <a:gd name="T42" fmla="*/ 77 w 162"/>
              <a:gd name="T43" fmla="*/ 248 h 266"/>
              <a:gd name="T44" fmla="*/ 67 w 162"/>
              <a:gd name="T45" fmla="*/ 258 h 266"/>
              <a:gd name="T46" fmla="*/ 51 w 162"/>
              <a:gd name="T47" fmla="*/ 265 h 266"/>
              <a:gd name="T48" fmla="*/ 51 w 162"/>
              <a:gd name="T49" fmla="*/ 233 h 266"/>
              <a:gd name="T50" fmla="*/ 41 w 162"/>
              <a:gd name="T51" fmla="*/ 238 h 266"/>
              <a:gd name="T52" fmla="*/ 36 w 162"/>
              <a:gd name="T53" fmla="*/ 207 h 266"/>
              <a:gd name="T54" fmla="*/ 41 w 162"/>
              <a:gd name="T55" fmla="*/ 197 h 266"/>
              <a:gd name="T56" fmla="*/ 36 w 162"/>
              <a:gd name="T57" fmla="*/ 192 h 266"/>
              <a:gd name="T58" fmla="*/ 36 w 162"/>
              <a:gd name="T59" fmla="*/ 181 h 266"/>
              <a:gd name="T60" fmla="*/ 41 w 162"/>
              <a:gd name="T61" fmla="*/ 176 h 266"/>
              <a:gd name="T62" fmla="*/ 41 w 162"/>
              <a:gd name="T63" fmla="*/ 166 h 266"/>
              <a:gd name="T64" fmla="*/ 36 w 162"/>
              <a:gd name="T65" fmla="*/ 155 h 266"/>
              <a:gd name="T66" fmla="*/ 16 w 162"/>
              <a:gd name="T67" fmla="*/ 125 h 266"/>
              <a:gd name="T68" fmla="*/ 10 w 162"/>
              <a:gd name="T69" fmla="*/ 114 h 266"/>
              <a:gd name="T70" fmla="*/ 10 w 162"/>
              <a:gd name="T71" fmla="*/ 109 h 266"/>
              <a:gd name="T72" fmla="*/ 36 w 162"/>
              <a:gd name="T73" fmla="*/ 114 h 266"/>
              <a:gd name="T74" fmla="*/ 26 w 162"/>
              <a:gd name="T75" fmla="*/ 98 h 266"/>
              <a:gd name="T76" fmla="*/ 16 w 162"/>
              <a:gd name="T77" fmla="*/ 88 h 266"/>
              <a:gd name="T78" fmla="*/ 10 w 162"/>
              <a:gd name="T79" fmla="*/ 72 h 266"/>
              <a:gd name="T80" fmla="*/ 0 w 162"/>
              <a:gd name="T81" fmla="*/ 68 h 266"/>
              <a:gd name="T82" fmla="*/ 16 w 162"/>
              <a:gd name="T83" fmla="*/ 68 h 266"/>
              <a:gd name="T84" fmla="*/ 16 w 162"/>
              <a:gd name="T85" fmla="*/ 57 h 266"/>
              <a:gd name="T86" fmla="*/ 16 w 162"/>
              <a:gd name="T87" fmla="*/ 57 h 2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2"/>
              <a:gd name="T133" fmla="*/ 0 h 266"/>
              <a:gd name="T134" fmla="*/ 162 w 162"/>
              <a:gd name="T135" fmla="*/ 266 h 2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2" h="266">
                <a:moveTo>
                  <a:pt x="16" y="57"/>
                </a:moveTo>
                <a:lnTo>
                  <a:pt x="36" y="31"/>
                </a:lnTo>
                <a:lnTo>
                  <a:pt x="77" y="16"/>
                </a:lnTo>
                <a:lnTo>
                  <a:pt x="77" y="0"/>
                </a:lnTo>
                <a:lnTo>
                  <a:pt x="118" y="68"/>
                </a:lnTo>
                <a:lnTo>
                  <a:pt x="150" y="114"/>
                </a:lnTo>
                <a:lnTo>
                  <a:pt x="150" y="155"/>
                </a:lnTo>
                <a:lnTo>
                  <a:pt x="161" y="166"/>
                </a:lnTo>
                <a:lnTo>
                  <a:pt x="161" y="192"/>
                </a:lnTo>
                <a:lnTo>
                  <a:pt x="150" y="217"/>
                </a:lnTo>
                <a:lnTo>
                  <a:pt x="134" y="217"/>
                </a:lnTo>
                <a:lnTo>
                  <a:pt x="124" y="217"/>
                </a:lnTo>
                <a:lnTo>
                  <a:pt x="124" y="233"/>
                </a:lnTo>
                <a:lnTo>
                  <a:pt x="108" y="223"/>
                </a:lnTo>
                <a:lnTo>
                  <a:pt x="108" y="217"/>
                </a:lnTo>
                <a:lnTo>
                  <a:pt x="98" y="233"/>
                </a:lnTo>
                <a:lnTo>
                  <a:pt x="98" y="238"/>
                </a:lnTo>
                <a:lnTo>
                  <a:pt x="93" y="233"/>
                </a:lnTo>
                <a:lnTo>
                  <a:pt x="83" y="238"/>
                </a:lnTo>
                <a:lnTo>
                  <a:pt x="93" y="248"/>
                </a:lnTo>
                <a:lnTo>
                  <a:pt x="83" y="258"/>
                </a:lnTo>
                <a:lnTo>
                  <a:pt x="77" y="248"/>
                </a:lnTo>
                <a:lnTo>
                  <a:pt x="67" y="258"/>
                </a:lnTo>
                <a:lnTo>
                  <a:pt x="51" y="265"/>
                </a:lnTo>
                <a:lnTo>
                  <a:pt x="51" y="233"/>
                </a:lnTo>
                <a:lnTo>
                  <a:pt x="41" y="238"/>
                </a:lnTo>
                <a:lnTo>
                  <a:pt x="36" y="207"/>
                </a:lnTo>
                <a:lnTo>
                  <a:pt x="41" y="197"/>
                </a:lnTo>
                <a:lnTo>
                  <a:pt x="36" y="192"/>
                </a:lnTo>
                <a:lnTo>
                  <a:pt x="36" y="181"/>
                </a:lnTo>
                <a:lnTo>
                  <a:pt x="41" y="176"/>
                </a:lnTo>
                <a:lnTo>
                  <a:pt x="41" y="166"/>
                </a:lnTo>
                <a:lnTo>
                  <a:pt x="36" y="155"/>
                </a:lnTo>
                <a:lnTo>
                  <a:pt x="16" y="125"/>
                </a:lnTo>
                <a:lnTo>
                  <a:pt x="10" y="114"/>
                </a:lnTo>
                <a:lnTo>
                  <a:pt x="10" y="109"/>
                </a:lnTo>
                <a:lnTo>
                  <a:pt x="36" y="114"/>
                </a:lnTo>
                <a:lnTo>
                  <a:pt x="26" y="98"/>
                </a:lnTo>
                <a:lnTo>
                  <a:pt x="16" y="88"/>
                </a:lnTo>
                <a:lnTo>
                  <a:pt x="10" y="72"/>
                </a:lnTo>
                <a:lnTo>
                  <a:pt x="0" y="68"/>
                </a:lnTo>
                <a:lnTo>
                  <a:pt x="16" y="68"/>
                </a:lnTo>
                <a:lnTo>
                  <a:pt x="16" y="57"/>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90" name="Freeform 87">
            <a:extLst>
              <a:ext uri="{FF2B5EF4-FFF2-40B4-BE49-F238E27FC236}">
                <a16:creationId xmlns:a16="http://schemas.microsoft.com/office/drawing/2014/main" id="{3380BCD3-E19D-5D4B-BA54-9F48F7D4C112}"/>
              </a:ext>
            </a:extLst>
          </p:cNvPr>
          <p:cNvSpPr>
            <a:spLocks noChangeArrowheads="1"/>
          </p:cNvSpPr>
          <p:nvPr/>
        </p:nvSpPr>
        <p:spPr bwMode="auto">
          <a:xfrm>
            <a:off x="5928666" y="3875356"/>
            <a:ext cx="41455" cy="43189"/>
          </a:xfrm>
          <a:custGeom>
            <a:avLst/>
            <a:gdLst>
              <a:gd name="T0" fmla="*/ 0 w 68"/>
              <a:gd name="T1" fmla="*/ 42 h 69"/>
              <a:gd name="T2" fmla="*/ 10 w 68"/>
              <a:gd name="T3" fmla="*/ 27 h 69"/>
              <a:gd name="T4" fmla="*/ 16 w 68"/>
              <a:gd name="T5" fmla="*/ 0 h 69"/>
              <a:gd name="T6" fmla="*/ 41 w 68"/>
              <a:gd name="T7" fmla="*/ 0 h 69"/>
              <a:gd name="T8" fmla="*/ 51 w 68"/>
              <a:gd name="T9" fmla="*/ 11 h 69"/>
              <a:gd name="T10" fmla="*/ 62 w 68"/>
              <a:gd name="T11" fmla="*/ 11 h 69"/>
              <a:gd name="T12" fmla="*/ 62 w 68"/>
              <a:gd name="T13" fmla="*/ 21 h 69"/>
              <a:gd name="T14" fmla="*/ 41 w 68"/>
              <a:gd name="T15" fmla="*/ 27 h 69"/>
              <a:gd name="T16" fmla="*/ 51 w 68"/>
              <a:gd name="T17" fmla="*/ 37 h 69"/>
              <a:gd name="T18" fmla="*/ 67 w 68"/>
              <a:gd name="T19" fmla="*/ 68 h 69"/>
              <a:gd name="T20" fmla="*/ 41 w 68"/>
              <a:gd name="T21" fmla="*/ 68 h 69"/>
              <a:gd name="T22" fmla="*/ 36 w 68"/>
              <a:gd name="T23" fmla="*/ 52 h 69"/>
              <a:gd name="T24" fmla="*/ 0 w 68"/>
              <a:gd name="T25" fmla="*/ 42 h 69"/>
              <a:gd name="T26" fmla="*/ 0 w 68"/>
              <a:gd name="T27" fmla="*/ 42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69"/>
              <a:gd name="T44" fmla="*/ 68 w 68"/>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69">
                <a:moveTo>
                  <a:pt x="0" y="42"/>
                </a:moveTo>
                <a:lnTo>
                  <a:pt x="10" y="27"/>
                </a:lnTo>
                <a:lnTo>
                  <a:pt x="16" y="0"/>
                </a:lnTo>
                <a:lnTo>
                  <a:pt x="41" y="0"/>
                </a:lnTo>
                <a:lnTo>
                  <a:pt x="51" y="11"/>
                </a:lnTo>
                <a:lnTo>
                  <a:pt x="62" y="11"/>
                </a:lnTo>
                <a:lnTo>
                  <a:pt x="62" y="21"/>
                </a:lnTo>
                <a:lnTo>
                  <a:pt x="41" y="27"/>
                </a:lnTo>
                <a:lnTo>
                  <a:pt x="51" y="37"/>
                </a:lnTo>
                <a:lnTo>
                  <a:pt x="67" y="68"/>
                </a:lnTo>
                <a:lnTo>
                  <a:pt x="41" y="68"/>
                </a:lnTo>
                <a:lnTo>
                  <a:pt x="36" y="52"/>
                </a:lnTo>
                <a:lnTo>
                  <a:pt x="0" y="4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1" name="Freeform 88">
            <a:extLst>
              <a:ext uri="{FF2B5EF4-FFF2-40B4-BE49-F238E27FC236}">
                <a16:creationId xmlns:a16="http://schemas.microsoft.com/office/drawing/2014/main" id="{28A511C9-0151-9F43-897A-E2CD0B82D965}"/>
              </a:ext>
            </a:extLst>
          </p:cNvPr>
          <p:cNvSpPr>
            <a:spLocks noChangeArrowheads="1"/>
          </p:cNvSpPr>
          <p:nvPr/>
        </p:nvSpPr>
        <p:spPr bwMode="auto">
          <a:xfrm>
            <a:off x="7394974" y="4100897"/>
            <a:ext cx="216492" cy="267130"/>
          </a:xfrm>
          <a:custGeom>
            <a:avLst/>
            <a:gdLst>
              <a:gd name="T0" fmla="*/ 41 w 353"/>
              <a:gd name="T1" fmla="*/ 62 h 420"/>
              <a:gd name="T2" fmla="*/ 57 w 353"/>
              <a:gd name="T3" fmla="*/ 10 h 420"/>
              <a:gd name="T4" fmla="*/ 82 w 353"/>
              <a:gd name="T5" fmla="*/ 0 h 420"/>
              <a:gd name="T6" fmla="*/ 114 w 353"/>
              <a:gd name="T7" fmla="*/ 26 h 420"/>
              <a:gd name="T8" fmla="*/ 114 w 353"/>
              <a:gd name="T9" fmla="*/ 62 h 420"/>
              <a:gd name="T10" fmla="*/ 180 w 353"/>
              <a:gd name="T11" fmla="*/ 78 h 420"/>
              <a:gd name="T12" fmla="*/ 202 w 353"/>
              <a:gd name="T13" fmla="*/ 94 h 420"/>
              <a:gd name="T14" fmla="*/ 206 w 353"/>
              <a:gd name="T15" fmla="*/ 135 h 420"/>
              <a:gd name="T16" fmla="*/ 176 w 353"/>
              <a:gd name="T17" fmla="*/ 135 h 420"/>
              <a:gd name="T18" fmla="*/ 222 w 353"/>
              <a:gd name="T19" fmla="*/ 186 h 420"/>
              <a:gd name="T20" fmla="*/ 248 w 353"/>
              <a:gd name="T21" fmla="*/ 212 h 420"/>
              <a:gd name="T22" fmla="*/ 290 w 353"/>
              <a:gd name="T23" fmla="*/ 258 h 420"/>
              <a:gd name="T24" fmla="*/ 341 w 353"/>
              <a:gd name="T25" fmla="*/ 311 h 420"/>
              <a:gd name="T26" fmla="*/ 352 w 353"/>
              <a:gd name="T27" fmla="*/ 341 h 420"/>
              <a:gd name="T28" fmla="*/ 352 w 353"/>
              <a:gd name="T29" fmla="*/ 378 h 420"/>
              <a:gd name="T30" fmla="*/ 325 w 353"/>
              <a:gd name="T31" fmla="*/ 393 h 420"/>
              <a:gd name="T32" fmla="*/ 290 w 353"/>
              <a:gd name="T33" fmla="*/ 388 h 420"/>
              <a:gd name="T34" fmla="*/ 284 w 353"/>
              <a:gd name="T35" fmla="*/ 419 h 420"/>
              <a:gd name="T36" fmla="*/ 248 w 353"/>
              <a:gd name="T37" fmla="*/ 409 h 420"/>
              <a:gd name="T38" fmla="*/ 258 w 353"/>
              <a:gd name="T39" fmla="*/ 378 h 420"/>
              <a:gd name="T40" fmla="*/ 258 w 353"/>
              <a:gd name="T41" fmla="*/ 326 h 420"/>
              <a:gd name="T42" fmla="*/ 248 w 353"/>
              <a:gd name="T43" fmla="*/ 311 h 420"/>
              <a:gd name="T44" fmla="*/ 222 w 353"/>
              <a:gd name="T45" fmla="*/ 280 h 420"/>
              <a:gd name="T46" fmla="*/ 217 w 353"/>
              <a:gd name="T47" fmla="*/ 254 h 420"/>
              <a:gd name="T48" fmla="*/ 176 w 353"/>
              <a:gd name="T49" fmla="*/ 202 h 420"/>
              <a:gd name="T50" fmla="*/ 139 w 353"/>
              <a:gd name="T51" fmla="*/ 212 h 420"/>
              <a:gd name="T52" fmla="*/ 114 w 353"/>
              <a:gd name="T53" fmla="*/ 217 h 420"/>
              <a:gd name="T54" fmla="*/ 82 w 353"/>
              <a:gd name="T55" fmla="*/ 217 h 420"/>
              <a:gd name="T56" fmla="*/ 57 w 353"/>
              <a:gd name="T57" fmla="*/ 233 h 420"/>
              <a:gd name="T58" fmla="*/ 46 w 353"/>
              <a:gd name="T59" fmla="*/ 192 h 420"/>
              <a:gd name="T60" fmla="*/ 46 w 353"/>
              <a:gd name="T61" fmla="*/ 150 h 420"/>
              <a:gd name="T62" fmla="*/ 26 w 353"/>
              <a:gd name="T63" fmla="*/ 145 h 420"/>
              <a:gd name="T64" fmla="*/ 26 w 353"/>
              <a:gd name="T65" fmla="*/ 119 h 420"/>
              <a:gd name="T66" fmla="*/ 0 w 353"/>
              <a:gd name="T67" fmla="*/ 109 h 420"/>
              <a:gd name="T68" fmla="*/ 4 w 353"/>
              <a:gd name="T69" fmla="*/ 82 h 420"/>
              <a:gd name="T70" fmla="*/ 16 w 353"/>
              <a:gd name="T71" fmla="*/ 67 h 420"/>
              <a:gd name="T72" fmla="*/ 41 w 353"/>
              <a:gd name="T73" fmla="*/ 52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3"/>
              <a:gd name="T112" fmla="*/ 0 h 420"/>
              <a:gd name="T113" fmla="*/ 353 w 353"/>
              <a:gd name="T114" fmla="*/ 420 h 4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3" h="420">
                <a:moveTo>
                  <a:pt x="41" y="52"/>
                </a:moveTo>
                <a:lnTo>
                  <a:pt x="41" y="62"/>
                </a:lnTo>
                <a:lnTo>
                  <a:pt x="67" y="62"/>
                </a:lnTo>
                <a:lnTo>
                  <a:pt x="57" y="10"/>
                </a:lnTo>
                <a:lnTo>
                  <a:pt x="67" y="0"/>
                </a:lnTo>
                <a:lnTo>
                  <a:pt x="82" y="0"/>
                </a:lnTo>
                <a:lnTo>
                  <a:pt x="92" y="16"/>
                </a:lnTo>
                <a:lnTo>
                  <a:pt x="114" y="26"/>
                </a:lnTo>
                <a:lnTo>
                  <a:pt x="114" y="37"/>
                </a:lnTo>
                <a:lnTo>
                  <a:pt x="114" y="62"/>
                </a:lnTo>
                <a:lnTo>
                  <a:pt x="149" y="78"/>
                </a:lnTo>
                <a:lnTo>
                  <a:pt x="180" y="78"/>
                </a:lnTo>
                <a:lnTo>
                  <a:pt x="192" y="94"/>
                </a:lnTo>
                <a:lnTo>
                  <a:pt x="202" y="94"/>
                </a:lnTo>
                <a:lnTo>
                  <a:pt x="206" y="109"/>
                </a:lnTo>
                <a:lnTo>
                  <a:pt x="206" y="135"/>
                </a:lnTo>
                <a:lnTo>
                  <a:pt x="192" y="135"/>
                </a:lnTo>
                <a:lnTo>
                  <a:pt x="176" y="135"/>
                </a:lnTo>
                <a:lnTo>
                  <a:pt x="176" y="150"/>
                </a:lnTo>
                <a:lnTo>
                  <a:pt x="222" y="186"/>
                </a:lnTo>
                <a:lnTo>
                  <a:pt x="233" y="192"/>
                </a:lnTo>
                <a:lnTo>
                  <a:pt x="248" y="212"/>
                </a:lnTo>
                <a:lnTo>
                  <a:pt x="264" y="233"/>
                </a:lnTo>
                <a:lnTo>
                  <a:pt x="290" y="258"/>
                </a:lnTo>
                <a:lnTo>
                  <a:pt x="310" y="284"/>
                </a:lnTo>
                <a:lnTo>
                  <a:pt x="341" y="311"/>
                </a:lnTo>
                <a:lnTo>
                  <a:pt x="341" y="341"/>
                </a:lnTo>
                <a:lnTo>
                  <a:pt x="352" y="341"/>
                </a:lnTo>
                <a:lnTo>
                  <a:pt x="352" y="362"/>
                </a:lnTo>
                <a:lnTo>
                  <a:pt x="352" y="378"/>
                </a:lnTo>
                <a:lnTo>
                  <a:pt x="352" y="393"/>
                </a:lnTo>
                <a:lnTo>
                  <a:pt x="325" y="393"/>
                </a:lnTo>
                <a:lnTo>
                  <a:pt x="310" y="378"/>
                </a:lnTo>
                <a:lnTo>
                  <a:pt x="290" y="388"/>
                </a:lnTo>
                <a:lnTo>
                  <a:pt x="290" y="409"/>
                </a:lnTo>
                <a:lnTo>
                  <a:pt x="284" y="419"/>
                </a:lnTo>
                <a:lnTo>
                  <a:pt x="274" y="409"/>
                </a:lnTo>
                <a:lnTo>
                  <a:pt x="248" y="409"/>
                </a:lnTo>
                <a:lnTo>
                  <a:pt x="248" y="393"/>
                </a:lnTo>
                <a:lnTo>
                  <a:pt x="258" y="378"/>
                </a:lnTo>
                <a:lnTo>
                  <a:pt x="258" y="341"/>
                </a:lnTo>
                <a:lnTo>
                  <a:pt x="258" y="326"/>
                </a:lnTo>
                <a:lnTo>
                  <a:pt x="248" y="321"/>
                </a:lnTo>
                <a:lnTo>
                  <a:pt x="248" y="311"/>
                </a:lnTo>
                <a:lnTo>
                  <a:pt x="233" y="300"/>
                </a:lnTo>
                <a:lnTo>
                  <a:pt x="222" y="280"/>
                </a:lnTo>
                <a:lnTo>
                  <a:pt x="217" y="258"/>
                </a:lnTo>
                <a:lnTo>
                  <a:pt x="217" y="254"/>
                </a:lnTo>
                <a:lnTo>
                  <a:pt x="192" y="217"/>
                </a:lnTo>
                <a:lnTo>
                  <a:pt x="176" y="202"/>
                </a:lnTo>
                <a:lnTo>
                  <a:pt x="149" y="192"/>
                </a:lnTo>
                <a:lnTo>
                  <a:pt x="139" y="212"/>
                </a:lnTo>
                <a:lnTo>
                  <a:pt x="124" y="212"/>
                </a:lnTo>
                <a:lnTo>
                  <a:pt x="114" y="217"/>
                </a:lnTo>
                <a:lnTo>
                  <a:pt x="98" y="202"/>
                </a:lnTo>
                <a:lnTo>
                  <a:pt x="82" y="217"/>
                </a:lnTo>
                <a:lnTo>
                  <a:pt x="72" y="217"/>
                </a:lnTo>
                <a:lnTo>
                  <a:pt x="57" y="233"/>
                </a:lnTo>
                <a:lnTo>
                  <a:pt x="46" y="227"/>
                </a:lnTo>
                <a:lnTo>
                  <a:pt x="46" y="192"/>
                </a:lnTo>
                <a:lnTo>
                  <a:pt x="57" y="160"/>
                </a:lnTo>
                <a:lnTo>
                  <a:pt x="46" y="150"/>
                </a:lnTo>
                <a:lnTo>
                  <a:pt x="41" y="135"/>
                </a:lnTo>
                <a:lnTo>
                  <a:pt x="26" y="145"/>
                </a:lnTo>
                <a:lnTo>
                  <a:pt x="16" y="135"/>
                </a:lnTo>
                <a:lnTo>
                  <a:pt x="26" y="119"/>
                </a:lnTo>
                <a:lnTo>
                  <a:pt x="4" y="104"/>
                </a:lnTo>
                <a:lnTo>
                  <a:pt x="0" y="109"/>
                </a:lnTo>
                <a:lnTo>
                  <a:pt x="0" y="94"/>
                </a:lnTo>
                <a:lnTo>
                  <a:pt x="4" y="82"/>
                </a:lnTo>
                <a:lnTo>
                  <a:pt x="26" y="78"/>
                </a:lnTo>
                <a:lnTo>
                  <a:pt x="16" y="67"/>
                </a:lnTo>
                <a:lnTo>
                  <a:pt x="26" y="62"/>
                </a:lnTo>
                <a:lnTo>
                  <a:pt x="41" y="5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2" name="Freeform 89">
            <a:extLst>
              <a:ext uri="{FF2B5EF4-FFF2-40B4-BE49-F238E27FC236}">
                <a16:creationId xmlns:a16="http://schemas.microsoft.com/office/drawing/2014/main" id="{456AF3CA-6921-9745-9E48-3EFFA3A265F5}"/>
              </a:ext>
            </a:extLst>
          </p:cNvPr>
          <p:cNvSpPr>
            <a:spLocks noChangeArrowheads="1"/>
          </p:cNvSpPr>
          <p:nvPr/>
        </p:nvSpPr>
        <p:spPr bwMode="auto">
          <a:xfrm>
            <a:off x="5610837" y="3726595"/>
            <a:ext cx="33779" cy="52786"/>
          </a:xfrm>
          <a:custGeom>
            <a:avLst/>
            <a:gdLst>
              <a:gd name="T0" fmla="*/ 27 w 58"/>
              <a:gd name="T1" fmla="*/ 10 h 84"/>
              <a:gd name="T2" fmla="*/ 57 w 58"/>
              <a:gd name="T3" fmla="*/ 0 h 84"/>
              <a:gd name="T4" fmla="*/ 57 w 58"/>
              <a:gd name="T5" fmla="*/ 15 h 84"/>
              <a:gd name="T6" fmla="*/ 57 w 58"/>
              <a:gd name="T7" fmla="*/ 36 h 84"/>
              <a:gd name="T8" fmla="*/ 42 w 58"/>
              <a:gd name="T9" fmla="*/ 52 h 84"/>
              <a:gd name="T10" fmla="*/ 42 w 58"/>
              <a:gd name="T11" fmla="*/ 57 h 84"/>
              <a:gd name="T12" fmla="*/ 31 w 58"/>
              <a:gd name="T13" fmla="*/ 77 h 84"/>
              <a:gd name="T14" fmla="*/ 16 w 58"/>
              <a:gd name="T15" fmla="*/ 77 h 84"/>
              <a:gd name="T16" fmla="*/ 16 w 58"/>
              <a:gd name="T17" fmla="*/ 83 h 84"/>
              <a:gd name="T18" fmla="*/ 0 w 58"/>
              <a:gd name="T19" fmla="*/ 83 h 84"/>
              <a:gd name="T20" fmla="*/ 0 w 58"/>
              <a:gd name="T21" fmla="*/ 67 h 84"/>
              <a:gd name="T22" fmla="*/ 11 w 58"/>
              <a:gd name="T23" fmla="*/ 52 h 84"/>
              <a:gd name="T24" fmla="*/ 16 w 58"/>
              <a:gd name="T25" fmla="*/ 26 h 84"/>
              <a:gd name="T26" fmla="*/ 27 w 58"/>
              <a:gd name="T27" fmla="*/ 10 h 84"/>
              <a:gd name="T28" fmla="*/ 27 w 58"/>
              <a:gd name="T29" fmla="*/ 10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84"/>
              <a:gd name="T47" fmla="*/ 58 w 58"/>
              <a:gd name="T48" fmla="*/ 84 h 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84">
                <a:moveTo>
                  <a:pt x="27" y="10"/>
                </a:moveTo>
                <a:lnTo>
                  <a:pt x="57" y="0"/>
                </a:lnTo>
                <a:lnTo>
                  <a:pt x="57" y="15"/>
                </a:lnTo>
                <a:lnTo>
                  <a:pt x="57" y="36"/>
                </a:lnTo>
                <a:lnTo>
                  <a:pt x="42" y="52"/>
                </a:lnTo>
                <a:lnTo>
                  <a:pt x="42" y="57"/>
                </a:lnTo>
                <a:lnTo>
                  <a:pt x="31" y="77"/>
                </a:lnTo>
                <a:lnTo>
                  <a:pt x="16" y="77"/>
                </a:lnTo>
                <a:lnTo>
                  <a:pt x="16" y="83"/>
                </a:lnTo>
                <a:lnTo>
                  <a:pt x="0" y="83"/>
                </a:lnTo>
                <a:lnTo>
                  <a:pt x="0" y="67"/>
                </a:lnTo>
                <a:lnTo>
                  <a:pt x="11" y="52"/>
                </a:lnTo>
                <a:lnTo>
                  <a:pt x="16" y="26"/>
                </a:lnTo>
                <a:lnTo>
                  <a:pt x="27"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3" name="Freeform 90">
            <a:extLst>
              <a:ext uri="{FF2B5EF4-FFF2-40B4-BE49-F238E27FC236}">
                <a16:creationId xmlns:a16="http://schemas.microsoft.com/office/drawing/2014/main" id="{05EE635A-85C0-2C49-B152-6D4CE61448F1}"/>
              </a:ext>
            </a:extLst>
          </p:cNvPr>
          <p:cNvSpPr>
            <a:spLocks noChangeArrowheads="1"/>
          </p:cNvSpPr>
          <p:nvPr/>
        </p:nvSpPr>
        <p:spPr bwMode="auto">
          <a:xfrm>
            <a:off x="7421076" y="4583972"/>
            <a:ext cx="110549" cy="151960"/>
          </a:xfrm>
          <a:custGeom>
            <a:avLst/>
            <a:gdLst>
              <a:gd name="T0" fmla="*/ 0 w 182"/>
              <a:gd name="T1" fmla="*/ 4 h 239"/>
              <a:gd name="T2" fmla="*/ 4 w 182"/>
              <a:gd name="T3" fmla="*/ 0 h 239"/>
              <a:gd name="T4" fmla="*/ 41 w 182"/>
              <a:gd name="T5" fmla="*/ 20 h 239"/>
              <a:gd name="T6" fmla="*/ 31 w 182"/>
              <a:gd name="T7" fmla="*/ 41 h 239"/>
              <a:gd name="T8" fmla="*/ 51 w 182"/>
              <a:gd name="T9" fmla="*/ 41 h 239"/>
              <a:gd name="T10" fmla="*/ 57 w 182"/>
              <a:gd name="T11" fmla="*/ 20 h 239"/>
              <a:gd name="T12" fmla="*/ 67 w 182"/>
              <a:gd name="T13" fmla="*/ 31 h 239"/>
              <a:gd name="T14" fmla="*/ 73 w 182"/>
              <a:gd name="T15" fmla="*/ 20 h 239"/>
              <a:gd name="T16" fmla="*/ 83 w 182"/>
              <a:gd name="T17" fmla="*/ 20 h 239"/>
              <a:gd name="T18" fmla="*/ 140 w 182"/>
              <a:gd name="T19" fmla="*/ 88 h 239"/>
              <a:gd name="T20" fmla="*/ 140 w 182"/>
              <a:gd name="T21" fmla="*/ 130 h 239"/>
              <a:gd name="T22" fmla="*/ 151 w 182"/>
              <a:gd name="T23" fmla="*/ 155 h 239"/>
              <a:gd name="T24" fmla="*/ 151 w 182"/>
              <a:gd name="T25" fmla="*/ 176 h 239"/>
              <a:gd name="T26" fmla="*/ 165 w 182"/>
              <a:gd name="T27" fmla="*/ 181 h 239"/>
              <a:gd name="T28" fmla="*/ 181 w 182"/>
              <a:gd name="T29" fmla="*/ 238 h 239"/>
              <a:gd name="T30" fmla="*/ 176 w 182"/>
              <a:gd name="T31" fmla="*/ 222 h 239"/>
              <a:gd name="T32" fmla="*/ 151 w 182"/>
              <a:gd name="T33" fmla="*/ 233 h 239"/>
              <a:gd name="T34" fmla="*/ 151 w 182"/>
              <a:gd name="T35" fmla="*/ 238 h 239"/>
              <a:gd name="T36" fmla="*/ 124 w 182"/>
              <a:gd name="T37" fmla="*/ 218 h 239"/>
              <a:gd name="T38" fmla="*/ 93 w 182"/>
              <a:gd name="T39" fmla="*/ 197 h 239"/>
              <a:gd name="T40" fmla="*/ 57 w 182"/>
              <a:gd name="T41" fmla="*/ 165 h 239"/>
              <a:gd name="T42" fmla="*/ 51 w 182"/>
              <a:gd name="T43" fmla="*/ 150 h 239"/>
              <a:gd name="T44" fmla="*/ 26 w 182"/>
              <a:gd name="T45" fmla="*/ 124 h 239"/>
              <a:gd name="T46" fmla="*/ 26 w 182"/>
              <a:gd name="T47" fmla="*/ 108 h 239"/>
              <a:gd name="T48" fmla="*/ 26 w 182"/>
              <a:gd name="T49" fmla="*/ 83 h 239"/>
              <a:gd name="T50" fmla="*/ 16 w 182"/>
              <a:gd name="T51" fmla="*/ 73 h 239"/>
              <a:gd name="T52" fmla="*/ 4 w 182"/>
              <a:gd name="T53" fmla="*/ 41 h 239"/>
              <a:gd name="T54" fmla="*/ 0 w 182"/>
              <a:gd name="T55" fmla="*/ 4 h 239"/>
              <a:gd name="T56" fmla="*/ 0 w 182"/>
              <a:gd name="T57" fmla="*/ 4 h 2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2"/>
              <a:gd name="T88" fmla="*/ 0 h 239"/>
              <a:gd name="T89" fmla="*/ 182 w 182"/>
              <a:gd name="T90" fmla="*/ 239 h 2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2" h="239">
                <a:moveTo>
                  <a:pt x="0" y="4"/>
                </a:moveTo>
                <a:lnTo>
                  <a:pt x="4" y="0"/>
                </a:lnTo>
                <a:lnTo>
                  <a:pt x="41" y="20"/>
                </a:lnTo>
                <a:lnTo>
                  <a:pt x="31" y="41"/>
                </a:lnTo>
                <a:lnTo>
                  <a:pt x="51" y="41"/>
                </a:lnTo>
                <a:lnTo>
                  <a:pt x="57" y="20"/>
                </a:lnTo>
                <a:lnTo>
                  <a:pt x="67" y="31"/>
                </a:lnTo>
                <a:lnTo>
                  <a:pt x="73" y="20"/>
                </a:lnTo>
                <a:lnTo>
                  <a:pt x="83" y="20"/>
                </a:lnTo>
                <a:lnTo>
                  <a:pt x="140" y="88"/>
                </a:lnTo>
                <a:lnTo>
                  <a:pt x="140" y="130"/>
                </a:lnTo>
                <a:lnTo>
                  <a:pt x="151" y="155"/>
                </a:lnTo>
                <a:lnTo>
                  <a:pt x="151" y="176"/>
                </a:lnTo>
                <a:lnTo>
                  <a:pt x="165" y="181"/>
                </a:lnTo>
                <a:lnTo>
                  <a:pt x="181" y="238"/>
                </a:lnTo>
                <a:lnTo>
                  <a:pt x="176" y="222"/>
                </a:lnTo>
                <a:lnTo>
                  <a:pt x="151" y="233"/>
                </a:lnTo>
                <a:lnTo>
                  <a:pt x="151" y="238"/>
                </a:lnTo>
                <a:lnTo>
                  <a:pt x="124" y="218"/>
                </a:lnTo>
                <a:lnTo>
                  <a:pt x="93" y="197"/>
                </a:lnTo>
                <a:lnTo>
                  <a:pt x="57" y="165"/>
                </a:lnTo>
                <a:lnTo>
                  <a:pt x="51" y="150"/>
                </a:lnTo>
                <a:lnTo>
                  <a:pt x="26" y="124"/>
                </a:lnTo>
                <a:lnTo>
                  <a:pt x="26" y="108"/>
                </a:lnTo>
                <a:lnTo>
                  <a:pt x="26" y="83"/>
                </a:lnTo>
                <a:lnTo>
                  <a:pt x="16" y="73"/>
                </a:lnTo>
                <a:lnTo>
                  <a:pt x="4" y="41"/>
                </a:lnTo>
                <a:lnTo>
                  <a:pt x="0" y="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4" name="Freeform 91">
            <a:extLst>
              <a:ext uri="{FF2B5EF4-FFF2-40B4-BE49-F238E27FC236}">
                <a16:creationId xmlns:a16="http://schemas.microsoft.com/office/drawing/2014/main" id="{0656050E-F08C-DD4F-B060-439B05172667}"/>
              </a:ext>
            </a:extLst>
          </p:cNvPr>
          <p:cNvSpPr>
            <a:spLocks noChangeArrowheads="1"/>
          </p:cNvSpPr>
          <p:nvPr/>
        </p:nvSpPr>
        <p:spPr bwMode="auto">
          <a:xfrm>
            <a:off x="6895970" y="3011579"/>
            <a:ext cx="849077" cy="411094"/>
          </a:xfrm>
          <a:custGeom>
            <a:avLst/>
            <a:gdLst>
              <a:gd name="T0" fmla="*/ 405 w 1385"/>
              <a:gd name="T1" fmla="*/ 0 h 643"/>
              <a:gd name="T2" fmla="*/ 596 w 1385"/>
              <a:gd name="T3" fmla="*/ 98 h 643"/>
              <a:gd name="T4" fmla="*/ 710 w 1385"/>
              <a:gd name="T5" fmla="*/ 72 h 643"/>
              <a:gd name="T6" fmla="*/ 818 w 1385"/>
              <a:gd name="T7" fmla="*/ 108 h 643"/>
              <a:gd name="T8" fmla="*/ 859 w 1385"/>
              <a:gd name="T9" fmla="*/ 139 h 643"/>
              <a:gd name="T10" fmla="*/ 947 w 1385"/>
              <a:gd name="T11" fmla="*/ 139 h 643"/>
              <a:gd name="T12" fmla="*/ 1062 w 1385"/>
              <a:gd name="T13" fmla="*/ 47 h 643"/>
              <a:gd name="T14" fmla="*/ 1186 w 1385"/>
              <a:gd name="T15" fmla="*/ 72 h 643"/>
              <a:gd name="T16" fmla="*/ 1181 w 1385"/>
              <a:gd name="T17" fmla="*/ 165 h 643"/>
              <a:gd name="T18" fmla="*/ 1170 w 1385"/>
              <a:gd name="T19" fmla="*/ 192 h 643"/>
              <a:gd name="T20" fmla="*/ 1207 w 1385"/>
              <a:gd name="T21" fmla="*/ 207 h 643"/>
              <a:gd name="T22" fmla="*/ 1248 w 1385"/>
              <a:gd name="T23" fmla="*/ 217 h 643"/>
              <a:gd name="T24" fmla="*/ 1289 w 1385"/>
              <a:gd name="T25" fmla="*/ 181 h 643"/>
              <a:gd name="T26" fmla="*/ 1346 w 1385"/>
              <a:gd name="T27" fmla="*/ 222 h 643"/>
              <a:gd name="T28" fmla="*/ 1384 w 1385"/>
              <a:gd name="T29" fmla="*/ 264 h 643"/>
              <a:gd name="T30" fmla="*/ 1342 w 1385"/>
              <a:gd name="T31" fmla="*/ 264 h 643"/>
              <a:gd name="T32" fmla="*/ 1289 w 1385"/>
              <a:gd name="T33" fmla="*/ 300 h 643"/>
              <a:gd name="T34" fmla="*/ 1279 w 1385"/>
              <a:gd name="T35" fmla="*/ 315 h 643"/>
              <a:gd name="T36" fmla="*/ 1264 w 1385"/>
              <a:gd name="T37" fmla="*/ 305 h 643"/>
              <a:gd name="T38" fmla="*/ 1238 w 1385"/>
              <a:gd name="T39" fmla="*/ 325 h 643"/>
              <a:gd name="T40" fmla="*/ 1207 w 1385"/>
              <a:gd name="T41" fmla="*/ 372 h 643"/>
              <a:gd name="T42" fmla="*/ 1170 w 1385"/>
              <a:gd name="T43" fmla="*/ 409 h 643"/>
              <a:gd name="T44" fmla="*/ 1129 w 1385"/>
              <a:gd name="T45" fmla="*/ 414 h 643"/>
              <a:gd name="T46" fmla="*/ 1078 w 1385"/>
              <a:gd name="T47" fmla="*/ 409 h 643"/>
              <a:gd name="T48" fmla="*/ 1072 w 1385"/>
              <a:gd name="T49" fmla="*/ 450 h 643"/>
              <a:gd name="T50" fmla="*/ 1088 w 1385"/>
              <a:gd name="T51" fmla="*/ 502 h 643"/>
              <a:gd name="T52" fmla="*/ 1056 w 1385"/>
              <a:gd name="T53" fmla="*/ 548 h 643"/>
              <a:gd name="T54" fmla="*/ 1020 w 1385"/>
              <a:gd name="T55" fmla="*/ 584 h 643"/>
              <a:gd name="T56" fmla="*/ 845 w 1385"/>
              <a:gd name="T57" fmla="*/ 642 h 643"/>
              <a:gd name="T58" fmla="*/ 802 w 1385"/>
              <a:gd name="T59" fmla="*/ 631 h 643"/>
              <a:gd name="T60" fmla="*/ 694 w 1385"/>
              <a:gd name="T61" fmla="*/ 611 h 643"/>
              <a:gd name="T62" fmla="*/ 611 w 1385"/>
              <a:gd name="T63" fmla="*/ 590 h 643"/>
              <a:gd name="T64" fmla="*/ 513 w 1385"/>
              <a:gd name="T65" fmla="*/ 600 h 643"/>
              <a:gd name="T66" fmla="*/ 461 w 1385"/>
              <a:gd name="T67" fmla="*/ 611 h 643"/>
              <a:gd name="T68" fmla="*/ 409 w 1385"/>
              <a:gd name="T69" fmla="*/ 533 h 643"/>
              <a:gd name="T70" fmla="*/ 383 w 1385"/>
              <a:gd name="T71" fmla="*/ 517 h 643"/>
              <a:gd name="T72" fmla="*/ 301 w 1385"/>
              <a:gd name="T73" fmla="*/ 476 h 643"/>
              <a:gd name="T74" fmla="*/ 217 w 1385"/>
              <a:gd name="T75" fmla="*/ 466 h 643"/>
              <a:gd name="T76" fmla="*/ 166 w 1385"/>
              <a:gd name="T77" fmla="*/ 424 h 643"/>
              <a:gd name="T78" fmla="*/ 166 w 1385"/>
              <a:gd name="T79" fmla="*/ 393 h 643"/>
              <a:gd name="T80" fmla="*/ 140 w 1385"/>
              <a:gd name="T81" fmla="*/ 331 h 643"/>
              <a:gd name="T82" fmla="*/ 99 w 1385"/>
              <a:gd name="T83" fmla="*/ 305 h 643"/>
              <a:gd name="T84" fmla="*/ 84 w 1385"/>
              <a:gd name="T85" fmla="*/ 284 h 643"/>
              <a:gd name="T86" fmla="*/ 40 w 1385"/>
              <a:gd name="T87" fmla="*/ 274 h 643"/>
              <a:gd name="T88" fmla="*/ 15 w 1385"/>
              <a:gd name="T89" fmla="*/ 259 h 643"/>
              <a:gd name="T90" fmla="*/ 0 w 1385"/>
              <a:gd name="T91" fmla="*/ 222 h 643"/>
              <a:gd name="T92" fmla="*/ 68 w 1385"/>
              <a:gd name="T93" fmla="*/ 181 h 643"/>
              <a:gd name="T94" fmla="*/ 94 w 1385"/>
              <a:gd name="T95" fmla="*/ 139 h 643"/>
              <a:gd name="T96" fmla="*/ 125 w 1385"/>
              <a:gd name="T97" fmla="*/ 114 h 643"/>
              <a:gd name="T98" fmla="*/ 192 w 1385"/>
              <a:gd name="T99" fmla="*/ 124 h 643"/>
              <a:gd name="T100" fmla="*/ 248 w 1385"/>
              <a:gd name="T101" fmla="*/ 139 h 643"/>
              <a:gd name="T102" fmla="*/ 342 w 1385"/>
              <a:gd name="T103" fmla="*/ 149 h 643"/>
              <a:gd name="T104" fmla="*/ 405 w 1385"/>
              <a:gd name="T105" fmla="*/ 114 h 643"/>
              <a:gd name="T106" fmla="*/ 378 w 1385"/>
              <a:gd name="T107" fmla="*/ 47 h 643"/>
              <a:gd name="T108" fmla="*/ 405 w 1385"/>
              <a:gd name="T109" fmla="*/ 16 h 6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85"/>
              <a:gd name="T166" fmla="*/ 0 h 643"/>
              <a:gd name="T167" fmla="*/ 1385 w 1385"/>
              <a:gd name="T168" fmla="*/ 643 h 6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85" h="643">
                <a:moveTo>
                  <a:pt x="405" y="16"/>
                </a:moveTo>
                <a:lnTo>
                  <a:pt x="405" y="0"/>
                </a:lnTo>
                <a:lnTo>
                  <a:pt x="534" y="31"/>
                </a:lnTo>
                <a:lnTo>
                  <a:pt x="596" y="98"/>
                </a:lnTo>
                <a:lnTo>
                  <a:pt x="637" y="98"/>
                </a:lnTo>
                <a:lnTo>
                  <a:pt x="710" y="72"/>
                </a:lnTo>
                <a:lnTo>
                  <a:pt x="745" y="82"/>
                </a:lnTo>
                <a:lnTo>
                  <a:pt x="818" y="108"/>
                </a:lnTo>
                <a:lnTo>
                  <a:pt x="829" y="124"/>
                </a:lnTo>
                <a:lnTo>
                  <a:pt x="859" y="139"/>
                </a:lnTo>
                <a:lnTo>
                  <a:pt x="886" y="139"/>
                </a:lnTo>
                <a:lnTo>
                  <a:pt x="947" y="139"/>
                </a:lnTo>
                <a:lnTo>
                  <a:pt x="1035" y="108"/>
                </a:lnTo>
                <a:lnTo>
                  <a:pt x="1062" y="47"/>
                </a:lnTo>
                <a:lnTo>
                  <a:pt x="1139" y="72"/>
                </a:lnTo>
                <a:lnTo>
                  <a:pt x="1186" y="72"/>
                </a:lnTo>
                <a:lnTo>
                  <a:pt x="1181" y="98"/>
                </a:lnTo>
                <a:lnTo>
                  <a:pt x="1181" y="165"/>
                </a:lnTo>
                <a:lnTo>
                  <a:pt x="1181" y="181"/>
                </a:lnTo>
                <a:lnTo>
                  <a:pt x="1170" y="192"/>
                </a:lnTo>
                <a:lnTo>
                  <a:pt x="1196" y="217"/>
                </a:lnTo>
                <a:lnTo>
                  <a:pt x="1207" y="207"/>
                </a:lnTo>
                <a:lnTo>
                  <a:pt x="1232" y="207"/>
                </a:lnTo>
                <a:lnTo>
                  <a:pt x="1248" y="217"/>
                </a:lnTo>
                <a:lnTo>
                  <a:pt x="1264" y="192"/>
                </a:lnTo>
                <a:lnTo>
                  <a:pt x="1289" y="181"/>
                </a:lnTo>
                <a:lnTo>
                  <a:pt x="1315" y="196"/>
                </a:lnTo>
                <a:lnTo>
                  <a:pt x="1346" y="222"/>
                </a:lnTo>
                <a:lnTo>
                  <a:pt x="1362" y="237"/>
                </a:lnTo>
                <a:lnTo>
                  <a:pt x="1384" y="264"/>
                </a:lnTo>
                <a:lnTo>
                  <a:pt x="1373" y="274"/>
                </a:lnTo>
                <a:lnTo>
                  <a:pt x="1342" y="264"/>
                </a:lnTo>
                <a:lnTo>
                  <a:pt x="1305" y="274"/>
                </a:lnTo>
                <a:lnTo>
                  <a:pt x="1289" y="300"/>
                </a:lnTo>
                <a:lnTo>
                  <a:pt x="1279" y="300"/>
                </a:lnTo>
                <a:lnTo>
                  <a:pt x="1279" y="315"/>
                </a:lnTo>
                <a:lnTo>
                  <a:pt x="1274" y="315"/>
                </a:lnTo>
                <a:lnTo>
                  <a:pt x="1264" y="305"/>
                </a:lnTo>
                <a:lnTo>
                  <a:pt x="1254" y="305"/>
                </a:lnTo>
                <a:lnTo>
                  <a:pt x="1238" y="325"/>
                </a:lnTo>
                <a:lnTo>
                  <a:pt x="1238" y="341"/>
                </a:lnTo>
                <a:lnTo>
                  <a:pt x="1207" y="372"/>
                </a:lnTo>
                <a:lnTo>
                  <a:pt x="1181" y="372"/>
                </a:lnTo>
                <a:lnTo>
                  <a:pt x="1170" y="409"/>
                </a:lnTo>
                <a:lnTo>
                  <a:pt x="1166" y="414"/>
                </a:lnTo>
                <a:lnTo>
                  <a:pt x="1129" y="414"/>
                </a:lnTo>
                <a:lnTo>
                  <a:pt x="1098" y="414"/>
                </a:lnTo>
                <a:lnTo>
                  <a:pt x="1078" y="409"/>
                </a:lnTo>
                <a:lnTo>
                  <a:pt x="1072" y="424"/>
                </a:lnTo>
                <a:lnTo>
                  <a:pt x="1072" y="450"/>
                </a:lnTo>
                <a:lnTo>
                  <a:pt x="1088" y="466"/>
                </a:lnTo>
                <a:lnTo>
                  <a:pt x="1088" y="502"/>
                </a:lnTo>
                <a:lnTo>
                  <a:pt x="1062" y="517"/>
                </a:lnTo>
                <a:lnTo>
                  <a:pt x="1056" y="548"/>
                </a:lnTo>
                <a:lnTo>
                  <a:pt x="1035" y="564"/>
                </a:lnTo>
                <a:lnTo>
                  <a:pt x="1020" y="584"/>
                </a:lnTo>
                <a:lnTo>
                  <a:pt x="896" y="600"/>
                </a:lnTo>
                <a:lnTo>
                  <a:pt x="845" y="642"/>
                </a:lnTo>
                <a:lnTo>
                  <a:pt x="818" y="642"/>
                </a:lnTo>
                <a:lnTo>
                  <a:pt x="802" y="631"/>
                </a:lnTo>
                <a:lnTo>
                  <a:pt x="777" y="631"/>
                </a:lnTo>
                <a:lnTo>
                  <a:pt x="694" y="611"/>
                </a:lnTo>
                <a:lnTo>
                  <a:pt x="679" y="590"/>
                </a:lnTo>
                <a:lnTo>
                  <a:pt x="611" y="590"/>
                </a:lnTo>
                <a:lnTo>
                  <a:pt x="596" y="600"/>
                </a:lnTo>
                <a:lnTo>
                  <a:pt x="513" y="600"/>
                </a:lnTo>
                <a:lnTo>
                  <a:pt x="503" y="611"/>
                </a:lnTo>
                <a:lnTo>
                  <a:pt x="461" y="611"/>
                </a:lnTo>
                <a:lnTo>
                  <a:pt x="436" y="584"/>
                </a:lnTo>
                <a:lnTo>
                  <a:pt x="409" y="533"/>
                </a:lnTo>
                <a:lnTo>
                  <a:pt x="393" y="517"/>
                </a:lnTo>
                <a:lnTo>
                  <a:pt x="383" y="517"/>
                </a:lnTo>
                <a:lnTo>
                  <a:pt x="342" y="502"/>
                </a:lnTo>
                <a:lnTo>
                  <a:pt x="301" y="476"/>
                </a:lnTo>
                <a:lnTo>
                  <a:pt x="274" y="476"/>
                </a:lnTo>
                <a:lnTo>
                  <a:pt x="217" y="466"/>
                </a:lnTo>
                <a:lnTo>
                  <a:pt x="176" y="450"/>
                </a:lnTo>
                <a:lnTo>
                  <a:pt x="166" y="424"/>
                </a:lnTo>
                <a:lnTo>
                  <a:pt x="176" y="414"/>
                </a:lnTo>
                <a:lnTo>
                  <a:pt x="166" y="393"/>
                </a:lnTo>
                <a:lnTo>
                  <a:pt x="166" y="367"/>
                </a:lnTo>
                <a:lnTo>
                  <a:pt x="140" y="331"/>
                </a:lnTo>
                <a:lnTo>
                  <a:pt x="109" y="300"/>
                </a:lnTo>
                <a:lnTo>
                  <a:pt x="99" y="305"/>
                </a:lnTo>
                <a:lnTo>
                  <a:pt x="94" y="290"/>
                </a:lnTo>
                <a:lnTo>
                  <a:pt x="84" y="284"/>
                </a:lnTo>
                <a:lnTo>
                  <a:pt x="68" y="305"/>
                </a:lnTo>
                <a:lnTo>
                  <a:pt x="40" y="274"/>
                </a:lnTo>
                <a:lnTo>
                  <a:pt x="26" y="264"/>
                </a:lnTo>
                <a:lnTo>
                  <a:pt x="15" y="259"/>
                </a:lnTo>
                <a:lnTo>
                  <a:pt x="0" y="249"/>
                </a:lnTo>
                <a:lnTo>
                  <a:pt x="0" y="222"/>
                </a:lnTo>
                <a:lnTo>
                  <a:pt x="11" y="207"/>
                </a:lnTo>
                <a:lnTo>
                  <a:pt x="68" y="181"/>
                </a:lnTo>
                <a:lnTo>
                  <a:pt x="68" y="165"/>
                </a:lnTo>
                <a:lnTo>
                  <a:pt x="94" y="139"/>
                </a:lnTo>
                <a:lnTo>
                  <a:pt x="99" y="129"/>
                </a:lnTo>
                <a:lnTo>
                  <a:pt x="125" y="114"/>
                </a:lnTo>
                <a:lnTo>
                  <a:pt x="176" y="108"/>
                </a:lnTo>
                <a:lnTo>
                  <a:pt x="192" y="124"/>
                </a:lnTo>
                <a:lnTo>
                  <a:pt x="244" y="114"/>
                </a:lnTo>
                <a:lnTo>
                  <a:pt x="248" y="139"/>
                </a:lnTo>
                <a:lnTo>
                  <a:pt x="285" y="149"/>
                </a:lnTo>
                <a:lnTo>
                  <a:pt x="342" y="149"/>
                </a:lnTo>
                <a:lnTo>
                  <a:pt x="420" y="139"/>
                </a:lnTo>
                <a:lnTo>
                  <a:pt x="405" y="114"/>
                </a:lnTo>
                <a:lnTo>
                  <a:pt x="393" y="88"/>
                </a:lnTo>
                <a:lnTo>
                  <a:pt x="378" y="47"/>
                </a:lnTo>
                <a:lnTo>
                  <a:pt x="383" y="41"/>
                </a:lnTo>
                <a:lnTo>
                  <a:pt x="405"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5" name="Freeform 92">
            <a:extLst>
              <a:ext uri="{FF2B5EF4-FFF2-40B4-BE49-F238E27FC236}">
                <a16:creationId xmlns:a16="http://schemas.microsoft.com/office/drawing/2014/main" id="{2525EE74-BB04-454B-8E46-02731F220266}"/>
              </a:ext>
            </a:extLst>
          </p:cNvPr>
          <p:cNvSpPr>
            <a:spLocks noChangeArrowheads="1"/>
          </p:cNvSpPr>
          <p:nvPr/>
        </p:nvSpPr>
        <p:spPr bwMode="auto">
          <a:xfrm>
            <a:off x="6822269" y="3849762"/>
            <a:ext cx="225704" cy="127967"/>
          </a:xfrm>
          <a:custGeom>
            <a:avLst/>
            <a:gdLst>
              <a:gd name="T0" fmla="*/ 37 w 370"/>
              <a:gd name="T1" fmla="*/ 0 h 203"/>
              <a:gd name="T2" fmla="*/ 62 w 370"/>
              <a:gd name="T3" fmla="*/ 11 h 203"/>
              <a:gd name="T4" fmla="*/ 135 w 370"/>
              <a:gd name="T5" fmla="*/ 41 h 203"/>
              <a:gd name="T6" fmla="*/ 150 w 370"/>
              <a:gd name="T7" fmla="*/ 68 h 203"/>
              <a:gd name="T8" fmla="*/ 161 w 370"/>
              <a:gd name="T9" fmla="*/ 62 h 203"/>
              <a:gd name="T10" fmla="*/ 176 w 370"/>
              <a:gd name="T11" fmla="*/ 62 h 203"/>
              <a:gd name="T12" fmla="*/ 187 w 370"/>
              <a:gd name="T13" fmla="*/ 84 h 203"/>
              <a:gd name="T14" fmla="*/ 213 w 370"/>
              <a:gd name="T15" fmla="*/ 94 h 203"/>
              <a:gd name="T16" fmla="*/ 229 w 370"/>
              <a:gd name="T17" fmla="*/ 84 h 203"/>
              <a:gd name="T18" fmla="*/ 229 w 370"/>
              <a:gd name="T19" fmla="*/ 109 h 203"/>
              <a:gd name="T20" fmla="*/ 244 w 370"/>
              <a:gd name="T21" fmla="*/ 109 h 203"/>
              <a:gd name="T22" fmla="*/ 285 w 370"/>
              <a:gd name="T23" fmla="*/ 125 h 203"/>
              <a:gd name="T24" fmla="*/ 295 w 370"/>
              <a:gd name="T25" fmla="*/ 119 h 203"/>
              <a:gd name="T26" fmla="*/ 321 w 370"/>
              <a:gd name="T27" fmla="*/ 125 h 203"/>
              <a:gd name="T28" fmla="*/ 369 w 370"/>
              <a:gd name="T29" fmla="*/ 125 h 203"/>
              <a:gd name="T30" fmla="*/ 363 w 370"/>
              <a:gd name="T31" fmla="*/ 151 h 203"/>
              <a:gd name="T32" fmla="*/ 369 w 370"/>
              <a:gd name="T33" fmla="*/ 202 h 203"/>
              <a:gd name="T34" fmla="*/ 327 w 370"/>
              <a:gd name="T35" fmla="*/ 202 h 203"/>
              <a:gd name="T36" fmla="*/ 327 w 370"/>
              <a:gd name="T37" fmla="*/ 192 h 203"/>
              <a:gd name="T38" fmla="*/ 311 w 370"/>
              <a:gd name="T39" fmla="*/ 192 h 203"/>
              <a:gd name="T40" fmla="*/ 285 w 370"/>
              <a:gd name="T41" fmla="*/ 192 h 203"/>
              <a:gd name="T42" fmla="*/ 280 w 370"/>
              <a:gd name="T43" fmla="*/ 192 h 203"/>
              <a:gd name="T44" fmla="*/ 260 w 370"/>
              <a:gd name="T45" fmla="*/ 176 h 203"/>
              <a:gd name="T46" fmla="*/ 244 w 370"/>
              <a:gd name="T47" fmla="*/ 186 h 203"/>
              <a:gd name="T48" fmla="*/ 219 w 370"/>
              <a:gd name="T49" fmla="*/ 171 h 203"/>
              <a:gd name="T50" fmla="*/ 213 w 370"/>
              <a:gd name="T51" fmla="*/ 161 h 203"/>
              <a:gd name="T52" fmla="*/ 172 w 370"/>
              <a:gd name="T53" fmla="*/ 151 h 203"/>
              <a:gd name="T54" fmla="*/ 119 w 370"/>
              <a:gd name="T55" fmla="*/ 135 h 203"/>
              <a:gd name="T56" fmla="*/ 88 w 370"/>
              <a:gd name="T57" fmla="*/ 125 h 203"/>
              <a:gd name="T58" fmla="*/ 52 w 370"/>
              <a:gd name="T59" fmla="*/ 109 h 203"/>
              <a:gd name="T60" fmla="*/ 21 w 370"/>
              <a:gd name="T61" fmla="*/ 94 h 203"/>
              <a:gd name="T62" fmla="*/ 0 w 370"/>
              <a:gd name="T63" fmla="*/ 78 h 203"/>
              <a:gd name="T64" fmla="*/ 21 w 370"/>
              <a:gd name="T65" fmla="*/ 68 h 203"/>
              <a:gd name="T66" fmla="*/ 11 w 370"/>
              <a:gd name="T67" fmla="*/ 52 h 203"/>
              <a:gd name="T68" fmla="*/ 21 w 370"/>
              <a:gd name="T69" fmla="*/ 37 h 203"/>
              <a:gd name="T70" fmla="*/ 37 w 370"/>
              <a:gd name="T71" fmla="*/ 0 h 203"/>
              <a:gd name="T72" fmla="*/ 37 w 370"/>
              <a:gd name="T73" fmla="*/ 0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0"/>
              <a:gd name="T112" fmla="*/ 0 h 203"/>
              <a:gd name="T113" fmla="*/ 370 w 370"/>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0" h="203">
                <a:moveTo>
                  <a:pt x="37" y="0"/>
                </a:moveTo>
                <a:lnTo>
                  <a:pt x="62" y="11"/>
                </a:lnTo>
                <a:lnTo>
                  <a:pt x="135" y="41"/>
                </a:lnTo>
                <a:lnTo>
                  <a:pt x="150" y="68"/>
                </a:lnTo>
                <a:lnTo>
                  <a:pt x="161" y="62"/>
                </a:lnTo>
                <a:lnTo>
                  <a:pt x="176" y="62"/>
                </a:lnTo>
                <a:lnTo>
                  <a:pt x="187" y="84"/>
                </a:lnTo>
                <a:lnTo>
                  <a:pt x="213" y="94"/>
                </a:lnTo>
                <a:lnTo>
                  <a:pt x="229" y="84"/>
                </a:lnTo>
                <a:lnTo>
                  <a:pt x="229" y="109"/>
                </a:lnTo>
                <a:lnTo>
                  <a:pt x="244" y="109"/>
                </a:lnTo>
                <a:lnTo>
                  <a:pt x="285" y="125"/>
                </a:lnTo>
                <a:lnTo>
                  <a:pt x="295" y="119"/>
                </a:lnTo>
                <a:lnTo>
                  <a:pt x="321" y="125"/>
                </a:lnTo>
                <a:lnTo>
                  <a:pt x="369" y="125"/>
                </a:lnTo>
                <a:lnTo>
                  <a:pt x="363" y="151"/>
                </a:lnTo>
                <a:lnTo>
                  <a:pt x="369" y="202"/>
                </a:lnTo>
                <a:lnTo>
                  <a:pt x="327" y="202"/>
                </a:lnTo>
                <a:lnTo>
                  <a:pt x="327" y="192"/>
                </a:lnTo>
                <a:lnTo>
                  <a:pt x="311" y="192"/>
                </a:lnTo>
                <a:lnTo>
                  <a:pt x="285" y="192"/>
                </a:lnTo>
                <a:lnTo>
                  <a:pt x="280" y="192"/>
                </a:lnTo>
                <a:lnTo>
                  <a:pt x="260" y="176"/>
                </a:lnTo>
                <a:lnTo>
                  <a:pt x="244" y="186"/>
                </a:lnTo>
                <a:lnTo>
                  <a:pt x="219" y="171"/>
                </a:lnTo>
                <a:lnTo>
                  <a:pt x="213" y="161"/>
                </a:lnTo>
                <a:lnTo>
                  <a:pt x="172" y="151"/>
                </a:lnTo>
                <a:lnTo>
                  <a:pt x="119" y="135"/>
                </a:lnTo>
                <a:lnTo>
                  <a:pt x="88" y="125"/>
                </a:lnTo>
                <a:lnTo>
                  <a:pt x="52" y="109"/>
                </a:lnTo>
                <a:lnTo>
                  <a:pt x="21" y="94"/>
                </a:lnTo>
                <a:lnTo>
                  <a:pt x="0" y="78"/>
                </a:lnTo>
                <a:lnTo>
                  <a:pt x="21" y="68"/>
                </a:lnTo>
                <a:lnTo>
                  <a:pt x="11" y="52"/>
                </a:lnTo>
                <a:lnTo>
                  <a:pt x="21" y="37"/>
                </a:lnTo>
                <a:lnTo>
                  <a:pt x="37"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6" name="Freeform 93">
            <a:extLst>
              <a:ext uri="{FF2B5EF4-FFF2-40B4-BE49-F238E27FC236}">
                <a16:creationId xmlns:a16="http://schemas.microsoft.com/office/drawing/2014/main" id="{AA162D5C-3371-F642-A5B2-04E04E563B11}"/>
              </a:ext>
            </a:extLst>
          </p:cNvPr>
          <p:cNvSpPr>
            <a:spLocks noChangeArrowheads="1"/>
          </p:cNvSpPr>
          <p:nvPr/>
        </p:nvSpPr>
        <p:spPr bwMode="auto">
          <a:xfrm>
            <a:off x="6094490" y="4027316"/>
            <a:ext cx="199602" cy="255934"/>
          </a:xfrm>
          <a:custGeom>
            <a:avLst/>
            <a:gdLst>
              <a:gd name="T0" fmla="*/ 134 w 327"/>
              <a:gd name="T1" fmla="*/ 124 h 400"/>
              <a:gd name="T2" fmla="*/ 134 w 327"/>
              <a:gd name="T3" fmla="*/ 88 h 400"/>
              <a:gd name="T4" fmla="*/ 140 w 327"/>
              <a:gd name="T5" fmla="*/ 72 h 400"/>
              <a:gd name="T6" fmla="*/ 140 w 327"/>
              <a:gd name="T7" fmla="*/ 57 h 400"/>
              <a:gd name="T8" fmla="*/ 161 w 327"/>
              <a:gd name="T9" fmla="*/ 57 h 400"/>
              <a:gd name="T10" fmla="*/ 165 w 327"/>
              <a:gd name="T11" fmla="*/ 57 h 400"/>
              <a:gd name="T12" fmla="*/ 161 w 327"/>
              <a:gd name="T13" fmla="*/ 41 h 400"/>
              <a:gd name="T14" fmla="*/ 150 w 327"/>
              <a:gd name="T15" fmla="*/ 41 h 400"/>
              <a:gd name="T16" fmla="*/ 140 w 327"/>
              <a:gd name="T17" fmla="*/ 6 h 400"/>
              <a:gd name="T18" fmla="*/ 150 w 327"/>
              <a:gd name="T19" fmla="*/ 0 h 400"/>
              <a:gd name="T20" fmla="*/ 161 w 327"/>
              <a:gd name="T21" fmla="*/ 0 h 400"/>
              <a:gd name="T22" fmla="*/ 191 w 327"/>
              <a:gd name="T23" fmla="*/ 47 h 400"/>
              <a:gd name="T24" fmla="*/ 249 w 327"/>
              <a:gd name="T25" fmla="*/ 67 h 400"/>
              <a:gd name="T26" fmla="*/ 275 w 327"/>
              <a:gd name="T27" fmla="*/ 72 h 400"/>
              <a:gd name="T28" fmla="*/ 310 w 327"/>
              <a:gd name="T29" fmla="*/ 114 h 400"/>
              <a:gd name="T30" fmla="*/ 326 w 327"/>
              <a:gd name="T31" fmla="*/ 124 h 400"/>
              <a:gd name="T32" fmla="*/ 310 w 327"/>
              <a:gd name="T33" fmla="*/ 176 h 400"/>
              <a:gd name="T34" fmla="*/ 275 w 327"/>
              <a:gd name="T35" fmla="*/ 223 h 400"/>
              <a:gd name="T36" fmla="*/ 269 w 327"/>
              <a:gd name="T37" fmla="*/ 223 h 400"/>
              <a:gd name="T38" fmla="*/ 259 w 327"/>
              <a:gd name="T39" fmla="*/ 217 h 400"/>
              <a:gd name="T40" fmla="*/ 249 w 327"/>
              <a:gd name="T41" fmla="*/ 237 h 400"/>
              <a:gd name="T42" fmla="*/ 243 w 327"/>
              <a:gd name="T43" fmla="*/ 264 h 400"/>
              <a:gd name="T44" fmla="*/ 249 w 327"/>
              <a:gd name="T45" fmla="*/ 290 h 400"/>
              <a:gd name="T46" fmla="*/ 206 w 327"/>
              <a:gd name="T47" fmla="*/ 300 h 400"/>
              <a:gd name="T48" fmla="*/ 191 w 327"/>
              <a:gd name="T49" fmla="*/ 315 h 400"/>
              <a:gd name="T50" fmla="*/ 191 w 327"/>
              <a:gd name="T51" fmla="*/ 331 h 400"/>
              <a:gd name="T52" fmla="*/ 181 w 327"/>
              <a:gd name="T53" fmla="*/ 341 h 400"/>
              <a:gd name="T54" fmla="*/ 140 w 327"/>
              <a:gd name="T55" fmla="*/ 347 h 400"/>
              <a:gd name="T56" fmla="*/ 140 w 327"/>
              <a:gd name="T57" fmla="*/ 372 h 400"/>
              <a:gd name="T58" fmla="*/ 134 w 327"/>
              <a:gd name="T59" fmla="*/ 382 h 400"/>
              <a:gd name="T60" fmla="*/ 118 w 327"/>
              <a:gd name="T61" fmla="*/ 382 h 400"/>
              <a:gd name="T62" fmla="*/ 73 w 327"/>
              <a:gd name="T63" fmla="*/ 393 h 400"/>
              <a:gd name="T64" fmla="*/ 51 w 327"/>
              <a:gd name="T65" fmla="*/ 399 h 400"/>
              <a:gd name="T66" fmla="*/ 0 w 327"/>
              <a:gd name="T67" fmla="*/ 290 h 400"/>
              <a:gd name="T68" fmla="*/ 134 w 327"/>
              <a:gd name="T69" fmla="*/ 237 h 400"/>
              <a:gd name="T70" fmla="*/ 150 w 327"/>
              <a:gd name="T71" fmla="*/ 150 h 400"/>
              <a:gd name="T72" fmla="*/ 134 w 327"/>
              <a:gd name="T73" fmla="*/ 124 h 400"/>
              <a:gd name="T74" fmla="*/ 134 w 327"/>
              <a:gd name="T75" fmla="*/ 124 h 4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400"/>
              <a:gd name="T116" fmla="*/ 327 w 327"/>
              <a:gd name="T117" fmla="*/ 400 h 4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400">
                <a:moveTo>
                  <a:pt x="134" y="124"/>
                </a:moveTo>
                <a:lnTo>
                  <a:pt x="134" y="88"/>
                </a:lnTo>
                <a:lnTo>
                  <a:pt x="140" y="72"/>
                </a:lnTo>
                <a:lnTo>
                  <a:pt x="140" y="57"/>
                </a:lnTo>
                <a:lnTo>
                  <a:pt x="161" y="57"/>
                </a:lnTo>
                <a:lnTo>
                  <a:pt x="165" y="57"/>
                </a:lnTo>
                <a:lnTo>
                  <a:pt x="161" y="41"/>
                </a:lnTo>
                <a:lnTo>
                  <a:pt x="150" y="41"/>
                </a:lnTo>
                <a:lnTo>
                  <a:pt x="140" y="6"/>
                </a:lnTo>
                <a:lnTo>
                  <a:pt x="150" y="0"/>
                </a:lnTo>
                <a:lnTo>
                  <a:pt x="161" y="0"/>
                </a:lnTo>
                <a:lnTo>
                  <a:pt x="191" y="47"/>
                </a:lnTo>
                <a:lnTo>
                  <a:pt x="249" y="67"/>
                </a:lnTo>
                <a:lnTo>
                  <a:pt x="275" y="72"/>
                </a:lnTo>
                <a:lnTo>
                  <a:pt x="310" y="114"/>
                </a:lnTo>
                <a:lnTo>
                  <a:pt x="326" y="124"/>
                </a:lnTo>
                <a:lnTo>
                  <a:pt x="310" y="176"/>
                </a:lnTo>
                <a:lnTo>
                  <a:pt x="275" y="223"/>
                </a:lnTo>
                <a:lnTo>
                  <a:pt x="269" y="223"/>
                </a:lnTo>
                <a:lnTo>
                  <a:pt x="259" y="217"/>
                </a:lnTo>
                <a:lnTo>
                  <a:pt x="249" y="237"/>
                </a:lnTo>
                <a:lnTo>
                  <a:pt x="243" y="264"/>
                </a:lnTo>
                <a:lnTo>
                  <a:pt x="249" y="290"/>
                </a:lnTo>
                <a:lnTo>
                  <a:pt x="206" y="300"/>
                </a:lnTo>
                <a:lnTo>
                  <a:pt x="191" y="315"/>
                </a:lnTo>
                <a:lnTo>
                  <a:pt x="191" y="331"/>
                </a:lnTo>
                <a:lnTo>
                  <a:pt x="181" y="341"/>
                </a:lnTo>
                <a:lnTo>
                  <a:pt x="140" y="347"/>
                </a:lnTo>
                <a:lnTo>
                  <a:pt x="140" y="372"/>
                </a:lnTo>
                <a:lnTo>
                  <a:pt x="134" y="382"/>
                </a:lnTo>
                <a:lnTo>
                  <a:pt x="118" y="382"/>
                </a:lnTo>
                <a:lnTo>
                  <a:pt x="73" y="393"/>
                </a:lnTo>
                <a:lnTo>
                  <a:pt x="51" y="399"/>
                </a:lnTo>
                <a:lnTo>
                  <a:pt x="0" y="290"/>
                </a:lnTo>
                <a:lnTo>
                  <a:pt x="134" y="237"/>
                </a:lnTo>
                <a:lnTo>
                  <a:pt x="150" y="150"/>
                </a:lnTo>
                <a:lnTo>
                  <a:pt x="134" y="12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7" name="Freeform 94">
            <a:extLst>
              <a:ext uri="{FF2B5EF4-FFF2-40B4-BE49-F238E27FC236}">
                <a16:creationId xmlns:a16="http://schemas.microsoft.com/office/drawing/2014/main" id="{337357A4-CFBC-9D4E-853A-39D1E3669BB7}"/>
              </a:ext>
            </a:extLst>
          </p:cNvPr>
          <p:cNvSpPr>
            <a:spLocks noChangeArrowheads="1"/>
          </p:cNvSpPr>
          <p:nvPr/>
        </p:nvSpPr>
        <p:spPr bwMode="auto">
          <a:xfrm>
            <a:off x="6314052" y="3630619"/>
            <a:ext cx="422236" cy="439886"/>
          </a:xfrm>
          <a:custGeom>
            <a:avLst/>
            <a:gdLst>
              <a:gd name="T0" fmla="*/ 564 w 690"/>
              <a:gd name="T1" fmla="*/ 0 h 689"/>
              <a:gd name="T2" fmla="*/ 648 w 690"/>
              <a:gd name="T3" fmla="*/ 51 h 689"/>
              <a:gd name="T4" fmla="*/ 679 w 690"/>
              <a:gd name="T5" fmla="*/ 93 h 689"/>
              <a:gd name="T6" fmla="*/ 606 w 690"/>
              <a:gd name="T7" fmla="*/ 135 h 689"/>
              <a:gd name="T8" fmla="*/ 538 w 690"/>
              <a:gd name="T9" fmla="*/ 124 h 689"/>
              <a:gd name="T10" fmla="*/ 544 w 690"/>
              <a:gd name="T11" fmla="*/ 165 h 689"/>
              <a:gd name="T12" fmla="*/ 564 w 690"/>
              <a:gd name="T13" fmla="*/ 217 h 689"/>
              <a:gd name="T14" fmla="*/ 606 w 690"/>
              <a:gd name="T15" fmla="*/ 243 h 689"/>
              <a:gd name="T16" fmla="*/ 591 w 690"/>
              <a:gd name="T17" fmla="*/ 269 h 689"/>
              <a:gd name="T18" fmla="*/ 591 w 690"/>
              <a:gd name="T19" fmla="*/ 310 h 689"/>
              <a:gd name="T20" fmla="*/ 554 w 690"/>
              <a:gd name="T21" fmla="*/ 357 h 689"/>
              <a:gd name="T22" fmla="*/ 538 w 690"/>
              <a:gd name="T23" fmla="*/ 404 h 689"/>
              <a:gd name="T24" fmla="*/ 497 w 690"/>
              <a:gd name="T25" fmla="*/ 450 h 689"/>
              <a:gd name="T26" fmla="*/ 482 w 690"/>
              <a:gd name="T27" fmla="*/ 466 h 689"/>
              <a:gd name="T28" fmla="*/ 419 w 690"/>
              <a:gd name="T29" fmla="*/ 466 h 689"/>
              <a:gd name="T30" fmla="*/ 404 w 690"/>
              <a:gd name="T31" fmla="*/ 486 h 689"/>
              <a:gd name="T32" fmla="*/ 415 w 690"/>
              <a:gd name="T33" fmla="*/ 533 h 689"/>
              <a:gd name="T34" fmla="*/ 430 w 690"/>
              <a:gd name="T35" fmla="*/ 584 h 689"/>
              <a:gd name="T36" fmla="*/ 456 w 690"/>
              <a:gd name="T37" fmla="*/ 652 h 689"/>
              <a:gd name="T38" fmla="*/ 435 w 690"/>
              <a:gd name="T39" fmla="*/ 652 h 689"/>
              <a:gd name="T40" fmla="*/ 404 w 690"/>
              <a:gd name="T41" fmla="*/ 662 h 689"/>
              <a:gd name="T42" fmla="*/ 362 w 690"/>
              <a:gd name="T43" fmla="*/ 668 h 689"/>
              <a:gd name="T44" fmla="*/ 347 w 690"/>
              <a:gd name="T45" fmla="*/ 678 h 689"/>
              <a:gd name="T46" fmla="*/ 295 w 690"/>
              <a:gd name="T47" fmla="*/ 668 h 689"/>
              <a:gd name="T48" fmla="*/ 280 w 690"/>
              <a:gd name="T49" fmla="*/ 627 h 689"/>
              <a:gd name="T50" fmla="*/ 254 w 690"/>
              <a:gd name="T51" fmla="*/ 600 h 689"/>
              <a:gd name="T52" fmla="*/ 217 w 690"/>
              <a:gd name="T53" fmla="*/ 600 h 689"/>
              <a:gd name="T54" fmla="*/ 171 w 690"/>
              <a:gd name="T55" fmla="*/ 621 h 689"/>
              <a:gd name="T56" fmla="*/ 135 w 690"/>
              <a:gd name="T57" fmla="*/ 600 h 689"/>
              <a:gd name="T58" fmla="*/ 67 w 690"/>
              <a:gd name="T59" fmla="*/ 611 h 689"/>
              <a:gd name="T60" fmla="*/ 41 w 690"/>
              <a:gd name="T61" fmla="*/ 595 h 689"/>
              <a:gd name="T62" fmla="*/ 67 w 690"/>
              <a:gd name="T63" fmla="*/ 559 h 689"/>
              <a:gd name="T64" fmla="*/ 104 w 690"/>
              <a:gd name="T65" fmla="*/ 543 h 689"/>
              <a:gd name="T66" fmla="*/ 109 w 690"/>
              <a:gd name="T67" fmla="*/ 533 h 689"/>
              <a:gd name="T68" fmla="*/ 94 w 690"/>
              <a:gd name="T69" fmla="*/ 512 h 689"/>
              <a:gd name="T70" fmla="*/ 62 w 690"/>
              <a:gd name="T71" fmla="*/ 450 h 689"/>
              <a:gd name="T72" fmla="*/ 0 w 690"/>
              <a:gd name="T73" fmla="*/ 394 h 689"/>
              <a:gd name="T74" fmla="*/ 94 w 690"/>
              <a:gd name="T75" fmla="*/ 409 h 689"/>
              <a:gd name="T76" fmla="*/ 135 w 690"/>
              <a:gd name="T77" fmla="*/ 404 h 689"/>
              <a:gd name="T78" fmla="*/ 229 w 690"/>
              <a:gd name="T79" fmla="*/ 378 h 689"/>
              <a:gd name="T80" fmla="*/ 239 w 690"/>
              <a:gd name="T81" fmla="*/ 316 h 689"/>
              <a:gd name="T82" fmla="*/ 254 w 690"/>
              <a:gd name="T83" fmla="*/ 310 h 689"/>
              <a:gd name="T84" fmla="*/ 285 w 690"/>
              <a:gd name="T85" fmla="*/ 295 h 689"/>
              <a:gd name="T86" fmla="*/ 311 w 690"/>
              <a:gd name="T87" fmla="*/ 295 h 689"/>
              <a:gd name="T88" fmla="*/ 337 w 690"/>
              <a:gd name="T89" fmla="*/ 300 h 689"/>
              <a:gd name="T90" fmla="*/ 347 w 690"/>
              <a:gd name="T91" fmla="*/ 259 h 689"/>
              <a:gd name="T92" fmla="*/ 352 w 690"/>
              <a:gd name="T93" fmla="*/ 217 h 689"/>
              <a:gd name="T94" fmla="*/ 373 w 690"/>
              <a:gd name="T95" fmla="*/ 186 h 689"/>
              <a:gd name="T96" fmla="*/ 378 w 690"/>
              <a:gd name="T97" fmla="*/ 165 h 689"/>
              <a:gd name="T98" fmla="*/ 404 w 690"/>
              <a:gd name="T99" fmla="*/ 139 h 689"/>
              <a:gd name="T100" fmla="*/ 419 w 690"/>
              <a:gd name="T101" fmla="*/ 93 h 689"/>
              <a:gd name="T102" fmla="*/ 419 w 690"/>
              <a:gd name="T103" fmla="*/ 31 h 689"/>
              <a:gd name="T104" fmla="*/ 472 w 690"/>
              <a:gd name="T105" fmla="*/ 10 h 689"/>
              <a:gd name="T106" fmla="*/ 538 w 690"/>
              <a:gd name="T107" fmla="*/ 10 h 6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90"/>
              <a:gd name="T163" fmla="*/ 0 h 689"/>
              <a:gd name="T164" fmla="*/ 690 w 690"/>
              <a:gd name="T165" fmla="*/ 689 h 6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90" h="689">
                <a:moveTo>
                  <a:pt x="538" y="10"/>
                </a:moveTo>
                <a:lnTo>
                  <a:pt x="564" y="0"/>
                </a:lnTo>
                <a:lnTo>
                  <a:pt x="622" y="26"/>
                </a:lnTo>
                <a:lnTo>
                  <a:pt x="648" y="51"/>
                </a:lnTo>
                <a:lnTo>
                  <a:pt x="689" y="83"/>
                </a:lnTo>
                <a:lnTo>
                  <a:pt x="679" y="93"/>
                </a:lnTo>
                <a:lnTo>
                  <a:pt x="648" y="119"/>
                </a:lnTo>
                <a:lnTo>
                  <a:pt x="606" y="135"/>
                </a:lnTo>
                <a:lnTo>
                  <a:pt x="580" y="124"/>
                </a:lnTo>
                <a:lnTo>
                  <a:pt x="538" y="124"/>
                </a:lnTo>
                <a:lnTo>
                  <a:pt x="523" y="139"/>
                </a:lnTo>
                <a:lnTo>
                  <a:pt x="544" y="165"/>
                </a:lnTo>
                <a:lnTo>
                  <a:pt x="544" y="207"/>
                </a:lnTo>
                <a:lnTo>
                  <a:pt x="564" y="217"/>
                </a:lnTo>
                <a:lnTo>
                  <a:pt x="570" y="233"/>
                </a:lnTo>
                <a:lnTo>
                  <a:pt x="606" y="243"/>
                </a:lnTo>
                <a:lnTo>
                  <a:pt x="606" y="259"/>
                </a:lnTo>
                <a:lnTo>
                  <a:pt x="591" y="269"/>
                </a:lnTo>
                <a:lnTo>
                  <a:pt x="570" y="284"/>
                </a:lnTo>
                <a:lnTo>
                  <a:pt x="591" y="310"/>
                </a:lnTo>
                <a:lnTo>
                  <a:pt x="570" y="326"/>
                </a:lnTo>
                <a:lnTo>
                  <a:pt x="554" y="357"/>
                </a:lnTo>
                <a:lnTo>
                  <a:pt x="538" y="378"/>
                </a:lnTo>
                <a:lnTo>
                  <a:pt x="538" y="404"/>
                </a:lnTo>
                <a:lnTo>
                  <a:pt x="497" y="425"/>
                </a:lnTo>
                <a:lnTo>
                  <a:pt x="497" y="450"/>
                </a:lnTo>
                <a:lnTo>
                  <a:pt x="487" y="460"/>
                </a:lnTo>
                <a:lnTo>
                  <a:pt x="482" y="466"/>
                </a:lnTo>
                <a:lnTo>
                  <a:pt x="430" y="486"/>
                </a:lnTo>
                <a:lnTo>
                  <a:pt x="419" y="466"/>
                </a:lnTo>
                <a:lnTo>
                  <a:pt x="415" y="476"/>
                </a:lnTo>
                <a:lnTo>
                  <a:pt x="404" y="486"/>
                </a:lnTo>
                <a:lnTo>
                  <a:pt x="378" y="527"/>
                </a:lnTo>
                <a:lnTo>
                  <a:pt x="415" y="533"/>
                </a:lnTo>
                <a:lnTo>
                  <a:pt x="415" y="580"/>
                </a:lnTo>
                <a:lnTo>
                  <a:pt x="430" y="584"/>
                </a:lnTo>
                <a:lnTo>
                  <a:pt x="456" y="642"/>
                </a:lnTo>
                <a:lnTo>
                  <a:pt x="456" y="652"/>
                </a:lnTo>
                <a:lnTo>
                  <a:pt x="446" y="662"/>
                </a:lnTo>
                <a:lnTo>
                  <a:pt x="435" y="652"/>
                </a:lnTo>
                <a:lnTo>
                  <a:pt x="419" y="662"/>
                </a:lnTo>
                <a:lnTo>
                  <a:pt x="404" y="662"/>
                </a:lnTo>
                <a:lnTo>
                  <a:pt x="362" y="662"/>
                </a:lnTo>
                <a:lnTo>
                  <a:pt x="362" y="668"/>
                </a:lnTo>
                <a:lnTo>
                  <a:pt x="347" y="668"/>
                </a:lnTo>
                <a:lnTo>
                  <a:pt x="347" y="678"/>
                </a:lnTo>
                <a:lnTo>
                  <a:pt x="337" y="688"/>
                </a:lnTo>
                <a:lnTo>
                  <a:pt x="295" y="668"/>
                </a:lnTo>
                <a:lnTo>
                  <a:pt x="285" y="642"/>
                </a:lnTo>
                <a:lnTo>
                  <a:pt x="280" y="627"/>
                </a:lnTo>
                <a:lnTo>
                  <a:pt x="259" y="627"/>
                </a:lnTo>
                <a:lnTo>
                  <a:pt x="254" y="600"/>
                </a:lnTo>
                <a:lnTo>
                  <a:pt x="239" y="595"/>
                </a:lnTo>
                <a:lnTo>
                  <a:pt x="217" y="600"/>
                </a:lnTo>
                <a:lnTo>
                  <a:pt x="171" y="611"/>
                </a:lnTo>
                <a:lnTo>
                  <a:pt x="171" y="621"/>
                </a:lnTo>
                <a:lnTo>
                  <a:pt x="150" y="611"/>
                </a:lnTo>
                <a:lnTo>
                  <a:pt x="135" y="600"/>
                </a:lnTo>
                <a:lnTo>
                  <a:pt x="104" y="611"/>
                </a:lnTo>
                <a:lnTo>
                  <a:pt x="67" y="611"/>
                </a:lnTo>
                <a:lnTo>
                  <a:pt x="41" y="621"/>
                </a:lnTo>
                <a:lnTo>
                  <a:pt x="41" y="595"/>
                </a:lnTo>
                <a:lnTo>
                  <a:pt x="52" y="559"/>
                </a:lnTo>
                <a:lnTo>
                  <a:pt x="67" y="559"/>
                </a:lnTo>
                <a:lnTo>
                  <a:pt x="88" y="543"/>
                </a:lnTo>
                <a:lnTo>
                  <a:pt x="104" y="543"/>
                </a:lnTo>
                <a:lnTo>
                  <a:pt x="104" y="533"/>
                </a:lnTo>
                <a:lnTo>
                  <a:pt x="109" y="533"/>
                </a:lnTo>
                <a:lnTo>
                  <a:pt x="109" y="512"/>
                </a:lnTo>
                <a:lnTo>
                  <a:pt x="94" y="512"/>
                </a:lnTo>
                <a:lnTo>
                  <a:pt x="88" y="476"/>
                </a:lnTo>
                <a:lnTo>
                  <a:pt x="62" y="450"/>
                </a:lnTo>
                <a:lnTo>
                  <a:pt x="37" y="445"/>
                </a:lnTo>
                <a:lnTo>
                  <a:pt x="0" y="394"/>
                </a:lnTo>
                <a:lnTo>
                  <a:pt x="62" y="409"/>
                </a:lnTo>
                <a:lnTo>
                  <a:pt x="94" y="409"/>
                </a:lnTo>
                <a:lnTo>
                  <a:pt x="119" y="409"/>
                </a:lnTo>
                <a:lnTo>
                  <a:pt x="135" y="404"/>
                </a:lnTo>
                <a:lnTo>
                  <a:pt x="176" y="394"/>
                </a:lnTo>
                <a:lnTo>
                  <a:pt x="229" y="378"/>
                </a:lnTo>
                <a:lnTo>
                  <a:pt x="229" y="326"/>
                </a:lnTo>
                <a:lnTo>
                  <a:pt x="239" y="316"/>
                </a:lnTo>
                <a:lnTo>
                  <a:pt x="243" y="310"/>
                </a:lnTo>
                <a:lnTo>
                  <a:pt x="254" y="310"/>
                </a:lnTo>
                <a:lnTo>
                  <a:pt x="280" y="310"/>
                </a:lnTo>
                <a:lnTo>
                  <a:pt x="285" y="295"/>
                </a:lnTo>
                <a:lnTo>
                  <a:pt x="295" y="284"/>
                </a:lnTo>
                <a:lnTo>
                  <a:pt x="311" y="295"/>
                </a:lnTo>
                <a:lnTo>
                  <a:pt x="321" y="295"/>
                </a:lnTo>
                <a:lnTo>
                  <a:pt x="337" y="300"/>
                </a:lnTo>
                <a:lnTo>
                  <a:pt x="352" y="284"/>
                </a:lnTo>
                <a:lnTo>
                  <a:pt x="347" y="259"/>
                </a:lnTo>
                <a:lnTo>
                  <a:pt x="352" y="243"/>
                </a:lnTo>
                <a:lnTo>
                  <a:pt x="352" y="217"/>
                </a:lnTo>
                <a:lnTo>
                  <a:pt x="378" y="202"/>
                </a:lnTo>
                <a:lnTo>
                  <a:pt x="373" y="186"/>
                </a:lnTo>
                <a:lnTo>
                  <a:pt x="362" y="165"/>
                </a:lnTo>
                <a:lnTo>
                  <a:pt x="378" y="165"/>
                </a:lnTo>
                <a:lnTo>
                  <a:pt x="415" y="165"/>
                </a:lnTo>
                <a:lnTo>
                  <a:pt x="404" y="139"/>
                </a:lnTo>
                <a:lnTo>
                  <a:pt x="415" y="124"/>
                </a:lnTo>
                <a:lnTo>
                  <a:pt x="419" y="93"/>
                </a:lnTo>
                <a:lnTo>
                  <a:pt x="415" y="51"/>
                </a:lnTo>
                <a:lnTo>
                  <a:pt x="419" y="31"/>
                </a:lnTo>
                <a:lnTo>
                  <a:pt x="446" y="16"/>
                </a:lnTo>
                <a:lnTo>
                  <a:pt x="472" y="10"/>
                </a:lnTo>
                <a:lnTo>
                  <a:pt x="538"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8" name="Freeform 95">
            <a:extLst>
              <a:ext uri="{FF2B5EF4-FFF2-40B4-BE49-F238E27FC236}">
                <a16:creationId xmlns:a16="http://schemas.microsoft.com/office/drawing/2014/main" id="{C240365F-FA66-D74D-B818-FDC3D12088BB}"/>
              </a:ext>
            </a:extLst>
          </p:cNvPr>
          <p:cNvSpPr>
            <a:spLocks noChangeArrowheads="1"/>
          </p:cNvSpPr>
          <p:nvPr/>
        </p:nvSpPr>
        <p:spPr bwMode="auto">
          <a:xfrm>
            <a:off x="7938508" y="4222467"/>
            <a:ext cx="127439" cy="188751"/>
          </a:xfrm>
          <a:custGeom>
            <a:avLst/>
            <a:gdLst>
              <a:gd name="T0" fmla="*/ 207 w 208"/>
              <a:gd name="T1" fmla="*/ 294 h 295"/>
              <a:gd name="T2" fmla="*/ 201 w 208"/>
              <a:gd name="T3" fmla="*/ 279 h 295"/>
              <a:gd name="T4" fmla="*/ 186 w 208"/>
              <a:gd name="T5" fmla="*/ 268 h 295"/>
              <a:gd name="T6" fmla="*/ 176 w 208"/>
              <a:gd name="T7" fmla="*/ 258 h 295"/>
              <a:gd name="T8" fmla="*/ 160 w 208"/>
              <a:gd name="T9" fmla="*/ 243 h 295"/>
              <a:gd name="T10" fmla="*/ 150 w 208"/>
              <a:gd name="T11" fmla="*/ 237 h 295"/>
              <a:gd name="T12" fmla="*/ 145 w 208"/>
              <a:gd name="T13" fmla="*/ 217 h 295"/>
              <a:gd name="T14" fmla="*/ 135 w 208"/>
              <a:gd name="T15" fmla="*/ 227 h 295"/>
              <a:gd name="T16" fmla="*/ 150 w 208"/>
              <a:gd name="T17" fmla="*/ 258 h 295"/>
              <a:gd name="T18" fmla="*/ 145 w 208"/>
              <a:gd name="T19" fmla="*/ 258 h 295"/>
              <a:gd name="T20" fmla="*/ 125 w 208"/>
              <a:gd name="T21" fmla="*/ 237 h 295"/>
              <a:gd name="T22" fmla="*/ 93 w 208"/>
              <a:gd name="T23" fmla="*/ 227 h 295"/>
              <a:gd name="T24" fmla="*/ 82 w 208"/>
              <a:gd name="T25" fmla="*/ 237 h 295"/>
              <a:gd name="T26" fmla="*/ 78 w 208"/>
              <a:gd name="T27" fmla="*/ 237 h 295"/>
              <a:gd name="T28" fmla="*/ 67 w 208"/>
              <a:gd name="T29" fmla="*/ 227 h 295"/>
              <a:gd name="T30" fmla="*/ 52 w 208"/>
              <a:gd name="T31" fmla="*/ 217 h 295"/>
              <a:gd name="T32" fmla="*/ 57 w 208"/>
              <a:gd name="T33" fmla="*/ 201 h 295"/>
              <a:gd name="T34" fmla="*/ 57 w 208"/>
              <a:gd name="T35" fmla="*/ 186 h 295"/>
              <a:gd name="T36" fmla="*/ 52 w 208"/>
              <a:gd name="T37" fmla="*/ 186 h 295"/>
              <a:gd name="T38" fmla="*/ 41 w 208"/>
              <a:gd name="T39" fmla="*/ 201 h 295"/>
              <a:gd name="T40" fmla="*/ 37 w 208"/>
              <a:gd name="T41" fmla="*/ 196 h 295"/>
              <a:gd name="T42" fmla="*/ 16 w 208"/>
              <a:gd name="T43" fmla="*/ 145 h 295"/>
              <a:gd name="T44" fmla="*/ 0 w 208"/>
              <a:gd name="T45" fmla="*/ 108 h 295"/>
              <a:gd name="T46" fmla="*/ 16 w 208"/>
              <a:gd name="T47" fmla="*/ 119 h 295"/>
              <a:gd name="T48" fmla="*/ 26 w 208"/>
              <a:gd name="T49" fmla="*/ 129 h 295"/>
              <a:gd name="T50" fmla="*/ 37 w 208"/>
              <a:gd name="T51" fmla="*/ 119 h 295"/>
              <a:gd name="T52" fmla="*/ 26 w 208"/>
              <a:gd name="T53" fmla="*/ 88 h 295"/>
              <a:gd name="T54" fmla="*/ 26 w 208"/>
              <a:gd name="T55" fmla="*/ 51 h 295"/>
              <a:gd name="T56" fmla="*/ 37 w 208"/>
              <a:gd name="T57" fmla="*/ 0 h 295"/>
              <a:gd name="T58" fmla="*/ 52 w 208"/>
              <a:gd name="T59" fmla="*/ 0 h 295"/>
              <a:gd name="T60" fmla="*/ 82 w 208"/>
              <a:gd name="T61" fmla="*/ 10 h 295"/>
              <a:gd name="T62" fmla="*/ 93 w 208"/>
              <a:gd name="T63" fmla="*/ 0 h 295"/>
              <a:gd name="T64" fmla="*/ 98 w 208"/>
              <a:gd name="T65" fmla="*/ 10 h 295"/>
              <a:gd name="T66" fmla="*/ 98 w 208"/>
              <a:gd name="T67" fmla="*/ 26 h 295"/>
              <a:gd name="T68" fmla="*/ 98 w 208"/>
              <a:gd name="T69" fmla="*/ 51 h 295"/>
              <a:gd name="T70" fmla="*/ 119 w 208"/>
              <a:gd name="T71" fmla="*/ 67 h 295"/>
              <a:gd name="T72" fmla="*/ 119 w 208"/>
              <a:gd name="T73" fmla="*/ 88 h 295"/>
              <a:gd name="T74" fmla="*/ 109 w 208"/>
              <a:gd name="T75" fmla="*/ 119 h 295"/>
              <a:gd name="T76" fmla="*/ 82 w 208"/>
              <a:gd name="T77" fmla="*/ 129 h 295"/>
              <a:gd name="T78" fmla="*/ 78 w 208"/>
              <a:gd name="T79" fmla="*/ 149 h 295"/>
              <a:gd name="T80" fmla="*/ 93 w 208"/>
              <a:gd name="T81" fmla="*/ 176 h 295"/>
              <a:gd name="T82" fmla="*/ 93 w 208"/>
              <a:gd name="T83" fmla="*/ 186 h 295"/>
              <a:gd name="T84" fmla="*/ 93 w 208"/>
              <a:gd name="T85" fmla="*/ 201 h 295"/>
              <a:gd name="T86" fmla="*/ 119 w 208"/>
              <a:gd name="T87" fmla="*/ 217 h 295"/>
              <a:gd name="T88" fmla="*/ 125 w 208"/>
              <a:gd name="T89" fmla="*/ 212 h 295"/>
              <a:gd name="T90" fmla="*/ 125 w 208"/>
              <a:gd name="T91" fmla="*/ 201 h 295"/>
              <a:gd name="T92" fmla="*/ 150 w 208"/>
              <a:gd name="T93" fmla="*/ 201 h 295"/>
              <a:gd name="T94" fmla="*/ 160 w 208"/>
              <a:gd name="T95" fmla="*/ 227 h 295"/>
              <a:gd name="T96" fmla="*/ 166 w 208"/>
              <a:gd name="T97" fmla="*/ 227 h 295"/>
              <a:gd name="T98" fmla="*/ 166 w 208"/>
              <a:gd name="T99" fmla="*/ 217 h 295"/>
              <a:gd name="T100" fmla="*/ 201 w 208"/>
              <a:gd name="T101" fmla="*/ 227 h 295"/>
              <a:gd name="T102" fmla="*/ 186 w 208"/>
              <a:gd name="T103" fmla="*/ 237 h 295"/>
              <a:gd name="T104" fmla="*/ 191 w 208"/>
              <a:gd name="T105" fmla="*/ 253 h 295"/>
              <a:gd name="T106" fmla="*/ 207 w 208"/>
              <a:gd name="T107" fmla="*/ 258 h 295"/>
              <a:gd name="T108" fmla="*/ 207 w 208"/>
              <a:gd name="T109" fmla="*/ 294 h 295"/>
              <a:gd name="T110" fmla="*/ 207 w 208"/>
              <a:gd name="T111" fmla="*/ 294 h 2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8"/>
              <a:gd name="T169" fmla="*/ 0 h 295"/>
              <a:gd name="T170" fmla="*/ 208 w 208"/>
              <a:gd name="T171" fmla="*/ 295 h 2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8" h="295">
                <a:moveTo>
                  <a:pt x="207" y="294"/>
                </a:moveTo>
                <a:lnTo>
                  <a:pt x="201" y="279"/>
                </a:lnTo>
                <a:lnTo>
                  <a:pt x="186" y="268"/>
                </a:lnTo>
                <a:lnTo>
                  <a:pt x="176" y="258"/>
                </a:lnTo>
                <a:lnTo>
                  <a:pt x="160" y="243"/>
                </a:lnTo>
                <a:lnTo>
                  <a:pt x="150" y="237"/>
                </a:lnTo>
                <a:lnTo>
                  <a:pt x="145" y="217"/>
                </a:lnTo>
                <a:lnTo>
                  <a:pt x="135" y="227"/>
                </a:lnTo>
                <a:lnTo>
                  <a:pt x="150" y="258"/>
                </a:lnTo>
                <a:lnTo>
                  <a:pt x="145" y="258"/>
                </a:lnTo>
                <a:lnTo>
                  <a:pt x="125" y="237"/>
                </a:lnTo>
                <a:lnTo>
                  <a:pt x="93" y="227"/>
                </a:lnTo>
                <a:lnTo>
                  <a:pt x="82" y="237"/>
                </a:lnTo>
                <a:lnTo>
                  <a:pt x="78" y="237"/>
                </a:lnTo>
                <a:lnTo>
                  <a:pt x="67" y="227"/>
                </a:lnTo>
                <a:lnTo>
                  <a:pt x="52" y="217"/>
                </a:lnTo>
                <a:lnTo>
                  <a:pt x="57" y="201"/>
                </a:lnTo>
                <a:lnTo>
                  <a:pt x="57" y="186"/>
                </a:lnTo>
                <a:lnTo>
                  <a:pt x="52" y="186"/>
                </a:lnTo>
                <a:lnTo>
                  <a:pt x="41" y="201"/>
                </a:lnTo>
                <a:lnTo>
                  <a:pt x="37" y="196"/>
                </a:lnTo>
                <a:lnTo>
                  <a:pt x="16" y="145"/>
                </a:lnTo>
                <a:lnTo>
                  <a:pt x="0" y="108"/>
                </a:lnTo>
                <a:lnTo>
                  <a:pt x="16" y="119"/>
                </a:lnTo>
                <a:lnTo>
                  <a:pt x="26" y="129"/>
                </a:lnTo>
                <a:lnTo>
                  <a:pt x="37" y="119"/>
                </a:lnTo>
                <a:lnTo>
                  <a:pt x="26" y="88"/>
                </a:lnTo>
                <a:lnTo>
                  <a:pt x="26" y="51"/>
                </a:lnTo>
                <a:lnTo>
                  <a:pt x="37" y="0"/>
                </a:lnTo>
                <a:lnTo>
                  <a:pt x="52" y="0"/>
                </a:lnTo>
                <a:lnTo>
                  <a:pt x="82" y="10"/>
                </a:lnTo>
                <a:lnTo>
                  <a:pt x="93" y="0"/>
                </a:lnTo>
                <a:lnTo>
                  <a:pt x="98" y="10"/>
                </a:lnTo>
                <a:lnTo>
                  <a:pt x="98" y="26"/>
                </a:lnTo>
                <a:lnTo>
                  <a:pt x="98" y="51"/>
                </a:lnTo>
                <a:lnTo>
                  <a:pt x="119" y="67"/>
                </a:lnTo>
                <a:lnTo>
                  <a:pt x="119" y="88"/>
                </a:lnTo>
                <a:lnTo>
                  <a:pt x="109" y="119"/>
                </a:lnTo>
                <a:lnTo>
                  <a:pt x="82" y="129"/>
                </a:lnTo>
                <a:lnTo>
                  <a:pt x="78" y="149"/>
                </a:lnTo>
                <a:lnTo>
                  <a:pt x="93" y="176"/>
                </a:lnTo>
                <a:lnTo>
                  <a:pt x="93" y="186"/>
                </a:lnTo>
                <a:lnTo>
                  <a:pt x="93" y="201"/>
                </a:lnTo>
                <a:lnTo>
                  <a:pt x="119" y="217"/>
                </a:lnTo>
                <a:lnTo>
                  <a:pt x="125" y="212"/>
                </a:lnTo>
                <a:lnTo>
                  <a:pt x="125" y="201"/>
                </a:lnTo>
                <a:lnTo>
                  <a:pt x="150" y="201"/>
                </a:lnTo>
                <a:lnTo>
                  <a:pt x="160" y="227"/>
                </a:lnTo>
                <a:lnTo>
                  <a:pt x="166" y="227"/>
                </a:lnTo>
                <a:lnTo>
                  <a:pt x="166" y="217"/>
                </a:lnTo>
                <a:lnTo>
                  <a:pt x="201" y="227"/>
                </a:lnTo>
                <a:lnTo>
                  <a:pt x="186" y="237"/>
                </a:lnTo>
                <a:lnTo>
                  <a:pt x="191" y="253"/>
                </a:lnTo>
                <a:lnTo>
                  <a:pt x="207" y="258"/>
                </a:lnTo>
                <a:lnTo>
                  <a:pt x="207" y="29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99" name="Freeform 96">
            <a:extLst>
              <a:ext uri="{FF2B5EF4-FFF2-40B4-BE49-F238E27FC236}">
                <a16:creationId xmlns:a16="http://schemas.microsoft.com/office/drawing/2014/main" id="{59E95619-0795-744A-A872-0346DAF2F6E3}"/>
              </a:ext>
            </a:extLst>
          </p:cNvPr>
          <p:cNvSpPr>
            <a:spLocks noChangeArrowheads="1"/>
          </p:cNvSpPr>
          <p:nvPr/>
        </p:nvSpPr>
        <p:spPr bwMode="auto">
          <a:xfrm>
            <a:off x="8021418" y="4491197"/>
            <a:ext cx="124368" cy="129566"/>
          </a:xfrm>
          <a:custGeom>
            <a:avLst/>
            <a:gdLst>
              <a:gd name="T0" fmla="*/ 151 w 203"/>
              <a:gd name="T1" fmla="*/ 202 h 203"/>
              <a:gd name="T2" fmla="*/ 139 w 203"/>
              <a:gd name="T3" fmla="*/ 192 h 203"/>
              <a:gd name="T4" fmla="*/ 139 w 203"/>
              <a:gd name="T5" fmla="*/ 186 h 203"/>
              <a:gd name="T6" fmla="*/ 139 w 203"/>
              <a:gd name="T7" fmla="*/ 176 h 203"/>
              <a:gd name="T8" fmla="*/ 135 w 203"/>
              <a:gd name="T9" fmla="*/ 186 h 203"/>
              <a:gd name="T10" fmla="*/ 98 w 203"/>
              <a:gd name="T11" fmla="*/ 176 h 203"/>
              <a:gd name="T12" fmla="*/ 83 w 203"/>
              <a:gd name="T13" fmla="*/ 135 h 203"/>
              <a:gd name="T14" fmla="*/ 93 w 203"/>
              <a:gd name="T15" fmla="*/ 119 h 203"/>
              <a:gd name="T16" fmla="*/ 83 w 203"/>
              <a:gd name="T17" fmla="*/ 104 h 203"/>
              <a:gd name="T18" fmla="*/ 57 w 203"/>
              <a:gd name="T19" fmla="*/ 93 h 203"/>
              <a:gd name="T20" fmla="*/ 67 w 203"/>
              <a:gd name="T21" fmla="*/ 119 h 203"/>
              <a:gd name="T22" fmla="*/ 51 w 203"/>
              <a:gd name="T23" fmla="*/ 108 h 203"/>
              <a:gd name="T24" fmla="*/ 41 w 203"/>
              <a:gd name="T25" fmla="*/ 104 h 203"/>
              <a:gd name="T26" fmla="*/ 41 w 203"/>
              <a:gd name="T27" fmla="*/ 108 h 203"/>
              <a:gd name="T28" fmla="*/ 31 w 203"/>
              <a:gd name="T29" fmla="*/ 108 h 203"/>
              <a:gd name="T30" fmla="*/ 26 w 203"/>
              <a:gd name="T31" fmla="*/ 93 h 203"/>
              <a:gd name="T32" fmla="*/ 10 w 203"/>
              <a:gd name="T33" fmla="*/ 108 h 203"/>
              <a:gd name="T34" fmla="*/ 0 w 203"/>
              <a:gd name="T35" fmla="*/ 135 h 203"/>
              <a:gd name="T36" fmla="*/ 0 w 203"/>
              <a:gd name="T37" fmla="*/ 119 h 203"/>
              <a:gd name="T38" fmla="*/ 0 w 203"/>
              <a:gd name="T39" fmla="*/ 83 h 203"/>
              <a:gd name="T40" fmla="*/ 31 w 203"/>
              <a:gd name="T41" fmla="*/ 77 h 203"/>
              <a:gd name="T42" fmla="*/ 41 w 203"/>
              <a:gd name="T43" fmla="*/ 57 h 203"/>
              <a:gd name="T44" fmla="*/ 67 w 203"/>
              <a:gd name="T45" fmla="*/ 51 h 203"/>
              <a:gd name="T46" fmla="*/ 73 w 203"/>
              <a:gd name="T47" fmla="*/ 67 h 203"/>
              <a:gd name="T48" fmla="*/ 67 w 203"/>
              <a:gd name="T49" fmla="*/ 77 h 203"/>
              <a:gd name="T50" fmla="*/ 67 w 203"/>
              <a:gd name="T51" fmla="*/ 83 h 203"/>
              <a:gd name="T52" fmla="*/ 93 w 203"/>
              <a:gd name="T53" fmla="*/ 67 h 203"/>
              <a:gd name="T54" fmla="*/ 98 w 203"/>
              <a:gd name="T55" fmla="*/ 51 h 203"/>
              <a:gd name="T56" fmla="*/ 119 w 203"/>
              <a:gd name="T57" fmla="*/ 57 h 203"/>
              <a:gd name="T58" fmla="*/ 119 w 203"/>
              <a:gd name="T59" fmla="*/ 36 h 203"/>
              <a:gd name="T60" fmla="*/ 124 w 203"/>
              <a:gd name="T61" fmla="*/ 41 h 203"/>
              <a:gd name="T62" fmla="*/ 135 w 203"/>
              <a:gd name="T63" fmla="*/ 36 h 203"/>
              <a:gd name="T64" fmla="*/ 151 w 203"/>
              <a:gd name="T65" fmla="*/ 36 h 203"/>
              <a:gd name="T66" fmla="*/ 139 w 203"/>
              <a:gd name="T67" fmla="*/ 0 h 203"/>
              <a:gd name="T68" fmla="*/ 166 w 203"/>
              <a:gd name="T69" fmla="*/ 16 h 203"/>
              <a:gd name="T70" fmla="*/ 181 w 203"/>
              <a:gd name="T71" fmla="*/ 26 h 203"/>
              <a:gd name="T72" fmla="*/ 181 w 203"/>
              <a:gd name="T73" fmla="*/ 51 h 203"/>
              <a:gd name="T74" fmla="*/ 176 w 203"/>
              <a:gd name="T75" fmla="*/ 57 h 203"/>
              <a:gd name="T76" fmla="*/ 192 w 203"/>
              <a:gd name="T77" fmla="*/ 57 h 203"/>
              <a:gd name="T78" fmla="*/ 192 w 203"/>
              <a:gd name="T79" fmla="*/ 93 h 203"/>
              <a:gd name="T80" fmla="*/ 202 w 203"/>
              <a:gd name="T81" fmla="*/ 119 h 203"/>
              <a:gd name="T82" fmla="*/ 181 w 203"/>
              <a:gd name="T83" fmla="*/ 124 h 203"/>
              <a:gd name="T84" fmla="*/ 192 w 203"/>
              <a:gd name="T85" fmla="*/ 161 h 203"/>
              <a:gd name="T86" fmla="*/ 181 w 203"/>
              <a:gd name="T87" fmla="*/ 161 h 203"/>
              <a:gd name="T88" fmla="*/ 166 w 203"/>
              <a:gd name="T89" fmla="*/ 119 h 203"/>
              <a:gd name="T90" fmla="*/ 139 w 203"/>
              <a:gd name="T91" fmla="*/ 145 h 203"/>
              <a:gd name="T92" fmla="*/ 161 w 203"/>
              <a:gd name="T93" fmla="*/ 165 h 203"/>
              <a:gd name="T94" fmla="*/ 151 w 203"/>
              <a:gd name="T95" fmla="*/ 202 h 203"/>
              <a:gd name="T96" fmla="*/ 151 w 203"/>
              <a:gd name="T97" fmla="*/ 202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3"/>
              <a:gd name="T148" fmla="*/ 0 h 203"/>
              <a:gd name="T149" fmla="*/ 203 w 203"/>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3" h="203">
                <a:moveTo>
                  <a:pt x="151" y="202"/>
                </a:moveTo>
                <a:lnTo>
                  <a:pt x="139" y="192"/>
                </a:lnTo>
                <a:lnTo>
                  <a:pt x="139" y="186"/>
                </a:lnTo>
                <a:lnTo>
                  <a:pt x="139" y="176"/>
                </a:lnTo>
                <a:lnTo>
                  <a:pt x="135" y="186"/>
                </a:lnTo>
                <a:lnTo>
                  <a:pt x="98" y="176"/>
                </a:lnTo>
                <a:lnTo>
                  <a:pt x="83" y="135"/>
                </a:lnTo>
                <a:lnTo>
                  <a:pt x="93" y="119"/>
                </a:lnTo>
                <a:lnTo>
                  <a:pt x="83" y="104"/>
                </a:lnTo>
                <a:lnTo>
                  <a:pt x="57" y="93"/>
                </a:lnTo>
                <a:lnTo>
                  <a:pt x="67" y="119"/>
                </a:lnTo>
                <a:lnTo>
                  <a:pt x="51" y="108"/>
                </a:lnTo>
                <a:lnTo>
                  <a:pt x="41" y="104"/>
                </a:lnTo>
                <a:lnTo>
                  <a:pt x="41" y="108"/>
                </a:lnTo>
                <a:lnTo>
                  <a:pt x="31" y="108"/>
                </a:lnTo>
                <a:lnTo>
                  <a:pt x="26" y="93"/>
                </a:lnTo>
                <a:lnTo>
                  <a:pt x="10" y="108"/>
                </a:lnTo>
                <a:lnTo>
                  <a:pt x="0" y="135"/>
                </a:lnTo>
                <a:lnTo>
                  <a:pt x="0" y="119"/>
                </a:lnTo>
                <a:lnTo>
                  <a:pt x="0" y="83"/>
                </a:lnTo>
                <a:lnTo>
                  <a:pt x="31" y="77"/>
                </a:lnTo>
                <a:lnTo>
                  <a:pt x="41" y="57"/>
                </a:lnTo>
                <a:lnTo>
                  <a:pt x="67" y="51"/>
                </a:lnTo>
                <a:lnTo>
                  <a:pt x="73" y="67"/>
                </a:lnTo>
                <a:lnTo>
                  <a:pt x="67" y="77"/>
                </a:lnTo>
                <a:lnTo>
                  <a:pt x="67" y="83"/>
                </a:lnTo>
                <a:lnTo>
                  <a:pt x="93" y="67"/>
                </a:lnTo>
                <a:lnTo>
                  <a:pt x="98" y="51"/>
                </a:lnTo>
                <a:lnTo>
                  <a:pt x="119" y="57"/>
                </a:lnTo>
                <a:lnTo>
                  <a:pt x="119" y="36"/>
                </a:lnTo>
                <a:lnTo>
                  <a:pt x="124" y="41"/>
                </a:lnTo>
                <a:lnTo>
                  <a:pt x="135" y="36"/>
                </a:lnTo>
                <a:lnTo>
                  <a:pt x="151" y="36"/>
                </a:lnTo>
                <a:lnTo>
                  <a:pt x="139" y="0"/>
                </a:lnTo>
                <a:lnTo>
                  <a:pt x="166" y="16"/>
                </a:lnTo>
                <a:lnTo>
                  <a:pt x="181" y="26"/>
                </a:lnTo>
                <a:lnTo>
                  <a:pt x="181" y="51"/>
                </a:lnTo>
                <a:lnTo>
                  <a:pt x="176" y="57"/>
                </a:lnTo>
                <a:lnTo>
                  <a:pt x="192" y="57"/>
                </a:lnTo>
                <a:lnTo>
                  <a:pt x="192" y="93"/>
                </a:lnTo>
                <a:lnTo>
                  <a:pt x="202" y="119"/>
                </a:lnTo>
                <a:lnTo>
                  <a:pt x="181" y="124"/>
                </a:lnTo>
                <a:lnTo>
                  <a:pt x="192" y="161"/>
                </a:lnTo>
                <a:lnTo>
                  <a:pt x="181" y="161"/>
                </a:lnTo>
                <a:lnTo>
                  <a:pt x="166" y="119"/>
                </a:lnTo>
                <a:lnTo>
                  <a:pt x="139" y="145"/>
                </a:lnTo>
                <a:lnTo>
                  <a:pt x="161" y="165"/>
                </a:lnTo>
                <a:lnTo>
                  <a:pt x="151" y="20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0" name="Freeform 97">
            <a:extLst>
              <a:ext uri="{FF2B5EF4-FFF2-40B4-BE49-F238E27FC236}">
                <a16:creationId xmlns:a16="http://schemas.microsoft.com/office/drawing/2014/main" id="{FB735F12-4BF4-0E4A-861E-7E969D81EBE5}"/>
              </a:ext>
            </a:extLst>
          </p:cNvPr>
          <p:cNvSpPr>
            <a:spLocks noChangeArrowheads="1"/>
          </p:cNvSpPr>
          <p:nvPr/>
        </p:nvSpPr>
        <p:spPr bwMode="auto">
          <a:xfrm>
            <a:off x="8012207" y="4428811"/>
            <a:ext cx="29173" cy="46388"/>
          </a:xfrm>
          <a:custGeom>
            <a:avLst/>
            <a:gdLst>
              <a:gd name="T0" fmla="*/ 0 w 48"/>
              <a:gd name="T1" fmla="*/ 73 h 74"/>
              <a:gd name="T2" fmla="*/ 0 w 48"/>
              <a:gd name="T3" fmla="*/ 26 h 74"/>
              <a:gd name="T4" fmla="*/ 0 w 48"/>
              <a:gd name="T5" fmla="*/ 0 h 74"/>
              <a:gd name="T6" fmla="*/ 16 w 48"/>
              <a:gd name="T7" fmla="*/ 0 h 74"/>
              <a:gd name="T8" fmla="*/ 26 w 48"/>
              <a:gd name="T9" fmla="*/ 16 h 74"/>
              <a:gd name="T10" fmla="*/ 31 w 48"/>
              <a:gd name="T11" fmla="*/ 4 h 74"/>
              <a:gd name="T12" fmla="*/ 47 w 48"/>
              <a:gd name="T13" fmla="*/ 16 h 74"/>
              <a:gd name="T14" fmla="*/ 47 w 48"/>
              <a:gd name="T15" fmla="*/ 31 h 74"/>
              <a:gd name="T16" fmla="*/ 41 w 48"/>
              <a:gd name="T17" fmla="*/ 41 h 74"/>
              <a:gd name="T18" fmla="*/ 0 w 48"/>
              <a:gd name="T19" fmla="*/ 73 h 74"/>
              <a:gd name="T20" fmla="*/ 0 w 48"/>
              <a:gd name="T21" fmla="*/ 73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74"/>
              <a:gd name="T35" fmla="*/ 48 w 48"/>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74">
                <a:moveTo>
                  <a:pt x="0" y="73"/>
                </a:moveTo>
                <a:lnTo>
                  <a:pt x="0" y="26"/>
                </a:lnTo>
                <a:lnTo>
                  <a:pt x="0" y="0"/>
                </a:lnTo>
                <a:lnTo>
                  <a:pt x="16" y="0"/>
                </a:lnTo>
                <a:lnTo>
                  <a:pt x="26" y="16"/>
                </a:lnTo>
                <a:lnTo>
                  <a:pt x="31" y="4"/>
                </a:lnTo>
                <a:lnTo>
                  <a:pt x="47" y="16"/>
                </a:lnTo>
                <a:lnTo>
                  <a:pt x="47" y="31"/>
                </a:lnTo>
                <a:lnTo>
                  <a:pt x="41" y="41"/>
                </a:lnTo>
                <a:lnTo>
                  <a:pt x="0" y="7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1" name="Freeform 98">
            <a:extLst>
              <a:ext uri="{FF2B5EF4-FFF2-40B4-BE49-F238E27FC236}">
                <a16:creationId xmlns:a16="http://schemas.microsoft.com/office/drawing/2014/main" id="{403E8E23-6E97-B14C-A783-3A009CE6F491}"/>
              </a:ext>
            </a:extLst>
          </p:cNvPr>
          <p:cNvSpPr>
            <a:spLocks noChangeArrowheads="1"/>
          </p:cNvSpPr>
          <p:nvPr/>
        </p:nvSpPr>
        <p:spPr bwMode="auto">
          <a:xfrm>
            <a:off x="7881697" y="4438409"/>
            <a:ext cx="66022" cy="89577"/>
          </a:xfrm>
          <a:custGeom>
            <a:avLst/>
            <a:gdLst>
              <a:gd name="T0" fmla="*/ 0 w 110"/>
              <a:gd name="T1" fmla="*/ 139 h 140"/>
              <a:gd name="T2" fmla="*/ 27 w 110"/>
              <a:gd name="T3" fmla="*/ 118 h 140"/>
              <a:gd name="T4" fmla="*/ 42 w 110"/>
              <a:gd name="T5" fmla="*/ 108 h 140"/>
              <a:gd name="T6" fmla="*/ 62 w 110"/>
              <a:gd name="T7" fmla="*/ 77 h 140"/>
              <a:gd name="T8" fmla="*/ 78 w 110"/>
              <a:gd name="T9" fmla="*/ 57 h 140"/>
              <a:gd name="T10" fmla="*/ 93 w 110"/>
              <a:gd name="T11" fmla="*/ 51 h 140"/>
              <a:gd name="T12" fmla="*/ 93 w 110"/>
              <a:gd name="T13" fmla="*/ 26 h 140"/>
              <a:gd name="T14" fmla="*/ 103 w 110"/>
              <a:gd name="T15" fmla="*/ 0 h 140"/>
              <a:gd name="T16" fmla="*/ 103 w 110"/>
              <a:gd name="T17" fmla="*/ 16 h 140"/>
              <a:gd name="T18" fmla="*/ 103 w 110"/>
              <a:gd name="T19" fmla="*/ 26 h 140"/>
              <a:gd name="T20" fmla="*/ 109 w 110"/>
              <a:gd name="T21" fmla="*/ 51 h 140"/>
              <a:gd name="T22" fmla="*/ 93 w 110"/>
              <a:gd name="T23" fmla="*/ 57 h 140"/>
              <a:gd name="T24" fmla="*/ 93 w 110"/>
              <a:gd name="T25" fmla="*/ 77 h 140"/>
              <a:gd name="T26" fmla="*/ 78 w 110"/>
              <a:gd name="T27" fmla="*/ 82 h 140"/>
              <a:gd name="T28" fmla="*/ 62 w 110"/>
              <a:gd name="T29" fmla="*/ 108 h 140"/>
              <a:gd name="T30" fmla="*/ 42 w 110"/>
              <a:gd name="T31" fmla="*/ 118 h 140"/>
              <a:gd name="T32" fmla="*/ 21 w 110"/>
              <a:gd name="T33" fmla="*/ 133 h 140"/>
              <a:gd name="T34" fmla="*/ 0 w 110"/>
              <a:gd name="T35" fmla="*/ 139 h 140"/>
              <a:gd name="T36" fmla="*/ 0 w 110"/>
              <a:gd name="T37" fmla="*/ 139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140"/>
              <a:gd name="T59" fmla="*/ 110 w 110"/>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140">
                <a:moveTo>
                  <a:pt x="0" y="139"/>
                </a:moveTo>
                <a:lnTo>
                  <a:pt x="27" y="118"/>
                </a:lnTo>
                <a:lnTo>
                  <a:pt x="42" y="108"/>
                </a:lnTo>
                <a:lnTo>
                  <a:pt x="62" y="77"/>
                </a:lnTo>
                <a:lnTo>
                  <a:pt x="78" y="57"/>
                </a:lnTo>
                <a:lnTo>
                  <a:pt x="93" y="51"/>
                </a:lnTo>
                <a:lnTo>
                  <a:pt x="93" y="26"/>
                </a:lnTo>
                <a:lnTo>
                  <a:pt x="103" y="0"/>
                </a:lnTo>
                <a:lnTo>
                  <a:pt x="103" y="16"/>
                </a:lnTo>
                <a:lnTo>
                  <a:pt x="103" y="26"/>
                </a:lnTo>
                <a:lnTo>
                  <a:pt x="109" y="51"/>
                </a:lnTo>
                <a:lnTo>
                  <a:pt x="93" y="57"/>
                </a:lnTo>
                <a:lnTo>
                  <a:pt x="93" y="77"/>
                </a:lnTo>
                <a:lnTo>
                  <a:pt x="78" y="82"/>
                </a:lnTo>
                <a:lnTo>
                  <a:pt x="62" y="108"/>
                </a:lnTo>
                <a:lnTo>
                  <a:pt x="42" y="118"/>
                </a:lnTo>
                <a:lnTo>
                  <a:pt x="21" y="133"/>
                </a:lnTo>
                <a:lnTo>
                  <a:pt x="0" y="13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2" name="Freeform 99">
            <a:extLst>
              <a:ext uri="{FF2B5EF4-FFF2-40B4-BE49-F238E27FC236}">
                <a16:creationId xmlns:a16="http://schemas.microsoft.com/office/drawing/2014/main" id="{CC55670B-64BC-ED4B-B2FB-53CF44F66A9B}"/>
              </a:ext>
            </a:extLst>
          </p:cNvPr>
          <p:cNvSpPr>
            <a:spLocks noChangeArrowheads="1"/>
          </p:cNvSpPr>
          <p:nvPr/>
        </p:nvSpPr>
        <p:spPr bwMode="auto">
          <a:xfrm>
            <a:off x="8072087" y="4404819"/>
            <a:ext cx="41455" cy="49587"/>
          </a:xfrm>
          <a:custGeom>
            <a:avLst/>
            <a:gdLst>
              <a:gd name="T0" fmla="*/ 68 w 69"/>
              <a:gd name="T1" fmla="*/ 78 h 79"/>
              <a:gd name="T2" fmla="*/ 52 w 69"/>
              <a:gd name="T3" fmla="*/ 68 h 79"/>
              <a:gd name="T4" fmla="*/ 37 w 69"/>
              <a:gd name="T5" fmla="*/ 41 h 79"/>
              <a:gd name="T6" fmla="*/ 16 w 69"/>
              <a:gd name="T7" fmla="*/ 37 h 79"/>
              <a:gd name="T8" fmla="*/ 0 w 69"/>
              <a:gd name="T9" fmla="*/ 10 h 79"/>
              <a:gd name="T10" fmla="*/ 41 w 69"/>
              <a:gd name="T11" fmla="*/ 0 h 79"/>
              <a:gd name="T12" fmla="*/ 52 w 69"/>
              <a:gd name="T13" fmla="*/ 10 h 79"/>
              <a:gd name="T14" fmla="*/ 57 w 69"/>
              <a:gd name="T15" fmla="*/ 21 h 79"/>
              <a:gd name="T16" fmla="*/ 52 w 69"/>
              <a:gd name="T17" fmla="*/ 37 h 79"/>
              <a:gd name="T18" fmla="*/ 68 w 69"/>
              <a:gd name="T19" fmla="*/ 78 h 79"/>
              <a:gd name="T20" fmla="*/ 68 w 69"/>
              <a:gd name="T21" fmla="*/ 78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79"/>
              <a:gd name="T35" fmla="*/ 69 w 69"/>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79">
                <a:moveTo>
                  <a:pt x="68" y="78"/>
                </a:moveTo>
                <a:lnTo>
                  <a:pt x="52" y="68"/>
                </a:lnTo>
                <a:lnTo>
                  <a:pt x="37" y="41"/>
                </a:lnTo>
                <a:lnTo>
                  <a:pt x="16" y="37"/>
                </a:lnTo>
                <a:lnTo>
                  <a:pt x="0" y="10"/>
                </a:lnTo>
                <a:lnTo>
                  <a:pt x="41" y="0"/>
                </a:lnTo>
                <a:lnTo>
                  <a:pt x="52" y="10"/>
                </a:lnTo>
                <a:lnTo>
                  <a:pt x="57" y="21"/>
                </a:lnTo>
                <a:lnTo>
                  <a:pt x="52" y="37"/>
                </a:lnTo>
                <a:lnTo>
                  <a:pt x="68" y="7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3" name="Freeform 100">
            <a:extLst>
              <a:ext uri="{FF2B5EF4-FFF2-40B4-BE49-F238E27FC236}">
                <a16:creationId xmlns:a16="http://schemas.microsoft.com/office/drawing/2014/main" id="{A8EDCAA2-EDE9-1040-B38D-A69A8C38982A}"/>
              </a:ext>
            </a:extLst>
          </p:cNvPr>
          <p:cNvSpPr>
            <a:spLocks noChangeArrowheads="1"/>
          </p:cNvSpPr>
          <p:nvPr/>
        </p:nvSpPr>
        <p:spPr bwMode="auto">
          <a:xfrm>
            <a:off x="8027561" y="4454405"/>
            <a:ext cx="29173" cy="59185"/>
          </a:xfrm>
          <a:custGeom>
            <a:avLst/>
            <a:gdLst>
              <a:gd name="T0" fmla="*/ 31 w 48"/>
              <a:gd name="T1" fmla="*/ 93 h 94"/>
              <a:gd name="T2" fmla="*/ 16 w 48"/>
              <a:gd name="T3" fmla="*/ 73 h 94"/>
              <a:gd name="T4" fmla="*/ 6 w 48"/>
              <a:gd name="T5" fmla="*/ 73 h 94"/>
              <a:gd name="T6" fmla="*/ 0 w 48"/>
              <a:gd name="T7" fmla="*/ 51 h 94"/>
              <a:gd name="T8" fmla="*/ 16 w 48"/>
              <a:gd name="T9" fmla="*/ 41 h 94"/>
              <a:gd name="T10" fmla="*/ 31 w 48"/>
              <a:gd name="T11" fmla="*/ 4 h 94"/>
              <a:gd name="T12" fmla="*/ 41 w 48"/>
              <a:gd name="T13" fmla="*/ 0 h 94"/>
              <a:gd name="T14" fmla="*/ 47 w 48"/>
              <a:gd name="T15" fmla="*/ 4 h 94"/>
              <a:gd name="T16" fmla="*/ 41 w 48"/>
              <a:gd name="T17" fmla="*/ 31 h 94"/>
              <a:gd name="T18" fmla="*/ 31 w 48"/>
              <a:gd name="T19" fmla="*/ 67 h 94"/>
              <a:gd name="T20" fmla="*/ 41 w 48"/>
              <a:gd name="T21" fmla="*/ 93 h 94"/>
              <a:gd name="T22" fmla="*/ 31 w 48"/>
              <a:gd name="T23" fmla="*/ 93 h 94"/>
              <a:gd name="T24" fmla="*/ 31 w 48"/>
              <a:gd name="T25" fmla="*/ 93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94"/>
              <a:gd name="T41" fmla="*/ 48 w 48"/>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94">
                <a:moveTo>
                  <a:pt x="31" y="93"/>
                </a:moveTo>
                <a:lnTo>
                  <a:pt x="16" y="73"/>
                </a:lnTo>
                <a:lnTo>
                  <a:pt x="6" y="73"/>
                </a:lnTo>
                <a:lnTo>
                  <a:pt x="0" y="51"/>
                </a:lnTo>
                <a:lnTo>
                  <a:pt x="16" y="41"/>
                </a:lnTo>
                <a:lnTo>
                  <a:pt x="31" y="4"/>
                </a:lnTo>
                <a:lnTo>
                  <a:pt x="41" y="0"/>
                </a:lnTo>
                <a:lnTo>
                  <a:pt x="47" y="4"/>
                </a:lnTo>
                <a:lnTo>
                  <a:pt x="41" y="31"/>
                </a:lnTo>
                <a:lnTo>
                  <a:pt x="31" y="67"/>
                </a:lnTo>
                <a:lnTo>
                  <a:pt x="41" y="93"/>
                </a:lnTo>
                <a:lnTo>
                  <a:pt x="31" y="9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4" name="Freeform 101">
            <a:extLst>
              <a:ext uri="{FF2B5EF4-FFF2-40B4-BE49-F238E27FC236}">
                <a16:creationId xmlns:a16="http://schemas.microsoft.com/office/drawing/2014/main" id="{135B790A-4096-BE47-9DEF-B5A7D9939C1F}"/>
              </a:ext>
            </a:extLst>
          </p:cNvPr>
          <p:cNvSpPr>
            <a:spLocks noChangeArrowheads="1"/>
          </p:cNvSpPr>
          <p:nvPr/>
        </p:nvSpPr>
        <p:spPr bwMode="auto">
          <a:xfrm>
            <a:off x="8078230" y="4438410"/>
            <a:ext cx="26101" cy="43189"/>
          </a:xfrm>
          <a:custGeom>
            <a:avLst/>
            <a:gdLst>
              <a:gd name="T0" fmla="*/ 31 w 43"/>
              <a:gd name="T1" fmla="*/ 67 h 68"/>
              <a:gd name="T2" fmla="*/ 15 w 43"/>
              <a:gd name="T3" fmla="*/ 26 h 68"/>
              <a:gd name="T4" fmla="*/ 6 w 43"/>
              <a:gd name="T5" fmla="*/ 26 h 68"/>
              <a:gd name="T6" fmla="*/ 0 w 43"/>
              <a:gd name="T7" fmla="*/ 0 h 68"/>
              <a:gd name="T8" fmla="*/ 6 w 43"/>
              <a:gd name="T9" fmla="*/ 10 h 68"/>
              <a:gd name="T10" fmla="*/ 26 w 43"/>
              <a:gd name="T11" fmla="*/ 10 h 68"/>
              <a:gd name="T12" fmla="*/ 26 w 43"/>
              <a:gd name="T13" fmla="*/ 26 h 68"/>
              <a:gd name="T14" fmla="*/ 42 w 43"/>
              <a:gd name="T15" fmla="*/ 57 h 68"/>
              <a:gd name="T16" fmla="*/ 31 w 43"/>
              <a:gd name="T17" fmla="*/ 67 h 68"/>
              <a:gd name="T18" fmla="*/ 31 w 43"/>
              <a:gd name="T19" fmla="*/ 67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68"/>
              <a:gd name="T32" fmla="*/ 43 w 43"/>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68">
                <a:moveTo>
                  <a:pt x="31" y="67"/>
                </a:moveTo>
                <a:lnTo>
                  <a:pt x="15" y="26"/>
                </a:lnTo>
                <a:lnTo>
                  <a:pt x="6" y="26"/>
                </a:lnTo>
                <a:lnTo>
                  <a:pt x="0" y="0"/>
                </a:lnTo>
                <a:lnTo>
                  <a:pt x="6" y="10"/>
                </a:lnTo>
                <a:lnTo>
                  <a:pt x="26" y="10"/>
                </a:lnTo>
                <a:lnTo>
                  <a:pt x="26" y="26"/>
                </a:lnTo>
                <a:lnTo>
                  <a:pt x="42" y="57"/>
                </a:lnTo>
                <a:lnTo>
                  <a:pt x="31" y="6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5" name="Freeform 102">
            <a:extLst>
              <a:ext uri="{FF2B5EF4-FFF2-40B4-BE49-F238E27FC236}">
                <a16:creationId xmlns:a16="http://schemas.microsoft.com/office/drawing/2014/main" id="{766DE640-90B3-ED4E-91AD-A5443E440684}"/>
              </a:ext>
            </a:extLst>
          </p:cNvPr>
          <p:cNvSpPr>
            <a:spLocks noChangeArrowheads="1"/>
          </p:cNvSpPr>
          <p:nvPr/>
        </p:nvSpPr>
        <p:spPr bwMode="auto">
          <a:xfrm>
            <a:off x="8052126" y="4448007"/>
            <a:ext cx="13820" cy="49588"/>
          </a:xfrm>
          <a:custGeom>
            <a:avLst/>
            <a:gdLst>
              <a:gd name="T0" fmla="*/ 6 w 22"/>
              <a:gd name="T1" fmla="*/ 77 h 78"/>
              <a:gd name="T2" fmla="*/ 0 w 22"/>
              <a:gd name="T3" fmla="*/ 77 h 78"/>
              <a:gd name="T4" fmla="*/ 15 w 22"/>
              <a:gd name="T5" fmla="*/ 36 h 78"/>
              <a:gd name="T6" fmla="*/ 21 w 22"/>
              <a:gd name="T7" fmla="*/ 0 h 78"/>
              <a:gd name="T8" fmla="*/ 21 w 22"/>
              <a:gd name="T9" fmla="*/ 41 h 78"/>
              <a:gd name="T10" fmla="*/ 15 w 22"/>
              <a:gd name="T11" fmla="*/ 51 h 78"/>
              <a:gd name="T12" fmla="*/ 6 w 22"/>
              <a:gd name="T13" fmla="*/ 77 h 78"/>
              <a:gd name="T14" fmla="*/ 6 w 22"/>
              <a:gd name="T15" fmla="*/ 77 h 7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78"/>
              <a:gd name="T26" fmla="*/ 22 w 22"/>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78">
                <a:moveTo>
                  <a:pt x="6" y="77"/>
                </a:moveTo>
                <a:lnTo>
                  <a:pt x="0" y="77"/>
                </a:lnTo>
                <a:lnTo>
                  <a:pt x="15" y="36"/>
                </a:lnTo>
                <a:lnTo>
                  <a:pt x="21" y="0"/>
                </a:lnTo>
                <a:lnTo>
                  <a:pt x="21" y="41"/>
                </a:lnTo>
                <a:lnTo>
                  <a:pt x="15" y="51"/>
                </a:lnTo>
                <a:lnTo>
                  <a:pt x="6" y="7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6" name="Freeform 103">
            <a:extLst>
              <a:ext uri="{FF2B5EF4-FFF2-40B4-BE49-F238E27FC236}">
                <a16:creationId xmlns:a16="http://schemas.microsoft.com/office/drawing/2014/main" id="{C2B73354-DC0C-FF4A-8C7A-C3CA8F03B82C}"/>
              </a:ext>
            </a:extLst>
          </p:cNvPr>
          <p:cNvSpPr>
            <a:spLocks noChangeArrowheads="1"/>
          </p:cNvSpPr>
          <p:nvPr/>
        </p:nvSpPr>
        <p:spPr bwMode="auto">
          <a:xfrm>
            <a:off x="8065945" y="4481600"/>
            <a:ext cx="23030" cy="15996"/>
          </a:xfrm>
          <a:custGeom>
            <a:avLst/>
            <a:gdLst>
              <a:gd name="T0" fmla="*/ 26 w 37"/>
              <a:gd name="T1" fmla="*/ 26 h 27"/>
              <a:gd name="T2" fmla="*/ 0 w 37"/>
              <a:gd name="T3" fmla="*/ 16 h 27"/>
              <a:gd name="T4" fmla="*/ 10 w 37"/>
              <a:gd name="T5" fmla="*/ 10 h 27"/>
              <a:gd name="T6" fmla="*/ 26 w 37"/>
              <a:gd name="T7" fmla="*/ 0 h 27"/>
              <a:gd name="T8" fmla="*/ 36 w 37"/>
              <a:gd name="T9" fmla="*/ 10 h 27"/>
              <a:gd name="T10" fmla="*/ 26 w 37"/>
              <a:gd name="T11" fmla="*/ 26 h 27"/>
              <a:gd name="T12" fmla="*/ 26 w 37"/>
              <a:gd name="T13" fmla="*/ 26 h 27"/>
              <a:gd name="T14" fmla="*/ 0 60000 65536"/>
              <a:gd name="T15" fmla="*/ 0 60000 65536"/>
              <a:gd name="T16" fmla="*/ 0 60000 65536"/>
              <a:gd name="T17" fmla="*/ 0 60000 65536"/>
              <a:gd name="T18" fmla="*/ 0 60000 65536"/>
              <a:gd name="T19" fmla="*/ 0 60000 65536"/>
              <a:gd name="T20" fmla="*/ 0 60000 65536"/>
              <a:gd name="T21" fmla="*/ 0 w 37"/>
              <a:gd name="T22" fmla="*/ 0 h 27"/>
              <a:gd name="T23" fmla="*/ 37 w 3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7">
                <a:moveTo>
                  <a:pt x="26" y="26"/>
                </a:moveTo>
                <a:lnTo>
                  <a:pt x="0" y="16"/>
                </a:lnTo>
                <a:lnTo>
                  <a:pt x="10" y="10"/>
                </a:lnTo>
                <a:lnTo>
                  <a:pt x="26" y="0"/>
                </a:lnTo>
                <a:lnTo>
                  <a:pt x="36" y="10"/>
                </a:lnTo>
                <a:lnTo>
                  <a:pt x="26"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7" name="Freeform 104">
            <a:extLst>
              <a:ext uri="{FF2B5EF4-FFF2-40B4-BE49-F238E27FC236}">
                <a16:creationId xmlns:a16="http://schemas.microsoft.com/office/drawing/2014/main" id="{CDBA19B1-8DD2-5942-8DDE-70500792EB3E}"/>
              </a:ext>
            </a:extLst>
          </p:cNvPr>
          <p:cNvSpPr>
            <a:spLocks noChangeArrowheads="1"/>
          </p:cNvSpPr>
          <p:nvPr/>
        </p:nvSpPr>
        <p:spPr bwMode="auto">
          <a:xfrm>
            <a:off x="5604696" y="3806573"/>
            <a:ext cx="581918" cy="499070"/>
          </a:xfrm>
          <a:custGeom>
            <a:avLst/>
            <a:gdLst>
              <a:gd name="T0" fmla="*/ 67 w 950"/>
              <a:gd name="T1" fmla="*/ 150 h 782"/>
              <a:gd name="T2" fmla="*/ 109 w 950"/>
              <a:gd name="T3" fmla="*/ 119 h 782"/>
              <a:gd name="T4" fmla="*/ 135 w 950"/>
              <a:gd name="T5" fmla="*/ 92 h 782"/>
              <a:gd name="T6" fmla="*/ 104 w 950"/>
              <a:gd name="T7" fmla="*/ 41 h 782"/>
              <a:gd name="T8" fmla="*/ 161 w 950"/>
              <a:gd name="T9" fmla="*/ 21 h 782"/>
              <a:gd name="T10" fmla="*/ 239 w 950"/>
              <a:gd name="T11" fmla="*/ 10 h 782"/>
              <a:gd name="T12" fmla="*/ 362 w 950"/>
              <a:gd name="T13" fmla="*/ 78 h 782"/>
              <a:gd name="T14" fmla="*/ 394 w 950"/>
              <a:gd name="T15" fmla="*/ 92 h 782"/>
              <a:gd name="T16" fmla="*/ 446 w 950"/>
              <a:gd name="T17" fmla="*/ 150 h 782"/>
              <a:gd name="T18" fmla="*/ 564 w 950"/>
              <a:gd name="T19" fmla="*/ 160 h 782"/>
              <a:gd name="T20" fmla="*/ 595 w 950"/>
              <a:gd name="T21" fmla="*/ 176 h 782"/>
              <a:gd name="T22" fmla="*/ 622 w 950"/>
              <a:gd name="T23" fmla="*/ 212 h 782"/>
              <a:gd name="T24" fmla="*/ 638 w 950"/>
              <a:gd name="T25" fmla="*/ 227 h 782"/>
              <a:gd name="T26" fmla="*/ 652 w 950"/>
              <a:gd name="T27" fmla="*/ 253 h 782"/>
              <a:gd name="T28" fmla="*/ 679 w 950"/>
              <a:gd name="T29" fmla="*/ 284 h 782"/>
              <a:gd name="T30" fmla="*/ 674 w 950"/>
              <a:gd name="T31" fmla="*/ 295 h 782"/>
              <a:gd name="T32" fmla="*/ 689 w 950"/>
              <a:gd name="T33" fmla="*/ 325 h 782"/>
              <a:gd name="T34" fmla="*/ 720 w 950"/>
              <a:gd name="T35" fmla="*/ 368 h 782"/>
              <a:gd name="T36" fmla="*/ 740 w 950"/>
              <a:gd name="T37" fmla="*/ 378 h 782"/>
              <a:gd name="T38" fmla="*/ 762 w 950"/>
              <a:gd name="T39" fmla="*/ 413 h 782"/>
              <a:gd name="T40" fmla="*/ 787 w 950"/>
              <a:gd name="T41" fmla="*/ 454 h 782"/>
              <a:gd name="T42" fmla="*/ 932 w 950"/>
              <a:gd name="T43" fmla="*/ 470 h 782"/>
              <a:gd name="T44" fmla="*/ 932 w 950"/>
              <a:gd name="T45" fmla="*/ 584 h 782"/>
              <a:gd name="T46" fmla="*/ 652 w 950"/>
              <a:gd name="T47" fmla="*/ 672 h 782"/>
              <a:gd name="T48" fmla="*/ 554 w 950"/>
              <a:gd name="T49" fmla="*/ 781 h 782"/>
              <a:gd name="T50" fmla="*/ 472 w 950"/>
              <a:gd name="T51" fmla="*/ 703 h 782"/>
              <a:gd name="T52" fmla="*/ 419 w 950"/>
              <a:gd name="T53" fmla="*/ 714 h 782"/>
              <a:gd name="T54" fmla="*/ 415 w 950"/>
              <a:gd name="T55" fmla="*/ 744 h 782"/>
              <a:gd name="T56" fmla="*/ 362 w 950"/>
              <a:gd name="T57" fmla="*/ 714 h 782"/>
              <a:gd name="T58" fmla="*/ 296 w 950"/>
              <a:gd name="T59" fmla="*/ 620 h 782"/>
              <a:gd name="T60" fmla="*/ 239 w 950"/>
              <a:gd name="T61" fmla="*/ 569 h 782"/>
              <a:gd name="T62" fmla="*/ 213 w 950"/>
              <a:gd name="T63" fmla="*/ 497 h 782"/>
              <a:gd name="T64" fmla="*/ 171 w 950"/>
              <a:gd name="T65" fmla="*/ 403 h 782"/>
              <a:gd name="T66" fmla="*/ 119 w 950"/>
              <a:gd name="T67" fmla="*/ 362 h 782"/>
              <a:gd name="T68" fmla="*/ 94 w 950"/>
              <a:gd name="T69" fmla="*/ 310 h 782"/>
              <a:gd name="T70" fmla="*/ 37 w 950"/>
              <a:gd name="T71" fmla="*/ 212 h 782"/>
              <a:gd name="T72" fmla="*/ 0 w 950"/>
              <a:gd name="T73" fmla="*/ 202 h 782"/>
              <a:gd name="T74" fmla="*/ 10 w 950"/>
              <a:gd name="T75" fmla="*/ 145 h 7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0"/>
              <a:gd name="T115" fmla="*/ 0 h 782"/>
              <a:gd name="T116" fmla="*/ 950 w 950"/>
              <a:gd name="T117" fmla="*/ 782 h 7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0" h="782">
                <a:moveTo>
                  <a:pt x="10" y="145"/>
                </a:moveTo>
                <a:lnTo>
                  <a:pt x="67" y="150"/>
                </a:lnTo>
                <a:lnTo>
                  <a:pt x="104" y="119"/>
                </a:lnTo>
                <a:lnTo>
                  <a:pt x="109" y="119"/>
                </a:lnTo>
                <a:lnTo>
                  <a:pt x="129" y="108"/>
                </a:lnTo>
                <a:lnTo>
                  <a:pt x="135" y="92"/>
                </a:lnTo>
                <a:lnTo>
                  <a:pt x="145" y="82"/>
                </a:lnTo>
                <a:lnTo>
                  <a:pt x="104" y="41"/>
                </a:lnTo>
                <a:lnTo>
                  <a:pt x="104" y="36"/>
                </a:lnTo>
                <a:lnTo>
                  <a:pt x="161" y="21"/>
                </a:lnTo>
                <a:lnTo>
                  <a:pt x="197" y="0"/>
                </a:lnTo>
                <a:lnTo>
                  <a:pt x="239" y="10"/>
                </a:lnTo>
                <a:lnTo>
                  <a:pt x="327" y="62"/>
                </a:lnTo>
                <a:lnTo>
                  <a:pt x="362" y="78"/>
                </a:lnTo>
                <a:lnTo>
                  <a:pt x="368" y="82"/>
                </a:lnTo>
                <a:lnTo>
                  <a:pt x="394" y="92"/>
                </a:lnTo>
                <a:lnTo>
                  <a:pt x="394" y="129"/>
                </a:lnTo>
                <a:lnTo>
                  <a:pt x="446" y="150"/>
                </a:lnTo>
                <a:lnTo>
                  <a:pt x="529" y="150"/>
                </a:lnTo>
                <a:lnTo>
                  <a:pt x="564" y="160"/>
                </a:lnTo>
                <a:lnTo>
                  <a:pt x="570" y="176"/>
                </a:lnTo>
                <a:lnTo>
                  <a:pt x="595" y="176"/>
                </a:lnTo>
                <a:lnTo>
                  <a:pt x="607" y="202"/>
                </a:lnTo>
                <a:lnTo>
                  <a:pt x="622" y="212"/>
                </a:lnTo>
                <a:lnTo>
                  <a:pt x="622" y="227"/>
                </a:lnTo>
                <a:lnTo>
                  <a:pt x="638" y="227"/>
                </a:lnTo>
                <a:lnTo>
                  <a:pt x="638" y="237"/>
                </a:lnTo>
                <a:lnTo>
                  <a:pt x="652" y="253"/>
                </a:lnTo>
                <a:lnTo>
                  <a:pt x="674" y="258"/>
                </a:lnTo>
                <a:lnTo>
                  <a:pt x="679" y="284"/>
                </a:lnTo>
                <a:lnTo>
                  <a:pt x="679" y="295"/>
                </a:lnTo>
                <a:lnTo>
                  <a:pt x="674" y="295"/>
                </a:lnTo>
                <a:lnTo>
                  <a:pt x="679" y="310"/>
                </a:lnTo>
                <a:lnTo>
                  <a:pt x="689" y="325"/>
                </a:lnTo>
                <a:lnTo>
                  <a:pt x="705" y="346"/>
                </a:lnTo>
                <a:lnTo>
                  <a:pt x="720" y="368"/>
                </a:lnTo>
                <a:lnTo>
                  <a:pt x="730" y="368"/>
                </a:lnTo>
                <a:lnTo>
                  <a:pt x="740" y="378"/>
                </a:lnTo>
                <a:lnTo>
                  <a:pt x="746" y="393"/>
                </a:lnTo>
                <a:lnTo>
                  <a:pt x="762" y="413"/>
                </a:lnTo>
                <a:lnTo>
                  <a:pt x="783" y="434"/>
                </a:lnTo>
                <a:lnTo>
                  <a:pt x="787" y="454"/>
                </a:lnTo>
                <a:lnTo>
                  <a:pt x="922" y="476"/>
                </a:lnTo>
                <a:lnTo>
                  <a:pt x="932" y="470"/>
                </a:lnTo>
                <a:lnTo>
                  <a:pt x="949" y="497"/>
                </a:lnTo>
                <a:lnTo>
                  <a:pt x="932" y="584"/>
                </a:lnTo>
                <a:lnTo>
                  <a:pt x="798" y="636"/>
                </a:lnTo>
                <a:lnTo>
                  <a:pt x="652" y="672"/>
                </a:lnTo>
                <a:lnTo>
                  <a:pt x="580" y="771"/>
                </a:lnTo>
                <a:lnTo>
                  <a:pt x="554" y="781"/>
                </a:lnTo>
                <a:lnTo>
                  <a:pt x="554" y="744"/>
                </a:lnTo>
                <a:lnTo>
                  <a:pt x="472" y="703"/>
                </a:lnTo>
                <a:lnTo>
                  <a:pt x="435" y="714"/>
                </a:lnTo>
                <a:lnTo>
                  <a:pt x="419" y="714"/>
                </a:lnTo>
                <a:lnTo>
                  <a:pt x="415" y="714"/>
                </a:lnTo>
                <a:lnTo>
                  <a:pt x="415" y="744"/>
                </a:lnTo>
                <a:lnTo>
                  <a:pt x="389" y="760"/>
                </a:lnTo>
                <a:lnTo>
                  <a:pt x="362" y="714"/>
                </a:lnTo>
                <a:lnTo>
                  <a:pt x="337" y="687"/>
                </a:lnTo>
                <a:lnTo>
                  <a:pt x="296" y="620"/>
                </a:lnTo>
                <a:lnTo>
                  <a:pt x="270" y="579"/>
                </a:lnTo>
                <a:lnTo>
                  <a:pt x="239" y="569"/>
                </a:lnTo>
                <a:lnTo>
                  <a:pt x="213" y="527"/>
                </a:lnTo>
                <a:lnTo>
                  <a:pt x="213" y="497"/>
                </a:lnTo>
                <a:lnTo>
                  <a:pt x="213" y="476"/>
                </a:lnTo>
                <a:lnTo>
                  <a:pt x="171" y="403"/>
                </a:lnTo>
                <a:lnTo>
                  <a:pt x="135" y="388"/>
                </a:lnTo>
                <a:lnTo>
                  <a:pt x="119" y="362"/>
                </a:lnTo>
                <a:lnTo>
                  <a:pt x="129" y="352"/>
                </a:lnTo>
                <a:lnTo>
                  <a:pt x="94" y="310"/>
                </a:lnTo>
                <a:lnTo>
                  <a:pt x="62" y="253"/>
                </a:lnTo>
                <a:lnTo>
                  <a:pt x="37" y="212"/>
                </a:lnTo>
                <a:lnTo>
                  <a:pt x="21" y="202"/>
                </a:lnTo>
                <a:lnTo>
                  <a:pt x="0" y="202"/>
                </a:lnTo>
                <a:lnTo>
                  <a:pt x="10" y="170"/>
                </a:lnTo>
                <a:lnTo>
                  <a:pt x="10" y="14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8" name="Freeform 105">
            <a:extLst>
              <a:ext uri="{FF2B5EF4-FFF2-40B4-BE49-F238E27FC236}">
                <a16:creationId xmlns:a16="http://schemas.microsoft.com/office/drawing/2014/main" id="{68117326-8627-0849-8936-CEF1E8528C65}"/>
              </a:ext>
            </a:extLst>
          </p:cNvPr>
          <p:cNvSpPr>
            <a:spLocks noChangeArrowheads="1"/>
          </p:cNvSpPr>
          <p:nvPr/>
        </p:nvSpPr>
        <p:spPr bwMode="auto">
          <a:xfrm>
            <a:off x="6854513" y="4491197"/>
            <a:ext cx="59881" cy="111971"/>
          </a:xfrm>
          <a:custGeom>
            <a:avLst/>
            <a:gdLst>
              <a:gd name="T0" fmla="*/ 41 w 99"/>
              <a:gd name="T1" fmla="*/ 176 h 177"/>
              <a:gd name="T2" fmla="*/ 26 w 99"/>
              <a:gd name="T3" fmla="*/ 149 h 177"/>
              <a:gd name="T4" fmla="*/ 16 w 99"/>
              <a:gd name="T5" fmla="*/ 108 h 177"/>
              <a:gd name="T6" fmla="*/ 0 w 99"/>
              <a:gd name="T7" fmla="*/ 77 h 177"/>
              <a:gd name="T8" fmla="*/ 10 w 99"/>
              <a:gd name="T9" fmla="*/ 77 h 177"/>
              <a:gd name="T10" fmla="*/ 16 w 99"/>
              <a:gd name="T11" fmla="*/ 41 h 177"/>
              <a:gd name="T12" fmla="*/ 10 w 99"/>
              <a:gd name="T13" fmla="*/ 36 h 177"/>
              <a:gd name="T14" fmla="*/ 16 w 99"/>
              <a:gd name="T15" fmla="*/ 26 h 177"/>
              <a:gd name="T16" fmla="*/ 26 w 99"/>
              <a:gd name="T17" fmla="*/ 10 h 177"/>
              <a:gd name="T18" fmla="*/ 16 w 99"/>
              <a:gd name="T19" fmla="*/ 0 h 177"/>
              <a:gd name="T20" fmla="*/ 57 w 99"/>
              <a:gd name="T21" fmla="*/ 26 h 177"/>
              <a:gd name="T22" fmla="*/ 57 w 99"/>
              <a:gd name="T23" fmla="*/ 36 h 177"/>
              <a:gd name="T24" fmla="*/ 78 w 99"/>
              <a:gd name="T25" fmla="*/ 57 h 177"/>
              <a:gd name="T26" fmla="*/ 98 w 99"/>
              <a:gd name="T27" fmla="*/ 104 h 177"/>
              <a:gd name="T28" fmla="*/ 92 w 99"/>
              <a:gd name="T29" fmla="*/ 149 h 177"/>
              <a:gd name="T30" fmla="*/ 41 w 99"/>
              <a:gd name="T31" fmla="*/ 176 h 177"/>
              <a:gd name="T32" fmla="*/ 41 w 99"/>
              <a:gd name="T33" fmla="*/ 176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77"/>
              <a:gd name="T53" fmla="*/ 99 w 99"/>
              <a:gd name="T54" fmla="*/ 177 h 1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77">
                <a:moveTo>
                  <a:pt x="41" y="176"/>
                </a:moveTo>
                <a:lnTo>
                  <a:pt x="26" y="149"/>
                </a:lnTo>
                <a:lnTo>
                  <a:pt x="16" y="108"/>
                </a:lnTo>
                <a:lnTo>
                  <a:pt x="0" y="77"/>
                </a:lnTo>
                <a:lnTo>
                  <a:pt x="10" y="77"/>
                </a:lnTo>
                <a:lnTo>
                  <a:pt x="16" y="41"/>
                </a:lnTo>
                <a:lnTo>
                  <a:pt x="10" y="36"/>
                </a:lnTo>
                <a:lnTo>
                  <a:pt x="16" y="26"/>
                </a:lnTo>
                <a:lnTo>
                  <a:pt x="26" y="10"/>
                </a:lnTo>
                <a:lnTo>
                  <a:pt x="16" y="0"/>
                </a:lnTo>
                <a:lnTo>
                  <a:pt x="57" y="26"/>
                </a:lnTo>
                <a:lnTo>
                  <a:pt x="57" y="36"/>
                </a:lnTo>
                <a:lnTo>
                  <a:pt x="78" y="57"/>
                </a:lnTo>
                <a:lnTo>
                  <a:pt x="98" y="104"/>
                </a:lnTo>
                <a:lnTo>
                  <a:pt x="92" y="149"/>
                </a:lnTo>
                <a:lnTo>
                  <a:pt x="41" y="17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09" name="Freeform 106">
            <a:extLst>
              <a:ext uri="{FF2B5EF4-FFF2-40B4-BE49-F238E27FC236}">
                <a16:creationId xmlns:a16="http://schemas.microsoft.com/office/drawing/2014/main" id="{7A98EFF4-CB6B-AC47-8B56-96195D11D640}"/>
              </a:ext>
            </a:extLst>
          </p:cNvPr>
          <p:cNvSpPr>
            <a:spLocks noChangeArrowheads="1"/>
          </p:cNvSpPr>
          <p:nvPr/>
        </p:nvSpPr>
        <p:spPr bwMode="auto">
          <a:xfrm>
            <a:off x="5620049" y="3640217"/>
            <a:ext cx="171965" cy="161558"/>
          </a:xfrm>
          <a:custGeom>
            <a:avLst/>
            <a:gdLst>
              <a:gd name="T0" fmla="*/ 11 w 281"/>
              <a:gd name="T1" fmla="*/ 67 h 254"/>
              <a:gd name="T2" fmla="*/ 16 w 281"/>
              <a:gd name="T3" fmla="*/ 77 h 254"/>
              <a:gd name="T4" fmla="*/ 37 w 281"/>
              <a:gd name="T5" fmla="*/ 67 h 254"/>
              <a:gd name="T6" fmla="*/ 41 w 281"/>
              <a:gd name="T7" fmla="*/ 62 h 254"/>
              <a:gd name="T8" fmla="*/ 41 w 281"/>
              <a:gd name="T9" fmla="*/ 51 h 254"/>
              <a:gd name="T10" fmla="*/ 41 w 281"/>
              <a:gd name="T11" fmla="*/ 26 h 254"/>
              <a:gd name="T12" fmla="*/ 52 w 281"/>
              <a:gd name="T13" fmla="*/ 26 h 254"/>
              <a:gd name="T14" fmla="*/ 62 w 281"/>
              <a:gd name="T15" fmla="*/ 36 h 254"/>
              <a:gd name="T16" fmla="*/ 84 w 281"/>
              <a:gd name="T17" fmla="*/ 36 h 254"/>
              <a:gd name="T18" fmla="*/ 109 w 281"/>
              <a:gd name="T19" fmla="*/ 26 h 254"/>
              <a:gd name="T20" fmla="*/ 145 w 281"/>
              <a:gd name="T21" fmla="*/ 36 h 254"/>
              <a:gd name="T22" fmla="*/ 176 w 281"/>
              <a:gd name="T23" fmla="*/ 36 h 254"/>
              <a:gd name="T24" fmla="*/ 213 w 281"/>
              <a:gd name="T25" fmla="*/ 10 h 254"/>
              <a:gd name="T26" fmla="*/ 233 w 281"/>
              <a:gd name="T27" fmla="*/ 10 h 254"/>
              <a:gd name="T28" fmla="*/ 254 w 281"/>
              <a:gd name="T29" fmla="*/ 10 h 254"/>
              <a:gd name="T30" fmla="*/ 270 w 281"/>
              <a:gd name="T31" fmla="*/ 0 h 254"/>
              <a:gd name="T32" fmla="*/ 280 w 281"/>
              <a:gd name="T33" fmla="*/ 10 h 254"/>
              <a:gd name="T34" fmla="*/ 270 w 281"/>
              <a:gd name="T35" fmla="*/ 26 h 254"/>
              <a:gd name="T36" fmla="*/ 244 w 281"/>
              <a:gd name="T37" fmla="*/ 41 h 254"/>
              <a:gd name="T38" fmla="*/ 244 w 281"/>
              <a:gd name="T39" fmla="*/ 62 h 254"/>
              <a:gd name="T40" fmla="*/ 244 w 281"/>
              <a:gd name="T41" fmla="*/ 82 h 254"/>
              <a:gd name="T42" fmla="*/ 244 w 281"/>
              <a:gd name="T43" fmla="*/ 119 h 254"/>
              <a:gd name="T44" fmla="*/ 233 w 281"/>
              <a:gd name="T45" fmla="*/ 145 h 254"/>
              <a:gd name="T46" fmla="*/ 203 w 281"/>
              <a:gd name="T47" fmla="*/ 170 h 254"/>
              <a:gd name="T48" fmla="*/ 145 w 281"/>
              <a:gd name="T49" fmla="*/ 202 h 254"/>
              <a:gd name="T50" fmla="*/ 104 w 281"/>
              <a:gd name="T51" fmla="*/ 233 h 254"/>
              <a:gd name="T52" fmla="*/ 62 w 281"/>
              <a:gd name="T53" fmla="*/ 253 h 254"/>
              <a:gd name="T54" fmla="*/ 41 w 281"/>
              <a:gd name="T55" fmla="*/ 253 h 254"/>
              <a:gd name="T56" fmla="*/ 37 w 281"/>
              <a:gd name="T57" fmla="*/ 253 h 254"/>
              <a:gd name="T58" fmla="*/ 27 w 281"/>
              <a:gd name="T59" fmla="*/ 243 h 254"/>
              <a:gd name="T60" fmla="*/ 0 w 281"/>
              <a:gd name="T61" fmla="*/ 243 h 254"/>
              <a:gd name="T62" fmla="*/ 16 w 281"/>
              <a:gd name="T63" fmla="*/ 217 h 254"/>
              <a:gd name="T64" fmla="*/ 16 w 281"/>
              <a:gd name="T65" fmla="*/ 212 h 254"/>
              <a:gd name="T66" fmla="*/ 27 w 281"/>
              <a:gd name="T67" fmla="*/ 192 h 254"/>
              <a:gd name="T68" fmla="*/ 27 w 281"/>
              <a:gd name="T69" fmla="*/ 186 h 254"/>
              <a:gd name="T70" fmla="*/ 41 w 281"/>
              <a:gd name="T71" fmla="*/ 170 h 254"/>
              <a:gd name="T72" fmla="*/ 41 w 281"/>
              <a:gd name="T73" fmla="*/ 149 h 254"/>
              <a:gd name="T74" fmla="*/ 41 w 281"/>
              <a:gd name="T75" fmla="*/ 135 h 254"/>
              <a:gd name="T76" fmla="*/ 11 w 281"/>
              <a:gd name="T77" fmla="*/ 145 h 254"/>
              <a:gd name="T78" fmla="*/ 11 w 281"/>
              <a:gd name="T79" fmla="*/ 124 h 254"/>
              <a:gd name="T80" fmla="*/ 11 w 281"/>
              <a:gd name="T81" fmla="*/ 108 h 254"/>
              <a:gd name="T82" fmla="*/ 0 w 281"/>
              <a:gd name="T83" fmla="*/ 92 h 254"/>
              <a:gd name="T84" fmla="*/ 11 w 281"/>
              <a:gd name="T85" fmla="*/ 67 h 254"/>
              <a:gd name="T86" fmla="*/ 11 w 281"/>
              <a:gd name="T87" fmla="*/ 67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1"/>
              <a:gd name="T133" fmla="*/ 0 h 254"/>
              <a:gd name="T134" fmla="*/ 281 w 281"/>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1" h="254">
                <a:moveTo>
                  <a:pt x="11" y="67"/>
                </a:moveTo>
                <a:lnTo>
                  <a:pt x="16" y="77"/>
                </a:lnTo>
                <a:lnTo>
                  <a:pt x="37" y="67"/>
                </a:lnTo>
                <a:lnTo>
                  <a:pt x="41" y="62"/>
                </a:lnTo>
                <a:lnTo>
                  <a:pt x="41" y="51"/>
                </a:lnTo>
                <a:lnTo>
                  <a:pt x="41" y="26"/>
                </a:lnTo>
                <a:lnTo>
                  <a:pt x="52" y="26"/>
                </a:lnTo>
                <a:lnTo>
                  <a:pt x="62" y="36"/>
                </a:lnTo>
                <a:lnTo>
                  <a:pt x="84" y="36"/>
                </a:lnTo>
                <a:lnTo>
                  <a:pt x="109" y="26"/>
                </a:lnTo>
                <a:lnTo>
                  <a:pt x="145" y="36"/>
                </a:lnTo>
                <a:lnTo>
                  <a:pt x="176" y="36"/>
                </a:lnTo>
                <a:lnTo>
                  <a:pt x="213" y="10"/>
                </a:lnTo>
                <a:lnTo>
                  <a:pt x="233" y="10"/>
                </a:lnTo>
                <a:lnTo>
                  <a:pt x="254" y="10"/>
                </a:lnTo>
                <a:lnTo>
                  <a:pt x="270" y="0"/>
                </a:lnTo>
                <a:lnTo>
                  <a:pt x="280" y="10"/>
                </a:lnTo>
                <a:lnTo>
                  <a:pt x="270" y="26"/>
                </a:lnTo>
                <a:lnTo>
                  <a:pt x="244" y="41"/>
                </a:lnTo>
                <a:lnTo>
                  <a:pt x="244" y="62"/>
                </a:lnTo>
                <a:lnTo>
                  <a:pt x="244" y="82"/>
                </a:lnTo>
                <a:lnTo>
                  <a:pt x="244" y="119"/>
                </a:lnTo>
                <a:lnTo>
                  <a:pt x="233" y="145"/>
                </a:lnTo>
                <a:lnTo>
                  <a:pt x="203" y="170"/>
                </a:lnTo>
                <a:lnTo>
                  <a:pt x="145" y="202"/>
                </a:lnTo>
                <a:lnTo>
                  <a:pt x="104" y="233"/>
                </a:lnTo>
                <a:lnTo>
                  <a:pt x="62" y="253"/>
                </a:lnTo>
                <a:lnTo>
                  <a:pt x="41" y="253"/>
                </a:lnTo>
                <a:lnTo>
                  <a:pt x="37" y="253"/>
                </a:lnTo>
                <a:lnTo>
                  <a:pt x="27" y="243"/>
                </a:lnTo>
                <a:lnTo>
                  <a:pt x="0" y="243"/>
                </a:lnTo>
                <a:lnTo>
                  <a:pt x="16" y="217"/>
                </a:lnTo>
                <a:lnTo>
                  <a:pt x="16" y="212"/>
                </a:lnTo>
                <a:lnTo>
                  <a:pt x="27" y="192"/>
                </a:lnTo>
                <a:lnTo>
                  <a:pt x="27" y="186"/>
                </a:lnTo>
                <a:lnTo>
                  <a:pt x="41" y="170"/>
                </a:lnTo>
                <a:lnTo>
                  <a:pt x="41" y="149"/>
                </a:lnTo>
                <a:lnTo>
                  <a:pt x="41" y="135"/>
                </a:lnTo>
                <a:lnTo>
                  <a:pt x="11" y="145"/>
                </a:lnTo>
                <a:lnTo>
                  <a:pt x="11" y="124"/>
                </a:lnTo>
                <a:lnTo>
                  <a:pt x="11" y="108"/>
                </a:lnTo>
                <a:lnTo>
                  <a:pt x="0" y="92"/>
                </a:lnTo>
                <a:lnTo>
                  <a:pt x="11" y="6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0" name="Freeform 107">
            <a:extLst>
              <a:ext uri="{FF2B5EF4-FFF2-40B4-BE49-F238E27FC236}">
                <a16:creationId xmlns:a16="http://schemas.microsoft.com/office/drawing/2014/main" id="{7C30E1D1-A8AB-2B49-93BD-DC2C9C1DA6A7}"/>
              </a:ext>
            </a:extLst>
          </p:cNvPr>
          <p:cNvSpPr>
            <a:spLocks noChangeArrowheads="1"/>
          </p:cNvSpPr>
          <p:nvPr/>
        </p:nvSpPr>
        <p:spPr bwMode="auto">
          <a:xfrm>
            <a:off x="7327416" y="4160082"/>
            <a:ext cx="227240" cy="451083"/>
          </a:xfrm>
          <a:custGeom>
            <a:avLst/>
            <a:gdLst>
              <a:gd name="T0" fmla="*/ 109 w 370"/>
              <a:gd name="T1" fmla="*/ 16 h 705"/>
              <a:gd name="T2" fmla="*/ 135 w 370"/>
              <a:gd name="T3" fmla="*/ 26 h 705"/>
              <a:gd name="T4" fmla="*/ 135 w 370"/>
              <a:gd name="T5" fmla="*/ 51 h 705"/>
              <a:gd name="T6" fmla="*/ 155 w 370"/>
              <a:gd name="T7" fmla="*/ 57 h 705"/>
              <a:gd name="T8" fmla="*/ 155 w 370"/>
              <a:gd name="T9" fmla="*/ 98 h 705"/>
              <a:gd name="T10" fmla="*/ 166 w 370"/>
              <a:gd name="T11" fmla="*/ 139 h 705"/>
              <a:gd name="T12" fmla="*/ 192 w 370"/>
              <a:gd name="T13" fmla="*/ 124 h 705"/>
              <a:gd name="T14" fmla="*/ 223 w 370"/>
              <a:gd name="T15" fmla="*/ 124 h 705"/>
              <a:gd name="T16" fmla="*/ 249 w 370"/>
              <a:gd name="T17" fmla="*/ 118 h 705"/>
              <a:gd name="T18" fmla="*/ 285 w 370"/>
              <a:gd name="T19" fmla="*/ 108 h 705"/>
              <a:gd name="T20" fmla="*/ 327 w 370"/>
              <a:gd name="T21" fmla="*/ 160 h 705"/>
              <a:gd name="T22" fmla="*/ 331 w 370"/>
              <a:gd name="T23" fmla="*/ 186 h 705"/>
              <a:gd name="T24" fmla="*/ 358 w 370"/>
              <a:gd name="T25" fmla="*/ 217 h 705"/>
              <a:gd name="T26" fmla="*/ 369 w 370"/>
              <a:gd name="T27" fmla="*/ 233 h 705"/>
              <a:gd name="T28" fmla="*/ 369 w 370"/>
              <a:gd name="T29" fmla="*/ 284 h 705"/>
              <a:gd name="T30" fmla="*/ 352 w 370"/>
              <a:gd name="T31" fmla="*/ 300 h 705"/>
              <a:gd name="T32" fmla="*/ 327 w 370"/>
              <a:gd name="T33" fmla="*/ 300 h 705"/>
              <a:gd name="T34" fmla="*/ 259 w 370"/>
              <a:gd name="T35" fmla="*/ 300 h 705"/>
              <a:gd name="T36" fmla="*/ 233 w 370"/>
              <a:gd name="T37" fmla="*/ 351 h 705"/>
              <a:gd name="T38" fmla="*/ 264 w 370"/>
              <a:gd name="T39" fmla="*/ 423 h 705"/>
              <a:gd name="T40" fmla="*/ 207 w 370"/>
              <a:gd name="T41" fmla="*/ 382 h 705"/>
              <a:gd name="T42" fmla="*/ 176 w 370"/>
              <a:gd name="T43" fmla="*/ 341 h 705"/>
              <a:gd name="T44" fmla="*/ 135 w 370"/>
              <a:gd name="T45" fmla="*/ 382 h 705"/>
              <a:gd name="T46" fmla="*/ 114 w 370"/>
              <a:gd name="T47" fmla="*/ 444 h 705"/>
              <a:gd name="T48" fmla="*/ 98 w 370"/>
              <a:gd name="T49" fmla="*/ 501 h 705"/>
              <a:gd name="T50" fmla="*/ 135 w 370"/>
              <a:gd name="T51" fmla="*/ 542 h 705"/>
              <a:gd name="T52" fmla="*/ 150 w 370"/>
              <a:gd name="T53" fmla="*/ 574 h 705"/>
              <a:gd name="T54" fmla="*/ 192 w 370"/>
              <a:gd name="T55" fmla="*/ 652 h 705"/>
              <a:gd name="T56" fmla="*/ 233 w 370"/>
              <a:gd name="T57" fmla="*/ 682 h 705"/>
              <a:gd name="T58" fmla="*/ 217 w 370"/>
              <a:gd name="T59" fmla="*/ 694 h 705"/>
              <a:gd name="T60" fmla="*/ 202 w 370"/>
              <a:gd name="T61" fmla="*/ 704 h 705"/>
              <a:gd name="T62" fmla="*/ 192 w 370"/>
              <a:gd name="T63" fmla="*/ 682 h 705"/>
              <a:gd name="T64" fmla="*/ 150 w 370"/>
              <a:gd name="T65" fmla="*/ 666 h 705"/>
              <a:gd name="T66" fmla="*/ 114 w 370"/>
              <a:gd name="T67" fmla="*/ 625 h 705"/>
              <a:gd name="T68" fmla="*/ 82 w 370"/>
              <a:gd name="T69" fmla="*/ 574 h 705"/>
              <a:gd name="T70" fmla="*/ 72 w 370"/>
              <a:gd name="T71" fmla="*/ 599 h 705"/>
              <a:gd name="T72" fmla="*/ 57 w 370"/>
              <a:gd name="T73" fmla="*/ 558 h 705"/>
              <a:gd name="T74" fmla="*/ 72 w 370"/>
              <a:gd name="T75" fmla="*/ 511 h 705"/>
              <a:gd name="T76" fmla="*/ 82 w 370"/>
              <a:gd name="T77" fmla="*/ 491 h 705"/>
              <a:gd name="T78" fmla="*/ 98 w 370"/>
              <a:gd name="T79" fmla="*/ 434 h 705"/>
              <a:gd name="T80" fmla="*/ 94 w 370"/>
              <a:gd name="T81" fmla="*/ 356 h 705"/>
              <a:gd name="T82" fmla="*/ 47 w 370"/>
              <a:gd name="T83" fmla="*/ 284 h 705"/>
              <a:gd name="T84" fmla="*/ 57 w 370"/>
              <a:gd name="T85" fmla="*/ 247 h 705"/>
              <a:gd name="T86" fmla="*/ 67 w 370"/>
              <a:gd name="T87" fmla="*/ 217 h 705"/>
              <a:gd name="T88" fmla="*/ 47 w 370"/>
              <a:gd name="T89" fmla="*/ 175 h 705"/>
              <a:gd name="T90" fmla="*/ 6 w 370"/>
              <a:gd name="T91" fmla="*/ 108 h 705"/>
              <a:gd name="T92" fmla="*/ 0 w 370"/>
              <a:gd name="T93" fmla="*/ 98 h 705"/>
              <a:gd name="T94" fmla="*/ 6 w 370"/>
              <a:gd name="T95" fmla="*/ 67 h 705"/>
              <a:gd name="T96" fmla="*/ 26 w 370"/>
              <a:gd name="T97" fmla="*/ 41 h 705"/>
              <a:gd name="T98" fmla="*/ 57 w 370"/>
              <a:gd name="T99" fmla="*/ 16 h 705"/>
              <a:gd name="T100" fmla="*/ 82 w 370"/>
              <a:gd name="T101" fmla="*/ 10 h 705"/>
              <a:gd name="T102" fmla="*/ 109 w 370"/>
              <a:gd name="T103" fmla="*/ 0 h 7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0"/>
              <a:gd name="T157" fmla="*/ 0 h 705"/>
              <a:gd name="T158" fmla="*/ 370 w 370"/>
              <a:gd name="T159" fmla="*/ 705 h 7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0" h="705">
                <a:moveTo>
                  <a:pt x="109" y="0"/>
                </a:moveTo>
                <a:lnTo>
                  <a:pt x="109" y="16"/>
                </a:lnTo>
                <a:lnTo>
                  <a:pt x="114" y="10"/>
                </a:lnTo>
                <a:lnTo>
                  <a:pt x="135" y="26"/>
                </a:lnTo>
                <a:lnTo>
                  <a:pt x="125" y="41"/>
                </a:lnTo>
                <a:lnTo>
                  <a:pt x="135" y="51"/>
                </a:lnTo>
                <a:lnTo>
                  <a:pt x="150" y="41"/>
                </a:lnTo>
                <a:lnTo>
                  <a:pt x="155" y="57"/>
                </a:lnTo>
                <a:lnTo>
                  <a:pt x="166" y="67"/>
                </a:lnTo>
                <a:lnTo>
                  <a:pt x="155" y="98"/>
                </a:lnTo>
                <a:lnTo>
                  <a:pt x="155" y="134"/>
                </a:lnTo>
                <a:lnTo>
                  <a:pt x="166" y="139"/>
                </a:lnTo>
                <a:lnTo>
                  <a:pt x="182" y="124"/>
                </a:lnTo>
                <a:lnTo>
                  <a:pt x="192" y="124"/>
                </a:lnTo>
                <a:lnTo>
                  <a:pt x="207" y="108"/>
                </a:lnTo>
                <a:lnTo>
                  <a:pt x="223" y="124"/>
                </a:lnTo>
                <a:lnTo>
                  <a:pt x="233" y="118"/>
                </a:lnTo>
                <a:lnTo>
                  <a:pt x="249" y="118"/>
                </a:lnTo>
                <a:lnTo>
                  <a:pt x="259" y="98"/>
                </a:lnTo>
                <a:lnTo>
                  <a:pt x="285" y="108"/>
                </a:lnTo>
                <a:lnTo>
                  <a:pt x="301" y="124"/>
                </a:lnTo>
                <a:lnTo>
                  <a:pt x="327" y="160"/>
                </a:lnTo>
                <a:lnTo>
                  <a:pt x="327" y="165"/>
                </a:lnTo>
                <a:lnTo>
                  <a:pt x="331" y="186"/>
                </a:lnTo>
                <a:lnTo>
                  <a:pt x="342" y="206"/>
                </a:lnTo>
                <a:lnTo>
                  <a:pt x="358" y="217"/>
                </a:lnTo>
                <a:lnTo>
                  <a:pt x="358" y="227"/>
                </a:lnTo>
                <a:lnTo>
                  <a:pt x="369" y="233"/>
                </a:lnTo>
                <a:lnTo>
                  <a:pt x="369" y="247"/>
                </a:lnTo>
                <a:lnTo>
                  <a:pt x="369" y="284"/>
                </a:lnTo>
                <a:lnTo>
                  <a:pt x="358" y="300"/>
                </a:lnTo>
                <a:lnTo>
                  <a:pt x="352" y="300"/>
                </a:lnTo>
                <a:lnTo>
                  <a:pt x="331" y="294"/>
                </a:lnTo>
                <a:lnTo>
                  <a:pt x="327" y="300"/>
                </a:lnTo>
                <a:lnTo>
                  <a:pt x="290" y="294"/>
                </a:lnTo>
                <a:lnTo>
                  <a:pt x="259" y="300"/>
                </a:lnTo>
                <a:lnTo>
                  <a:pt x="259" y="335"/>
                </a:lnTo>
                <a:lnTo>
                  <a:pt x="233" y="351"/>
                </a:lnTo>
                <a:lnTo>
                  <a:pt x="243" y="378"/>
                </a:lnTo>
                <a:lnTo>
                  <a:pt x="264" y="423"/>
                </a:lnTo>
                <a:lnTo>
                  <a:pt x="249" y="408"/>
                </a:lnTo>
                <a:lnTo>
                  <a:pt x="207" y="382"/>
                </a:lnTo>
                <a:lnTo>
                  <a:pt x="166" y="378"/>
                </a:lnTo>
                <a:lnTo>
                  <a:pt x="176" y="341"/>
                </a:lnTo>
                <a:lnTo>
                  <a:pt x="135" y="351"/>
                </a:lnTo>
                <a:lnTo>
                  <a:pt x="135" y="382"/>
                </a:lnTo>
                <a:lnTo>
                  <a:pt x="135" y="408"/>
                </a:lnTo>
                <a:lnTo>
                  <a:pt x="114" y="444"/>
                </a:lnTo>
                <a:lnTo>
                  <a:pt x="109" y="486"/>
                </a:lnTo>
                <a:lnTo>
                  <a:pt x="98" y="501"/>
                </a:lnTo>
                <a:lnTo>
                  <a:pt x="109" y="553"/>
                </a:lnTo>
                <a:lnTo>
                  <a:pt x="135" y="542"/>
                </a:lnTo>
                <a:lnTo>
                  <a:pt x="140" y="574"/>
                </a:lnTo>
                <a:lnTo>
                  <a:pt x="150" y="574"/>
                </a:lnTo>
                <a:lnTo>
                  <a:pt x="166" y="641"/>
                </a:lnTo>
                <a:lnTo>
                  <a:pt x="192" y="652"/>
                </a:lnTo>
                <a:lnTo>
                  <a:pt x="217" y="652"/>
                </a:lnTo>
                <a:lnTo>
                  <a:pt x="233" y="682"/>
                </a:lnTo>
                <a:lnTo>
                  <a:pt x="223" y="682"/>
                </a:lnTo>
                <a:lnTo>
                  <a:pt x="217" y="694"/>
                </a:lnTo>
                <a:lnTo>
                  <a:pt x="207" y="682"/>
                </a:lnTo>
                <a:lnTo>
                  <a:pt x="202" y="704"/>
                </a:lnTo>
                <a:lnTo>
                  <a:pt x="182" y="704"/>
                </a:lnTo>
                <a:lnTo>
                  <a:pt x="192" y="682"/>
                </a:lnTo>
                <a:lnTo>
                  <a:pt x="155" y="662"/>
                </a:lnTo>
                <a:lnTo>
                  <a:pt x="150" y="666"/>
                </a:lnTo>
                <a:lnTo>
                  <a:pt x="135" y="641"/>
                </a:lnTo>
                <a:lnTo>
                  <a:pt x="114" y="625"/>
                </a:lnTo>
                <a:lnTo>
                  <a:pt x="94" y="594"/>
                </a:lnTo>
                <a:lnTo>
                  <a:pt x="82" y="574"/>
                </a:lnTo>
                <a:lnTo>
                  <a:pt x="72" y="584"/>
                </a:lnTo>
                <a:lnTo>
                  <a:pt x="72" y="599"/>
                </a:lnTo>
                <a:lnTo>
                  <a:pt x="67" y="594"/>
                </a:lnTo>
                <a:lnTo>
                  <a:pt x="57" y="558"/>
                </a:lnTo>
                <a:lnTo>
                  <a:pt x="67" y="527"/>
                </a:lnTo>
                <a:lnTo>
                  <a:pt x="72" y="511"/>
                </a:lnTo>
                <a:lnTo>
                  <a:pt x="72" y="501"/>
                </a:lnTo>
                <a:lnTo>
                  <a:pt x="82" y="491"/>
                </a:lnTo>
                <a:lnTo>
                  <a:pt x="82" y="476"/>
                </a:lnTo>
                <a:lnTo>
                  <a:pt x="98" y="434"/>
                </a:lnTo>
                <a:lnTo>
                  <a:pt x="109" y="408"/>
                </a:lnTo>
                <a:lnTo>
                  <a:pt x="94" y="356"/>
                </a:lnTo>
                <a:lnTo>
                  <a:pt x="94" y="335"/>
                </a:lnTo>
                <a:lnTo>
                  <a:pt x="47" y="284"/>
                </a:lnTo>
                <a:lnTo>
                  <a:pt x="47" y="268"/>
                </a:lnTo>
                <a:lnTo>
                  <a:pt x="57" y="247"/>
                </a:lnTo>
                <a:lnTo>
                  <a:pt x="57" y="227"/>
                </a:lnTo>
                <a:lnTo>
                  <a:pt x="67" y="217"/>
                </a:lnTo>
                <a:lnTo>
                  <a:pt x="57" y="190"/>
                </a:lnTo>
                <a:lnTo>
                  <a:pt x="47" y="175"/>
                </a:lnTo>
                <a:lnTo>
                  <a:pt x="16" y="124"/>
                </a:lnTo>
                <a:lnTo>
                  <a:pt x="6" y="108"/>
                </a:lnTo>
                <a:lnTo>
                  <a:pt x="0" y="108"/>
                </a:lnTo>
                <a:lnTo>
                  <a:pt x="0" y="98"/>
                </a:lnTo>
                <a:lnTo>
                  <a:pt x="6" y="92"/>
                </a:lnTo>
                <a:lnTo>
                  <a:pt x="6" y="67"/>
                </a:lnTo>
                <a:lnTo>
                  <a:pt x="16" y="51"/>
                </a:lnTo>
                <a:lnTo>
                  <a:pt x="26" y="41"/>
                </a:lnTo>
                <a:lnTo>
                  <a:pt x="67" y="30"/>
                </a:lnTo>
                <a:lnTo>
                  <a:pt x="57" y="16"/>
                </a:lnTo>
                <a:lnTo>
                  <a:pt x="72" y="26"/>
                </a:lnTo>
                <a:lnTo>
                  <a:pt x="82" y="10"/>
                </a:lnTo>
                <a:lnTo>
                  <a:pt x="109"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1" name="Freeform 108">
            <a:extLst>
              <a:ext uri="{FF2B5EF4-FFF2-40B4-BE49-F238E27FC236}">
                <a16:creationId xmlns:a16="http://schemas.microsoft.com/office/drawing/2014/main" id="{B1FBD903-8A25-474E-9B10-A3D0BD5E2EBC}"/>
              </a:ext>
            </a:extLst>
          </p:cNvPr>
          <p:cNvSpPr>
            <a:spLocks noChangeArrowheads="1"/>
          </p:cNvSpPr>
          <p:nvPr/>
        </p:nvSpPr>
        <p:spPr bwMode="auto">
          <a:xfrm>
            <a:off x="6059174" y="3995324"/>
            <a:ext cx="136652" cy="115170"/>
          </a:xfrm>
          <a:custGeom>
            <a:avLst/>
            <a:gdLst>
              <a:gd name="T0" fmla="*/ 0 w 224"/>
              <a:gd name="T1" fmla="*/ 83 h 182"/>
              <a:gd name="T2" fmla="*/ 6 w 224"/>
              <a:gd name="T3" fmla="*/ 73 h 182"/>
              <a:gd name="T4" fmla="*/ 6 w 224"/>
              <a:gd name="T5" fmla="*/ 93 h 182"/>
              <a:gd name="T6" fmla="*/ 16 w 224"/>
              <a:gd name="T7" fmla="*/ 98 h 182"/>
              <a:gd name="T8" fmla="*/ 21 w 224"/>
              <a:gd name="T9" fmla="*/ 108 h 182"/>
              <a:gd name="T10" fmla="*/ 47 w 224"/>
              <a:gd name="T11" fmla="*/ 108 h 182"/>
              <a:gd name="T12" fmla="*/ 58 w 224"/>
              <a:gd name="T13" fmla="*/ 98 h 182"/>
              <a:gd name="T14" fmla="*/ 109 w 224"/>
              <a:gd name="T15" fmla="*/ 98 h 182"/>
              <a:gd name="T16" fmla="*/ 130 w 224"/>
              <a:gd name="T17" fmla="*/ 93 h 182"/>
              <a:gd name="T18" fmla="*/ 150 w 224"/>
              <a:gd name="T19" fmla="*/ 73 h 182"/>
              <a:gd name="T20" fmla="*/ 176 w 224"/>
              <a:gd name="T21" fmla="*/ 41 h 182"/>
              <a:gd name="T22" fmla="*/ 197 w 224"/>
              <a:gd name="T23" fmla="*/ 15 h 182"/>
              <a:gd name="T24" fmla="*/ 207 w 224"/>
              <a:gd name="T25" fmla="*/ 0 h 182"/>
              <a:gd name="T26" fmla="*/ 218 w 224"/>
              <a:gd name="T27" fmla="*/ 10 h 182"/>
              <a:gd name="T28" fmla="*/ 218 w 224"/>
              <a:gd name="T29" fmla="*/ 26 h 182"/>
              <a:gd name="T30" fmla="*/ 218 w 224"/>
              <a:gd name="T31" fmla="*/ 51 h 182"/>
              <a:gd name="T32" fmla="*/ 207 w 224"/>
              <a:gd name="T33" fmla="*/ 51 h 182"/>
              <a:gd name="T34" fmla="*/ 197 w 224"/>
              <a:gd name="T35" fmla="*/ 57 h 182"/>
              <a:gd name="T36" fmla="*/ 207 w 224"/>
              <a:gd name="T37" fmla="*/ 93 h 182"/>
              <a:gd name="T38" fmla="*/ 218 w 224"/>
              <a:gd name="T39" fmla="*/ 93 h 182"/>
              <a:gd name="T40" fmla="*/ 223 w 224"/>
              <a:gd name="T41" fmla="*/ 108 h 182"/>
              <a:gd name="T42" fmla="*/ 218 w 224"/>
              <a:gd name="T43" fmla="*/ 108 h 182"/>
              <a:gd name="T44" fmla="*/ 197 w 224"/>
              <a:gd name="T45" fmla="*/ 108 h 182"/>
              <a:gd name="T46" fmla="*/ 197 w 224"/>
              <a:gd name="T47" fmla="*/ 124 h 182"/>
              <a:gd name="T48" fmla="*/ 192 w 224"/>
              <a:gd name="T49" fmla="*/ 140 h 182"/>
              <a:gd name="T50" fmla="*/ 192 w 224"/>
              <a:gd name="T51" fmla="*/ 175 h 182"/>
              <a:gd name="T52" fmla="*/ 182 w 224"/>
              <a:gd name="T53" fmla="*/ 181 h 182"/>
              <a:gd name="T54" fmla="*/ 47 w 224"/>
              <a:gd name="T55" fmla="*/ 160 h 182"/>
              <a:gd name="T56" fmla="*/ 42 w 224"/>
              <a:gd name="T57" fmla="*/ 140 h 182"/>
              <a:gd name="T58" fmla="*/ 21 w 224"/>
              <a:gd name="T59" fmla="*/ 118 h 182"/>
              <a:gd name="T60" fmla="*/ 6 w 224"/>
              <a:gd name="T61" fmla="*/ 98 h 182"/>
              <a:gd name="T62" fmla="*/ 0 w 224"/>
              <a:gd name="T63" fmla="*/ 83 h 182"/>
              <a:gd name="T64" fmla="*/ 0 w 224"/>
              <a:gd name="T65" fmla="*/ 83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182"/>
              <a:gd name="T101" fmla="*/ 224 w 224"/>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182">
                <a:moveTo>
                  <a:pt x="0" y="83"/>
                </a:moveTo>
                <a:lnTo>
                  <a:pt x="6" y="73"/>
                </a:lnTo>
                <a:lnTo>
                  <a:pt x="6" y="93"/>
                </a:lnTo>
                <a:lnTo>
                  <a:pt x="16" y="98"/>
                </a:lnTo>
                <a:lnTo>
                  <a:pt x="21" y="108"/>
                </a:lnTo>
                <a:lnTo>
                  <a:pt x="47" y="108"/>
                </a:lnTo>
                <a:lnTo>
                  <a:pt x="58" y="98"/>
                </a:lnTo>
                <a:lnTo>
                  <a:pt x="109" y="98"/>
                </a:lnTo>
                <a:lnTo>
                  <a:pt x="130" y="93"/>
                </a:lnTo>
                <a:lnTo>
                  <a:pt x="150" y="73"/>
                </a:lnTo>
                <a:lnTo>
                  <a:pt x="176" y="41"/>
                </a:lnTo>
                <a:lnTo>
                  <a:pt x="197" y="15"/>
                </a:lnTo>
                <a:lnTo>
                  <a:pt x="207" y="0"/>
                </a:lnTo>
                <a:lnTo>
                  <a:pt x="218" y="10"/>
                </a:lnTo>
                <a:lnTo>
                  <a:pt x="218" y="26"/>
                </a:lnTo>
                <a:lnTo>
                  <a:pt x="218" y="51"/>
                </a:lnTo>
                <a:lnTo>
                  <a:pt x="207" y="51"/>
                </a:lnTo>
                <a:lnTo>
                  <a:pt x="197" y="57"/>
                </a:lnTo>
                <a:lnTo>
                  <a:pt x="207" y="93"/>
                </a:lnTo>
                <a:lnTo>
                  <a:pt x="218" y="93"/>
                </a:lnTo>
                <a:lnTo>
                  <a:pt x="223" y="108"/>
                </a:lnTo>
                <a:lnTo>
                  <a:pt x="218" y="108"/>
                </a:lnTo>
                <a:lnTo>
                  <a:pt x="197" y="108"/>
                </a:lnTo>
                <a:lnTo>
                  <a:pt x="197" y="124"/>
                </a:lnTo>
                <a:lnTo>
                  <a:pt x="192" y="140"/>
                </a:lnTo>
                <a:lnTo>
                  <a:pt x="192" y="175"/>
                </a:lnTo>
                <a:lnTo>
                  <a:pt x="182" y="181"/>
                </a:lnTo>
                <a:lnTo>
                  <a:pt x="47" y="160"/>
                </a:lnTo>
                <a:lnTo>
                  <a:pt x="42" y="140"/>
                </a:lnTo>
                <a:lnTo>
                  <a:pt x="21" y="118"/>
                </a:lnTo>
                <a:lnTo>
                  <a:pt x="6" y="98"/>
                </a:lnTo>
                <a:lnTo>
                  <a:pt x="0" y="8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2" name="Freeform 109">
            <a:extLst>
              <a:ext uri="{FF2B5EF4-FFF2-40B4-BE49-F238E27FC236}">
                <a16:creationId xmlns:a16="http://schemas.microsoft.com/office/drawing/2014/main" id="{EAE3FA52-204F-D94A-8F96-446C499CD46B}"/>
              </a:ext>
            </a:extLst>
          </p:cNvPr>
          <p:cNvSpPr>
            <a:spLocks noChangeArrowheads="1"/>
          </p:cNvSpPr>
          <p:nvPr/>
        </p:nvSpPr>
        <p:spPr bwMode="auto">
          <a:xfrm>
            <a:off x="7445643" y="4070505"/>
            <a:ext cx="219562" cy="454282"/>
          </a:xfrm>
          <a:custGeom>
            <a:avLst/>
            <a:gdLst>
              <a:gd name="T0" fmla="*/ 10 w 359"/>
              <a:gd name="T1" fmla="*/ 41 h 711"/>
              <a:gd name="T2" fmla="*/ 31 w 359"/>
              <a:gd name="T3" fmla="*/ 41 h 711"/>
              <a:gd name="T4" fmla="*/ 57 w 359"/>
              <a:gd name="T5" fmla="*/ 31 h 711"/>
              <a:gd name="T6" fmla="*/ 83 w 359"/>
              <a:gd name="T7" fmla="*/ 31 h 711"/>
              <a:gd name="T8" fmla="*/ 109 w 359"/>
              <a:gd name="T9" fmla="*/ 6 h 711"/>
              <a:gd name="T10" fmla="*/ 151 w 359"/>
              <a:gd name="T11" fmla="*/ 16 h 711"/>
              <a:gd name="T12" fmla="*/ 202 w 359"/>
              <a:gd name="T13" fmla="*/ 21 h 711"/>
              <a:gd name="T14" fmla="*/ 227 w 359"/>
              <a:gd name="T15" fmla="*/ 88 h 711"/>
              <a:gd name="T16" fmla="*/ 259 w 359"/>
              <a:gd name="T17" fmla="*/ 88 h 711"/>
              <a:gd name="T18" fmla="*/ 233 w 359"/>
              <a:gd name="T19" fmla="*/ 99 h 711"/>
              <a:gd name="T20" fmla="*/ 217 w 359"/>
              <a:gd name="T21" fmla="*/ 114 h 711"/>
              <a:gd name="T22" fmla="*/ 202 w 359"/>
              <a:gd name="T23" fmla="*/ 156 h 711"/>
              <a:gd name="T24" fmla="*/ 176 w 359"/>
              <a:gd name="T25" fmla="*/ 171 h 711"/>
              <a:gd name="T26" fmla="*/ 202 w 359"/>
              <a:gd name="T27" fmla="*/ 259 h 711"/>
              <a:gd name="T28" fmla="*/ 259 w 359"/>
              <a:gd name="T29" fmla="*/ 331 h 711"/>
              <a:gd name="T30" fmla="*/ 285 w 359"/>
              <a:gd name="T31" fmla="*/ 347 h 711"/>
              <a:gd name="T32" fmla="*/ 316 w 359"/>
              <a:gd name="T33" fmla="*/ 388 h 711"/>
              <a:gd name="T34" fmla="*/ 327 w 359"/>
              <a:gd name="T35" fmla="*/ 415 h 711"/>
              <a:gd name="T36" fmla="*/ 352 w 359"/>
              <a:gd name="T37" fmla="*/ 497 h 711"/>
              <a:gd name="T38" fmla="*/ 352 w 359"/>
              <a:gd name="T39" fmla="*/ 518 h 711"/>
              <a:gd name="T40" fmla="*/ 358 w 359"/>
              <a:gd name="T41" fmla="*/ 533 h 711"/>
              <a:gd name="T42" fmla="*/ 358 w 359"/>
              <a:gd name="T43" fmla="*/ 560 h 711"/>
              <a:gd name="T44" fmla="*/ 316 w 359"/>
              <a:gd name="T45" fmla="*/ 601 h 711"/>
              <a:gd name="T46" fmla="*/ 290 w 359"/>
              <a:gd name="T47" fmla="*/ 616 h 711"/>
              <a:gd name="T48" fmla="*/ 243 w 359"/>
              <a:gd name="T49" fmla="*/ 642 h 711"/>
              <a:gd name="T50" fmla="*/ 217 w 359"/>
              <a:gd name="T51" fmla="*/ 652 h 711"/>
              <a:gd name="T52" fmla="*/ 192 w 359"/>
              <a:gd name="T53" fmla="*/ 683 h 711"/>
              <a:gd name="T54" fmla="*/ 161 w 359"/>
              <a:gd name="T55" fmla="*/ 658 h 711"/>
              <a:gd name="T56" fmla="*/ 161 w 359"/>
              <a:gd name="T57" fmla="*/ 632 h 711"/>
              <a:gd name="T58" fmla="*/ 139 w 359"/>
              <a:gd name="T59" fmla="*/ 626 h 711"/>
              <a:gd name="T60" fmla="*/ 207 w 359"/>
              <a:gd name="T61" fmla="*/ 601 h 711"/>
              <a:gd name="T62" fmla="*/ 202 w 359"/>
              <a:gd name="T63" fmla="*/ 564 h 711"/>
              <a:gd name="T64" fmla="*/ 243 w 359"/>
              <a:gd name="T65" fmla="*/ 548 h 711"/>
              <a:gd name="T66" fmla="*/ 274 w 359"/>
              <a:gd name="T67" fmla="*/ 533 h 711"/>
              <a:gd name="T68" fmla="*/ 270 w 359"/>
              <a:gd name="T69" fmla="*/ 456 h 711"/>
              <a:gd name="T70" fmla="*/ 270 w 359"/>
              <a:gd name="T71" fmla="*/ 425 h 711"/>
              <a:gd name="T72" fmla="*/ 270 w 359"/>
              <a:gd name="T73" fmla="*/ 388 h 711"/>
              <a:gd name="T74" fmla="*/ 259 w 359"/>
              <a:gd name="T75" fmla="*/ 358 h 711"/>
              <a:gd name="T76" fmla="*/ 207 w 359"/>
              <a:gd name="T77" fmla="*/ 305 h 711"/>
              <a:gd name="T78" fmla="*/ 166 w 359"/>
              <a:gd name="T79" fmla="*/ 259 h 711"/>
              <a:gd name="T80" fmla="*/ 139 w 359"/>
              <a:gd name="T81" fmla="*/ 233 h 711"/>
              <a:gd name="T82" fmla="*/ 94 w 359"/>
              <a:gd name="T83" fmla="*/ 182 h 711"/>
              <a:gd name="T84" fmla="*/ 124 w 359"/>
              <a:gd name="T85" fmla="*/ 182 h 711"/>
              <a:gd name="T86" fmla="*/ 119 w 359"/>
              <a:gd name="T87" fmla="*/ 140 h 711"/>
              <a:gd name="T88" fmla="*/ 98 w 359"/>
              <a:gd name="T89" fmla="*/ 125 h 711"/>
              <a:gd name="T90" fmla="*/ 31 w 359"/>
              <a:gd name="T91" fmla="*/ 109 h 711"/>
              <a:gd name="T92" fmla="*/ 31 w 359"/>
              <a:gd name="T93" fmla="*/ 72 h 711"/>
              <a:gd name="T94" fmla="*/ 0 w 359"/>
              <a:gd name="T95" fmla="*/ 47 h 7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9"/>
              <a:gd name="T145" fmla="*/ 0 h 711"/>
              <a:gd name="T146" fmla="*/ 359 w 359"/>
              <a:gd name="T147" fmla="*/ 711 h 7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9" h="711">
                <a:moveTo>
                  <a:pt x="0" y="47"/>
                </a:moveTo>
                <a:lnTo>
                  <a:pt x="10" y="41"/>
                </a:lnTo>
                <a:lnTo>
                  <a:pt x="16" y="41"/>
                </a:lnTo>
                <a:lnTo>
                  <a:pt x="31" y="41"/>
                </a:lnTo>
                <a:lnTo>
                  <a:pt x="41" y="31"/>
                </a:lnTo>
                <a:lnTo>
                  <a:pt x="57" y="31"/>
                </a:lnTo>
                <a:lnTo>
                  <a:pt x="72" y="47"/>
                </a:lnTo>
                <a:lnTo>
                  <a:pt x="83" y="31"/>
                </a:lnTo>
                <a:lnTo>
                  <a:pt x="109" y="21"/>
                </a:lnTo>
                <a:lnTo>
                  <a:pt x="109" y="6"/>
                </a:lnTo>
                <a:lnTo>
                  <a:pt x="135" y="0"/>
                </a:lnTo>
                <a:lnTo>
                  <a:pt x="151" y="16"/>
                </a:lnTo>
                <a:lnTo>
                  <a:pt x="192" y="21"/>
                </a:lnTo>
                <a:lnTo>
                  <a:pt x="202" y="21"/>
                </a:lnTo>
                <a:lnTo>
                  <a:pt x="192" y="47"/>
                </a:lnTo>
                <a:lnTo>
                  <a:pt x="227" y="88"/>
                </a:lnTo>
                <a:lnTo>
                  <a:pt x="249" y="84"/>
                </a:lnTo>
                <a:lnTo>
                  <a:pt x="259" y="88"/>
                </a:lnTo>
                <a:lnTo>
                  <a:pt x="249" y="99"/>
                </a:lnTo>
                <a:lnTo>
                  <a:pt x="233" y="99"/>
                </a:lnTo>
                <a:lnTo>
                  <a:pt x="233" y="114"/>
                </a:lnTo>
                <a:lnTo>
                  <a:pt x="217" y="114"/>
                </a:lnTo>
                <a:lnTo>
                  <a:pt x="202" y="129"/>
                </a:lnTo>
                <a:lnTo>
                  <a:pt x="202" y="156"/>
                </a:lnTo>
                <a:lnTo>
                  <a:pt x="192" y="166"/>
                </a:lnTo>
                <a:lnTo>
                  <a:pt x="176" y="171"/>
                </a:lnTo>
                <a:lnTo>
                  <a:pt x="166" y="217"/>
                </a:lnTo>
                <a:lnTo>
                  <a:pt x="202" y="259"/>
                </a:lnTo>
                <a:lnTo>
                  <a:pt x="217" y="290"/>
                </a:lnTo>
                <a:lnTo>
                  <a:pt x="259" y="331"/>
                </a:lnTo>
                <a:lnTo>
                  <a:pt x="274" y="342"/>
                </a:lnTo>
                <a:lnTo>
                  <a:pt x="285" y="347"/>
                </a:lnTo>
                <a:lnTo>
                  <a:pt x="300" y="368"/>
                </a:lnTo>
                <a:lnTo>
                  <a:pt x="316" y="388"/>
                </a:lnTo>
                <a:lnTo>
                  <a:pt x="327" y="388"/>
                </a:lnTo>
                <a:lnTo>
                  <a:pt x="327" y="415"/>
                </a:lnTo>
                <a:lnTo>
                  <a:pt x="352" y="482"/>
                </a:lnTo>
                <a:lnTo>
                  <a:pt x="352" y="497"/>
                </a:lnTo>
                <a:lnTo>
                  <a:pt x="358" y="507"/>
                </a:lnTo>
                <a:lnTo>
                  <a:pt x="352" y="518"/>
                </a:lnTo>
                <a:lnTo>
                  <a:pt x="352" y="523"/>
                </a:lnTo>
                <a:lnTo>
                  <a:pt x="358" y="533"/>
                </a:lnTo>
                <a:lnTo>
                  <a:pt x="352" y="548"/>
                </a:lnTo>
                <a:lnTo>
                  <a:pt x="358" y="560"/>
                </a:lnTo>
                <a:lnTo>
                  <a:pt x="342" y="585"/>
                </a:lnTo>
                <a:lnTo>
                  <a:pt x="316" y="601"/>
                </a:lnTo>
                <a:lnTo>
                  <a:pt x="300" y="601"/>
                </a:lnTo>
                <a:lnTo>
                  <a:pt x="290" y="616"/>
                </a:lnTo>
                <a:lnTo>
                  <a:pt x="249" y="632"/>
                </a:lnTo>
                <a:lnTo>
                  <a:pt x="243" y="642"/>
                </a:lnTo>
                <a:lnTo>
                  <a:pt x="233" y="668"/>
                </a:lnTo>
                <a:lnTo>
                  <a:pt x="217" y="652"/>
                </a:lnTo>
                <a:lnTo>
                  <a:pt x="217" y="683"/>
                </a:lnTo>
                <a:lnTo>
                  <a:pt x="192" y="683"/>
                </a:lnTo>
                <a:lnTo>
                  <a:pt x="161" y="710"/>
                </a:lnTo>
                <a:lnTo>
                  <a:pt x="161" y="658"/>
                </a:lnTo>
                <a:lnTo>
                  <a:pt x="166" y="652"/>
                </a:lnTo>
                <a:lnTo>
                  <a:pt x="161" y="632"/>
                </a:lnTo>
                <a:lnTo>
                  <a:pt x="151" y="632"/>
                </a:lnTo>
                <a:lnTo>
                  <a:pt x="139" y="626"/>
                </a:lnTo>
                <a:lnTo>
                  <a:pt x="182" y="605"/>
                </a:lnTo>
                <a:lnTo>
                  <a:pt x="207" y="601"/>
                </a:lnTo>
                <a:lnTo>
                  <a:pt x="207" y="585"/>
                </a:lnTo>
                <a:lnTo>
                  <a:pt x="202" y="564"/>
                </a:lnTo>
                <a:lnTo>
                  <a:pt x="217" y="560"/>
                </a:lnTo>
                <a:lnTo>
                  <a:pt x="243" y="548"/>
                </a:lnTo>
                <a:lnTo>
                  <a:pt x="259" y="544"/>
                </a:lnTo>
                <a:lnTo>
                  <a:pt x="274" y="533"/>
                </a:lnTo>
                <a:lnTo>
                  <a:pt x="274" y="497"/>
                </a:lnTo>
                <a:lnTo>
                  <a:pt x="270" y="456"/>
                </a:lnTo>
                <a:lnTo>
                  <a:pt x="270" y="440"/>
                </a:lnTo>
                <a:lnTo>
                  <a:pt x="270" y="425"/>
                </a:lnTo>
                <a:lnTo>
                  <a:pt x="270" y="409"/>
                </a:lnTo>
                <a:lnTo>
                  <a:pt x="270" y="388"/>
                </a:lnTo>
                <a:lnTo>
                  <a:pt x="259" y="388"/>
                </a:lnTo>
                <a:lnTo>
                  <a:pt x="259" y="358"/>
                </a:lnTo>
                <a:lnTo>
                  <a:pt x="227" y="331"/>
                </a:lnTo>
                <a:lnTo>
                  <a:pt x="207" y="305"/>
                </a:lnTo>
                <a:lnTo>
                  <a:pt x="182" y="280"/>
                </a:lnTo>
                <a:lnTo>
                  <a:pt x="166" y="259"/>
                </a:lnTo>
                <a:lnTo>
                  <a:pt x="151" y="239"/>
                </a:lnTo>
                <a:lnTo>
                  <a:pt x="139" y="233"/>
                </a:lnTo>
                <a:lnTo>
                  <a:pt x="94" y="197"/>
                </a:lnTo>
                <a:lnTo>
                  <a:pt x="94" y="182"/>
                </a:lnTo>
                <a:lnTo>
                  <a:pt x="109" y="182"/>
                </a:lnTo>
                <a:lnTo>
                  <a:pt x="124" y="182"/>
                </a:lnTo>
                <a:lnTo>
                  <a:pt x="124" y="156"/>
                </a:lnTo>
                <a:lnTo>
                  <a:pt x="119" y="140"/>
                </a:lnTo>
                <a:lnTo>
                  <a:pt x="109" y="140"/>
                </a:lnTo>
                <a:lnTo>
                  <a:pt x="98" y="125"/>
                </a:lnTo>
                <a:lnTo>
                  <a:pt x="67" y="125"/>
                </a:lnTo>
                <a:lnTo>
                  <a:pt x="31" y="109"/>
                </a:lnTo>
                <a:lnTo>
                  <a:pt x="31" y="84"/>
                </a:lnTo>
                <a:lnTo>
                  <a:pt x="31" y="72"/>
                </a:lnTo>
                <a:lnTo>
                  <a:pt x="10" y="62"/>
                </a:lnTo>
                <a:lnTo>
                  <a:pt x="0" y="4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3" name="Freeform 110">
            <a:extLst>
              <a:ext uri="{FF2B5EF4-FFF2-40B4-BE49-F238E27FC236}">
                <a16:creationId xmlns:a16="http://schemas.microsoft.com/office/drawing/2014/main" id="{C97C6750-1997-BB4B-A5AF-E6A25C704942}"/>
              </a:ext>
            </a:extLst>
          </p:cNvPr>
          <p:cNvSpPr>
            <a:spLocks noChangeArrowheads="1"/>
          </p:cNvSpPr>
          <p:nvPr/>
        </p:nvSpPr>
        <p:spPr bwMode="auto">
          <a:xfrm>
            <a:off x="2232952" y="4318442"/>
            <a:ext cx="64487" cy="39989"/>
          </a:xfrm>
          <a:custGeom>
            <a:avLst/>
            <a:gdLst>
              <a:gd name="T0" fmla="*/ 0 w 105"/>
              <a:gd name="T1" fmla="*/ 37 h 64"/>
              <a:gd name="T2" fmla="*/ 16 w 105"/>
              <a:gd name="T3" fmla="*/ 21 h 64"/>
              <a:gd name="T4" fmla="*/ 26 w 105"/>
              <a:gd name="T5" fmla="*/ 0 h 64"/>
              <a:gd name="T6" fmla="*/ 61 w 105"/>
              <a:gd name="T7" fmla="*/ 11 h 64"/>
              <a:gd name="T8" fmla="*/ 93 w 105"/>
              <a:gd name="T9" fmla="*/ 27 h 64"/>
              <a:gd name="T10" fmla="*/ 104 w 105"/>
              <a:gd name="T11" fmla="*/ 53 h 64"/>
              <a:gd name="T12" fmla="*/ 83 w 105"/>
              <a:gd name="T13" fmla="*/ 63 h 64"/>
              <a:gd name="T14" fmla="*/ 36 w 105"/>
              <a:gd name="T15" fmla="*/ 53 h 64"/>
              <a:gd name="T16" fmla="*/ 0 w 105"/>
              <a:gd name="T17" fmla="*/ 37 h 64"/>
              <a:gd name="T18" fmla="*/ 0 w 105"/>
              <a:gd name="T19" fmla="*/ 3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64"/>
              <a:gd name="T32" fmla="*/ 105 w 105"/>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64">
                <a:moveTo>
                  <a:pt x="0" y="37"/>
                </a:moveTo>
                <a:lnTo>
                  <a:pt x="16" y="21"/>
                </a:lnTo>
                <a:lnTo>
                  <a:pt x="26" y="0"/>
                </a:lnTo>
                <a:lnTo>
                  <a:pt x="61" y="11"/>
                </a:lnTo>
                <a:lnTo>
                  <a:pt x="93" y="27"/>
                </a:lnTo>
                <a:lnTo>
                  <a:pt x="104" y="53"/>
                </a:lnTo>
                <a:lnTo>
                  <a:pt x="83" y="63"/>
                </a:lnTo>
                <a:lnTo>
                  <a:pt x="36" y="53"/>
                </a:lnTo>
                <a:lnTo>
                  <a:pt x="0" y="3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4" name="Freeform 111">
            <a:extLst>
              <a:ext uri="{FF2B5EF4-FFF2-40B4-BE49-F238E27FC236}">
                <a16:creationId xmlns:a16="http://schemas.microsoft.com/office/drawing/2014/main" id="{3946F49C-A39B-A54E-8157-93652E708776}"/>
              </a:ext>
            </a:extLst>
          </p:cNvPr>
          <p:cNvSpPr>
            <a:spLocks noChangeArrowheads="1"/>
          </p:cNvSpPr>
          <p:nvPr/>
        </p:nvSpPr>
        <p:spPr bwMode="auto">
          <a:xfrm>
            <a:off x="7686700" y="4571177"/>
            <a:ext cx="257947" cy="188751"/>
          </a:xfrm>
          <a:custGeom>
            <a:avLst/>
            <a:gdLst>
              <a:gd name="T0" fmla="*/ 202 w 420"/>
              <a:gd name="T1" fmla="*/ 109 h 296"/>
              <a:gd name="T2" fmla="*/ 207 w 420"/>
              <a:gd name="T3" fmla="*/ 145 h 296"/>
              <a:gd name="T4" fmla="*/ 227 w 420"/>
              <a:gd name="T5" fmla="*/ 129 h 296"/>
              <a:gd name="T6" fmla="*/ 243 w 420"/>
              <a:gd name="T7" fmla="*/ 129 h 296"/>
              <a:gd name="T8" fmla="*/ 227 w 420"/>
              <a:gd name="T9" fmla="*/ 109 h 296"/>
              <a:gd name="T10" fmla="*/ 233 w 420"/>
              <a:gd name="T11" fmla="*/ 103 h 296"/>
              <a:gd name="T12" fmla="*/ 243 w 420"/>
              <a:gd name="T13" fmla="*/ 78 h 296"/>
              <a:gd name="T14" fmla="*/ 258 w 420"/>
              <a:gd name="T15" fmla="*/ 68 h 296"/>
              <a:gd name="T16" fmla="*/ 270 w 420"/>
              <a:gd name="T17" fmla="*/ 78 h 296"/>
              <a:gd name="T18" fmla="*/ 285 w 420"/>
              <a:gd name="T19" fmla="*/ 37 h 296"/>
              <a:gd name="T20" fmla="*/ 301 w 420"/>
              <a:gd name="T21" fmla="*/ 0 h 296"/>
              <a:gd name="T22" fmla="*/ 311 w 420"/>
              <a:gd name="T23" fmla="*/ 11 h 296"/>
              <a:gd name="T24" fmla="*/ 311 w 420"/>
              <a:gd name="T25" fmla="*/ 26 h 296"/>
              <a:gd name="T26" fmla="*/ 315 w 420"/>
              <a:gd name="T27" fmla="*/ 11 h 296"/>
              <a:gd name="T28" fmla="*/ 326 w 420"/>
              <a:gd name="T29" fmla="*/ 11 h 296"/>
              <a:gd name="T30" fmla="*/ 326 w 420"/>
              <a:gd name="T31" fmla="*/ 26 h 296"/>
              <a:gd name="T32" fmla="*/ 342 w 420"/>
              <a:gd name="T33" fmla="*/ 26 h 296"/>
              <a:gd name="T34" fmla="*/ 342 w 420"/>
              <a:gd name="T35" fmla="*/ 41 h 296"/>
              <a:gd name="T36" fmla="*/ 352 w 420"/>
              <a:gd name="T37" fmla="*/ 52 h 296"/>
              <a:gd name="T38" fmla="*/ 358 w 420"/>
              <a:gd name="T39" fmla="*/ 52 h 296"/>
              <a:gd name="T40" fmla="*/ 358 w 420"/>
              <a:gd name="T41" fmla="*/ 62 h 296"/>
              <a:gd name="T42" fmla="*/ 352 w 420"/>
              <a:gd name="T43" fmla="*/ 68 h 296"/>
              <a:gd name="T44" fmla="*/ 368 w 420"/>
              <a:gd name="T45" fmla="*/ 68 h 296"/>
              <a:gd name="T46" fmla="*/ 378 w 420"/>
              <a:gd name="T47" fmla="*/ 62 h 296"/>
              <a:gd name="T48" fmla="*/ 399 w 420"/>
              <a:gd name="T49" fmla="*/ 78 h 296"/>
              <a:gd name="T50" fmla="*/ 419 w 420"/>
              <a:gd name="T51" fmla="*/ 78 h 296"/>
              <a:gd name="T52" fmla="*/ 419 w 420"/>
              <a:gd name="T53" fmla="*/ 93 h 296"/>
              <a:gd name="T54" fmla="*/ 399 w 420"/>
              <a:gd name="T55" fmla="*/ 93 h 296"/>
              <a:gd name="T56" fmla="*/ 383 w 420"/>
              <a:gd name="T57" fmla="*/ 103 h 296"/>
              <a:gd name="T58" fmla="*/ 378 w 420"/>
              <a:gd name="T59" fmla="*/ 103 h 296"/>
              <a:gd name="T60" fmla="*/ 368 w 420"/>
              <a:gd name="T61" fmla="*/ 103 h 296"/>
              <a:gd name="T62" fmla="*/ 393 w 420"/>
              <a:gd name="T63" fmla="*/ 129 h 296"/>
              <a:gd name="T64" fmla="*/ 358 w 420"/>
              <a:gd name="T65" fmla="*/ 135 h 296"/>
              <a:gd name="T66" fmla="*/ 352 w 420"/>
              <a:gd name="T67" fmla="*/ 129 h 296"/>
              <a:gd name="T68" fmla="*/ 342 w 420"/>
              <a:gd name="T69" fmla="*/ 135 h 296"/>
              <a:gd name="T70" fmla="*/ 352 w 420"/>
              <a:gd name="T71" fmla="*/ 150 h 296"/>
              <a:gd name="T72" fmla="*/ 274 w 420"/>
              <a:gd name="T73" fmla="*/ 145 h 296"/>
              <a:gd name="T74" fmla="*/ 258 w 420"/>
              <a:gd name="T75" fmla="*/ 197 h 296"/>
              <a:gd name="T76" fmla="*/ 233 w 420"/>
              <a:gd name="T77" fmla="*/ 201 h 296"/>
              <a:gd name="T78" fmla="*/ 227 w 420"/>
              <a:gd name="T79" fmla="*/ 254 h 296"/>
              <a:gd name="T80" fmla="*/ 182 w 420"/>
              <a:gd name="T81" fmla="*/ 279 h 296"/>
              <a:gd name="T82" fmla="*/ 139 w 420"/>
              <a:gd name="T83" fmla="*/ 295 h 296"/>
              <a:gd name="T84" fmla="*/ 82 w 420"/>
              <a:gd name="T85" fmla="*/ 285 h 296"/>
              <a:gd name="T86" fmla="*/ 57 w 420"/>
              <a:gd name="T87" fmla="*/ 285 h 296"/>
              <a:gd name="T88" fmla="*/ 10 w 420"/>
              <a:gd name="T89" fmla="*/ 269 h 296"/>
              <a:gd name="T90" fmla="*/ 0 w 420"/>
              <a:gd name="T91" fmla="*/ 243 h 296"/>
              <a:gd name="T92" fmla="*/ 26 w 420"/>
              <a:gd name="T93" fmla="*/ 243 h 296"/>
              <a:gd name="T94" fmla="*/ 41 w 420"/>
              <a:gd name="T95" fmla="*/ 254 h 296"/>
              <a:gd name="T96" fmla="*/ 52 w 420"/>
              <a:gd name="T97" fmla="*/ 254 h 296"/>
              <a:gd name="T98" fmla="*/ 57 w 420"/>
              <a:gd name="T99" fmla="*/ 228 h 296"/>
              <a:gd name="T100" fmla="*/ 67 w 420"/>
              <a:gd name="T101" fmla="*/ 201 h 296"/>
              <a:gd name="T102" fmla="*/ 94 w 420"/>
              <a:gd name="T103" fmla="*/ 197 h 296"/>
              <a:gd name="T104" fmla="*/ 139 w 420"/>
              <a:gd name="T105" fmla="*/ 176 h 296"/>
              <a:gd name="T106" fmla="*/ 192 w 420"/>
              <a:gd name="T107" fmla="*/ 119 h 296"/>
              <a:gd name="T108" fmla="*/ 202 w 420"/>
              <a:gd name="T109" fmla="*/ 109 h 296"/>
              <a:gd name="T110" fmla="*/ 202 w 420"/>
              <a:gd name="T111" fmla="*/ 109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296"/>
              <a:gd name="T170" fmla="*/ 420 w 420"/>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296">
                <a:moveTo>
                  <a:pt x="202" y="109"/>
                </a:moveTo>
                <a:lnTo>
                  <a:pt x="207" y="145"/>
                </a:lnTo>
                <a:lnTo>
                  <a:pt x="227" y="129"/>
                </a:lnTo>
                <a:lnTo>
                  <a:pt x="243" y="129"/>
                </a:lnTo>
                <a:lnTo>
                  <a:pt x="227" y="109"/>
                </a:lnTo>
                <a:lnTo>
                  <a:pt x="233" y="103"/>
                </a:lnTo>
                <a:lnTo>
                  <a:pt x="243" y="78"/>
                </a:lnTo>
                <a:lnTo>
                  <a:pt x="258" y="68"/>
                </a:lnTo>
                <a:lnTo>
                  <a:pt x="270" y="78"/>
                </a:lnTo>
                <a:lnTo>
                  <a:pt x="285" y="37"/>
                </a:lnTo>
                <a:lnTo>
                  <a:pt x="301" y="0"/>
                </a:lnTo>
                <a:lnTo>
                  <a:pt x="311" y="11"/>
                </a:lnTo>
                <a:lnTo>
                  <a:pt x="311" y="26"/>
                </a:lnTo>
                <a:lnTo>
                  <a:pt x="315" y="11"/>
                </a:lnTo>
                <a:lnTo>
                  <a:pt x="326" y="11"/>
                </a:lnTo>
                <a:lnTo>
                  <a:pt x="326" y="26"/>
                </a:lnTo>
                <a:lnTo>
                  <a:pt x="342" y="26"/>
                </a:lnTo>
                <a:lnTo>
                  <a:pt x="342" y="41"/>
                </a:lnTo>
                <a:lnTo>
                  <a:pt x="352" y="52"/>
                </a:lnTo>
                <a:lnTo>
                  <a:pt x="358" y="52"/>
                </a:lnTo>
                <a:lnTo>
                  <a:pt x="358" y="62"/>
                </a:lnTo>
                <a:lnTo>
                  <a:pt x="352" y="68"/>
                </a:lnTo>
                <a:lnTo>
                  <a:pt x="368" y="68"/>
                </a:lnTo>
                <a:lnTo>
                  <a:pt x="378" y="62"/>
                </a:lnTo>
                <a:lnTo>
                  <a:pt x="399" y="78"/>
                </a:lnTo>
                <a:lnTo>
                  <a:pt x="419" y="78"/>
                </a:lnTo>
                <a:lnTo>
                  <a:pt x="419" y="93"/>
                </a:lnTo>
                <a:lnTo>
                  <a:pt x="399" y="93"/>
                </a:lnTo>
                <a:lnTo>
                  <a:pt x="383" y="103"/>
                </a:lnTo>
                <a:lnTo>
                  <a:pt x="378" y="103"/>
                </a:lnTo>
                <a:lnTo>
                  <a:pt x="368" y="103"/>
                </a:lnTo>
                <a:lnTo>
                  <a:pt x="393" y="129"/>
                </a:lnTo>
                <a:lnTo>
                  <a:pt x="358" y="135"/>
                </a:lnTo>
                <a:lnTo>
                  <a:pt x="352" y="129"/>
                </a:lnTo>
                <a:lnTo>
                  <a:pt x="342" y="135"/>
                </a:lnTo>
                <a:lnTo>
                  <a:pt x="352" y="150"/>
                </a:lnTo>
                <a:lnTo>
                  <a:pt x="274" y="145"/>
                </a:lnTo>
                <a:lnTo>
                  <a:pt x="258" y="197"/>
                </a:lnTo>
                <a:lnTo>
                  <a:pt x="233" y="201"/>
                </a:lnTo>
                <a:lnTo>
                  <a:pt x="227" y="254"/>
                </a:lnTo>
                <a:lnTo>
                  <a:pt x="182" y="279"/>
                </a:lnTo>
                <a:lnTo>
                  <a:pt x="139" y="295"/>
                </a:lnTo>
                <a:lnTo>
                  <a:pt x="82" y="285"/>
                </a:lnTo>
                <a:lnTo>
                  <a:pt x="57" y="285"/>
                </a:lnTo>
                <a:lnTo>
                  <a:pt x="10" y="269"/>
                </a:lnTo>
                <a:lnTo>
                  <a:pt x="0" y="243"/>
                </a:lnTo>
                <a:lnTo>
                  <a:pt x="26" y="243"/>
                </a:lnTo>
                <a:lnTo>
                  <a:pt x="41" y="254"/>
                </a:lnTo>
                <a:lnTo>
                  <a:pt x="52" y="254"/>
                </a:lnTo>
                <a:lnTo>
                  <a:pt x="57" y="228"/>
                </a:lnTo>
                <a:lnTo>
                  <a:pt x="67" y="201"/>
                </a:lnTo>
                <a:lnTo>
                  <a:pt x="94" y="197"/>
                </a:lnTo>
                <a:lnTo>
                  <a:pt x="139" y="176"/>
                </a:lnTo>
                <a:lnTo>
                  <a:pt x="192" y="119"/>
                </a:lnTo>
                <a:lnTo>
                  <a:pt x="202" y="10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5" name="Freeform 112">
            <a:extLst>
              <a:ext uri="{FF2B5EF4-FFF2-40B4-BE49-F238E27FC236}">
                <a16:creationId xmlns:a16="http://schemas.microsoft.com/office/drawing/2014/main" id="{D5AF89A2-DDD4-F649-B3EA-63DC589E00FB}"/>
              </a:ext>
            </a:extLst>
          </p:cNvPr>
          <p:cNvSpPr>
            <a:spLocks noChangeArrowheads="1"/>
          </p:cNvSpPr>
          <p:nvPr/>
        </p:nvSpPr>
        <p:spPr bwMode="auto">
          <a:xfrm>
            <a:off x="7513201" y="4726335"/>
            <a:ext cx="15354" cy="17596"/>
          </a:xfrm>
          <a:custGeom>
            <a:avLst/>
            <a:gdLst>
              <a:gd name="T0" fmla="*/ 26 w 27"/>
              <a:gd name="T1" fmla="*/ 0 h 28"/>
              <a:gd name="T2" fmla="*/ 15 w 27"/>
              <a:gd name="T3" fmla="*/ 16 h 28"/>
              <a:gd name="T4" fmla="*/ 10 w 27"/>
              <a:gd name="T5" fmla="*/ 27 h 28"/>
              <a:gd name="T6" fmla="*/ 0 w 27"/>
              <a:gd name="T7" fmla="*/ 16 h 28"/>
              <a:gd name="T8" fmla="*/ 0 w 27"/>
              <a:gd name="T9" fmla="*/ 11 h 28"/>
              <a:gd name="T10" fmla="*/ 26 w 27"/>
              <a:gd name="T11" fmla="*/ 0 h 28"/>
              <a:gd name="T12" fmla="*/ 26 w 27"/>
              <a:gd name="T13" fmla="*/ 0 h 28"/>
              <a:gd name="T14" fmla="*/ 0 60000 65536"/>
              <a:gd name="T15" fmla="*/ 0 60000 65536"/>
              <a:gd name="T16" fmla="*/ 0 60000 65536"/>
              <a:gd name="T17" fmla="*/ 0 60000 65536"/>
              <a:gd name="T18" fmla="*/ 0 60000 65536"/>
              <a:gd name="T19" fmla="*/ 0 60000 65536"/>
              <a:gd name="T20" fmla="*/ 0 60000 65536"/>
              <a:gd name="T21" fmla="*/ 0 w 27"/>
              <a:gd name="T22" fmla="*/ 0 h 28"/>
              <a:gd name="T23" fmla="*/ 27 w 27"/>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8">
                <a:moveTo>
                  <a:pt x="26" y="0"/>
                </a:moveTo>
                <a:lnTo>
                  <a:pt x="15" y="16"/>
                </a:lnTo>
                <a:lnTo>
                  <a:pt x="10" y="27"/>
                </a:lnTo>
                <a:lnTo>
                  <a:pt x="0" y="16"/>
                </a:lnTo>
                <a:lnTo>
                  <a:pt x="0" y="11"/>
                </a:lnTo>
                <a:lnTo>
                  <a:pt x="26"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6" name="Freeform 113">
            <a:extLst>
              <a:ext uri="{FF2B5EF4-FFF2-40B4-BE49-F238E27FC236}">
                <a16:creationId xmlns:a16="http://schemas.microsoft.com/office/drawing/2014/main" id="{17DF0503-74AF-9547-A892-0816E6B86255}"/>
              </a:ext>
            </a:extLst>
          </p:cNvPr>
          <p:cNvSpPr>
            <a:spLocks noChangeArrowheads="1"/>
          </p:cNvSpPr>
          <p:nvPr/>
        </p:nvSpPr>
        <p:spPr bwMode="auto">
          <a:xfrm>
            <a:off x="5842683" y="4256057"/>
            <a:ext cx="118226" cy="139164"/>
          </a:xfrm>
          <a:custGeom>
            <a:avLst/>
            <a:gdLst>
              <a:gd name="T0" fmla="*/ 30 w 192"/>
              <a:gd name="T1" fmla="*/ 217 h 218"/>
              <a:gd name="T2" fmla="*/ 26 w 192"/>
              <a:gd name="T3" fmla="*/ 191 h 218"/>
              <a:gd name="T4" fmla="*/ 15 w 192"/>
              <a:gd name="T5" fmla="*/ 145 h 218"/>
              <a:gd name="T6" fmla="*/ 0 w 192"/>
              <a:gd name="T7" fmla="*/ 98 h 218"/>
              <a:gd name="T8" fmla="*/ 0 w 192"/>
              <a:gd name="T9" fmla="*/ 78 h 218"/>
              <a:gd name="T10" fmla="*/ 0 w 192"/>
              <a:gd name="T11" fmla="*/ 57 h 218"/>
              <a:gd name="T12" fmla="*/ 26 w 192"/>
              <a:gd name="T13" fmla="*/ 41 h 218"/>
              <a:gd name="T14" fmla="*/ 26 w 192"/>
              <a:gd name="T15" fmla="*/ 11 h 218"/>
              <a:gd name="T16" fmla="*/ 30 w 192"/>
              <a:gd name="T17" fmla="*/ 11 h 218"/>
              <a:gd name="T18" fmla="*/ 46 w 192"/>
              <a:gd name="T19" fmla="*/ 11 h 218"/>
              <a:gd name="T20" fmla="*/ 83 w 192"/>
              <a:gd name="T21" fmla="*/ 0 h 218"/>
              <a:gd name="T22" fmla="*/ 165 w 192"/>
              <a:gd name="T23" fmla="*/ 41 h 218"/>
              <a:gd name="T24" fmla="*/ 165 w 192"/>
              <a:gd name="T25" fmla="*/ 78 h 218"/>
              <a:gd name="T26" fmla="*/ 191 w 192"/>
              <a:gd name="T27" fmla="*/ 68 h 218"/>
              <a:gd name="T28" fmla="*/ 175 w 192"/>
              <a:gd name="T29" fmla="*/ 109 h 218"/>
              <a:gd name="T30" fmla="*/ 150 w 192"/>
              <a:gd name="T31" fmla="*/ 135 h 218"/>
              <a:gd name="T32" fmla="*/ 150 w 192"/>
              <a:gd name="T33" fmla="*/ 160 h 218"/>
              <a:gd name="T34" fmla="*/ 181 w 192"/>
              <a:gd name="T35" fmla="*/ 145 h 218"/>
              <a:gd name="T36" fmla="*/ 181 w 192"/>
              <a:gd name="T37" fmla="*/ 150 h 218"/>
              <a:gd name="T38" fmla="*/ 155 w 192"/>
              <a:gd name="T39" fmla="*/ 166 h 218"/>
              <a:gd name="T40" fmla="*/ 124 w 192"/>
              <a:gd name="T41" fmla="*/ 176 h 218"/>
              <a:gd name="T42" fmla="*/ 30 w 192"/>
              <a:gd name="T43" fmla="*/ 217 h 218"/>
              <a:gd name="T44" fmla="*/ 30 w 192"/>
              <a:gd name="T45" fmla="*/ 217 h 2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218"/>
              <a:gd name="T71" fmla="*/ 192 w 192"/>
              <a:gd name="T72" fmla="*/ 218 h 2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218">
                <a:moveTo>
                  <a:pt x="30" y="217"/>
                </a:moveTo>
                <a:lnTo>
                  <a:pt x="26" y="191"/>
                </a:lnTo>
                <a:lnTo>
                  <a:pt x="15" y="145"/>
                </a:lnTo>
                <a:lnTo>
                  <a:pt x="0" y="98"/>
                </a:lnTo>
                <a:lnTo>
                  <a:pt x="0" y="78"/>
                </a:lnTo>
                <a:lnTo>
                  <a:pt x="0" y="57"/>
                </a:lnTo>
                <a:lnTo>
                  <a:pt x="26" y="41"/>
                </a:lnTo>
                <a:lnTo>
                  <a:pt x="26" y="11"/>
                </a:lnTo>
                <a:lnTo>
                  <a:pt x="30" y="11"/>
                </a:lnTo>
                <a:lnTo>
                  <a:pt x="46" y="11"/>
                </a:lnTo>
                <a:lnTo>
                  <a:pt x="83" y="0"/>
                </a:lnTo>
                <a:lnTo>
                  <a:pt x="165" y="41"/>
                </a:lnTo>
                <a:lnTo>
                  <a:pt x="165" y="78"/>
                </a:lnTo>
                <a:lnTo>
                  <a:pt x="191" y="68"/>
                </a:lnTo>
                <a:lnTo>
                  <a:pt x="175" y="109"/>
                </a:lnTo>
                <a:lnTo>
                  <a:pt x="150" y="135"/>
                </a:lnTo>
                <a:lnTo>
                  <a:pt x="150" y="160"/>
                </a:lnTo>
                <a:lnTo>
                  <a:pt x="181" y="145"/>
                </a:lnTo>
                <a:lnTo>
                  <a:pt x="181" y="150"/>
                </a:lnTo>
                <a:lnTo>
                  <a:pt x="155" y="166"/>
                </a:lnTo>
                <a:lnTo>
                  <a:pt x="124" y="176"/>
                </a:lnTo>
                <a:lnTo>
                  <a:pt x="30" y="21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7" name="Freeform 114">
            <a:extLst>
              <a:ext uri="{FF2B5EF4-FFF2-40B4-BE49-F238E27FC236}">
                <a16:creationId xmlns:a16="http://schemas.microsoft.com/office/drawing/2014/main" id="{6C72B592-A5B7-0349-B604-36B7FB25250B}"/>
              </a:ext>
            </a:extLst>
          </p:cNvPr>
          <p:cNvSpPr>
            <a:spLocks noChangeArrowheads="1"/>
          </p:cNvSpPr>
          <p:nvPr/>
        </p:nvSpPr>
        <p:spPr bwMode="auto">
          <a:xfrm>
            <a:off x="5861109" y="4212870"/>
            <a:ext cx="265624" cy="188751"/>
          </a:xfrm>
          <a:custGeom>
            <a:avLst/>
            <a:gdLst>
              <a:gd name="T0" fmla="*/ 379 w 432"/>
              <a:gd name="T1" fmla="*/ 0 h 296"/>
              <a:gd name="T2" fmla="*/ 431 w 432"/>
              <a:gd name="T3" fmla="*/ 108 h 296"/>
              <a:gd name="T4" fmla="*/ 393 w 432"/>
              <a:gd name="T5" fmla="*/ 124 h 296"/>
              <a:gd name="T6" fmla="*/ 389 w 432"/>
              <a:gd name="T7" fmla="*/ 150 h 296"/>
              <a:gd name="T8" fmla="*/ 389 w 432"/>
              <a:gd name="T9" fmla="*/ 160 h 296"/>
              <a:gd name="T10" fmla="*/ 280 w 432"/>
              <a:gd name="T11" fmla="*/ 201 h 296"/>
              <a:gd name="T12" fmla="*/ 254 w 432"/>
              <a:gd name="T13" fmla="*/ 211 h 296"/>
              <a:gd name="T14" fmla="*/ 233 w 432"/>
              <a:gd name="T15" fmla="*/ 233 h 296"/>
              <a:gd name="T16" fmla="*/ 213 w 432"/>
              <a:gd name="T17" fmla="*/ 233 h 296"/>
              <a:gd name="T18" fmla="*/ 203 w 432"/>
              <a:gd name="T19" fmla="*/ 233 h 296"/>
              <a:gd name="T20" fmla="*/ 160 w 432"/>
              <a:gd name="T21" fmla="*/ 258 h 296"/>
              <a:gd name="T22" fmla="*/ 104 w 432"/>
              <a:gd name="T23" fmla="*/ 268 h 296"/>
              <a:gd name="T24" fmla="*/ 78 w 432"/>
              <a:gd name="T25" fmla="*/ 274 h 296"/>
              <a:gd name="T26" fmla="*/ 78 w 432"/>
              <a:gd name="T27" fmla="*/ 295 h 296"/>
              <a:gd name="T28" fmla="*/ 52 w 432"/>
              <a:gd name="T29" fmla="*/ 295 h 296"/>
              <a:gd name="T30" fmla="*/ 16 w 432"/>
              <a:gd name="T31" fmla="*/ 295 h 296"/>
              <a:gd name="T32" fmla="*/ 0 w 432"/>
              <a:gd name="T33" fmla="*/ 284 h 296"/>
              <a:gd name="T34" fmla="*/ 94 w 432"/>
              <a:gd name="T35" fmla="*/ 243 h 296"/>
              <a:gd name="T36" fmla="*/ 125 w 432"/>
              <a:gd name="T37" fmla="*/ 233 h 296"/>
              <a:gd name="T38" fmla="*/ 150 w 432"/>
              <a:gd name="T39" fmla="*/ 217 h 296"/>
              <a:gd name="T40" fmla="*/ 150 w 432"/>
              <a:gd name="T41" fmla="*/ 211 h 296"/>
              <a:gd name="T42" fmla="*/ 119 w 432"/>
              <a:gd name="T43" fmla="*/ 227 h 296"/>
              <a:gd name="T44" fmla="*/ 119 w 432"/>
              <a:gd name="T45" fmla="*/ 201 h 296"/>
              <a:gd name="T46" fmla="*/ 145 w 432"/>
              <a:gd name="T47" fmla="*/ 176 h 296"/>
              <a:gd name="T48" fmla="*/ 160 w 432"/>
              <a:gd name="T49" fmla="*/ 135 h 296"/>
              <a:gd name="T50" fmla="*/ 233 w 432"/>
              <a:gd name="T51" fmla="*/ 36 h 296"/>
              <a:gd name="T52" fmla="*/ 379 w 432"/>
              <a:gd name="T53" fmla="*/ 0 h 296"/>
              <a:gd name="T54" fmla="*/ 379 w 432"/>
              <a:gd name="T55" fmla="*/ 0 h 2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2"/>
              <a:gd name="T85" fmla="*/ 0 h 296"/>
              <a:gd name="T86" fmla="*/ 432 w 432"/>
              <a:gd name="T87" fmla="*/ 296 h 2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2" h="296">
                <a:moveTo>
                  <a:pt x="379" y="0"/>
                </a:moveTo>
                <a:lnTo>
                  <a:pt x="431" y="108"/>
                </a:lnTo>
                <a:lnTo>
                  <a:pt x="393" y="124"/>
                </a:lnTo>
                <a:lnTo>
                  <a:pt x="389" y="150"/>
                </a:lnTo>
                <a:lnTo>
                  <a:pt x="389" y="160"/>
                </a:lnTo>
                <a:lnTo>
                  <a:pt x="280" y="201"/>
                </a:lnTo>
                <a:lnTo>
                  <a:pt x="254" y="211"/>
                </a:lnTo>
                <a:lnTo>
                  <a:pt x="233" y="233"/>
                </a:lnTo>
                <a:lnTo>
                  <a:pt x="213" y="233"/>
                </a:lnTo>
                <a:lnTo>
                  <a:pt x="203" y="233"/>
                </a:lnTo>
                <a:lnTo>
                  <a:pt x="160" y="258"/>
                </a:lnTo>
                <a:lnTo>
                  <a:pt x="104" y="268"/>
                </a:lnTo>
                <a:lnTo>
                  <a:pt x="78" y="274"/>
                </a:lnTo>
                <a:lnTo>
                  <a:pt x="78" y="295"/>
                </a:lnTo>
                <a:lnTo>
                  <a:pt x="52" y="295"/>
                </a:lnTo>
                <a:lnTo>
                  <a:pt x="16" y="295"/>
                </a:lnTo>
                <a:lnTo>
                  <a:pt x="0" y="284"/>
                </a:lnTo>
                <a:lnTo>
                  <a:pt x="94" y="243"/>
                </a:lnTo>
                <a:lnTo>
                  <a:pt x="125" y="233"/>
                </a:lnTo>
                <a:lnTo>
                  <a:pt x="150" y="217"/>
                </a:lnTo>
                <a:lnTo>
                  <a:pt x="150" y="211"/>
                </a:lnTo>
                <a:lnTo>
                  <a:pt x="119" y="227"/>
                </a:lnTo>
                <a:lnTo>
                  <a:pt x="119" y="201"/>
                </a:lnTo>
                <a:lnTo>
                  <a:pt x="145" y="176"/>
                </a:lnTo>
                <a:lnTo>
                  <a:pt x="160" y="135"/>
                </a:lnTo>
                <a:lnTo>
                  <a:pt x="233" y="36"/>
                </a:lnTo>
                <a:lnTo>
                  <a:pt x="379"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8" name="Freeform 115">
            <a:extLst>
              <a:ext uri="{FF2B5EF4-FFF2-40B4-BE49-F238E27FC236}">
                <a16:creationId xmlns:a16="http://schemas.microsoft.com/office/drawing/2014/main" id="{C5507FC1-D2C8-6643-B782-19337B892D94}"/>
              </a:ext>
            </a:extLst>
          </p:cNvPr>
          <p:cNvSpPr>
            <a:spLocks noChangeArrowheads="1"/>
          </p:cNvSpPr>
          <p:nvPr/>
        </p:nvSpPr>
        <p:spPr bwMode="auto">
          <a:xfrm>
            <a:off x="7629892" y="4177678"/>
            <a:ext cx="64487" cy="59184"/>
          </a:xfrm>
          <a:custGeom>
            <a:avLst/>
            <a:gdLst>
              <a:gd name="T0" fmla="*/ 37 w 105"/>
              <a:gd name="T1" fmla="*/ 4 h 94"/>
              <a:gd name="T2" fmla="*/ 27 w 105"/>
              <a:gd name="T3" fmla="*/ 4 h 94"/>
              <a:gd name="T4" fmla="*/ 27 w 105"/>
              <a:gd name="T5" fmla="*/ 26 h 94"/>
              <a:gd name="T6" fmla="*/ 0 w 105"/>
              <a:gd name="T7" fmla="*/ 41 h 94"/>
              <a:gd name="T8" fmla="*/ 0 w 105"/>
              <a:gd name="T9" fmla="*/ 73 h 94"/>
              <a:gd name="T10" fmla="*/ 42 w 105"/>
              <a:gd name="T11" fmla="*/ 93 h 94"/>
              <a:gd name="T12" fmla="*/ 58 w 105"/>
              <a:gd name="T13" fmla="*/ 73 h 94"/>
              <a:gd name="T14" fmla="*/ 84 w 105"/>
              <a:gd name="T15" fmla="*/ 67 h 94"/>
              <a:gd name="T16" fmla="*/ 84 w 105"/>
              <a:gd name="T17" fmla="*/ 41 h 94"/>
              <a:gd name="T18" fmla="*/ 104 w 105"/>
              <a:gd name="T19" fmla="*/ 26 h 94"/>
              <a:gd name="T20" fmla="*/ 104 w 105"/>
              <a:gd name="T21" fmla="*/ 4 h 94"/>
              <a:gd name="T22" fmla="*/ 94 w 105"/>
              <a:gd name="T23" fmla="*/ 0 h 94"/>
              <a:gd name="T24" fmla="*/ 84 w 105"/>
              <a:gd name="T25" fmla="*/ 4 h 94"/>
              <a:gd name="T26" fmla="*/ 42 w 105"/>
              <a:gd name="T27" fmla="*/ 4 h 94"/>
              <a:gd name="T28" fmla="*/ 37 w 105"/>
              <a:gd name="T29" fmla="*/ 4 h 94"/>
              <a:gd name="T30" fmla="*/ 37 w 105"/>
              <a:gd name="T31" fmla="*/ 4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94"/>
              <a:gd name="T50" fmla="*/ 105 w 105"/>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94">
                <a:moveTo>
                  <a:pt x="37" y="4"/>
                </a:moveTo>
                <a:lnTo>
                  <a:pt x="27" y="4"/>
                </a:lnTo>
                <a:lnTo>
                  <a:pt x="27" y="26"/>
                </a:lnTo>
                <a:lnTo>
                  <a:pt x="0" y="41"/>
                </a:lnTo>
                <a:lnTo>
                  <a:pt x="0" y="73"/>
                </a:lnTo>
                <a:lnTo>
                  <a:pt x="42" y="93"/>
                </a:lnTo>
                <a:lnTo>
                  <a:pt x="58" y="73"/>
                </a:lnTo>
                <a:lnTo>
                  <a:pt x="84" y="67"/>
                </a:lnTo>
                <a:lnTo>
                  <a:pt x="84" y="41"/>
                </a:lnTo>
                <a:lnTo>
                  <a:pt x="104" y="26"/>
                </a:lnTo>
                <a:lnTo>
                  <a:pt x="104" y="4"/>
                </a:lnTo>
                <a:lnTo>
                  <a:pt x="94" y="0"/>
                </a:lnTo>
                <a:lnTo>
                  <a:pt x="84" y="4"/>
                </a:lnTo>
                <a:lnTo>
                  <a:pt x="42" y="4"/>
                </a:lnTo>
                <a:lnTo>
                  <a:pt x="37" y="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19" name="Freeform 116">
            <a:extLst>
              <a:ext uri="{FF2B5EF4-FFF2-40B4-BE49-F238E27FC236}">
                <a16:creationId xmlns:a16="http://schemas.microsoft.com/office/drawing/2014/main" id="{89382B70-75BE-EF4C-8E9B-19C99495EE04}"/>
              </a:ext>
            </a:extLst>
          </p:cNvPr>
          <p:cNvSpPr>
            <a:spLocks noChangeArrowheads="1"/>
          </p:cNvSpPr>
          <p:nvPr/>
        </p:nvSpPr>
        <p:spPr bwMode="auto">
          <a:xfrm>
            <a:off x="6720934" y="4636759"/>
            <a:ext cx="9212" cy="9598"/>
          </a:xfrm>
          <a:custGeom>
            <a:avLst/>
            <a:gdLst>
              <a:gd name="T0" fmla="*/ 10 w 17"/>
              <a:gd name="T1" fmla="*/ 6 h 17"/>
              <a:gd name="T2" fmla="*/ 16 w 17"/>
              <a:gd name="T3" fmla="*/ 16 h 17"/>
              <a:gd name="T4" fmla="*/ 10 w 17"/>
              <a:gd name="T5" fmla="*/ 16 h 17"/>
              <a:gd name="T6" fmla="*/ 0 w 17"/>
              <a:gd name="T7" fmla="*/ 16 h 17"/>
              <a:gd name="T8" fmla="*/ 0 w 17"/>
              <a:gd name="T9" fmla="*/ 0 h 17"/>
              <a:gd name="T10" fmla="*/ 10 w 17"/>
              <a:gd name="T11" fmla="*/ 0 h 17"/>
              <a:gd name="T12" fmla="*/ 10 w 17"/>
              <a:gd name="T13" fmla="*/ 6 h 17"/>
              <a:gd name="T14" fmla="*/ 10 w 17"/>
              <a:gd name="T15" fmla="*/ 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0" y="6"/>
                </a:moveTo>
                <a:lnTo>
                  <a:pt x="16" y="16"/>
                </a:lnTo>
                <a:lnTo>
                  <a:pt x="10" y="16"/>
                </a:lnTo>
                <a:lnTo>
                  <a:pt x="0" y="16"/>
                </a:lnTo>
                <a:lnTo>
                  <a:pt x="0" y="0"/>
                </a:lnTo>
                <a:lnTo>
                  <a:pt x="10" y="0"/>
                </a:lnTo>
                <a:lnTo>
                  <a:pt x="10" y="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0" name="Freeform 117">
            <a:extLst>
              <a:ext uri="{FF2B5EF4-FFF2-40B4-BE49-F238E27FC236}">
                <a16:creationId xmlns:a16="http://schemas.microsoft.com/office/drawing/2014/main" id="{2CE835B9-8D28-EF40-91D6-637541ACE6CF}"/>
              </a:ext>
            </a:extLst>
          </p:cNvPr>
          <p:cNvSpPr>
            <a:spLocks noChangeArrowheads="1"/>
          </p:cNvSpPr>
          <p:nvPr/>
        </p:nvSpPr>
        <p:spPr bwMode="auto">
          <a:xfrm>
            <a:off x="5851896" y="2961994"/>
            <a:ext cx="1027184" cy="547058"/>
          </a:xfrm>
          <a:custGeom>
            <a:avLst/>
            <a:gdLst>
              <a:gd name="T0" fmla="*/ 1667 w 1674"/>
              <a:gd name="T1" fmla="*/ 342 h 856"/>
              <a:gd name="T2" fmla="*/ 1622 w 1674"/>
              <a:gd name="T3" fmla="*/ 362 h 856"/>
              <a:gd name="T4" fmla="*/ 1622 w 1674"/>
              <a:gd name="T5" fmla="*/ 445 h 856"/>
              <a:gd name="T6" fmla="*/ 1522 w 1674"/>
              <a:gd name="T7" fmla="*/ 533 h 856"/>
              <a:gd name="T8" fmla="*/ 1522 w 1674"/>
              <a:gd name="T9" fmla="*/ 560 h 856"/>
              <a:gd name="T10" fmla="*/ 1430 w 1674"/>
              <a:gd name="T11" fmla="*/ 585 h 856"/>
              <a:gd name="T12" fmla="*/ 1491 w 1674"/>
              <a:gd name="T13" fmla="*/ 678 h 856"/>
              <a:gd name="T14" fmla="*/ 1450 w 1674"/>
              <a:gd name="T15" fmla="*/ 746 h 856"/>
              <a:gd name="T16" fmla="*/ 1264 w 1674"/>
              <a:gd name="T17" fmla="*/ 709 h 856"/>
              <a:gd name="T18" fmla="*/ 1207 w 1674"/>
              <a:gd name="T19" fmla="*/ 689 h 856"/>
              <a:gd name="T20" fmla="*/ 1031 w 1674"/>
              <a:gd name="T21" fmla="*/ 797 h 856"/>
              <a:gd name="T22" fmla="*/ 990 w 1674"/>
              <a:gd name="T23" fmla="*/ 818 h 856"/>
              <a:gd name="T24" fmla="*/ 937 w 1674"/>
              <a:gd name="T25" fmla="*/ 828 h 856"/>
              <a:gd name="T26" fmla="*/ 870 w 1674"/>
              <a:gd name="T27" fmla="*/ 803 h 856"/>
              <a:gd name="T28" fmla="*/ 845 w 1674"/>
              <a:gd name="T29" fmla="*/ 750 h 856"/>
              <a:gd name="T30" fmla="*/ 804 w 1674"/>
              <a:gd name="T31" fmla="*/ 719 h 856"/>
              <a:gd name="T32" fmla="*/ 684 w 1674"/>
              <a:gd name="T33" fmla="*/ 705 h 856"/>
              <a:gd name="T34" fmla="*/ 596 w 1674"/>
              <a:gd name="T35" fmla="*/ 668 h 856"/>
              <a:gd name="T36" fmla="*/ 612 w 1674"/>
              <a:gd name="T37" fmla="*/ 611 h 856"/>
              <a:gd name="T38" fmla="*/ 622 w 1674"/>
              <a:gd name="T39" fmla="*/ 528 h 856"/>
              <a:gd name="T40" fmla="*/ 601 w 1674"/>
              <a:gd name="T41" fmla="*/ 528 h 856"/>
              <a:gd name="T42" fmla="*/ 461 w 1674"/>
              <a:gd name="T43" fmla="*/ 570 h 856"/>
              <a:gd name="T44" fmla="*/ 436 w 1674"/>
              <a:gd name="T45" fmla="*/ 689 h 856"/>
              <a:gd name="T46" fmla="*/ 436 w 1674"/>
              <a:gd name="T47" fmla="*/ 818 h 856"/>
              <a:gd name="T48" fmla="*/ 358 w 1674"/>
              <a:gd name="T49" fmla="*/ 787 h 856"/>
              <a:gd name="T50" fmla="*/ 295 w 1674"/>
              <a:gd name="T51" fmla="*/ 813 h 856"/>
              <a:gd name="T52" fmla="*/ 295 w 1674"/>
              <a:gd name="T53" fmla="*/ 813 h 856"/>
              <a:gd name="T54" fmla="*/ 295 w 1674"/>
              <a:gd name="T55" fmla="*/ 750 h 856"/>
              <a:gd name="T56" fmla="*/ 244 w 1674"/>
              <a:gd name="T57" fmla="*/ 746 h 856"/>
              <a:gd name="T58" fmla="*/ 187 w 1674"/>
              <a:gd name="T59" fmla="*/ 662 h 856"/>
              <a:gd name="T60" fmla="*/ 234 w 1674"/>
              <a:gd name="T61" fmla="*/ 662 h 856"/>
              <a:gd name="T62" fmla="*/ 228 w 1674"/>
              <a:gd name="T63" fmla="*/ 621 h 856"/>
              <a:gd name="T64" fmla="*/ 285 w 1674"/>
              <a:gd name="T65" fmla="*/ 595 h 856"/>
              <a:gd name="T66" fmla="*/ 244 w 1674"/>
              <a:gd name="T67" fmla="*/ 528 h 856"/>
              <a:gd name="T68" fmla="*/ 187 w 1674"/>
              <a:gd name="T69" fmla="*/ 517 h 856"/>
              <a:gd name="T70" fmla="*/ 135 w 1674"/>
              <a:gd name="T71" fmla="*/ 554 h 856"/>
              <a:gd name="T72" fmla="*/ 42 w 1674"/>
              <a:gd name="T73" fmla="*/ 409 h 856"/>
              <a:gd name="T74" fmla="*/ 52 w 1674"/>
              <a:gd name="T75" fmla="*/ 259 h 856"/>
              <a:gd name="T76" fmla="*/ 244 w 1674"/>
              <a:gd name="T77" fmla="*/ 270 h 856"/>
              <a:gd name="T78" fmla="*/ 487 w 1674"/>
              <a:gd name="T79" fmla="*/ 227 h 856"/>
              <a:gd name="T80" fmla="*/ 704 w 1674"/>
              <a:gd name="T81" fmla="*/ 26 h 856"/>
              <a:gd name="T82" fmla="*/ 948 w 1674"/>
              <a:gd name="T83" fmla="*/ 0 h 856"/>
              <a:gd name="T84" fmla="*/ 1170 w 1674"/>
              <a:gd name="T85" fmla="*/ 57 h 856"/>
              <a:gd name="T86" fmla="*/ 1403 w 1674"/>
              <a:gd name="T87" fmla="*/ 243 h 856"/>
              <a:gd name="T88" fmla="*/ 1600 w 1674"/>
              <a:gd name="T89" fmla="*/ 295 h 856"/>
              <a:gd name="T90" fmla="*/ 1673 w 1674"/>
              <a:gd name="T91" fmla="*/ 311 h 8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4"/>
              <a:gd name="T139" fmla="*/ 0 h 856"/>
              <a:gd name="T140" fmla="*/ 1674 w 1674"/>
              <a:gd name="T141" fmla="*/ 856 h 8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4" h="856">
                <a:moveTo>
                  <a:pt x="1673" y="311"/>
                </a:moveTo>
                <a:lnTo>
                  <a:pt x="1667" y="342"/>
                </a:lnTo>
                <a:lnTo>
                  <a:pt x="1647" y="352"/>
                </a:lnTo>
                <a:lnTo>
                  <a:pt x="1622" y="362"/>
                </a:lnTo>
                <a:lnTo>
                  <a:pt x="1643" y="425"/>
                </a:lnTo>
                <a:lnTo>
                  <a:pt x="1622" y="445"/>
                </a:lnTo>
                <a:lnTo>
                  <a:pt x="1534" y="445"/>
                </a:lnTo>
                <a:lnTo>
                  <a:pt x="1522" y="533"/>
                </a:lnTo>
                <a:lnTo>
                  <a:pt x="1538" y="544"/>
                </a:lnTo>
                <a:lnTo>
                  <a:pt x="1522" y="560"/>
                </a:lnTo>
                <a:lnTo>
                  <a:pt x="1497" y="554"/>
                </a:lnTo>
                <a:lnTo>
                  <a:pt x="1430" y="585"/>
                </a:lnTo>
                <a:lnTo>
                  <a:pt x="1450" y="585"/>
                </a:lnTo>
                <a:lnTo>
                  <a:pt x="1491" y="678"/>
                </a:lnTo>
                <a:lnTo>
                  <a:pt x="1481" y="750"/>
                </a:lnTo>
                <a:lnTo>
                  <a:pt x="1450" y="746"/>
                </a:lnTo>
                <a:lnTo>
                  <a:pt x="1450" y="730"/>
                </a:lnTo>
                <a:lnTo>
                  <a:pt x="1264" y="709"/>
                </a:lnTo>
                <a:lnTo>
                  <a:pt x="1264" y="693"/>
                </a:lnTo>
                <a:lnTo>
                  <a:pt x="1207" y="689"/>
                </a:lnTo>
                <a:lnTo>
                  <a:pt x="1088" y="750"/>
                </a:lnTo>
                <a:lnTo>
                  <a:pt x="1031" y="797"/>
                </a:lnTo>
                <a:lnTo>
                  <a:pt x="994" y="797"/>
                </a:lnTo>
                <a:lnTo>
                  <a:pt x="990" y="818"/>
                </a:lnTo>
                <a:lnTo>
                  <a:pt x="969" y="855"/>
                </a:lnTo>
                <a:lnTo>
                  <a:pt x="937" y="828"/>
                </a:lnTo>
                <a:lnTo>
                  <a:pt x="964" y="818"/>
                </a:lnTo>
                <a:lnTo>
                  <a:pt x="870" y="803"/>
                </a:lnTo>
                <a:lnTo>
                  <a:pt x="829" y="787"/>
                </a:lnTo>
                <a:lnTo>
                  <a:pt x="845" y="750"/>
                </a:lnTo>
                <a:lnTo>
                  <a:pt x="804" y="750"/>
                </a:lnTo>
                <a:lnTo>
                  <a:pt x="804" y="719"/>
                </a:lnTo>
                <a:lnTo>
                  <a:pt x="777" y="709"/>
                </a:lnTo>
                <a:lnTo>
                  <a:pt x="684" y="705"/>
                </a:lnTo>
                <a:lnTo>
                  <a:pt x="627" y="678"/>
                </a:lnTo>
                <a:lnTo>
                  <a:pt x="596" y="668"/>
                </a:lnTo>
                <a:lnTo>
                  <a:pt x="596" y="642"/>
                </a:lnTo>
                <a:lnTo>
                  <a:pt x="612" y="611"/>
                </a:lnTo>
                <a:lnTo>
                  <a:pt x="612" y="580"/>
                </a:lnTo>
                <a:lnTo>
                  <a:pt x="622" y="528"/>
                </a:lnTo>
                <a:lnTo>
                  <a:pt x="612" y="517"/>
                </a:lnTo>
                <a:lnTo>
                  <a:pt x="601" y="528"/>
                </a:lnTo>
                <a:lnTo>
                  <a:pt x="518" y="560"/>
                </a:lnTo>
                <a:lnTo>
                  <a:pt x="461" y="570"/>
                </a:lnTo>
                <a:lnTo>
                  <a:pt x="436" y="611"/>
                </a:lnTo>
                <a:lnTo>
                  <a:pt x="436" y="689"/>
                </a:lnTo>
                <a:lnTo>
                  <a:pt x="436" y="750"/>
                </a:lnTo>
                <a:lnTo>
                  <a:pt x="436" y="818"/>
                </a:lnTo>
                <a:lnTo>
                  <a:pt x="383" y="803"/>
                </a:lnTo>
                <a:lnTo>
                  <a:pt x="358" y="787"/>
                </a:lnTo>
                <a:lnTo>
                  <a:pt x="317" y="777"/>
                </a:lnTo>
                <a:lnTo>
                  <a:pt x="295" y="813"/>
                </a:lnTo>
                <a:lnTo>
                  <a:pt x="317" y="845"/>
                </a:lnTo>
                <a:lnTo>
                  <a:pt x="295" y="813"/>
                </a:lnTo>
                <a:lnTo>
                  <a:pt x="295" y="771"/>
                </a:lnTo>
                <a:lnTo>
                  <a:pt x="295" y="750"/>
                </a:lnTo>
                <a:lnTo>
                  <a:pt x="270" y="746"/>
                </a:lnTo>
                <a:lnTo>
                  <a:pt x="244" y="746"/>
                </a:lnTo>
                <a:lnTo>
                  <a:pt x="207" y="678"/>
                </a:lnTo>
                <a:lnTo>
                  <a:pt x="187" y="662"/>
                </a:lnTo>
                <a:lnTo>
                  <a:pt x="207" y="662"/>
                </a:lnTo>
                <a:lnTo>
                  <a:pt x="234" y="662"/>
                </a:lnTo>
                <a:lnTo>
                  <a:pt x="207" y="637"/>
                </a:lnTo>
                <a:lnTo>
                  <a:pt x="228" y="621"/>
                </a:lnTo>
                <a:lnTo>
                  <a:pt x="311" y="611"/>
                </a:lnTo>
                <a:lnTo>
                  <a:pt x="285" y="595"/>
                </a:lnTo>
                <a:lnTo>
                  <a:pt x="285" y="517"/>
                </a:lnTo>
                <a:lnTo>
                  <a:pt x="244" y="528"/>
                </a:lnTo>
                <a:lnTo>
                  <a:pt x="228" y="513"/>
                </a:lnTo>
                <a:lnTo>
                  <a:pt x="187" y="517"/>
                </a:lnTo>
                <a:lnTo>
                  <a:pt x="166" y="533"/>
                </a:lnTo>
                <a:lnTo>
                  <a:pt x="135" y="554"/>
                </a:lnTo>
                <a:lnTo>
                  <a:pt x="94" y="554"/>
                </a:lnTo>
                <a:lnTo>
                  <a:pt x="42" y="409"/>
                </a:lnTo>
                <a:lnTo>
                  <a:pt x="0" y="409"/>
                </a:lnTo>
                <a:lnTo>
                  <a:pt x="52" y="259"/>
                </a:lnTo>
                <a:lnTo>
                  <a:pt x="140" y="243"/>
                </a:lnTo>
                <a:lnTo>
                  <a:pt x="244" y="270"/>
                </a:lnTo>
                <a:lnTo>
                  <a:pt x="518" y="300"/>
                </a:lnTo>
                <a:lnTo>
                  <a:pt x="487" y="227"/>
                </a:lnTo>
                <a:lnTo>
                  <a:pt x="518" y="57"/>
                </a:lnTo>
                <a:lnTo>
                  <a:pt x="704" y="26"/>
                </a:lnTo>
                <a:lnTo>
                  <a:pt x="829" y="31"/>
                </a:lnTo>
                <a:lnTo>
                  <a:pt x="948" y="0"/>
                </a:lnTo>
                <a:lnTo>
                  <a:pt x="1036" y="78"/>
                </a:lnTo>
                <a:lnTo>
                  <a:pt x="1170" y="57"/>
                </a:lnTo>
                <a:lnTo>
                  <a:pt x="1315" y="150"/>
                </a:lnTo>
                <a:lnTo>
                  <a:pt x="1403" y="243"/>
                </a:lnTo>
                <a:lnTo>
                  <a:pt x="1522" y="259"/>
                </a:lnTo>
                <a:lnTo>
                  <a:pt x="1600" y="295"/>
                </a:lnTo>
                <a:lnTo>
                  <a:pt x="1673" y="31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1" name="Freeform 118">
            <a:extLst>
              <a:ext uri="{FF2B5EF4-FFF2-40B4-BE49-F238E27FC236}">
                <a16:creationId xmlns:a16="http://schemas.microsoft.com/office/drawing/2014/main" id="{95F4CE98-63B2-924F-8782-20E52BF2563D}"/>
              </a:ext>
            </a:extLst>
          </p:cNvPr>
          <p:cNvSpPr>
            <a:spLocks noChangeArrowheads="1"/>
          </p:cNvSpPr>
          <p:nvPr/>
        </p:nvSpPr>
        <p:spPr bwMode="auto">
          <a:xfrm>
            <a:off x="6504440" y="3401879"/>
            <a:ext cx="257947" cy="142363"/>
          </a:xfrm>
          <a:custGeom>
            <a:avLst/>
            <a:gdLst>
              <a:gd name="T0" fmla="*/ 419 w 420"/>
              <a:gd name="T1" fmla="*/ 61 h 223"/>
              <a:gd name="T2" fmla="*/ 352 w 420"/>
              <a:gd name="T3" fmla="*/ 98 h 223"/>
              <a:gd name="T4" fmla="*/ 336 w 420"/>
              <a:gd name="T5" fmla="*/ 124 h 223"/>
              <a:gd name="T6" fmla="*/ 284 w 420"/>
              <a:gd name="T7" fmla="*/ 129 h 223"/>
              <a:gd name="T8" fmla="*/ 280 w 420"/>
              <a:gd name="T9" fmla="*/ 155 h 223"/>
              <a:gd name="T10" fmla="*/ 243 w 420"/>
              <a:gd name="T11" fmla="*/ 165 h 223"/>
              <a:gd name="T12" fmla="*/ 233 w 420"/>
              <a:gd name="T13" fmla="*/ 155 h 223"/>
              <a:gd name="T14" fmla="*/ 212 w 420"/>
              <a:gd name="T15" fmla="*/ 165 h 223"/>
              <a:gd name="T16" fmla="*/ 170 w 420"/>
              <a:gd name="T17" fmla="*/ 191 h 223"/>
              <a:gd name="T18" fmla="*/ 176 w 420"/>
              <a:gd name="T19" fmla="*/ 222 h 223"/>
              <a:gd name="T20" fmla="*/ 160 w 420"/>
              <a:gd name="T21" fmla="*/ 222 h 223"/>
              <a:gd name="T22" fmla="*/ 26 w 420"/>
              <a:gd name="T23" fmla="*/ 181 h 223"/>
              <a:gd name="T24" fmla="*/ 62 w 420"/>
              <a:gd name="T25" fmla="*/ 181 h 223"/>
              <a:gd name="T26" fmla="*/ 78 w 420"/>
              <a:gd name="T27" fmla="*/ 165 h 223"/>
              <a:gd name="T28" fmla="*/ 119 w 420"/>
              <a:gd name="T29" fmla="*/ 129 h 223"/>
              <a:gd name="T30" fmla="*/ 92 w 420"/>
              <a:gd name="T31" fmla="*/ 129 h 223"/>
              <a:gd name="T32" fmla="*/ 41 w 420"/>
              <a:gd name="T33" fmla="*/ 108 h 223"/>
              <a:gd name="T34" fmla="*/ 0 w 420"/>
              <a:gd name="T35" fmla="*/ 108 h 223"/>
              <a:gd name="T36" fmla="*/ 26 w 420"/>
              <a:gd name="T37" fmla="*/ 61 h 223"/>
              <a:gd name="T38" fmla="*/ 145 w 420"/>
              <a:gd name="T39" fmla="*/ 0 h 223"/>
              <a:gd name="T40" fmla="*/ 202 w 420"/>
              <a:gd name="T41" fmla="*/ 4 h 223"/>
              <a:gd name="T42" fmla="*/ 202 w 420"/>
              <a:gd name="T43" fmla="*/ 20 h 223"/>
              <a:gd name="T44" fmla="*/ 388 w 420"/>
              <a:gd name="T45" fmla="*/ 41 h 223"/>
              <a:gd name="T46" fmla="*/ 388 w 420"/>
              <a:gd name="T47" fmla="*/ 57 h 223"/>
              <a:gd name="T48" fmla="*/ 419 w 420"/>
              <a:gd name="T49" fmla="*/ 61 h 223"/>
              <a:gd name="T50" fmla="*/ 419 w 420"/>
              <a:gd name="T51" fmla="*/ 61 h 2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0"/>
              <a:gd name="T79" fmla="*/ 0 h 223"/>
              <a:gd name="T80" fmla="*/ 420 w 420"/>
              <a:gd name="T81" fmla="*/ 223 h 2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0" h="223">
                <a:moveTo>
                  <a:pt x="419" y="61"/>
                </a:moveTo>
                <a:lnTo>
                  <a:pt x="352" y="98"/>
                </a:lnTo>
                <a:lnTo>
                  <a:pt x="336" y="124"/>
                </a:lnTo>
                <a:lnTo>
                  <a:pt x="284" y="129"/>
                </a:lnTo>
                <a:lnTo>
                  <a:pt x="280" y="155"/>
                </a:lnTo>
                <a:lnTo>
                  <a:pt x="243" y="165"/>
                </a:lnTo>
                <a:lnTo>
                  <a:pt x="233" y="155"/>
                </a:lnTo>
                <a:lnTo>
                  <a:pt x="212" y="165"/>
                </a:lnTo>
                <a:lnTo>
                  <a:pt x="170" y="191"/>
                </a:lnTo>
                <a:lnTo>
                  <a:pt x="176" y="222"/>
                </a:lnTo>
                <a:lnTo>
                  <a:pt x="160" y="222"/>
                </a:lnTo>
                <a:lnTo>
                  <a:pt x="26" y="181"/>
                </a:lnTo>
                <a:lnTo>
                  <a:pt x="62" y="181"/>
                </a:lnTo>
                <a:lnTo>
                  <a:pt x="78" y="165"/>
                </a:lnTo>
                <a:lnTo>
                  <a:pt x="119" y="129"/>
                </a:lnTo>
                <a:lnTo>
                  <a:pt x="92" y="129"/>
                </a:lnTo>
                <a:lnTo>
                  <a:pt x="41" y="108"/>
                </a:lnTo>
                <a:lnTo>
                  <a:pt x="0" y="108"/>
                </a:lnTo>
                <a:lnTo>
                  <a:pt x="26" y="61"/>
                </a:lnTo>
                <a:lnTo>
                  <a:pt x="145" y="0"/>
                </a:lnTo>
                <a:lnTo>
                  <a:pt x="202" y="4"/>
                </a:lnTo>
                <a:lnTo>
                  <a:pt x="202" y="20"/>
                </a:lnTo>
                <a:lnTo>
                  <a:pt x="388" y="41"/>
                </a:lnTo>
                <a:lnTo>
                  <a:pt x="388" y="57"/>
                </a:lnTo>
                <a:lnTo>
                  <a:pt x="419" y="6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2" name="Freeform 119">
            <a:extLst>
              <a:ext uri="{FF2B5EF4-FFF2-40B4-BE49-F238E27FC236}">
                <a16:creationId xmlns:a16="http://schemas.microsoft.com/office/drawing/2014/main" id="{1802E638-49AE-7846-95DD-6CB2A6CD4C6C}"/>
              </a:ext>
            </a:extLst>
          </p:cNvPr>
          <p:cNvSpPr>
            <a:spLocks noChangeArrowheads="1"/>
          </p:cNvSpPr>
          <p:nvPr/>
        </p:nvSpPr>
        <p:spPr bwMode="auto">
          <a:xfrm>
            <a:off x="6120591" y="3320300"/>
            <a:ext cx="457550" cy="310320"/>
          </a:xfrm>
          <a:custGeom>
            <a:avLst/>
            <a:gdLst>
              <a:gd name="T0" fmla="*/ 466 w 747"/>
              <a:gd name="T1" fmla="*/ 476 h 487"/>
              <a:gd name="T2" fmla="*/ 466 w 747"/>
              <a:gd name="T3" fmla="*/ 434 h 487"/>
              <a:gd name="T4" fmla="*/ 316 w 747"/>
              <a:gd name="T5" fmla="*/ 347 h 487"/>
              <a:gd name="T6" fmla="*/ 284 w 747"/>
              <a:gd name="T7" fmla="*/ 325 h 487"/>
              <a:gd name="T8" fmla="*/ 227 w 747"/>
              <a:gd name="T9" fmla="*/ 284 h 487"/>
              <a:gd name="T10" fmla="*/ 202 w 747"/>
              <a:gd name="T11" fmla="*/ 237 h 487"/>
              <a:gd name="T12" fmla="*/ 139 w 747"/>
              <a:gd name="T13" fmla="*/ 212 h 487"/>
              <a:gd name="T14" fmla="*/ 98 w 747"/>
              <a:gd name="T15" fmla="*/ 171 h 487"/>
              <a:gd name="T16" fmla="*/ 93 w 747"/>
              <a:gd name="T17" fmla="*/ 118 h 487"/>
              <a:gd name="T18" fmla="*/ 57 w 747"/>
              <a:gd name="T19" fmla="*/ 171 h 487"/>
              <a:gd name="T20" fmla="*/ 26 w 747"/>
              <a:gd name="T21" fmla="*/ 253 h 487"/>
              <a:gd name="T22" fmla="*/ 0 w 747"/>
              <a:gd name="T23" fmla="*/ 191 h 487"/>
              <a:gd name="T24" fmla="*/ 0 w 747"/>
              <a:gd name="T25" fmla="*/ 51 h 487"/>
              <a:gd name="T26" fmla="*/ 83 w 747"/>
              <a:gd name="T27" fmla="*/ 0 h 487"/>
              <a:gd name="T28" fmla="*/ 93 w 747"/>
              <a:gd name="T29" fmla="*/ 103 h 487"/>
              <a:gd name="T30" fmla="*/ 134 w 747"/>
              <a:gd name="T31" fmla="*/ 118 h 487"/>
              <a:gd name="T32" fmla="*/ 192 w 747"/>
              <a:gd name="T33" fmla="*/ 118 h 487"/>
              <a:gd name="T34" fmla="*/ 341 w 747"/>
              <a:gd name="T35" fmla="*/ 149 h 487"/>
              <a:gd name="T36" fmla="*/ 368 w 747"/>
              <a:gd name="T37" fmla="*/ 191 h 487"/>
              <a:gd name="T38" fmla="*/ 394 w 747"/>
              <a:gd name="T39" fmla="*/ 227 h 487"/>
              <a:gd name="T40" fmla="*/ 528 w 747"/>
              <a:gd name="T41" fmla="*/ 259 h 487"/>
              <a:gd name="T42" fmla="*/ 533 w 747"/>
              <a:gd name="T43" fmla="*/ 294 h 487"/>
              <a:gd name="T44" fmla="*/ 559 w 747"/>
              <a:gd name="T45" fmla="*/ 237 h 487"/>
              <a:gd name="T46" fmla="*/ 652 w 747"/>
              <a:gd name="T47" fmla="*/ 191 h 487"/>
              <a:gd name="T48" fmla="*/ 668 w 747"/>
              <a:gd name="T49" fmla="*/ 237 h 487"/>
              <a:gd name="T50" fmla="*/ 746 w 747"/>
              <a:gd name="T51" fmla="*/ 259 h 487"/>
              <a:gd name="T52" fmla="*/ 689 w 747"/>
              <a:gd name="T53" fmla="*/ 310 h 487"/>
              <a:gd name="T54" fmla="*/ 652 w 747"/>
              <a:gd name="T55" fmla="*/ 284 h 487"/>
              <a:gd name="T56" fmla="*/ 642 w 747"/>
              <a:gd name="T57" fmla="*/ 253 h 487"/>
              <a:gd name="T58" fmla="*/ 595 w 747"/>
              <a:gd name="T59" fmla="*/ 335 h 487"/>
              <a:gd name="T60" fmla="*/ 517 w 747"/>
              <a:gd name="T61" fmla="*/ 351 h 487"/>
              <a:gd name="T62" fmla="*/ 533 w 747"/>
              <a:gd name="T63" fmla="*/ 377 h 487"/>
              <a:gd name="T64" fmla="*/ 528 w 747"/>
              <a:gd name="T65" fmla="*/ 434 h 487"/>
              <a:gd name="T66" fmla="*/ 502 w 747"/>
              <a:gd name="T67" fmla="*/ 486 h 4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7"/>
              <a:gd name="T103" fmla="*/ 0 h 487"/>
              <a:gd name="T104" fmla="*/ 747 w 747"/>
              <a:gd name="T105" fmla="*/ 487 h 4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7" h="487">
                <a:moveTo>
                  <a:pt x="502" y="486"/>
                </a:moveTo>
                <a:lnTo>
                  <a:pt x="466" y="476"/>
                </a:lnTo>
                <a:lnTo>
                  <a:pt x="476" y="455"/>
                </a:lnTo>
                <a:lnTo>
                  <a:pt x="466" y="434"/>
                </a:lnTo>
                <a:lnTo>
                  <a:pt x="435" y="434"/>
                </a:lnTo>
                <a:lnTo>
                  <a:pt x="316" y="347"/>
                </a:lnTo>
                <a:lnTo>
                  <a:pt x="300" y="351"/>
                </a:lnTo>
                <a:lnTo>
                  <a:pt x="284" y="325"/>
                </a:lnTo>
                <a:lnTo>
                  <a:pt x="249" y="279"/>
                </a:lnTo>
                <a:lnTo>
                  <a:pt x="227" y="284"/>
                </a:lnTo>
                <a:lnTo>
                  <a:pt x="207" y="284"/>
                </a:lnTo>
                <a:lnTo>
                  <a:pt x="202" y="237"/>
                </a:lnTo>
                <a:lnTo>
                  <a:pt x="186" y="227"/>
                </a:lnTo>
                <a:lnTo>
                  <a:pt x="139" y="212"/>
                </a:lnTo>
                <a:lnTo>
                  <a:pt x="134" y="171"/>
                </a:lnTo>
                <a:lnTo>
                  <a:pt x="98" y="171"/>
                </a:lnTo>
                <a:lnTo>
                  <a:pt x="93" y="145"/>
                </a:lnTo>
                <a:lnTo>
                  <a:pt x="93" y="118"/>
                </a:lnTo>
                <a:lnTo>
                  <a:pt x="67" y="145"/>
                </a:lnTo>
                <a:lnTo>
                  <a:pt x="57" y="171"/>
                </a:lnTo>
                <a:lnTo>
                  <a:pt x="77" y="243"/>
                </a:lnTo>
                <a:lnTo>
                  <a:pt x="26" y="253"/>
                </a:lnTo>
                <a:lnTo>
                  <a:pt x="0" y="259"/>
                </a:lnTo>
                <a:lnTo>
                  <a:pt x="0" y="191"/>
                </a:lnTo>
                <a:lnTo>
                  <a:pt x="0" y="129"/>
                </a:lnTo>
                <a:lnTo>
                  <a:pt x="0" y="51"/>
                </a:lnTo>
                <a:lnTo>
                  <a:pt x="26" y="10"/>
                </a:lnTo>
                <a:lnTo>
                  <a:pt x="83" y="0"/>
                </a:lnTo>
                <a:lnTo>
                  <a:pt x="67" y="108"/>
                </a:lnTo>
                <a:lnTo>
                  <a:pt x="93" y="103"/>
                </a:lnTo>
                <a:lnTo>
                  <a:pt x="108" y="118"/>
                </a:lnTo>
                <a:lnTo>
                  <a:pt x="134" y="118"/>
                </a:lnTo>
                <a:lnTo>
                  <a:pt x="161" y="108"/>
                </a:lnTo>
                <a:lnTo>
                  <a:pt x="192" y="118"/>
                </a:lnTo>
                <a:lnTo>
                  <a:pt x="249" y="145"/>
                </a:lnTo>
                <a:lnTo>
                  <a:pt x="341" y="149"/>
                </a:lnTo>
                <a:lnTo>
                  <a:pt x="368" y="159"/>
                </a:lnTo>
                <a:lnTo>
                  <a:pt x="368" y="191"/>
                </a:lnTo>
                <a:lnTo>
                  <a:pt x="409" y="191"/>
                </a:lnTo>
                <a:lnTo>
                  <a:pt x="394" y="227"/>
                </a:lnTo>
                <a:lnTo>
                  <a:pt x="435" y="243"/>
                </a:lnTo>
                <a:lnTo>
                  <a:pt x="528" y="259"/>
                </a:lnTo>
                <a:lnTo>
                  <a:pt x="502" y="269"/>
                </a:lnTo>
                <a:lnTo>
                  <a:pt x="533" y="294"/>
                </a:lnTo>
                <a:lnTo>
                  <a:pt x="554" y="259"/>
                </a:lnTo>
                <a:lnTo>
                  <a:pt x="559" y="237"/>
                </a:lnTo>
                <a:lnTo>
                  <a:pt x="595" y="237"/>
                </a:lnTo>
                <a:lnTo>
                  <a:pt x="652" y="191"/>
                </a:lnTo>
                <a:lnTo>
                  <a:pt x="627" y="237"/>
                </a:lnTo>
                <a:lnTo>
                  <a:pt x="668" y="237"/>
                </a:lnTo>
                <a:lnTo>
                  <a:pt x="719" y="259"/>
                </a:lnTo>
                <a:lnTo>
                  <a:pt x="746" y="259"/>
                </a:lnTo>
                <a:lnTo>
                  <a:pt x="705" y="294"/>
                </a:lnTo>
                <a:lnTo>
                  <a:pt x="689" y="310"/>
                </a:lnTo>
                <a:lnTo>
                  <a:pt x="652" y="310"/>
                </a:lnTo>
                <a:lnTo>
                  <a:pt x="652" y="284"/>
                </a:lnTo>
                <a:lnTo>
                  <a:pt x="668" y="269"/>
                </a:lnTo>
                <a:lnTo>
                  <a:pt x="642" y="253"/>
                </a:lnTo>
                <a:lnTo>
                  <a:pt x="611" y="259"/>
                </a:lnTo>
                <a:lnTo>
                  <a:pt x="595" y="335"/>
                </a:lnTo>
                <a:lnTo>
                  <a:pt x="559" y="335"/>
                </a:lnTo>
                <a:lnTo>
                  <a:pt x="517" y="351"/>
                </a:lnTo>
                <a:lnTo>
                  <a:pt x="517" y="367"/>
                </a:lnTo>
                <a:lnTo>
                  <a:pt x="533" y="377"/>
                </a:lnTo>
                <a:lnTo>
                  <a:pt x="559" y="377"/>
                </a:lnTo>
                <a:lnTo>
                  <a:pt x="528" y="434"/>
                </a:lnTo>
                <a:lnTo>
                  <a:pt x="502" y="48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3" name="Freeform 120">
            <a:extLst>
              <a:ext uri="{FF2B5EF4-FFF2-40B4-BE49-F238E27FC236}">
                <a16:creationId xmlns:a16="http://schemas.microsoft.com/office/drawing/2014/main" id="{DB8DE8C2-7C90-1B4A-AC66-5FA6AC3E99A0}"/>
              </a:ext>
            </a:extLst>
          </p:cNvPr>
          <p:cNvSpPr>
            <a:spLocks noChangeArrowheads="1"/>
          </p:cNvSpPr>
          <p:nvPr/>
        </p:nvSpPr>
        <p:spPr bwMode="auto">
          <a:xfrm>
            <a:off x="6427671" y="3481857"/>
            <a:ext cx="227240" cy="166357"/>
          </a:xfrm>
          <a:custGeom>
            <a:avLst/>
            <a:gdLst>
              <a:gd name="T0" fmla="*/ 285 w 370"/>
              <a:gd name="T1" fmla="*/ 98 h 260"/>
              <a:gd name="T2" fmla="*/ 301 w 370"/>
              <a:gd name="T3" fmla="*/ 139 h 260"/>
              <a:gd name="T4" fmla="*/ 317 w 370"/>
              <a:gd name="T5" fmla="*/ 139 h 260"/>
              <a:gd name="T6" fmla="*/ 342 w 370"/>
              <a:gd name="T7" fmla="*/ 151 h 260"/>
              <a:gd name="T8" fmla="*/ 369 w 370"/>
              <a:gd name="T9" fmla="*/ 208 h 260"/>
              <a:gd name="T10" fmla="*/ 352 w 370"/>
              <a:gd name="T11" fmla="*/ 223 h 260"/>
              <a:gd name="T12" fmla="*/ 337 w 370"/>
              <a:gd name="T13" fmla="*/ 218 h 260"/>
              <a:gd name="T14" fmla="*/ 327 w 370"/>
              <a:gd name="T15" fmla="*/ 218 h 260"/>
              <a:gd name="T16" fmla="*/ 301 w 370"/>
              <a:gd name="T17" fmla="*/ 208 h 260"/>
              <a:gd name="T18" fmla="*/ 270 w 370"/>
              <a:gd name="T19" fmla="*/ 223 h 260"/>
              <a:gd name="T20" fmla="*/ 244 w 370"/>
              <a:gd name="T21" fmla="*/ 243 h 260"/>
              <a:gd name="T22" fmla="*/ 217 w 370"/>
              <a:gd name="T23" fmla="*/ 259 h 260"/>
              <a:gd name="T24" fmla="*/ 203 w 370"/>
              <a:gd name="T25" fmla="*/ 181 h 260"/>
              <a:gd name="T26" fmla="*/ 192 w 370"/>
              <a:gd name="T27" fmla="*/ 176 h 260"/>
              <a:gd name="T28" fmla="*/ 166 w 370"/>
              <a:gd name="T29" fmla="*/ 155 h 260"/>
              <a:gd name="T30" fmla="*/ 150 w 370"/>
              <a:gd name="T31" fmla="*/ 192 h 260"/>
              <a:gd name="T32" fmla="*/ 161 w 370"/>
              <a:gd name="T33" fmla="*/ 202 h 260"/>
              <a:gd name="T34" fmla="*/ 119 w 370"/>
              <a:gd name="T35" fmla="*/ 218 h 260"/>
              <a:gd name="T36" fmla="*/ 109 w 370"/>
              <a:gd name="T37" fmla="*/ 233 h 260"/>
              <a:gd name="T38" fmla="*/ 99 w 370"/>
              <a:gd name="T39" fmla="*/ 223 h 260"/>
              <a:gd name="T40" fmla="*/ 57 w 370"/>
              <a:gd name="T41" fmla="*/ 249 h 260"/>
              <a:gd name="T42" fmla="*/ 0 w 370"/>
              <a:gd name="T43" fmla="*/ 233 h 260"/>
              <a:gd name="T44" fmla="*/ 27 w 370"/>
              <a:gd name="T45" fmla="*/ 181 h 260"/>
              <a:gd name="T46" fmla="*/ 57 w 370"/>
              <a:gd name="T47" fmla="*/ 124 h 260"/>
              <a:gd name="T48" fmla="*/ 31 w 370"/>
              <a:gd name="T49" fmla="*/ 124 h 260"/>
              <a:gd name="T50" fmla="*/ 16 w 370"/>
              <a:gd name="T51" fmla="*/ 114 h 260"/>
              <a:gd name="T52" fmla="*/ 16 w 370"/>
              <a:gd name="T53" fmla="*/ 98 h 260"/>
              <a:gd name="T54" fmla="*/ 57 w 370"/>
              <a:gd name="T55" fmla="*/ 83 h 260"/>
              <a:gd name="T56" fmla="*/ 94 w 370"/>
              <a:gd name="T57" fmla="*/ 83 h 260"/>
              <a:gd name="T58" fmla="*/ 109 w 370"/>
              <a:gd name="T59" fmla="*/ 6 h 260"/>
              <a:gd name="T60" fmla="*/ 140 w 370"/>
              <a:gd name="T61" fmla="*/ 0 h 260"/>
              <a:gd name="T62" fmla="*/ 166 w 370"/>
              <a:gd name="T63" fmla="*/ 16 h 260"/>
              <a:gd name="T64" fmla="*/ 150 w 370"/>
              <a:gd name="T65" fmla="*/ 31 h 260"/>
              <a:gd name="T66" fmla="*/ 150 w 370"/>
              <a:gd name="T67" fmla="*/ 57 h 260"/>
              <a:gd name="T68" fmla="*/ 285 w 370"/>
              <a:gd name="T69" fmla="*/ 98 h 260"/>
              <a:gd name="T70" fmla="*/ 285 w 370"/>
              <a:gd name="T71" fmla="*/ 98 h 2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0"/>
              <a:gd name="T109" fmla="*/ 0 h 260"/>
              <a:gd name="T110" fmla="*/ 370 w 370"/>
              <a:gd name="T111" fmla="*/ 260 h 2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0" h="260">
                <a:moveTo>
                  <a:pt x="285" y="98"/>
                </a:moveTo>
                <a:lnTo>
                  <a:pt x="301" y="139"/>
                </a:lnTo>
                <a:lnTo>
                  <a:pt x="317" y="139"/>
                </a:lnTo>
                <a:lnTo>
                  <a:pt x="342" y="151"/>
                </a:lnTo>
                <a:lnTo>
                  <a:pt x="369" y="208"/>
                </a:lnTo>
                <a:lnTo>
                  <a:pt x="352" y="223"/>
                </a:lnTo>
                <a:lnTo>
                  <a:pt x="337" y="218"/>
                </a:lnTo>
                <a:lnTo>
                  <a:pt x="327" y="218"/>
                </a:lnTo>
                <a:lnTo>
                  <a:pt x="301" y="208"/>
                </a:lnTo>
                <a:lnTo>
                  <a:pt x="270" y="223"/>
                </a:lnTo>
                <a:lnTo>
                  <a:pt x="244" y="243"/>
                </a:lnTo>
                <a:lnTo>
                  <a:pt x="217" y="259"/>
                </a:lnTo>
                <a:lnTo>
                  <a:pt x="203" y="181"/>
                </a:lnTo>
                <a:lnTo>
                  <a:pt x="192" y="176"/>
                </a:lnTo>
                <a:lnTo>
                  <a:pt x="166" y="155"/>
                </a:lnTo>
                <a:lnTo>
                  <a:pt x="150" y="192"/>
                </a:lnTo>
                <a:lnTo>
                  <a:pt x="161" y="202"/>
                </a:lnTo>
                <a:lnTo>
                  <a:pt x="119" y="218"/>
                </a:lnTo>
                <a:lnTo>
                  <a:pt x="109" y="233"/>
                </a:lnTo>
                <a:lnTo>
                  <a:pt x="99" y="223"/>
                </a:lnTo>
                <a:lnTo>
                  <a:pt x="57" y="249"/>
                </a:lnTo>
                <a:lnTo>
                  <a:pt x="0" y="233"/>
                </a:lnTo>
                <a:lnTo>
                  <a:pt x="27" y="181"/>
                </a:lnTo>
                <a:lnTo>
                  <a:pt x="57" y="124"/>
                </a:lnTo>
                <a:lnTo>
                  <a:pt x="31" y="124"/>
                </a:lnTo>
                <a:lnTo>
                  <a:pt x="16" y="114"/>
                </a:lnTo>
                <a:lnTo>
                  <a:pt x="16" y="98"/>
                </a:lnTo>
                <a:lnTo>
                  <a:pt x="57" y="83"/>
                </a:lnTo>
                <a:lnTo>
                  <a:pt x="94" y="83"/>
                </a:lnTo>
                <a:lnTo>
                  <a:pt x="109" y="6"/>
                </a:lnTo>
                <a:lnTo>
                  <a:pt x="140" y="0"/>
                </a:lnTo>
                <a:lnTo>
                  <a:pt x="166" y="16"/>
                </a:lnTo>
                <a:lnTo>
                  <a:pt x="150" y="31"/>
                </a:lnTo>
                <a:lnTo>
                  <a:pt x="150" y="57"/>
                </a:lnTo>
                <a:lnTo>
                  <a:pt x="285" y="9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4" name="Freeform 121">
            <a:extLst>
              <a:ext uri="{FF2B5EF4-FFF2-40B4-BE49-F238E27FC236}">
                <a16:creationId xmlns:a16="http://schemas.microsoft.com/office/drawing/2014/main" id="{5FB0CC46-64BD-F148-8F51-9F7B3A941BDD}"/>
              </a:ext>
            </a:extLst>
          </p:cNvPr>
          <p:cNvSpPr>
            <a:spLocks noChangeArrowheads="1"/>
          </p:cNvSpPr>
          <p:nvPr/>
        </p:nvSpPr>
        <p:spPr bwMode="auto">
          <a:xfrm>
            <a:off x="6033072" y="3395480"/>
            <a:ext cx="379244" cy="311920"/>
          </a:xfrm>
          <a:custGeom>
            <a:avLst/>
            <a:gdLst>
              <a:gd name="T0" fmla="*/ 197 w 619"/>
              <a:gd name="T1" fmla="*/ 52 h 488"/>
              <a:gd name="T2" fmla="*/ 207 w 619"/>
              <a:gd name="T3" fmla="*/ 27 h 488"/>
              <a:gd name="T4" fmla="*/ 233 w 619"/>
              <a:gd name="T5" fmla="*/ 0 h 488"/>
              <a:gd name="T6" fmla="*/ 233 w 619"/>
              <a:gd name="T7" fmla="*/ 27 h 488"/>
              <a:gd name="T8" fmla="*/ 239 w 619"/>
              <a:gd name="T9" fmla="*/ 52 h 488"/>
              <a:gd name="T10" fmla="*/ 274 w 619"/>
              <a:gd name="T11" fmla="*/ 52 h 488"/>
              <a:gd name="T12" fmla="*/ 280 w 619"/>
              <a:gd name="T13" fmla="*/ 94 h 488"/>
              <a:gd name="T14" fmla="*/ 342 w 619"/>
              <a:gd name="T15" fmla="*/ 119 h 488"/>
              <a:gd name="T16" fmla="*/ 348 w 619"/>
              <a:gd name="T17" fmla="*/ 166 h 488"/>
              <a:gd name="T18" fmla="*/ 368 w 619"/>
              <a:gd name="T19" fmla="*/ 166 h 488"/>
              <a:gd name="T20" fmla="*/ 389 w 619"/>
              <a:gd name="T21" fmla="*/ 160 h 488"/>
              <a:gd name="T22" fmla="*/ 425 w 619"/>
              <a:gd name="T23" fmla="*/ 202 h 488"/>
              <a:gd name="T24" fmla="*/ 441 w 619"/>
              <a:gd name="T25" fmla="*/ 228 h 488"/>
              <a:gd name="T26" fmla="*/ 456 w 619"/>
              <a:gd name="T27" fmla="*/ 228 h 488"/>
              <a:gd name="T28" fmla="*/ 550 w 619"/>
              <a:gd name="T29" fmla="*/ 290 h 488"/>
              <a:gd name="T30" fmla="*/ 576 w 619"/>
              <a:gd name="T31" fmla="*/ 315 h 488"/>
              <a:gd name="T32" fmla="*/ 607 w 619"/>
              <a:gd name="T33" fmla="*/ 315 h 488"/>
              <a:gd name="T34" fmla="*/ 618 w 619"/>
              <a:gd name="T35" fmla="*/ 336 h 488"/>
              <a:gd name="T36" fmla="*/ 607 w 619"/>
              <a:gd name="T37" fmla="*/ 358 h 488"/>
              <a:gd name="T38" fmla="*/ 576 w 619"/>
              <a:gd name="T39" fmla="*/ 368 h 488"/>
              <a:gd name="T40" fmla="*/ 576 w 619"/>
              <a:gd name="T41" fmla="*/ 409 h 488"/>
              <a:gd name="T42" fmla="*/ 509 w 619"/>
              <a:gd name="T43" fmla="*/ 446 h 488"/>
              <a:gd name="T44" fmla="*/ 519 w 619"/>
              <a:gd name="T45" fmla="*/ 450 h 488"/>
              <a:gd name="T46" fmla="*/ 477 w 619"/>
              <a:gd name="T47" fmla="*/ 487 h 488"/>
              <a:gd name="T48" fmla="*/ 477 w 619"/>
              <a:gd name="T49" fmla="*/ 466 h 488"/>
              <a:gd name="T50" fmla="*/ 425 w 619"/>
              <a:gd name="T51" fmla="*/ 450 h 488"/>
              <a:gd name="T52" fmla="*/ 415 w 619"/>
              <a:gd name="T53" fmla="*/ 399 h 488"/>
              <a:gd name="T54" fmla="*/ 306 w 619"/>
              <a:gd name="T55" fmla="*/ 352 h 488"/>
              <a:gd name="T56" fmla="*/ 249 w 619"/>
              <a:gd name="T57" fmla="*/ 336 h 488"/>
              <a:gd name="T58" fmla="*/ 239 w 619"/>
              <a:gd name="T59" fmla="*/ 315 h 488"/>
              <a:gd name="T60" fmla="*/ 197 w 619"/>
              <a:gd name="T61" fmla="*/ 326 h 488"/>
              <a:gd name="T62" fmla="*/ 166 w 619"/>
              <a:gd name="T63" fmla="*/ 326 h 488"/>
              <a:gd name="T64" fmla="*/ 141 w 619"/>
              <a:gd name="T65" fmla="*/ 368 h 488"/>
              <a:gd name="T66" fmla="*/ 99 w 619"/>
              <a:gd name="T67" fmla="*/ 378 h 488"/>
              <a:gd name="T68" fmla="*/ 88 w 619"/>
              <a:gd name="T69" fmla="*/ 290 h 488"/>
              <a:gd name="T70" fmla="*/ 47 w 619"/>
              <a:gd name="T71" fmla="*/ 270 h 488"/>
              <a:gd name="T72" fmla="*/ 47 w 619"/>
              <a:gd name="T73" fmla="*/ 248 h 488"/>
              <a:gd name="T74" fmla="*/ 73 w 619"/>
              <a:gd name="T75" fmla="*/ 248 h 488"/>
              <a:gd name="T76" fmla="*/ 57 w 619"/>
              <a:gd name="T77" fmla="*/ 233 h 488"/>
              <a:gd name="T78" fmla="*/ 31 w 619"/>
              <a:gd name="T79" fmla="*/ 243 h 488"/>
              <a:gd name="T80" fmla="*/ 21 w 619"/>
              <a:gd name="T81" fmla="*/ 182 h 488"/>
              <a:gd name="T82" fmla="*/ 31 w 619"/>
              <a:gd name="T83" fmla="*/ 182 h 488"/>
              <a:gd name="T84" fmla="*/ 57 w 619"/>
              <a:gd name="T85" fmla="*/ 182 h 488"/>
              <a:gd name="T86" fmla="*/ 88 w 619"/>
              <a:gd name="T87" fmla="*/ 192 h 488"/>
              <a:gd name="T88" fmla="*/ 99 w 619"/>
              <a:gd name="T89" fmla="*/ 182 h 488"/>
              <a:gd name="T90" fmla="*/ 99 w 619"/>
              <a:gd name="T91" fmla="*/ 166 h 488"/>
              <a:gd name="T92" fmla="*/ 73 w 619"/>
              <a:gd name="T93" fmla="*/ 150 h 488"/>
              <a:gd name="T94" fmla="*/ 57 w 619"/>
              <a:gd name="T95" fmla="*/ 119 h 488"/>
              <a:gd name="T96" fmla="*/ 31 w 619"/>
              <a:gd name="T97" fmla="*/ 109 h 488"/>
              <a:gd name="T98" fmla="*/ 16 w 619"/>
              <a:gd name="T99" fmla="*/ 135 h 488"/>
              <a:gd name="T100" fmla="*/ 21 w 619"/>
              <a:gd name="T101" fmla="*/ 166 h 488"/>
              <a:gd name="T102" fmla="*/ 0 w 619"/>
              <a:gd name="T103" fmla="*/ 135 h 488"/>
              <a:gd name="T104" fmla="*/ 21 w 619"/>
              <a:gd name="T105" fmla="*/ 99 h 488"/>
              <a:gd name="T106" fmla="*/ 62 w 619"/>
              <a:gd name="T107" fmla="*/ 109 h 488"/>
              <a:gd name="T108" fmla="*/ 88 w 619"/>
              <a:gd name="T109" fmla="*/ 125 h 488"/>
              <a:gd name="T110" fmla="*/ 141 w 619"/>
              <a:gd name="T111" fmla="*/ 140 h 488"/>
              <a:gd name="T112" fmla="*/ 166 w 619"/>
              <a:gd name="T113" fmla="*/ 135 h 488"/>
              <a:gd name="T114" fmla="*/ 218 w 619"/>
              <a:gd name="T115" fmla="*/ 125 h 488"/>
              <a:gd name="T116" fmla="*/ 197 w 619"/>
              <a:gd name="T117" fmla="*/ 52 h 488"/>
              <a:gd name="T118" fmla="*/ 197 w 619"/>
              <a:gd name="T119" fmla="*/ 52 h 4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9"/>
              <a:gd name="T181" fmla="*/ 0 h 488"/>
              <a:gd name="T182" fmla="*/ 619 w 619"/>
              <a:gd name="T183" fmla="*/ 488 h 4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9" h="488">
                <a:moveTo>
                  <a:pt x="197" y="52"/>
                </a:moveTo>
                <a:lnTo>
                  <a:pt x="207" y="27"/>
                </a:lnTo>
                <a:lnTo>
                  <a:pt x="233" y="0"/>
                </a:lnTo>
                <a:lnTo>
                  <a:pt x="233" y="27"/>
                </a:lnTo>
                <a:lnTo>
                  <a:pt x="239" y="52"/>
                </a:lnTo>
                <a:lnTo>
                  <a:pt x="274" y="52"/>
                </a:lnTo>
                <a:lnTo>
                  <a:pt x="280" y="94"/>
                </a:lnTo>
                <a:lnTo>
                  <a:pt x="342" y="119"/>
                </a:lnTo>
                <a:lnTo>
                  <a:pt x="348" y="166"/>
                </a:lnTo>
                <a:lnTo>
                  <a:pt x="368" y="166"/>
                </a:lnTo>
                <a:lnTo>
                  <a:pt x="389" y="160"/>
                </a:lnTo>
                <a:lnTo>
                  <a:pt x="425" y="202"/>
                </a:lnTo>
                <a:lnTo>
                  <a:pt x="441" y="228"/>
                </a:lnTo>
                <a:lnTo>
                  <a:pt x="456" y="228"/>
                </a:lnTo>
                <a:lnTo>
                  <a:pt x="550" y="290"/>
                </a:lnTo>
                <a:lnTo>
                  <a:pt x="576" y="315"/>
                </a:lnTo>
                <a:lnTo>
                  <a:pt x="607" y="315"/>
                </a:lnTo>
                <a:lnTo>
                  <a:pt x="618" y="336"/>
                </a:lnTo>
                <a:lnTo>
                  <a:pt x="607" y="358"/>
                </a:lnTo>
                <a:lnTo>
                  <a:pt x="576" y="368"/>
                </a:lnTo>
                <a:lnTo>
                  <a:pt x="576" y="409"/>
                </a:lnTo>
                <a:lnTo>
                  <a:pt x="509" y="446"/>
                </a:lnTo>
                <a:lnTo>
                  <a:pt x="519" y="450"/>
                </a:lnTo>
                <a:lnTo>
                  <a:pt x="477" y="487"/>
                </a:lnTo>
                <a:lnTo>
                  <a:pt x="477" y="466"/>
                </a:lnTo>
                <a:lnTo>
                  <a:pt x="425" y="450"/>
                </a:lnTo>
                <a:lnTo>
                  <a:pt x="415" y="399"/>
                </a:lnTo>
                <a:lnTo>
                  <a:pt x="306" y="352"/>
                </a:lnTo>
                <a:lnTo>
                  <a:pt x="249" y="336"/>
                </a:lnTo>
                <a:lnTo>
                  <a:pt x="239" y="315"/>
                </a:lnTo>
                <a:lnTo>
                  <a:pt x="197" y="326"/>
                </a:lnTo>
                <a:lnTo>
                  <a:pt x="166" y="326"/>
                </a:lnTo>
                <a:lnTo>
                  <a:pt x="141" y="368"/>
                </a:lnTo>
                <a:lnTo>
                  <a:pt x="99" y="378"/>
                </a:lnTo>
                <a:lnTo>
                  <a:pt x="88" y="290"/>
                </a:lnTo>
                <a:lnTo>
                  <a:pt x="47" y="270"/>
                </a:lnTo>
                <a:lnTo>
                  <a:pt x="47" y="248"/>
                </a:lnTo>
                <a:lnTo>
                  <a:pt x="73" y="248"/>
                </a:lnTo>
                <a:lnTo>
                  <a:pt x="57" y="233"/>
                </a:lnTo>
                <a:lnTo>
                  <a:pt x="31" y="243"/>
                </a:lnTo>
                <a:lnTo>
                  <a:pt x="21" y="182"/>
                </a:lnTo>
                <a:lnTo>
                  <a:pt x="31" y="182"/>
                </a:lnTo>
                <a:lnTo>
                  <a:pt x="57" y="182"/>
                </a:lnTo>
                <a:lnTo>
                  <a:pt x="88" y="192"/>
                </a:lnTo>
                <a:lnTo>
                  <a:pt x="99" y="182"/>
                </a:lnTo>
                <a:lnTo>
                  <a:pt x="99" y="166"/>
                </a:lnTo>
                <a:lnTo>
                  <a:pt x="73" y="150"/>
                </a:lnTo>
                <a:lnTo>
                  <a:pt x="57" y="119"/>
                </a:lnTo>
                <a:lnTo>
                  <a:pt x="31" y="109"/>
                </a:lnTo>
                <a:lnTo>
                  <a:pt x="16" y="135"/>
                </a:lnTo>
                <a:lnTo>
                  <a:pt x="21" y="166"/>
                </a:lnTo>
                <a:lnTo>
                  <a:pt x="0" y="135"/>
                </a:lnTo>
                <a:lnTo>
                  <a:pt x="21" y="99"/>
                </a:lnTo>
                <a:lnTo>
                  <a:pt x="62" y="109"/>
                </a:lnTo>
                <a:lnTo>
                  <a:pt x="88" y="125"/>
                </a:lnTo>
                <a:lnTo>
                  <a:pt x="141" y="140"/>
                </a:lnTo>
                <a:lnTo>
                  <a:pt x="166" y="135"/>
                </a:lnTo>
                <a:lnTo>
                  <a:pt x="218" y="125"/>
                </a:lnTo>
                <a:lnTo>
                  <a:pt x="197" y="5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5" name="Freeform 122">
            <a:extLst>
              <a:ext uri="{FF2B5EF4-FFF2-40B4-BE49-F238E27FC236}">
                <a16:creationId xmlns:a16="http://schemas.microsoft.com/office/drawing/2014/main" id="{1A525876-DE1B-9E47-B2A1-A4FE54E6CE8A}"/>
              </a:ext>
            </a:extLst>
          </p:cNvPr>
          <p:cNvSpPr>
            <a:spLocks noChangeArrowheads="1"/>
          </p:cNvSpPr>
          <p:nvPr/>
        </p:nvSpPr>
        <p:spPr bwMode="auto">
          <a:xfrm>
            <a:off x="5343678" y="3822571"/>
            <a:ext cx="328576" cy="303921"/>
          </a:xfrm>
          <a:custGeom>
            <a:avLst/>
            <a:gdLst>
              <a:gd name="T0" fmla="*/ 10 w 536"/>
              <a:gd name="T1" fmla="*/ 16 h 477"/>
              <a:gd name="T2" fmla="*/ 31 w 536"/>
              <a:gd name="T3" fmla="*/ 16 h 477"/>
              <a:gd name="T4" fmla="*/ 68 w 536"/>
              <a:gd name="T5" fmla="*/ 16 h 477"/>
              <a:gd name="T6" fmla="*/ 176 w 536"/>
              <a:gd name="T7" fmla="*/ 41 h 477"/>
              <a:gd name="T8" fmla="*/ 233 w 536"/>
              <a:gd name="T9" fmla="*/ 37 h 477"/>
              <a:gd name="T10" fmla="*/ 233 w 536"/>
              <a:gd name="T11" fmla="*/ 16 h 477"/>
              <a:gd name="T12" fmla="*/ 249 w 536"/>
              <a:gd name="T13" fmla="*/ 26 h 477"/>
              <a:gd name="T14" fmla="*/ 259 w 536"/>
              <a:gd name="T15" fmla="*/ 16 h 477"/>
              <a:gd name="T16" fmla="*/ 295 w 536"/>
              <a:gd name="T17" fmla="*/ 26 h 477"/>
              <a:gd name="T18" fmla="*/ 311 w 536"/>
              <a:gd name="T19" fmla="*/ 41 h 477"/>
              <a:gd name="T20" fmla="*/ 311 w 536"/>
              <a:gd name="T21" fmla="*/ 26 h 477"/>
              <a:gd name="T22" fmla="*/ 317 w 536"/>
              <a:gd name="T23" fmla="*/ 26 h 477"/>
              <a:gd name="T24" fmla="*/ 327 w 536"/>
              <a:gd name="T25" fmla="*/ 37 h 477"/>
              <a:gd name="T26" fmla="*/ 358 w 536"/>
              <a:gd name="T27" fmla="*/ 37 h 477"/>
              <a:gd name="T28" fmla="*/ 405 w 536"/>
              <a:gd name="T29" fmla="*/ 26 h 477"/>
              <a:gd name="T30" fmla="*/ 409 w 536"/>
              <a:gd name="T31" fmla="*/ 0 h 477"/>
              <a:gd name="T32" fmla="*/ 419 w 536"/>
              <a:gd name="T33" fmla="*/ 16 h 477"/>
              <a:gd name="T34" fmla="*/ 409 w 536"/>
              <a:gd name="T35" fmla="*/ 37 h 477"/>
              <a:gd name="T36" fmla="*/ 425 w 536"/>
              <a:gd name="T37" fmla="*/ 57 h 477"/>
              <a:gd name="T38" fmla="*/ 435 w 536"/>
              <a:gd name="T39" fmla="*/ 82 h 477"/>
              <a:gd name="T40" fmla="*/ 435 w 536"/>
              <a:gd name="T41" fmla="*/ 119 h 477"/>
              <a:gd name="T42" fmla="*/ 425 w 536"/>
              <a:gd name="T43" fmla="*/ 119 h 477"/>
              <a:gd name="T44" fmla="*/ 425 w 536"/>
              <a:gd name="T45" fmla="*/ 135 h 477"/>
              <a:gd name="T46" fmla="*/ 419 w 536"/>
              <a:gd name="T47" fmla="*/ 176 h 477"/>
              <a:gd name="T48" fmla="*/ 409 w 536"/>
              <a:gd name="T49" fmla="*/ 192 h 477"/>
              <a:gd name="T50" fmla="*/ 368 w 536"/>
              <a:gd name="T51" fmla="*/ 160 h 477"/>
              <a:gd name="T52" fmla="*/ 358 w 536"/>
              <a:gd name="T53" fmla="*/ 135 h 477"/>
              <a:gd name="T54" fmla="*/ 352 w 536"/>
              <a:gd name="T55" fmla="*/ 125 h 477"/>
              <a:gd name="T56" fmla="*/ 337 w 536"/>
              <a:gd name="T57" fmla="*/ 104 h 477"/>
              <a:gd name="T58" fmla="*/ 327 w 536"/>
              <a:gd name="T59" fmla="*/ 104 h 477"/>
              <a:gd name="T60" fmla="*/ 327 w 536"/>
              <a:gd name="T61" fmla="*/ 109 h 477"/>
              <a:gd name="T62" fmla="*/ 337 w 536"/>
              <a:gd name="T63" fmla="*/ 125 h 477"/>
              <a:gd name="T64" fmla="*/ 378 w 536"/>
              <a:gd name="T65" fmla="*/ 186 h 477"/>
              <a:gd name="T66" fmla="*/ 378 w 536"/>
              <a:gd name="T67" fmla="*/ 202 h 477"/>
              <a:gd name="T68" fmla="*/ 405 w 536"/>
              <a:gd name="T69" fmla="*/ 243 h 477"/>
              <a:gd name="T70" fmla="*/ 425 w 536"/>
              <a:gd name="T71" fmla="*/ 284 h 477"/>
              <a:gd name="T72" fmla="*/ 477 w 536"/>
              <a:gd name="T73" fmla="*/ 378 h 477"/>
              <a:gd name="T74" fmla="*/ 487 w 536"/>
              <a:gd name="T75" fmla="*/ 388 h 477"/>
              <a:gd name="T76" fmla="*/ 477 w 536"/>
              <a:gd name="T77" fmla="*/ 388 h 477"/>
              <a:gd name="T78" fmla="*/ 492 w 536"/>
              <a:gd name="T79" fmla="*/ 435 h 477"/>
              <a:gd name="T80" fmla="*/ 513 w 536"/>
              <a:gd name="T81" fmla="*/ 445 h 477"/>
              <a:gd name="T82" fmla="*/ 518 w 536"/>
              <a:gd name="T83" fmla="*/ 460 h 477"/>
              <a:gd name="T84" fmla="*/ 535 w 536"/>
              <a:gd name="T85" fmla="*/ 476 h 477"/>
              <a:gd name="T86" fmla="*/ 26 w 536"/>
              <a:gd name="T87" fmla="*/ 471 h 477"/>
              <a:gd name="T88" fmla="*/ 10 w 536"/>
              <a:gd name="T89" fmla="*/ 125 h 477"/>
              <a:gd name="T90" fmla="*/ 0 w 536"/>
              <a:gd name="T91" fmla="*/ 82 h 477"/>
              <a:gd name="T92" fmla="*/ 10 w 536"/>
              <a:gd name="T93" fmla="*/ 57 h 477"/>
              <a:gd name="T94" fmla="*/ 0 w 536"/>
              <a:gd name="T95" fmla="*/ 26 h 477"/>
              <a:gd name="T96" fmla="*/ 10 w 536"/>
              <a:gd name="T97" fmla="*/ 16 h 477"/>
              <a:gd name="T98" fmla="*/ 10 w 536"/>
              <a:gd name="T99" fmla="*/ 16 h 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6"/>
              <a:gd name="T151" fmla="*/ 0 h 477"/>
              <a:gd name="T152" fmla="*/ 536 w 536"/>
              <a:gd name="T153" fmla="*/ 477 h 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6" h="477">
                <a:moveTo>
                  <a:pt x="10" y="16"/>
                </a:moveTo>
                <a:lnTo>
                  <a:pt x="31" y="16"/>
                </a:lnTo>
                <a:lnTo>
                  <a:pt x="68" y="16"/>
                </a:lnTo>
                <a:lnTo>
                  <a:pt x="176" y="41"/>
                </a:lnTo>
                <a:lnTo>
                  <a:pt x="233" y="37"/>
                </a:lnTo>
                <a:lnTo>
                  <a:pt x="233" y="16"/>
                </a:lnTo>
                <a:lnTo>
                  <a:pt x="249" y="26"/>
                </a:lnTo>
                <a:lnTo>
                  <a:pt x="259" y="16"/>
                </a:lnTo>
                <a:lnTo>
                  <a:pt x="295" y="26"/>
                </a:lnTo>
                <a:lnTo>
                  <a:pt x="311" y="41"/>
                </a:lnTo>
                <a:lnTo>
                  <a:pt x="311" y="26"/>
                </a:lnTo>
                <a:lnTo>
                  <a:pt x="317" y="26"/>
                </a:lnTo>
                <a:lnTo>
                  <a:pt x="327" y="37"/>
                </a:lnTo>
                <a:lnTo>
                  <a:pt x="358" y="37"/>
                </a:lnTo>
                <a:lnTo>
                  <a:pt x="405" y="26"/>
                </a:lnTo>
                <a:lnTo>
                  <a:pt x="409" y="0"/>
                </a:lnTo>
                <a:lnTo>
                  <a:pt x="419" y="16"/>
                </a:lnTo>
                <a:lnTo>
                  <a:pt x="409" y="37"/>
                </a:lnTo>
                <a:lnTo>
                  <a:pt x="425" y="57"/>
                </a:lnTo>
                <a:lnTo>
                  <a:pt x="435" y="82"/>
                </a:lnTo>
                <a:lnTo>
                  <a:pt x="435" y="119"/>
                </a:lnTo>
                <a:lnTo>
                  <a:pt x="425" y="119"/>
                </a:lnTo>
                <a:lnTo>
                  <a:pt x="425" y="135"/>
                </a:lnTo>
                <a:lnTo>
                  <a:pt x="419" y="176"/>
                </a:lnTo>
                <a:lnTo>
                  <a:pt x="409" y="192"/>
                </a:lnTo>
                <a:lnTo>
                  <a:pt x="368" y="160"/>
                </a:lnTo>
                <a:lnTo>
                  <a:pt x="358" y="135"/>
                </a:lnTo>
                <a:lnTo>
                  <a:pt x="352" y="125"/>
                </a:lnTo>
                <a:lnTo>
                  <a:pt x="337" y="104"/>
                </a:lnTo>
                <a:lnTo>
                  <a:pt x="327" y="104"/>
                </a:lnTo>
                <a:lnTo>
                  <a:pt x="327" y="109"/>
                </a:lnTo>
                <a:lnTo>
                  <a:pt x="337" y="125"/>
                </a:lnTo>
                <a:lnTo>
                  <a:pt x="378" y="186"/>
                </a:lnTo>
                <a:lnTo>
                  <a:pt x="378" y="202"/>
                </a:lnTo>
                <a:lnTo>
                  <a:pt x="405" y="243"/>
                </a:lnTo>
                <a:lnTo>
                  <a:pt x="425" y="284"/>
                </a:lnTo>
                <a:lnTo>
                  <a:pt x="477" y="378"/>
                </a:lnTo>
                <a:lnTo>
                  <a:pt x="487" y="388"/>
                </a:lnTo>
                <a:lnTo>
                  <a:pt x="477" y="388"/>
                </a:lnTo>
                <a:lnTo>
                  <a:pt x="492" y="435"/>
                </a:lnTo>
                <a:lnTo>
                  <a:pt x="513" y="445"/>
                </a:lnTo>
                <a:lnTo>
                  <a:pt x="518" y="460"/>
                </a:lnTo>
                <a:lnTo>
                  <a:pt x="535" y="476"/>
                </a:lnTo>
                <a:lnTo>
                  <a:pt x="26" y="471"/>
                </a:lnTo>
                <a:lnTo>
                  <a:pt x="10" y="125"/>
                </a:lnTo>
                <a:lnTo>
                  <a:pt x="0" y="82"/>
                </a:lnTo>
                <a:lnTo>
                  <a:pt x="10" y="57"/>
                </a:lnTo>
                <a:lnTo>
                  <a:pt x="0" y="26"/>
                </a:lnTo>
                <a:lnTo>
                  <a:pt x="1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6" name="Freeform 123" descr="Écossais">
            <a:extLst>
              <a:ext uri="{FF2B5EF4-FFF2-40B4-BE49-F238E27FC236}">
                <a16:creationId xmlns:a16="http://schemas.microsoft.com/office/drawing/2014/main" id="{6D052E96-EA38-5941-9C20-1F09F90F886F}"/>
              </a:ext>
            </a:extLst>
          </p:cNvPr>
          <p:cNvSpPr>
            <a:spLocks noChangeArrowheads="1"/>
          </p:cNvSpPr>
          <p:nvPr/>
        </p:nvSpPr>
        <p:spPr bwMode="auto">
          <a:xfrm>
            <a:off x="4450072" y="3657812"/>
            <a:ext cx="558887" cy="555057"/>
          </a:xfrm>
          <a:custGeom>
            <a:avLst/>
            <a:gdLst>
              <a:gd name="T0" fmla="*/ 300 w 912"/>
              <a:gd name="T1" fmla="*/ 98 h 871"/>
              <a:gd name="T2" fmla="*/ 341 w 912"/>
              <a:gd name="T3" fmla="*/ 78 h 871"/>
              <a:gd name="T4" fmla="*/ 372 w 912"/>
              <a:gd name="T5" fmla="*/ 57 h 871"/>
              <a:gd name="T6" fmla="*/ 450 w 912"/>
              <a:gd name="T7" fmla="*/ 26 h 871"/>
              <a:gd name="T8" fmla="*/ 517 w 912"/>
              <a:gd name="T9" fmla="*/ 16 h 871"/>
              <a:gd name="T10" fmla="*/ 570 w 912"/>
              <a:gd name="T11" fmla="*/ 10 h 871"/>
              <a:gd name="T12" fmla="*/ 611 w 912"/>
              <a:gd name="T13" fmla="*/ 26 h 871"/>
              <a:gd name="T14" fmla="*/ 652 w 912"/>
              <a:gd name="T15" fmla="*/ 0 h 871"/>
              <a:gd name="T16" fmla="*/ 678 w 912"/>
              <a:gd name="T17" fmla="*/ 10 h 871"/>
              <a:gd name="T18" fmla="*/ 719 w 912"/>
              <a:gd name="T19" fmla="*/ 16 h 871"/>
              <a:gd name="T20" fmla="*/ 750 w 912"/>
              <a:gd name="T21" fmla="*/ 16 h 871"/>
              <a:gd name="T22" fmla="*/ 735 w 912"/>
              <a:gd name="T23" fmla="*/ 37 h 871"/>
              <a:gd name="T24" fmla="*/ 735 w 912"/>
              <a:gd name="T25" fmla="*/ 109 h 871"/>
              <a:gd name="T26" fmla="*/ 719 w 912"/>
              <a:gd name="T27" fmla="*/ 186 h 871"/>
              <a:gd name="T28" fmla="*/ 746 w 912"/>
              <a:gd name="T29" fmla="*/ 228 h 871"/>
              <a:gd name="T30" fmla="*/ 792 w 912"/>
              <a:gd name="T31" fmla="*/ 337 h 871"/>
              <a:gd name="T32" fmla="*/ 813 w 912"/>
              <a:gd name="T33" fmla="*/ 451 h 871"/>
              <a:gd name="T34" fmla="*/ 813 w 912"/>
              <a:gd name="T35" fmla="*/ 517 h 871"/>
              <a:gd name="T36" fmla="*/ 818 w 912"/>
              <a:gd name="T37" fmla="*/ 580 h 871"/>
              <a:gd name="T38" fmla="*/ 834 w 912"/>
              <a:gd name="T39" fmla="*/ 621 h 871"/>
              <a:gd name="T40" fmla="*/ 885 w 912"/>
              <a:gd name="T41" fmla="*/ 627 h 871"/>
              <a:gd name="T42" fmla="*/ 870 w 912"/>
              <a:gd name="T43" fmla="*/ 688 h 871"/>
              <a:gd name="T44" fmla="*/ 642 w 912"/>
              <a:gd name="T45" fmla="*/ 839 h 871"/>
              <a:gd name="T46" fmla="*/ 528 w 912"/>
              <a:gd name="T47" fmla="*/ 870 h 871"/>
              <a:gd name="T48" fmla="*/ 528 w 912"/>
              <a:gd name="T49" fmla="*/ 844 h 871"/>
              <a:gd name="T50" fmla="*/ 502 w 912"/>
              <a:gd name="T51" fmla="*/ 817 h 871"/>
              <a:gd name="T52" fmla="*/ 460 w 912"/>
              <a:gd name="T53" fmla="*/ 803 h 871"/>
              <a:gd name="T54" fmla="*/ 435 w 912"/>
              <a:gd name="T55" fmla="*/ 776 h 871"/>
              <a:gd name="T56" fmla="*/ 0 w 912"/>
              <a:gd name="T57" fmla="*/ 471 h 871"/>
              <a:gd name="T58" fmla="*/ 16 w 912"/>
              <a:gd name="T59" fmla="*/ 394 h 871"/>
              <a:gd name="T60" fmla="*/ 83 w 912"/>
              <a:gd name="T61" fmla="*/ 368 h 871"/>
              <a:gd name="T62" fmla="*/ 114 w 912"/>
              <a:gd name="T63" fmla="*/ 368 h 871"/>
              <a:gd name="T64" fmla="*/ 202 w 912"/>
              <a:gd name="T65" fmla="*/ 316 h 871"/>
              <a:gd name="T66" fmla="*/ 217 w 912"/>
              <a:gd name="T67" fmla="*/ 284 h 871"/>
              <a:gd name="T68" fmla="*/ 249 w 912"/>
              <a:gd name="T69" fmla="*/ 269 h 871"/>
              <a:gd name="T70" fmla="*/ 326 w 912"/>
              <a:gd name="T71" fmla="*/ 243 h 871"/>
              <a:gd name="T72" fmla="*/ 326 w 912"/>
              <a:gd name="T73" fmla="*/ 217 h 871"/>
              <a:gd name="T74" fmla="*/ 310 w 912"/>
              <a:gd name="T75" fmla="*/ 166 h 871"/>
              <a:gd name="T76" fmla="*/ 300 w 912"/>
              <a:gd name="T77" fmla="*/ 119 h 871"/>
              <a:gd name="T78" fmla="*/ 284 w 912"/>
              <a:gd name="T79" fmla="*/ 98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2"/>
              <a:gd name="T121" fmla="*/ 0 h 871"/>
              <a:gd name="T122" fmla="*/ 912 w 912"/>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2" h="871">
                <a:moveTo>
                  <a:pt x="284" y="98"/>
                </a:moveTo>
                <a:lnTo>
                  <a:pt x="300" y="98"/>
                </a:lnTo>
                <a:lnTo>
                  <a:pt x="316" y="83"/>
                </a:lnTo>
                <a:lnTo>
                  <a:pt x="341" y="78"/>
                </a:lnTo>
                <a:lnTo>
                  <a:pt x="357" y="67"/>
                </a:lnTo>
                <a:lnTo>
                  <a:pt x="372" y="57"/>
                </a:lnTo>
                <a:lnTo>
                  <a:pt x="398" y="41"/>
                </a:lnTo>
                <a:lnTo>
                  <a:pt x="450" y="26"/>
                </a:lnTo>
                <a:lnTo>
                  <a:pt x="492" y="26"/>
                </a:lnTo>
                <a:lnTo>
                  <a:pt x="517" y="16"/>
                </a:lnTo>
                <a:lnTo>
                  <a:pt x="533" y="10"/>
                </a:lnTo>
                <a:lnTo>
                  <a:pt x="570" y="10"/>
                </a:lnTo>
                <a:lnTo>
                  <a:pt x="595" y="26"/>
                </a:lnTo>
                <a:lnTo>
                  <a:pt x="611" y="26"/>
                </a:lnTo>
                <a:lnTo>
                  <a:pt x="627" y="16"/>
                </a:lnTo>
                <a:lnTo>
                  <a:pt x="652" y="0"/>
                </a:lnTo>
                <a:lnTo>
                  <a:pt x="658" y="0"/>
                </a:lnTo>
                <a:lnTo>
                  <a:pt x="678" y="10"/>
                </a:lnTo>
                <a:lnTo>
                  <a:pt x="683" y="0"/>
                </a:lnTo>
                <a:lnTo>
                  <a:pt x="719" y="16"/>
                </a:lnTo>
                <a:lnTo>
                  <a:pt x="750" y="10"/>
                </a:lnTo>
                <a:lnTo>
                  <a:pt x="750" y="16"/>
                </a:lnTo>
                <a:lnTo>
                  <a:pt x="735" y="26"/>
                </a:lnTo>
                <a:lnTo>
                  <a:pt x="735" y="37"/>
                </a:lnTo>
                <a:lnTo>
                  <a:pt x="735" y="67"/>
                </a:lnTo>
                <a:lnTo>
                  <a:pt x="735" y="109"/>
                </a:lnTo>
                <a:lnTo>
                  <a:pt x="705" y="151"/>
                </a:lnTo>
                <a:lnTo>
                  <a:pt x="719" y="186"/>
                </a:lnTo>
                <a:lnTo>
                  <a:pt x="735" y="192"/>
                </a:lnTo>
                <a:lnTo>
                  <a:pt x="746" y="228"/>
                </a:lnTo>
                <a:lnTo>
                  <a:pt x="777" y="243"/>
                </a:lnTo>
                <a:lnTo>
                  <a:pt x="792" y="337"/>
                </a:lnTo>
                <a:lnTo>
                  <a:pt x="803" y="394"/>
                </a:lnTo>
                <a:lnTo>
                  <a:pt x="813" y="451"/>
                </a:lnTo>
                <a:lnTo>
                  <a:pt x="803" y="476"/>
                </a:lnTo>
                <a:lnTo>
                  <a:pt x="813" y="517"/>
                </a:lnTo>
                <a:lnTo>
                  <a:pt x="792" y="539"/>
                </a:lnTo>
                <a:lnTo>
                  <a:pt x="818" y="580"/>
                </a:lnTo>
                <a:lnTo>
                  <a:pt x="818" y="596"/>
                </a:lnTo>
                <a:lnTo>
                  <a:pt x="834" y="621"/>
                </a:lnTo>
                <a:lnTo>
                  <a:pt x="854" y="611"/>
                </a:lnTo>
                <a:lnTo>
                  <a:pt x="885" y="627"/>
                </a:lnTo>
                <a:lnTo>
                  <a:pt x="911" y="662"/>
                </a:lnTo>
                <a:lnTo>
                  <a:pt x="870" y="688"/>
                </a:lnTo>
                <a:lnTo>
                  <a:pt x="709" y="776"/>
                </a:lnTo>
                <a:lnTo>
                  <a:pt x="642" y="839"/>
                </a:lnTo>
                <a:lnTo>
                  <a:pt x="570" y="864"/>
                </a:lnTo>
                <a:lnTo>
                  <a:pt x="528" y="870"/>
                </a:lnTo>
                <a:lnTo>
                  <a:pt x="517" y="864"/>
                </a:lnTo>
                <a:lnTo>
                  <a:pt x="528" y="844"/>
                </a:lnTo>
                <a:lnTo>
                  <a:pt x="517" y="829"/>
                </a:lnTo>
                <a:lnTo>
                  <a:pt x="502" y="817"/>
                </a:lnTo>
                <a:lnTo>
                  <a:pt x="482" y="813"/>
                </a:lnTo>
                <a:lnTo>
                  <a:pt x="460" y="803"/>
                </a:lnTo>
                <a:lnTo>
                  <a:pt x="435" y="787"/>
                </a:lnTo>
                <a:lnTo>
                  <a:pt x="435" y="776"/>
                </a:lnTo>
                <a:lnTo>
                  <a:pt x="165" y="585"/>
                </a:lnTo>
                <a:lnTo>
                  <a:pt x="0" y="471"/>
                </a:lnTo>
                <a:lnTo>
                  <a:pt x="0" y="404"/>
                </a:lnTo>
                <a:lnTo>
                  <a:pt x="16" y="394"/>
                </a:lnTo>
                <a:lnTo>
                  <a:pt x="57" y="368"/>
                </a:lnTo>
                <a:lnTo>
                  <a:pt x="83" y="368"/>
                </a:lnTo>
                <a:lnTo>
                  <a:pt x="98" y="362"/>
                </a:lnTo>
                <a:lnTo>
                  <a:pt x="114" y="368"/>
                </a:lnTo>
                <a:lnTo>
                  <a:pt x="149" y="362"/>
                </a:lnTo>
                <a:lnTo>
                  <a:pt x="202" y="316"/>
                </a:lnTo>
                <a:lnTo>
                  <a:pt x="217" y="300"/>
                </a:lnTo>
                <a:lnTo>
                  <a:pt x="217" y="284"/>
                </a:lnTo>
                <a:lnTo>
                  <a:pt x="217" y="274"/>
                </a:lnTo>
                <a:lnTo>
                  <a:pt x="249" y="269"/>
                </a:lnTo>
                <a:lnTo>
                  <a:pt x="249" y="254"/>
                </a:lnTo>
                <a:lnTo>
                  <a:pt x="326" y="243"/>
                </a:lnTo>
                <a:lnTo>
                  <a:pt x="326" y="233"/>
                </a:lnTo>
                <a:lnTo>
                  <a:pt x="326" y="217"/>
                </a:lnTo>
                <a:lnTo>
                  <a:pt x="316" y="202"/>
                </a:lnTo>
                <a:lnTo>
                  <a:pt x="310" y="166"/>
                </a:lnTo>
                <a:lnTo>
                  <a:pt x="310" y="145"/>
                </a:lnTo>
                <a:lnTo>
                  <a:pt x="300" y="119"/>
                </a:lnTo>
                <a:lnTo>
                  <a:pt x="284" y="9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7" name="Freeform 124">
            <a:extLst>
              <a:ext uri="{FF2B5EF4-FFF2-40B4-BE49-F238E27FC236}">
                <a16:creationId xmlns:a16="http://schemas.microsoft.com/office/drawing/2014/main" id="{3112FC96-D711-E646-9505-BFCA8B785092}"/>
              </a:ext>
            </a:extLst>
          </p:cNvPr>
          <p:cNvSpPr>
            <a:spLocks noChangeArrowheads="1"/>
          </p:cNvSpPr>
          <p:nvPr/>
        </p:nvSpPr>
        <p:spPr bwMode="auto">
          <a:xfrm>
            <a:off x="4993606" y="4931081"/>
            <a:ext cx="340859" cy="351909"/>
          </a:xfrm>
          <a:custGeom>
            <a:avLst/>
            <a:gdLst>
              <a:gd name="T0" fmla="*/ 82 w 555"/>
              <a:gd name="T1" fmla="*/ 0 h 551"/>
              <a:gd name="T2" fmla="*/ 119 w 555"/>
              <a:gd name="T3" fmla="*/ 0 h 551"/>
              <a:gd name="T4" fmla="*/ 228 w 555"/>
              <a:gd name="T5" fmla="*/ 0 h 551"/>
              <a:gd name="T6" fmla="*/ 233 w 555"/>
              <a:gd name="T7" fmla="*/ 31 h 551"/>
              <a:gd name="T8" fmla="*/ 243 w 555"/>
              <a:gd name="T9" fmla="*/ 57 h 551"/>
              <a:gd name="T10" fmla="*/ 311 w 555"/>
              <a:gd name="T11" fmla="*/ 98 h 551"/>
              <a:gd name="T12" fmla="*/ 352 w 555"/>
              <a:gd name="T13" fmla="*/ 88 h 551"/>
              <a:gd name="T14" fmla="*/ 362 w 555"/>
              <a:gd name="T15" fmla="*/ 73 h 551"/>
              <a:gd name="T16" fmla="*/ 383 w 555"/>
              <a:gd name="T17" fmla="*/ 47 h 551"/>
              <a:gd name="T18" fmla="*/ 409 w 555"/>
              <a:gd name="T19" fmla="*/ 68 h 551"/>
              <a:gd name="T20" fmla="*/ 461 w 555"/>
              <a:gd name="T21" fmla="*/ 98 h 551"/>
              <a:gd name="T22" fmla="*/ 450 w 555"/>
              <a:gd name="T23" fmla="*/ 156 h 551"/>
              <a:gd name="T24" fmla="*/ 477 w 555"/>
              <a:gd name="T25" fmla="*/ 182 h 551"/>
              <a:gd name="T26" fmla="*/ 477 w 555"/>
              <a:gd name="T27" fmla="*/ 233 h 551"/>
              <a:gd name="T28" fmla="*/ 491 w 555"/>
              <a:gd name="T29" fmla="*/ 233 h 551"/>
              <a:gd name="T30" fmla="*/ 538 w 555"/>
              <a:gd name="T31" fmla="*/ 223 h 551"/>
              <a:gd name="T32" fmla="*/ 554 w 555"/>
              <a:gd name="T33" fmla="*/ 223 h 551"/>
              <a:gd name="T34" fmla="*/ 554 w 555"/>
              <a:gd name="T35" fmla="*/ 306 h 551"/>
              <a:gd name="T36" fmla="*/ 554 w 555"/>
              <a:gd name="T37" fmla="*/ 327 h 551"/>
              <a:gd name="T38" fmla="*/ 461 w 555"/>
              <a:gd name="T39" fmla="*/ 466 h 551"/>
              <a:gd name="T40" fmla="*/ 518 w 555"/>
              <a:gd name="T41" fmla="*/ 533 h 551"/>
              <a:gd name="T42" fmla="*/ 419 w 555"/>
              <a:gd name="T43" fmla="*/ 550 h 551"/>
              <a:gd name="T44" fmla="*/ 378 w 555"/>
              <a:gd name="T45" fmla="*/ 550 h 551"/>
              <a:gd name="T46" fmla="*/ 301 w 555"/>
              <a:gd name="T47" fmla="*/ 533 h 551"/>
              <a:gd name="T48" fmla="*/ 119 w 555"/>
              <a:gd name="T49" fmla="*/ 523 h 551"/>
              <a:gd name="T50" fmla="*/ 82 w 555"/>
              <a:gd name="T51" fmla="*/ 508 h 551"/>
              <a:gd name="T52" fmla="*/ 41 w 555"/>
              <a:gd name="T53" fmla="*/ 518 h 551"/>
              <a:gd name="T54" fmla="*/ 16 w 555"/>
              <a:gd name="T55" fmla="*/ 518 h 551"/>
              <a:gd name="T56" fmla="*/ 10 w 555"/>
              <a:gd name="T57" fmla="*/ 482 h 551"/>
              <a:gd name="T58" fmla="*/ 16 w 555"/>
              <a:gd name="T59" fmla="*/ 451 h 551"/>
              <a:gd name="T60" fmla="*/ 37 w 555"/>
              <a:gd name="T61" fmla="*/ 368 h 551"/>
              <a:gd name="T62" fmla="*/ 57 w 555"/>
              <a:gd name="T63" fmla="*/ 316 h 551"/>
              <a:gd name="T64" fmla="*/ 94 w 555"/>
              <a:gd name="T65" fmla="*/ 290 h 551"/>
              <a:gd name="T66" fmla="*/ 94 w 555"/>
              <a:gd name="T67" fmla="*/ 218 h 551"/>
              <a:gd name="T68" fmla="*/ 68 w 555"/>
              <a:gd name="T69" fmla="*/ 141 h 551"/>
              <a:gd name="T70" fmla="*/ 57 w 555"/>
              <a:gd name="T71" fmla="*/ 47 h 551"/>
              <a:gd name="T72" fmla="*/ 57 w 555"/>
              <a:gd name="T73" fmla="*/ 6 h 551"/>
              <a:gd name="T74" fmla="*/ 68 w 555"/>
              <a:gd name="T75" fmla="*/ 0 h 5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5"/>
              <a:gd name="T115" fmla="*/ 0 h 551"/>
              <a:gd name="T116" fmla="*/ 555 w 555"/>
              <a:gd name="T117" fmla="*/ 551 h 5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5" h="551">
                <a:moveTo>
                  <a:pt x="68" y="0"/>
                </a:moveTo>
                <a:lnTo>
                  <a:pt x="82" y="0"/>
                </a:lnTo>
                <a:lnTo>
                  <a:pt x="98" y="6"/>
                </a:lnTo>
                <a:lnTo>
                  <a:pt x="119" y="0"/>
                </a:lnTo>
                <a:lnTo>
                  <a:pt x="202" y="0"/>
                </a:lnTo>
                <a:lnTo>
                  <a:pt x="228" y="0"/>
                </a:lnTo>
                <a:lnTo>
                  <a:pt x="233" y="21"/>
                </a:lnTo>
                <a:lnTo>
                  <a:pt x="233" y="31"/>
                </a:lnTo>
                <a:lnTo>
                  <a:pt x="243" y="47"/>
                </a:lnTo>
                <a:lnTo>
                  <a:pt x="243" y="57"/>
                </a:lnTo>
                <a:lnTo>
                  <a:pt x="270" y="98"/>
                </a:lnTo>
                <a:lnTo>
                  <a:pt x="311" y="98"/>
                </a:lnTo>
                <a:lnTo>
                  <a:pt x="315" y="88"/>
                </a:lnTo>
                <a:lnTo>
                  <a:pt x="352" y="88"/>
                </a:lnTo>
                <a:lnTo>
                  <a:pt x="352" y="73"/>
                </a:lnTo>
                <a:lnTo>
                  <a:pt x="362" y="73"/>
                </a:lnTo>
                <a:lnTo>
                  <a:pt x="362" y="57"/>
                </a:lnTo>
                <a:lnTo>
                  <a:pt x="383" y="47"/>
                </a:lnTo>
                <a:lnTo>
                  <a:pt x="409" y="41"/>
                </a:lnTo>
                <a:lnTo>
                  <a:pt x="409" y="68"/>
                </a:lnTo>
                <a:lnTo>
                  <a:pt x="450" y="68"/>
                </a:lnTo>
                <a:lnTo>
                  <a:pt x="461" y="98"/>
                </a:lnTo>
                <a:lnTo>
                  <a:pt x="471" y="125"/>
                </a:lnTo>
                <a:lnTo>
                  <a:pt x="450" y="156"/>
                </a:lnTo>
                <a:lnTo>
                  <a:pt x="471" y="176"/>
                </a:lnTo>
                <a:lnTo>
                  <a:pt x="477" y="182"/>
                </a:lnTo>
                <a:lnTo>
                  <a:pt x="477" y="218"/>
                </a:lnTo>
                <a:lnTo>
                  <a:pt x="477" y="233"/>
                </a:lnTo>
                <a:lnTo>
                  <a:pt x="487" y="243"/>
                </a:lnTo>
                <a:lnTo>
                  <a:pt x="491" y="233"/>
                </a:lnTo>
                <a:lnTo>
                  <a:pt x="513" y="233"/>
                </a:lnTo>
                <a:lnTo>
                  <a:pt x="538" y="223"/>
                </a:lnTo>
                <a:lnTo>
                  <a:pt x="554" y="233"/>
                </a:lnTo>
                <a:lnTo>
                  <a:pt x="554" y="223"/>
                </a:lnTo>
                <a:lnTo>
                  <a:pt x="554" y="274"/>
                </a:lnTo>
                <a:lnTo>
                  <a:pt x="554" y="306"/>
                </a:lnTo>
                <a:lnTo>
                  <a:pt x="554" y="316"/>
                </a:lnTo>
                <a:lnTo>
                  <a:pt x="554" y="327"/>
                </a:lnTo>
                <a:lnTo>
                  <a:pt x="471" y="327"/>
                </a:lnTo>
                <a:lnTo>
                  <a:pt x="461" y="466"/>
                </a:lnTo>
                <a:lnTo>
                  <a:pt x="503" y="503"/>
                </a:lnTo>
                <a:lnTo>
                  <a:pt x="518" y="533"/>
                </a:lnTo>
                <a:lnTo>
                  <a:pt x="435" y="550"/>
                </a:lnTo>
                <a:lnTo>
                  <a:pt x="419" y="550"/>
                </a:lnTo>
                <a:lnTo>
                  <a:pt x="403" y="550"/>
                </a:lnTo>
                <a:lnTo>
                  <a:pt x="378" y="550"/>
                </a:lnTo>
                <a:lnTo>
                  <a:pt x="315" y="544"/>
                </a:lnTo>
                <a:lnTo>
                  <a:pt x="301" y="533"/>
                </a:lnTo>
                <a:lnTo>
                  <a:pt x="295" y="518"/>
                </a:lnTo>
                <a:lnTo>
                  <a:pt x="119" y="523"/>
                </a:lnTo>
                <a:lnTo>
                  <a:pt x="109" y="523"/>
                </a:lnTo>
                <a:lnTo>
                  <a:pt x="82" y="508"/>
                </a:lnTo>
                <a:lnTo>
                  <a:pt x="68" y="503"/>
                </a:lnTo>
                <a:lnTo>
                  <a:pt x="41" y="518"/>
                </a:lnTo>
                <a:lnTo>
                  <a:pt x="37" y="518"/>
                </a:lnTo>
                <a:lnTo>
                  <a:pt x="16" y="518"/>
                </a:lnTo>
                <a:lnTo>
                  <a:pt x="10" y="518"/>
                </a:lnTo>
                <a:lnTo>
                  <a:pt x="10" y="482"/>
                </a:lnTo>
                <a:lnTo>
                  <a:pt x="0" y="461"/>
                </a:lnTo>
                <a:lnTo>
                  <a:pt x="16" y="451"/>
                </a:lnTo>
                <a:lnTo>
                  <a:pt x="37" y="409"/>
                </a:lnTo>
                <a:lnTo>
                  <a:pt x="37" y="368"/>
                </a:lnTo>
                <a:lnTo>
                  <a:pt x="52" y="331"/>
                </a:lnTo>
                <a:lnTo>
                  <a:pt x="57" y="316"/>
                </a:lnTo>
                <a:lnTo>
                  <a:pt x="78" y="301"/>
                </a:lnTo>
                <a:lnTo>
                  <a:pt x="94" y="290"/>
                </a:lnTo>
                <a:lnTo>
                  <a:pt x="98" y="249"/>
                </a:lnTo>
                <a:lnTo>
                  <a:pt x="94" y="218"/>
                </a:lnTo>
                <a:lnTo>
                  <a:pt x="78" y="182"/>
                </a:lnTo>
                <a:lnTo>
                  <a:pt x="68" y="141"/>
                </a:lnTo>
                <a:lnTo>
                  <a:pt x="82" y="125"/>
                </a:lnTo>
                <a:lnTo>
                  <a:pt x="57" y="47"/>
                </a:lnTo>
                <a:lnTo>
                  <a:pt x="37" y="6"/>
                </a:lnTo>
                <a:lnTo>
                  <a:pt x="57" y="6"/>
                </a:lnTo>
                <a:lnTo>
                  <a:pt x="68"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8" name="Freeform 125">
            <a:extLst>
              <a:ext uri="{FF2B5EF4-FFF2-40B4-BE49-F238E27FC236}">
                <a16:creationId xmlns:a16="http://schemas.microsoft.com/office/drawing/2014/main" id="{B53BCBF3-2102-DB47-8E23-5F05526FFAC1}"/>
              </a:ext>
            </a:extLst>
          </p:cNvPr>
          <p:cNvSpPr>
            <a:spLocks noChangeArrowheads="1"/>
          </p:cNvSpPr>
          <p:nvPr/>
        </p:nvSpPr>
        <p:spPr bwMode="auto">
          <a:xfrm>
            <a:off x="5008959" y="4887893"/>
            <a:ext cx="26102" cy="36790"/>
          </a:xfrm>
          <a:custGeom>
            <a:avLst/>
            <a:gdLst>
              <a:gd name="T0" fmla="*/ 0 w 43"/>
              <a:gd name="T1" fmla="*/ 31 h 58"/>
              <a:gd name="T2" fmla="*/ 15 w 43"/>
              <a:gd name="T3" fmla="*/ 16 h 58"/>
              <a:gd name="T4" fmla="*/ 15 w 43"/>
              <a:gd name="T5" fmla="*/ 6 h 58"/>
              <a:gd name="T6" fmla="*/ 31 w 43"/>
              <a:gd name="T7" fmla="*/ 0 h 58"/>
              <a:gd name="T8" fmla="*/ 42 w 43"/>
              <a:gd name="T9" fmla="*/ 6 h 58"/>
              <a:gd name="T10" fmla="*/ 42 w 43"/>
              <a:gd name="T11" fmla="*/ 16 h 58"/>
              <a:gd name="T12" fmla="*/ 26 w 43"/>
              <a:gd name="T13" fmla="*/ 31 h 58"/>
              <a:gd name="T14" fmla="*/ 26 w 43"/>
              <a:gd name="T15" fmla="*/ 57 h 58"/>
              <a:gd name="T16" fmla="*/ 11 w 43"/>
              <a:gd name="T17" fmla="*/ 57 h 58"/>
              <a:gd name="T18" fmla="*/ 11 w 43"/>
              <a:gd name="T19" fmla="*/ 47 h 58"/>
              <a:gd name="T20" fmla="*/ 0 w 43"/>
              <a:gd name="T21" fmla="*/ 31 h 58"/>
              <a:gd name="T22" fmla="*/ 0 w 43"/>
              <a:gd name="T23" fmla="*/ 31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58"/>
              <a:gd name="T38" fmla="*/ 43 w 43"/>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58">
                <a:moveTo>
                  <a:pt x="0" y="31"/>
                </a:moveTo>
                <a:lnTo>
                  <a:pt x="15" y="16"/>
                </a:lnTo>
                <a:lnTo>
                  <a:pt x="15" y="6"/>
                </a:lnTo>
                <a:lnTo>
                  <a:pt x="31" y="0"/>
                </a:lnTo>
                <a:lnTo>
                  <a:pt x="42" y="6"/>
                </a:lnTo>
                <a:lnTo>
                  <a:pt x="42" y="16"/>
                </a:lnTo>
                <a:lnTo>
                  <a:pt x="26" y="31"/>
                </a:lnTo>
                <a:lnTo>
                  <a:pt x="26" y="57"/>
                </a:lnTo>
                <a:lnTo>
                  <a:pt x="11" y="57"/>
                </a:lnTo>
                <a:lnTo>
                  <a:pt x="11" y="47"/>
                </a:lnTo>
                <a:lnTo>
                  <a:pt x="0"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29" name="Freeform 126">
            <a:extLst>
              <a:ext uri="{FF2B5EF4-FFF2-40B4-BE49-F238E27FC236}">
                <a16:creationId xmlns:a16="http://schemas.microsoft.com/office/drawing/2014/main" id="{59D4E20B-F64F-EF45-B8CD-CC1F93DDEA17}"/>
              </a:ext>
            </a:extLst>
          </p:cNvPr>
          <p:cNvSpPr>
            <a:spLocks noChangeArrowheads="1"/>
          </p:cNvSpPr>
          <p:nvPr/>
        </p:nvSpPr>
        <p:spPr bwMode="auto">
          <a:xfrm>
            <a:off x="5584736" y="4246460"/>
            <a:ext cx="408417" cy="420692"/>
          </a:xfrm>
          <a:custGeom>
            <a:avLst/>
            <a:gdLst>
              <a:gd name="T0" fmla="*/ 248 w 665"/>
              <a:gd name="T1" fmla="*/ 52 h 660"/>
              <a:gd name="T2" fmla="*/ 285 w 665"/>
              <a:gd name="T3" fmla="*/ 135 h 660"/>
              <a:gd name="T4" fmla="*/ 290 w 665"/>
              <a:gd name="T5" fmla="*/ 114 h 660"/>
              <a:gd name="T6" fmla="*/ 316 w 665"/>
              <a:gd name="T7" fmla="*/ 140 h 660"/>
              <a:gd name="T8" fmla="*/ 378 w 665"/>
              <a:gd name="T9" fmla="*/ 182 h 660"/>
              <a:gd name="T10" fmla="*/ 424 w 665"/>
              <a:gd name="T11" fmla="*/ 233 h 660"/>
              <a:gd name="T12" fmla="*/ 446 w 665"/>
              <a:gd name="T13" fmla="*/ 244 h 660"/>
              <a:gd name="T14" fmla="*/ 409 w 665"/>
              <a:gd name="T15" fmla="*/ 259 h 660"/>
              <a:gd name="T16" fmla="*/ 383 w 665"/>
              <a:gd name="T17" fmla="*/ 290 h 660"/>
              <a:gd name="T18" fmla="*/ 424 w 665"/>
              <a:gd name="T19" fmla="*/ 317 h 660"/>
              <a:gd name="T20" fmla="*/ 424 w 665"/>
              <a:gd name="T21" fmla="*/ 342 h 660"/>
              <a:gd name="T22" fmla="*/ 487 w 665"/>
              <a:gd name="T23" fmla="*/ 399 h 660"/>
              <a:gd name="T24" fmla="*/ 664 w 665"/>
              <a:gd name="T25" fmla="*/ 450 h 660"/>
              <a:gd name="T26" fmla="*/ 518 w 665"/>
              <a:gd name="T27" fmla="*/ 585 h 660"/>
              <a:gd name="T28" fmla="*/ 446 w 665"/>
              <a:gd name="T29" fmla="*/ 627 h 660"/>
              <a:gd name="T30" fmla="*/ 399 w 665"/>
              <a:gd name="T31" fmla="*/ 637 h 660"/>
              <a:gd name="T32" fmla="*/ 352 w 665"/>
              <a:gd name="T33" fmla="*/ 627 h 660"/>
              <a:gd name="T34" fmla="*/ 311 w 665"/>
              <a:gd name="T35" fmla="*/ 627 h 660"/>
              <a:gd name="T36" fmla="*/ 244 w 665"/>
              <a:gd name="T37" fmla="*/ 653 h 660"/>
              <a:gd name="T38" fmla="*/ 150 w 665"/>
              <a:gd name="T39" fmla="*/ 611 h 660"/>
              <a:gd name="T40" fmla="*/ 125 w 665"/>
              <a:gd name="T41" fmla="*/ 570 h 660"/>
              <a:gd name="T42" fmla="*/ 98 w 665"/>
              <a:gd name="T43" fmla="*/ 549 h 660"/>
              <a:gd name="T44" fmla="*/ 57 w 665"/>
              <a:gd name="T45" fmla="*/ 503 h 660"/>
              <a:gd name="T46" fmla="*/ 0 w 665"/>
              <a:gd name="T47" fmla="*/ 461 h 660"/>
              <a:gd name="T48" fmla="*/ 31 w 665"/>
              <a:gd name="T49" fmla="*/ 435 h 660"/>
              <a:gd name="T50" fmla="*/ 52 w 665"/>
              <a:gd name="T51" fmla="*/ 378 h 660"/>
              <a:gd name="T52" fmla="*/ 57 w 665"/>
              <a:gd name="T53" fmla="*/ 342 h 660"/>
              <a:gd name="T54" fmla="*/ 84 w 665"/>
              <a:gd name="T55" fmla="*/ 327 h 660"/>
              <a:gd name="T56" fmla="*/ 98 w 665"/>
              <a:gd name="T57" fmla="*/ 274 h 660"/>
              <a:gd name="T58" fmla="*/ 135 w 665"/>
              <a:gd name="T59" fmla="*/ 233 h 660"/>
              <a:gd name="T60" fmla="*/ 150 w 665"/>
              <a:gd name="T61" fmla="*/ 151 h 660"/>
              <a:gd name="T62" fmla="*/ 166 w 665"/>
              <a:gd name="T63" fmla="*/ 68 h 660"/>
              <a:gd name="T64" fmla="*/ 192 w 665"/>
              <a:gd name="T65" fmla="*/ 41 h 660"/>
              <a:gd name="T66" fmla="*/ 207 w 665"/>
              <a:gd name="T67" fmla="*/ 16 h 660"/>
              <a:gd name="T68" fmla="*/ 233 w 665"/>
              <a:gd name="T69" fmla="*/ 0 h 6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5"/>
              <a:gd name="T106" fmla="*/ 0 h 660"/>
              <a:gd name="T107" fmla="*/ 665 w 665"/>
              <a:gd name="T108" fmla="*/ 660 h 6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5" h="660">
                <a:moveTo>
                  <a:pt x="233" y="0"/>
                </a:moveTo>
                <a:lnTo>
                  <a:pt x="248" y="52"/>
                </a:lnTo>
                <a:lnTo>
                  <a:pt x="270" y="99"/>
                </a:lnTo>
                <a:lnTo>
                  <a:pt x="285" y="135"/>
                </a:lnTo>
                <a:lnTo>
                  <a:pt x="290" y="135"/>
                </a:lnTo>
                <a:lnTo>
                  <a:pt x="290" y="114"/>
                </a:lnTo>
                <a:lnTo>
                  <a:pt x="311" y="140"/>
                </a:lnTo>
                <a:lnTo>
                  <a:pt x="316" y="140"/>
                </a:lnTo>
                <a:lnTo>
                  <a:pt x="342" y="151"/>
                </a:lnTo>
                <a:lnTo>
                  <a:pt x="378" y="182"/>
                </a:lnTo>
                <a:lnTo>
                  <a:pt x="399" y="217"/>
                </a:lnTo>
                <a:lnTo>
                  <a:pt x="424" y="233"/>
                </a:lnTo>
                <a:lnTo>
                  <a:pt x="434" y="233"/>
                </a:lnTo>
                <a:lnTo>
                  <a:pt x="446" y="244"/>
                </a:lnTo>
                <a:lnTo>
                  <a:pt x="424" y="249"/>
                </a:lnTo>
                <a:lnTo>
                  <a:pt x="409" y="259"/>
                </a:lnTo>
                <a:lnTo>
                  <a:pt x="399" y="274"/>
                </a:lnTo>
                <a:lnTo>
                  <a:pt x="383" y="290"/>
                </a:lnTo>
                <a:lnTo>
                  <a:pt x="393" y="317"/>
                </a:lnTo>
                <a:lnTo>
                  <a:pt x="424" y="317"/>
                </a:lnTo>
                <a:lnTo>
                  <a:pt x="434" y="327"/>
                </a:lnTo>
                <a:lnTo>
                  <a:pt x="424" y="342"/>
                </a:lnTo>
                <a:lnTo>
                  <a:pt x="461" y="384"/>
                </a:lnTo>
                <a:lnTo>
                  <a:pt x="487" y="399"/>
                </a:lnTo>
                <a:lnTo>
                  <a:pt x="622" y="450"/>
                </a:lnTo>
                <a:lnTo>
                  <a:pt x="664" y="450"/>
                </a:lnTo>
                <a:lnTo>
                  <a:pt x="534" y="585"/>
                </a:lnTo>
                <a:lnTo>
                  <a:pt x="518" y="585"/>
                </a:lnTo>
                <a:lnTo>
                  <a:pt x="461" y="601"/>
                </a:lnTo>
                <a:lnTo>
                  <a:pt x="446" y="627"/>
                </a:lnTo>
                <a:lnTo>
                  <a:pt x="420" y="627"/>
                </a:lnTo>
                <a:lnTo>
                  <a:pt x="399" y="637"/>
                </a:lnTo>
                <a:lnTo>
                  <a:pt x="368" y="637"/>
                </a:lnTo>
                <a:lnTo>
                  <a:pt x="352" y="627"/>
                </a:lnTo>
                <a:lnTo>
                  <a:pt x="326" y="627"/>
                </a:lnTo>
                <a:lnTo>
                  <a:pt x="311" y="627"/>
                </a:lnTo>
                <a:lnTo>
                  <a:pt x="290" y="659"/>
                </a:lnTo>
                <a:lnTo>
                  <a:pt x="244" y="653"/>
                </a:lnTo>
                <a:lnTo>
                  <a:pt x="202" y="627"/>
                </a:lnTo>
                <a:lnTo>
                  <a:pt x="150" y="611"/>
                </a:lnTo>
                <a:lnTo>
                  <a:pt x="125" y="601"/>
                </a:lnTo>
                <a:lnTo>
                  <a:pt x="125" y="570"/>
                </a:lnTo>
                <a:lnTo>
                  <a:pt x="109" y="570"/>
                </a:lnTo>
                <a:lnTo>
                  <a:pt x="98" y="549"/>
                </a:lnTo>
                <a:lnTo>
                  <a:pt x="94" y="529"/>
                </a:lnTo>
                <a:lnTo>
                  <a:pt x="57" y="503"/>
                </a:lnTo>
                <a:lnTo>
                  <a:pt x="31" y="476"/>
                </a:lnTo>
                <a:lnTo>
                  <a:pt x="0" y="461"/>
                </a:lnTo>
                <a:lnTo>
                  <a:pt x="0" y="435"/>
                </a:lnTo>
                <a:lnTo>
                  <a:pt x="31" y="435"/>
                </a:lnTo>
                <a:lnTo>
                  <a:pt x="52" y="425"/>
                </a:lnTo>
                <a:lnTo>
                  <a:pt x="52" y="378"/>
                </a:lnTo>
                <a:lnTo>
                  <a:pt x="57" y="358"/>
                </a:lnTo>
                <a:lnTo>
                  <a:pt x="57" y="342"/>
                </a:lnTo>
                <a:lnTo>
                  <a:pt x="68" y="327"/>
                </a:lnTo>
                <a:lnTo>
                  <a:pt x="84" y="327"/>
                </a:lnTo>
                <a:lnTo>
                  <a:pt x="94" y="317"/>
                </a:lnTo>
                <a:lnTo>
                  <a:pt x="98" y="274"/>
                </a:lnTo>
                <a:lnTo>
                  <a:pt x="119" y="244"/>
                </a:lnTo>
                <a:lnTo>
                  <a:pt x="135" y="233"/>
                </a:lnTo>
                <a:lnTo>
                  <a:pt x="140" y="207"/>
                </a:lnTo>
                <a:lnTo>
                  <a:pt x="150" y="151"/>
                </a:lnTo>
                <a:lnTo>
                  <a:pt x="166" y="94"/>
                </a:lnTo>
                <a:lnTo>
                  <a:pt x="166" y="68"/>
                </a:lnTo>
                <a:lnTo>
                  <a:pt x="176" y="41"/>
                </a:lnTo>
                <a:lnTo>
                  <a:pt x="192" y="41"/>
                </a:lnTo>
                <a:lnTo>
                  <a:pt x="192" y="31"/>
                </a:lnTo>
                <a:lnTo>
                  <a:pt x="207" y="16"/>
                </a:lnTo>
                <a:lnTo>
                  <a:pt x="228" y="27"/>
                </a:lnTo>
                <a:lnTo>
                  <a:pt x="233"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0" name="Freeform 127">
            <a:extLst>
              <a:ext uri="{FF2B5EF4-FFF2-40B4-BE49-F238E27FC236}">
                <a16:creationId xmlns:a16="http://schemas.microsoft.com/office/drawing/2014/main" id="{AB1B2793-75E8-744A-BAD2-B8770D525835}"/>
              </a:ext>
            </a:extLst>
          </p:cNvPr>
          <p:cNvSpPr>
            <a:spLocks noChangeArrowheads="1"/>
          </p:cNvSpPr>
          <p:nvPr/>
        </p:nvSpPr>
        <p:spPr bwMode="auto">
          <a:xfrm>
            <a:off x="4701878" y="4404819"/>
            <a:ext cx="81377" cy="179154"/>
          </a:xfrm>
          <a:custGeom>
            <a:avLst/>
            <a:gdLst>
              <a:gd name="T0" fmla="*/ 73 w 135"/>
              <a:gd name="T1" fmla="*/ 21 h 281"/>
              <a:gd name="T2" fmla="*/ 83 w 135"/>
              <a:gd name="T3" fmla="*/ 0 h 281"/>
              <a:gd name="T4" fmla="*/ 93 w 135"/>
              <a:gd name="T5" fmla="*/ 0 h 281"/>
              <a:gd name="T6" fmla="*/ 108 w 135"/>
              <a:gd name="T7" fmla="*/ 21 h 281"/>
              <a:gd name="T8" fmla="*/ 124 w 135"/>
              <a:gd name="T9" fmla="*/ 37 h 281"/>
              <a:gd name="T10" fmla="*/ 124 w 135"/>
              <a:gd name="T11" fmla="*/ 41 h 281"/>
              <a:gd name="T12" fmla="*/ 134 w 135"/>
              <a:gd name="T13" fmla="*/ 78 h 281"/>
              <a:gd name="T14" fmla="*/ 124 w 135"/>
              <a:gd name="T15" fmla="*/ 94 h 281"/>
              <a:gd name="T16" fmla="*/ 124 w 135"/>
              <a:gd name="T17" fmla="*/ 109 h 281"/>
              <a:gd name="T18" fmla="*/ 119 w 135"/>
              <a:gd name="T19" fmla="*/ 119 h 281"/>
              <a:gd name="T20" fmla="*/ 108 w 135"/>
              <a:gd name="T21" fmla="*/ 145 h 281"/>
              <a:gd name="T22" fmla="*/ 93 w 135"/>
              <a:gd name="T23" fmla="*/ 151 h 281"/>
              <a:gd name="T24" fmla="*/ 93 w 135"/>
              <a:gd name="T25" fmla="*/ 176 h 281"/>
              <a:gd name="T26" fmla="*/ 93 w 135"/>
              <a:gd name="T27" fmla="*/ 227 h 281"/>
              <a:gd name="T28" fmla="*/ 98 w 135"/>
              <a:gd name="T29" fmla="*/ 270 h 281"/>
              <a:gd name="T30" fmla="*/ 73 w 135"/>
              <a:gd name="T31" fmla="*/ 270 h 281"/>
              <a:gd name="T32" fmla="*/ 41 w 135"/>
              <a:gd name="T33" fmla="*/ 280 h 281"/>
              <a:gd name="T34" fmla="*/ 41 w 135"/>
              <a:gd name="T35" fmla="*/ 259 h 281"/>
              <a:gd name="T36" fmla="*/ 41 w 135"/>
              <a:gd name="T37" fmla="*/ 254 h 281"/>
              <a:gd name="T38" fmla="*/ 41 w 135"/>
              <a:gd name="T39" fmla="*/ 145 h 281"/>
              <a:gd name="T40" fmla="*/ 31 w 135"/>
              <a:gd name="T41" fmla="*/ 129 h 281"/>
              <a:gd name="T42" fmla="*/ 26 w 135"/>
              <a:gd name="T43" fmla="*/ 109 h 281"/>
              <a:gd name="T44" fmla="*/ 10 w 135"/>
              <a:gd name="T45" fmla="*/ 94 h 281"/>
              <a:gd name="T46" fmla="*/ 0 w 135"/>
              <a:gd name="T47" fmla="*/ 68 h 281"/>
              <a:gd name="T48" fmla="*/ 16 w 135"/>
              <a:gd name="T49" fmla="*/ 62 h 281"/>
              <a:gd name="T50" fmla="*/ 31 w 135"/>
              <a:gd name="T51" fmla="*/ 52 h 281"/>
              <a:gd name="T52" fmla="*/ 57 w 135"/>
              <a:gd name="T53" fmla="*/ 41 h 281"/>
              <a:gd name="T54" fmla="*/ 73 w 135"/>
              <a:gd name="T55" fmla="*/ 21 h 281"/>
              <a:gd name="T56" fmla="*/ 73 w 135"/>
              <a:gd name="T57" fmla="*/ 21 h 2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
              <a:gd name="T88" fmla="*/ 0 h 281"/>
              <a:gd name="T89" fmla="*/ 135 w 135"/>
              <a:gd name="T90" fmla="*/ 281 h 2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 h="281">
                <a:moveTo>
                  <a:pt x="73" y="21"/>
                </a:moveTo>
                <a:lnTo>
                  <a:pt x="83" y="0"/>
                </a:lnTo>
                <a:lnTo>
                  <a:pt x="93" y="0"/>
                </a:lnTo>
                <a:lnTo>
                  <a:pt x="108" y="21"/>
                </a:lnTo>
                <a:lnTo>
                  <a:pt x="124" y="37"/>
                </a:lnTo>
                <a:lnTo>
                  <a:pt x="124" y="41"/>
                </a:lnTo>
                <a:lnTo>
                  <a:pt x="134" y="78"/>
                </a:lnTo>
                <a:lnTo>
                  <a:pt x="124" y="94"/>
                </a:lnTo>
                <a:lnTo>
                  <a:pt x="124" y="109"/>
                </a:lnTo>
                <a:lnTo>
                  <a:pt x="119" y="119"/>
                </a:lnTo>
                <a:lnTo>
                  <a:pt x="108" y="145"/>
                </a:lnTo>
                <a:lnTo>
                  <a:pt x="93" y="151"/>
                </a:lnTo>
                <a:lnTo>
                  <a:pt x="93" y="176"/>
                </a:lnTo>
                <a:lnTo>
                  <a:pt x="93" y="227"/>
                </a:lnTo>
                <a:lnTo>
                  <a:pt x="98" y="270"/>
                </a:lnTo>
                <a:lnTo>
                  <a:pt x="73" y="270"/>
                </a:lnTo>
                <a:lnTo>
                  <a:pt x="41" y="280"/>
                </a:lnTo>
                <a:lnTo>
                  <a:pt x="41" y="259"/>
                </a:lnTo>
                <a:lnTo>
                  <a:pt x="41" y="254"/>
                </a:lnTo>
                <a:lnTo>
                  <a:pt x="41" y="145"/>
                </a:lnTo>
                <a:lnTo>
                  <a:pt x="31" y="129"/>
                </a:lnTo>
                <a:lnTo>
                  <a:pt x="26" y="109"/>
                </a:lnTo>
                <a:lnTo>
                  <a:pt x="10" y="94"/>
                </a:lnTo>
                <a:lnTo>
                  <a:pt x="0" y="68"/>
                </a:lnTo>
                <a:lnTo>
                  <a:pt x="16" y="62"/>
                </a:lnTo>
                <a:lnTo>
                  <a:pt x="31" y="52"/>
                </a:lnTo>
                <a:lnTo>
                  <a:pt x="57" y="41"/>
                </a:lnTo>
                <a:lnTo>
                  <a:pt x="73" y="2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1" name="Freeform 128">
            <a:extLst>
              <a:ext uri="{FF2B5EF4-FFF2-40B4-BE49-F238E27FC236}">
                <a16:creationId xmlns:a16="http://schemas.microsoft.com/office/drawing/2014/main" id="{4FF1FFC9-EEE2-B341-83D8-54C20282D5E5}"/>
              </a:ext>
            </a:extLst>
          </p:cNvPr>
          <p:cNvSpPr>
            <a:spLocks noChangeArrowheads="1"/>
          </p:cNvSpPr>
          <p:nvPr/>
        </p:nvSpPr>
        <p:spPr bwMode="auto">
          <a:xfrm>
            <a:off x="5216239" y="5279792"/>
            <a:ext cx="244129" cy="270331"/>
          </a:xfrm>
          <a:custGeom>
            <a:avLst/>
            <a:gdLst>
              <a:gd name="T0" fmla="*/ 238 w 400"/>
              <a:gd name="T1" fmla="*/ 0 h 425"/>
              <a:gd name="T2" fmla="*/ 248 w 400"/>
              <a:gd name="T3" fmla="*/ 26 h 425"/>
              <a:gd name="T4" fmla="*/ 275 w 400"/>
              <a:gd name="T5" fmla="*/ 57 h 425"/>
              <a:gd name="T6" fmla="*/ 275 w 400"/>
              <a:gd name="T7" fmla="*/ 73 h 425"/>
              <a:gd name="T8" fmla="*/ 301 w 400"/>
              <a:gd name="T9" fmla="*/ 88 h 425"/>
              <a:gd name="T10" fmla="*/ 326 w 400"/>
              <a:gd name="T11" fmla="*/ 98 h 425"/>
              <a:gd name="T12" fmla="*/ 332 w 400"/>
              <a:gd name="T13" fmla="*/ 124 h 425"/>
              <a:gd name="T14" fmla="*/ 342 w 400"/>
              <a:gd name="T15" fmla="*/ 124 h 425"/>
              <a:gd name="T16" fmla="*/ 348 w 400"/>
              <a:gd name="T17" fmla="*/ 155 h 425"/>
              <a:gd name="T18" fmla="*/ 358 w 400"/>
              <a:gd name="T19" fmla="*/ 176 h 425"/>
              <a:gd name="T20" fmla="*/ 373 w 400"/>
              <a:gd name="T21" fmla="*/ 176 h 425"/>
              <a:gd name="T22" fmla="*/ 399 w 400"/>
              <a:gd name="T23" fmla="*/ 181 h 425"/>
              <a:gd name="T24" fmla="*/ 399 w 400"/>
              <a:gd name="T25" fmla="*/ 206 h 425"/>
              <a:gd name="T26" fmla="*/ 383 w 400"/>
              <a:gd name="T27" fmla="*/ 222 h 425"/>
              <a:gd name="T28" fmla="*/ 368 w 400"/>
              <a:gd name="T29" fmla="*/ 222 h 425"/>
              <a:gd name="T30" fmla="*/ 342 w 400"/>
              <a:gd name="T31" fmla="*/ 249 h 425"/>
              <a:gd name="T32" fmla="*/ 332 w 400"/>
              <a:gd name="T33" fmla="*/ 249 h 425"/>
              <a:gd name="T34" fmla="*/ 326 w 400"/>
              <a:gd name="T35" fmla="*/ 259 h 425"/>
              <a:gd name="T36" fmla="*/ 316 w 400"/>
              <a:gd name="T37" fmla="*/ 263 h 425"/>
              <a:gd name="T38" fmla="*/ 301 w 400"/>
              <a:gd name="T39" fmla="*/ 284 h 425"/>
              <a:gd name="T40" fmla="*/ 301 w 400"/>
              <a:gd name="T41" fmla="*/ 306 h 425"/>
              <a:gd name="T42" fmla="*/ 285 w 400"/>
              <a:gd name="T43" fmla="*/ 316 h 425"/>
              <a:gd name="T44" fmla="*/ 260 w 400"/>
              <a:gd name="T45" fmla="*/ 326 h 425"/>
              <a:gd name="T46" fmla="*/ 238 w 400"/>
              <a:gd name="T47" fmla="*/ 367 h 425"/>
              <a:gd name="T48" fmla="*/ 217 w 400"/>
              <a:gd name="T49" fmla="*/ 367 h 425"/>
              <a:gd name="T50" fmla="*/ 192 w 400"/>
              <a:gd name="T51" fmla="*/ 367 h 425"/>
              <a:gd name="T52" fmla="*/ 166 w 400"/>
              <a:gd name="T53" fmla="*/ 367 h 425"/>
              <a:gd name="T54" fmla="*/ 140 w 400"/>
              <a:gd name="T55" fmla="*/ 351 h 425"/>
              <a:gd name="T56" fmla="*/ 115 w 400"/>
              <a:gd name="T57" fmla="*/ 351 h 425"/>
              <a:gd name="T58" fmla="*/ 115 w 400"/>
              <a:gd name="T59" fmla="*/ 383 h 425"/>
              <a:gd name="T60" fmla="*/ 88 w 400"/>
              <a:gd name="T61" fmla="*/ 408 h 425"/>
              <a:gd name="T62" fmla="*/ 72 w 400"/>
              <a:gd name="T63" fmla="*/ 408 h 425"/>
              <a:gd name="T64" fmla="*/ 72 w 400"/>
              <a:gd name="T65" fmla="*/ 414 h 425"/>
              <a:gd name="T66" fmla="*/ 47 w 400"/>
              <a:gd name="T67" fmla="*/ 414 h 425"/>
              <a:gd name="T68" fmla="*/ 21 w 400"/>
              <a:gd name="T69" fmla="*/ 424 h 425"/>
              <a:gd name="T70" fmla="*/ 21 w 400"/>
              <a:gd name="T71" fmla="*/ 398 h 425"/>
              <a:gd name="T72" fmla="*/ 31 w 400"/>
              <a:gd name="T73" fmla="*/ 383 h 425"/>
              <a:gd name="T74" fmla="*/ 21 w 400"/>
              <a:gd name="T75" fmla="*/ 367 h 425"/>
              <a:gd name="T76" fmla="*/ 16 w 400"/>
              <a:gd name="T77" fmla="*/ 341 h 425"/>
              <a:gd name="T78" fmla="*/ 0 w 400"/>
              <a:gd name="T79" fmla="*/ 326 h 425"/>
              <a:gd name="T80" fmla="*/ 6 w 400"/>
              <a:gd name="T81" fmla="*/ 191 h 425"/>
              <a:gd name="T82" fmla="*/ 47 w 400"/>
              <a:gd name="T83" fmla="*/ 191 h 425"/>
              <a:gd name="T84" fmla="*/ 57 w 400"/>
              <a:gd name="T85" fmla="*/ 26 h 425"/>
              <a:gd name="T86" fmla="*/ 115 w 400"/>
              <a:gd name="T87" fmla="*/ 16 h 425"/>
              <a:gd name="T88" fmla="*/ 150 w 400"/>
              <a:gd name="T89" fmla="*/ 4 h 425"/>
              <a:gd name="T90" fmla="*/ 166 w 400"/>
              <a:gd name="T91" fmla="*/ 26 h 425"/>
              <a:gd name="T92" fmla="*/ 197 w 400"/>
              <a:gd name="T93" fmla="*/ 4 h 425"/>
              <a:gd name="T94" fmla="*/ 207 w 400"/>
              <a:gd name="T95" fmla="*/ 4 h 425"/>
              <a:gd name="T96" fmla="*/ 223 w 400"/>
              <a:gd name="T97" fmla="*/ 0 h 425"/>
              <a:gd name="T98" fmla="*/ 238 w 400"/>
              <a:gd name="T99" fmla="*/ 0 h 425"/>
              <a:gd name="T100" fmla="*/ 238 w 400"/>
              <a:gd name="T101" fmla="*/ 0 h 4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0"/>
              <a:gd name="T154" fmla="*/ 0 h 425"/>
              <a:gd name="T155" fmla="*/ 400 w 400"/>
              <a:gd name="T156" fmla="*/ 425 h 4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0" h="425">
                <a:moveTo>
                  <a:pt x="238" y="0"/>
                </a:moveTo>
                <a:lnTo>
                  <a:pt x="248" y="26"/>
                </a:lnTo>
                <a:lnTo>
                  <a:pt x="275" y="57"/>
                </a:lnTo>
                <a:lnTo>
                  <a:pt x="275" y="73"/>
                </a:lnTo>
                <a:lnTo>
                  <a:pt x="301" y="88"/>
                </a:lnTo>
                <a:lnTo>
                  <a:pt x="326" y="98"/>
                </a:lnTo>
                <a:lnTo>
                  <a:pt x="332" y="124"/>
                </a:lnTo>
                <a:lnTo>
                  <a:pt x="342" y="124"/>
                </a:lnTo>
                <a:lnTo>
                  <a:pt x="348" y="155"/>
                </a:lnTo>
                <a:lnTo>
                  <a:pt x="358" y="176"/>
                </a:lnTo>
                <a:lnTo>
                  <a:pt x="373" y="176"/>
                </a:lnTo>
                <a:lnTo>
                  <a:pt x="399" y="181"/>
                </a:lnTo>
                <a:lnTo>
                  <a:pt x="399" y="206"/>
                </a:lnTo>
                <a:lnTo>
                  <a:pt x="383" y="222"/>
                </a:lnTo>
                <a:lnTo>
                  <a:pt x="368" y="222"/>
                </a:lnTo>
                <a:lnTo>
                  <a:pt x="342" y="249"/>
                </a:lnTo>
                <a:lnTo>
                  <a:pt x="332" y="249"/>
                </a:lnTo>
                <a:lnTo>
                  <a:pt x="326" y="259"/>
                </a:lnTo>
                <a:lnTo>
                  <a:pt x="316" y="263"/>
                </a:lnTo>
                <a:lnTo>
                  <a:pt x="301" y="284"/>
                </a:lnTo>
                <a:lnTo>
                  <a:pt x="301" y="306"/>
                </a:lnTo>
                <a:lnTo>
                  <a:pt x="285" y="316"/>
                </a:lnTo>
                <a:lnTo>
                  <a:pt x="260" y="326"/>
                </a:lnTo>
                <a:lnTo>
                  <a:pt x="238" y="367"/>
                </a:lnTo>
                <a:lnTo>
                  <a:pt x="217" y="367"/>
                </a:lnTo>
                <a:lnTo>
                  <a:pt x="192" y="367"/>
                </a:lnTo>
                <a:lnTo>
                  <a:pt x="166" y="367"/>
                </a:lnTo>
                <a:lnTo>
                  <a:pt x="140" y="351"/>
                </a:lnTo>
                <a:lnTo>
                  <a:pt x="115" y="351"/>
                </a:lnTo>
                <a:lnTo>
                  <a:pt x="115" y="383"/>
                </a:lnTo>
                <a:lnTo>
                  <a:pt x="88" y="408"/>
                </a:lnTo>
                <a:lnTo>
                  <a:pt x="72" y="408"/>
                </a:lnTo>
                <a:lnTo>
                  <a:pt x="72" y="414"/>
                </a:lnTo>
                <a:lnTo>
                  <a:pt x="47" y="414"/>
                </a:lnTo>
                <a:lnTo>
                  <a:pt x="21" y="424"/>
                </a:lnTo>
                <a:lnTo>
                  <a:pt x="21" y="398"/>
                </a:lnTo>
                <a:lnTo>
                  <a:pt x="31" y="383"/>
                </a:lnTo>
                <a:lnTo>
                  <a:pt x="21" y="367"/>
                </a:lnTo>
                <a:lnTo>
                  <a:pt x="16" y="341"/>
                </a:lnTo>
                <a:lnTo>
                  <a:pt x="0" y="326"/>
                </a:lnTo>
                <a:lnTo>
                  <a:pt x="6" y="191"/>
                </a:lnTo>
                <a:lnTo>
                  <a:pt x="47" y="191"/>
                </a:lnTo>
                <a:lnTo>
                  <a:pt x="57" y="26"/>
                </a:lnTo>
                <a:lnTo>
                  <a:pt x="115" y="16"/>
                </a:lnTo>
                <a:lnTo>
                  <a:pt x="150" y="4"/>
                </a:lnTo>
                <a:lnTo>
                  <a:pt x="166" y="26"/>
                </a:lnTo>
                <a:lnTo>
                  <a:pt x="197" y="4"/>
                </a:lnTo>
                <a:lnTo>
                  <a:pt x="207" y="4"/>
                </a:lnTo>
                <a:lnTo>
                  <a:pt x="223" y="0"/>
                </a:lnTo>
                <a:lnTo>
                  <a:pt x="238"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2" name="Freeform 129">
            <a:extLst>
              <a:ext uri="{FF2B5EF4-FFF2-40B4-BE49-F238E27FC236}">
                <a16:creationId xmlns:a16="http://schemas.microsoft.com/office/drawing/2014/main" id="{C64EDB9F-8F0C-1B48-9F44-3956A4BCF6F3}"/>
              </a:ext>
            </a:extLst>
          </p:cNvPr>
          <p:cNvSpPr>
            <a:spLocks noChangeArrowheads="1"/>
          </p:cNvSpPr>
          <p:nvPr/>
        </p:nvSpPr>
        <p:spPr bwMode="auto">
          <a:xfrm>
            <a:off x="4532985" y="4326439"/>
            <a:ext cx="213421" cy="164758"/>
          </a:xfrm>
          <a:custGeom>
            <a:avLst/>
            <a:gdLst>
              <a:gd name="T0" fmla="*/ 249 w 350"/>
              <a:gd name="T1" fmla="*/ 10 h 260"/>
              <a:gd name="T2" fmla="*/ 249 w 350"/>
              <a:gd name="T3" fmla="*/ 26 h 260"/>
              <a:gd name="T4" fmla="*/ 260 w 350"/>
              <a:gd name="T5" fmla="*/ 41 h 260"/>
              <a:gd name="T6" fmla="*/ 264 w 350"/>
              <a:gd name="T7" fmla="*/ 57 h 260"/>
              <a:gd name="T8" fmla="*/ 285 w 350"/>
              <a:gd name="T9" fmla="*/ 77 h 260"/>
              <a:gd name="T10" fmla="*/ 301 w 350"/>
              <a:gd name="T11" fmla="*/ 77 h 260"/>
              <a:gd name="T12" fmla="*/ 301 w 350"/>
              <a:gd name="T13" fmla="*/ 83 h 260"/>
              <a:gd name="T14" fmla="*/ 285 w 350"/>
              <a:gd name="T15" fmla="*/ 83 h 260"/>
              <a:gd name="T16" fmla="*/ 285 w 350"/>
              <a:gd name="T17" fmla="*/ 93 h 260"/>
              <a:gd name="T18" fmla="*/ 317 w 350"/>
              <a:gd name="T19" fmla="*/ 108 h 260"/>
              <a:gd name="T20" fmla="*/ 332 w 350"/>
              <a:gd name="T21" fmla="*/ 108 h 260"/>
              <a:gd name="T22" fmla="*/ 342 w 350"/>
              <a:gd name="T23" fmla="*/ 119 h 260"/>
              <a:gd name="T24" fmla="*/ 332 w 350"/>
              <a:gd name="T25" fmla="*/ 124 h 260"/>
              <a:gd name="T26" fmla="*/ 349 w 350"/>
              <a:gd name="T27" fmla="*/ 145 h 260"/>
              <a:gd name="T28" fmla="*/ 332 w 350"/>
              <a:gd name="T29" fmla="*/ 165 h 260"/>
              <a:gd name="T30" fmla="*/ 307 w 350"/>
              <a:gd name="T31" fmla="*/ 176 h 260"/>
              <a:gd name="T32" fmla="*/ 291 w 350"/>
              <a:gd name="T33" fmla="*/ 186 h 260"/>
              <a:gd name="T34" fmla="*/ 275 w 350"/>
              <a:gd name="T35" fmla="*/ 192 h 260"/>
              <a:gd name="T36" fmla="*/ 260 w 350"/>
              <a:gd name="T37" fmla="*/ 192 h 260"/>
              <a:gd name="T38" fmla="*/ 249 w 350"/>
              <a:gd name="T39" fmla="*/ 192 h 260"/>
              <a:gd name="T40" fmla="*/ 239 w 350"/>
              <a:gd name="T41" fmla="*/ 186 h 260"/>
              <a:gd name="T42" fmla="*/ 223 w 350"/>
              <a:gd name="T43" fmla="*/ 186 h 260"/>
              <a:gd name="T44" fmla="*/ 219 w 350"/>
              <a:gd name="T45" fmla="*/ 192 h 260"/>
              <a:gd name="T46" fmla="*/ 115 w 350"/>
              <a:gd name="T47" fmla="*/ 186 h 260"/>
              <a:gd name="T48" fmla="*/ 109 w 350"/>
              <a:gd name="T49" fmla="*/ 202 h 260"/>
              <a:gd name="T50" fmla="*/ 115 w 350"/>
              <a:gd name="T51" fmla="*/ 233 h 260"/>
              <a:gd name="T52" fmla="*/ 115 w 350"/>
              <a:gd name="T53" fmla="*/ 259 h 260"/>
              <a:gd name="T54" fmla="*/ 84 w 350"/>
              <a:gd name="T55" fmla="*/ 233 h 260"/>
              <a:gd name="T56" fmla="*/ 58 w 350"/>
              <a:gd name="T57" fmla="*/ 233 h 260"/>
              <a:gd name="T58" fmla="*/ 47 w 350"/>
              <a:gd name="T59" fmla="*/ 253 h 260"/>
              <a:gd name="T60" fmla="*/ 31 w 350"/>
              <a:gd name="T61" fmla="*/ 253 h 260"/>
              <a:gd name="T62" fmla="*/ 16 w 350"/>
              <a:gd name="T63" fmla="*/ 228 h 260"/>
              <a:gd name="T64" fmla="*/ 0 w 350"/>
              <a:gd name="T65" fmla="*/ 218 h 260"/>
              <a:gd name="T66" fmla="*/ 0 w 350"/>
              <a:gd name="T67" fmla="*/ 206 h 260"/>
              <a:gd name="T68" fmla="*/ 0 w 350"/>
              <a:gd name="T69" fmla="*/ 192 h 260"/>
              <a:gd name="T70" fmla="*/ 6 w 350"/>
              <a:gd name="T71" fmla="*/ 176 h 260"/>
              <a:gd name="T72" fmla="*/ 0 w 350"/>
              <a:gd name="T73" fmla="*/ 150 h 260"/>
              <a:gd name="T74" fmla="*/ 21 w 350"/>
              <a:gd name="T75" fmla="*/ 145 h 260"/>
              <a:gd name="T76" fmla="*/ 31 w 350"/>
              <a:gd name="T77" fmla="*/ 145 h 260"/>
              <a:gd name="T78" fmla="*/ 47 w 350"/>
              <a:gd name="T79" fmla="*/ 124 h 260"/>
              <a:gd name="T80" fmla="*/ 47 w 350"/>
              <a:gd name="T81" fmla="*/ 108 h 260"/>
              <a:gd name="T82" fmla="*/ 58 w 350"/>
              <a:gd name="T83" fmla="*/ 108 h 260"/>
              <a:gd name="T84" fmla="*/ 47 w 350"/>
              <a:gd name="T85" fmla="*/ 83 h 260"/>
              <a:gd name="T86" fmla="*/ 68 w 350"/>
              <a:gd name="T87" fmla="*/ 77 h 260"/>
              <a:gd name="T88" fmla="*/ 84 w 350"/>
              <a:gd name="T89" fmla="*/ 93 h 260"/>
              <a:gd name="T90" fmla="*/ 99 w 350"/>
              <a:gd name="T91" fmla="*/ 83 h 260"/>
              <a:gd name="T92" fmla="*/ 88 w 350"/>
              <a:gd name="T93" fmla="*/ 67 h 260"/>
              <a:gd name="T94" fmla="*/ 109 w 350"/>
              <a:gd name="T95" fmla="*/ 67 h 260"/>
              <a:gd name="T96" fmla="*/ 115 w 350"/>
              <a:gd name="T97" fmla="*/ 57 h 260"/>
              <a:gd name="T98" fmla="*/ 151 w 350"/>
              <a:gd name="T99" fmla="*/ 41 h 260"/>
              <a:gd name="T100" fmla="*/ 156 w 350"/>
              <a:gd name="T101" fmla="*/ 16 h 260"/>
              <a:gd name="T102" fmla="*/ 197 w 350"/>
              <a:gd name="T103" fmla="*/ 16 h 260"/>
              <a:gd name="T104" fmla="*/ 207 w 350"/>
              <a:gd name="T105" fmla="*/ 0 h 260"/>
              <a:gd name="T106" fmla="*/ 249 w 350"/>
              <a:gd name="T107" fmla="*/ 10 h 260"/>
              <a:gd name="T108" fmla="*/ 249 w 350"/>
              <a:gd name="T109" fmla="*/ 10 h 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0"/>
              <a:gd name="T166" fmla="*/ 0 h 260"/>
              <a:gd name="T167" fmla="*/ 350 w 350"/>
              <a:gd name="T168" fmla="*/ 260 h 2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0" h="260">
                <a:moveTo>
                  <a:pt x="249" y="10"/>
                </a:moveTo>
                <a:lnTo>
                  <a:pt x="249" y="26"/>
                </a:lnTo>
                <a:lnTo>
                  <a:pt x="260" y="41"/>
                </a:lnTo>
                <a:lnTo>
                  <a:pt x="264" y="57"/>
                </a:lnTo>
                <a:lnTo>
                  <a:pt x="285" y="77"/>
                </a:lnTo>
                <a:lnTo>
                  <a:pt x="301" y="77"/>
                </a:lnTo>
                <a:lnTo>
                  <a:pt x="301" y="83"/>
                </a:lnTo>
                <a:lnTo>
                  <a:pt x="285" y="83"/>
                </a:lnTo>
                <a:lnTo>
                  <a:pt x="285" y="93"/>
                </a:lnTo>
                <a:lnTo>
                  <a:pt x="317" y="108"/>
                </a:lnTo>
                <a:lnTo>
                  <a:pt x="332" y="108"/>
                </a:lnTo>
                <a:lnTo>
                  <a:pt x="342" y="119"/>
                </a:lnTo>
                <a:lnTo>
                  <a:pt x="332" y="124"/>
                </a:lnTo>
                <a:lnTo>
                  <a:pt x="349" y="145"/>
                </a:lnTo>
                <a:lnTo>
                  <a:pt x="332" y="165"/>
                </a:lnTo>
                <a:lnTo>
                  <a:pt x="307" y="176"/>
                </a:lnTo>
                <a:lnTo>
                  <a:pt x="291" y="186"/>
                </a:lnTo>
                <a:lnTo>
                  <a:pt x="275" y="192"/>
                </a:lnTo>
                <a:lnTo>
                  <a:pt x="260" y="192"/>
                </a:lnTo>
                <a:lnTo>
                  <a:pt x="249" y="192"/>
                </a:lnTo>
                <a:lnTo>
                  <a:pt x="239" y="186"/>
                </a:lnTo>
                <a:lnTo>
                  <a:pt x="223" y="186"/>
                </a:lnTo>
                <a:lnTo>
                  <a:pt x="219" y="192"/>
                </a:lnTo>
                <a:lnTo>
                  <a:pt x="115" y="186"/>
                </a:lnTo>
                <a:lnTo>
                  <a:pt x="109" y="202"/>
                </a:lnTo>
                <a:lnTo>
                  <a:pt x="115" y="233"/>
                </a:lnTo>
                <a:lnTo>
                  <a:pt x="115" y="259"/>
                </a:lnTo>
                <a:lnTo>
                  <a:pt x="84" y="233"/>
                </a:lnTo>
                <a:lnTo>
                  <a:pt x="58" y="233"/>
                </a:lnTo>
                <a:lnTo>
                  <a:pt x="47" y="253"/>
                </a:lnTo>
                <a:lnTo>
                  <a:pt x="31" y="253"/>
                </a:lnTo>
                <a:lnTo>
                  <a:pt x="16" y="228"/>
                </a:lnTo>
                <a:lnTo>
                  <a:pt x="0" y="218"/>
                </a:lnTo>
                <a:lnTo>
                  <a:pt x="0" y="206"/>
                </a:lnTo>
                <a:lnTo>
                  <a:pt x="0" y="192"/>
                </a:lnTo>
                <a:lnTo>
                  <a:pt x="6" y="176"/>
                </a:lnTo>
                <a:lnTo>
                  <a:pt x="0" y="150"/>
                </a:lnTo>
                <a:lnTo>
                  <a:pt x="21" y="145"/>
                </a:lnTo>
                <a:lnTo>
                  <a:pt x="31" y="145"/>
                </a:lnTo>
                <a:lnTo>
                  <a:pt x="47" y="124"/>
                </a:lnTo>
                <a:lnTo>
                  <a:pt x="47" y="108"/>
                </a:lnTo>
                <a:lnTo>
                  <a:pt x="58" y="108"/>
                </a:lnTo>
                <a:lnTo>
                  <a:pt x="47" y="83"/>
                </a:lnTo>
                <a:lnTo>
                  <a:pt x="68" y="77"/>
                </a:lnTo>
                <a:lnTo>
                  <a:pt x="84" y="93"/>
                </a:lnTo>
                <a:lnTo>
                  <a:pt x="99" y="83"/>
                </a:lnTo>
                <a:lnTo>
                  <a:pt x="88" y="67"/>
                </a:lnTo>
                <a:lnTo>
                  <a:pt x="109" y="67"/>
                </a:lnTo>
                <a:lnTo>
                  <a:pt x="115" y="57"/>
                </a:lnTo>
                <a:lnTo>
                  <a:pt x="151" y="41"/>
                </a:lnTo>
                <a:lnTo>
                  <a:pt x="156" y="16"/>
                </a:lnTo>
                <a:lnTo>
                  <a:pt x="197" y="16"/>
                </a:lnTo>
                <a:lnTo>
                  <a:pt x="207" y="0"/>
                </a:lnTo>
                <a:lnTo>
                  <a:pt x="249"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3" name="Freeform 130">
            <a:extLst>
              <a:ext uri="{FF2B5EF4-FFF2-40B4-BE49-F238E27FC236}">
                <a16:creationId xmlns:a16="http://schemas.microsoft.com/office/drawing/2014/main" id="{8458B80F-8688-7A40-95FC-C7EB6B007065}"/>
              </a:ext>
            </a:extLst>
          </p:cNvPr>
          <p:cNvSpPr>
            <a:spLocks noChangeArrowheads="1"/>
          </p:cNvSpPr>
          <p:nvPr/>
        </p:nvSpPr>
        <p:spPr bwMode="auto">
          <a:xfrm>
            <a:off x="5471117" y="4828709"/>
            <a:ext cx="56809" cy="62385"/>
          </a:xfrm>
          <a:custGeom>
            <a:avLst/>
            <a:gdLst>
              <a:gd name="T0" fmla="*/ 0 w 95"/>
              <a:gd name="T1" fmla="*/ 16 h 100"/>
              <a:gd name="T2" fmla="*/ 26 w 95"/>
              <a:gd name="T3" fmla="*/ 11 h 100"/>
              <a:gd name="T4" fmla="*/ 26 w 95"/>
              <a:gd name="T5" fmla="*/ 27 h 100"/>
              <a:gd name="T6" fmla="*/ 41 w 95"/>
              <a:gd name="T7" fmla="*/ 16 h 100"/>
              <a:gd name="T8" fmla="*/ 51 w 95"/>
              <a:gd name="T9" fmla="*/ 11 h 100"/>
              <a:gd name="T10" fmla="*/ 67 w 95"/>
              <a:gd name="T11" fmla="*/ 0 h 100"/>
              <a:gd name="T12" fmla="*/ 78 w 95"/>
              <a:gd name="T13" fmla="*/ 16 h 100"/>
              <a:gd name="T14" fmla="*/ 78 w 95"/>
              <a:gd name="T15" fmla="*/ 27 h 100"/>
              <a:gd name="T16" fmla="*/ 94 w 95"/>
              <a:gd name="T17" fmla="*/ 31 h 100"/>
              <a:gd name="T18" fmla="*/ 94 w 95"/>
              <a:gd name="T19" fmla="*/ 52 h 100"/>
              <a:gd name="T20" fmla="*/ 78 w 95"/>
              <a:gd name="T21" fmla="*/ 68 h 100"/>
              <a:gd name="T22" fmla="*/ 51 w 95"/>
              <a:gd name="T23" fmla="*/ 93 h 100"/>
              <a:gd name="T24" fmla="*/ 26 w 95"/>
              <a:gd name="T25" fmla="*/ 99 h 100"/>
              <a:gd name="T26" fmla="*/ 26 w 95"/>
              <a:gd name="T27" fmla="*/ 93 h 100"/>
              <a:gd name="T28" fmla="*/ 21 w 95"/>
              <a:gd name="T29" fmla="*/ 68 h 100"/>
              <a:gd name="T30" fmla="*/ 21 w 95"/>
              <a:gd name="T31" fmla="*/ 52 h 100"/>
              <a:gd name="T32" fmla="*/ 21 w 95"/>
              <a:gd name="T33" fmla="*/ 41 h 100"/>
              <a:gd name="T34" fmla="*/ 10 w 95"/>
              <a:gd name="T35" fmla="*/ 31 h 100"/>
              <a:gd name="T36" fmla="*/ 0 w 95"/>
              <a:gd name="T37" fmla="*/ 16 h 100"/>
              <a:gd name="T38" fmla="*/ 0 w 95"/>
              <a:gd name="T39" fmla="*/ 16 h 1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100"/>
              <a:gd name="T62" fmla="*/ 95 w 95"/>
              <a:gd name="T63" fmla="*/ 100 h 1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100">
                <a:moveTo>
                  <a:pt x="0" y="16"/>
                </a:moveTo>
                <a:lnTo>
                  <a:pt x="26" y="11"/>
                </a:lnTo>
                <a:lnTo>
                  <a:pt x="26" y="27"/>
                </a:lnTo>
                <a:lnTo>
                  <a:pt x="41" y="16"/>
                </a:lnTo>
                <a:lnTo>
                  <a:pt x="51" y="11"/>
                </a:lnTo>
                <a:lnTo>
                  <a:pt x="67" y="0"/>
                </a:lnTo>
                <a:lnTo>
                  <a:pt x="78" y="16"/>
                </a:lnTo>
                <a:lnTo>
                  <a:pt x="78" y="27"/>
                </a:lnTo>
                <a:lnTo>
                  <a:pt x="94" y="31"/>
                </a:lnTo>
                <a:lnTo>
                  <a:pt x="94" y="52"/>
                </a:lnTo>
                <a:lnTo>
                  <a:pt x="78" y="68"/>
                </a:lnTo>
                <a:lnTo>
                  <a:pt x="51" y="93"/>
                </a:lnTo>
                <a:lnTo>
                  <a:pt x="26" y="99"/>
                </a:lnTo>
                <a:lnTo>
                  <a:pt x="26" y="93"/>
                </a:lnTo>
                <a:lnTo>
                  <a:pt x="21" y="68"/>
                </a:lnTo>
                <a:lnTo>
                  <a:pt x="21" y="52"/>
                </a:lnTo>
                <a:lnTo>
                  <a:pt x="21" y="41"/>
                </a:lnTo>
                <a:lnTo>
                  <a:pt x="10" y="31"/>
                </a:lnTo>
                <a:lnTo>
                  <a:pt x="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4" name="Freeform 131">
            <a:extLst>
              <a:ext uri="{FF2B5EF4-FFF2-40B4-BE49-F238E27FC236}">
                <a16:creationId xmlns:a16="http://schemas.microsoft.com/office/drawing/2014/main" id="{88AF44E5-E948-0C44-B601-41FD189D898A}"/>
              </a:ext>
            </a:extLst>
          </p:cNvPr>
          <p:cNvSpPr>
            <a:spLocks noChangeArrowheads="1"/>
          </p:cNvSpPr>
          <p:nvPr/>
        </p:nvSpPr>
        <p:spPr bwMode="auto">
          <a:xfrm>
            <a:off x="5821187" y="4401621"/>
            <a:ext cx="41455" cy="54386"/>
          </a:xfrm>
          <a:custGeom>
            <a:avLst/>
            <a:gdLst>
              <a:gd name="T0" fmla="*/ 62 w 68"/>
              <a:gd name="T1" fmla="*/ 0 h 84"/>
              <a:gd name="T2" fmla="*/ 67 w 68"/>
              <a:gd name="T3" fmla="*/ 30 h 84"/>
              <a:gd name="T4" fmla="*/ 37 w 68"/>
              <a:gd name="T5" fmla="*/ 46 h 84"/>
              <a:gd name="T6" fmla="*/ 37 w 68"/>
              <a:gd name="T7" fmla="*/ 57 h 84"/>
              <a:gd name="T8" fmla="*/ 62 w 68"/>
              <a:gd name="T9" fmla="*/ 46 h 84"/>
              <a:gd name="T10" fmla="*/ 67 w 68"/>
              <a:gd name="T11" fmla="*/ 57 h 84"/>
              <a:gd name="T12" fmla="*/ 62 w 68"/>
              <a:gd name="T13" fmla="*/ 67 h 84"/>
              <a:gd name="T14" fmla="*/ 51 w 68"/>
              <a:gd name="T15" fmla="*/ 83 h 84"/>
              <a:gd name="T16" fmla="*/ 41 w 68"/>
              <a:gd name="T17" fmla="*/ 73 h 84"/>
              <a:gd name="T18" fmla="*/ 10 w 68"/>
              <a:gd name="T19" fmla="*/ 73 h 84"/>
              <a:gd name="T20" fmla="*/ 0 w 68"/>
              <a:gd name="T21" fmla="*/ 46 h 84"/>
              <a:gd name="T22" fmla="*/ 16 w 68"/>
              <a:gd name="T23" fmla="*/ 30 h 84"/>
              <a:gd name="T24" fmla="*/ 26 w 68"/>
              <a:gd name="T25" fmla="*/ 15 h 84"/>
              <a:gd name="T26" fmla="*/ 41 w 68"/>
              <a:gd name="T27" fmla="*/ 4 h 84"/>
              <a:gd name="T28" fmla="*/ 62 w 68"/>
              <a:gd name="T29" fmla="*/ 0 h 84"/>
              <a:gd name="T30" fmla="*/ 62 w 68"/>
              <a:gd name="T31" fmla="*/ 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84"/>
              <a:gd name="T50" fmla="*/ 68 w 68"/>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84">
                <a:moveTo>
                  <a:pt x="62" y="0"/>
                </a:moveTo>
                <a:lnTo>
                  <a:pt x="67" y="30"/>
                </a:lnTo>
                <a:lnTo>
                  <a:pt x="37" y="46"/>
                </a:lnTo>
                <a:lnTo>
                  <a:pt x="37" y="57"/>
                </a:lnTo>
                <a:lnTo>
                  <a:pt x="62" y="46"/>
                </a:lnTo>
                <a:lnTo>
                  <a:pt x="67" y="57"/>
                </a:lnTo>
                <a:lnTo>
                  <a:pt x="62" y="67"/>
                </a:lnTo>
                <a:lnTo>
                  <a:pt x="51" y="83"/>
                </a:lnTo>
                <a:lnTo>
                  <a:pt x="41" y="73"/>
                </a:lnTo>
                <a:lnTo>
                  <a:pt x="10" y="73"/>
                </a:lnTo>
                <a:lnTo>
                  <a:pt x="0" y="46"/>
                </a:lnTo>
                <a:lnTo>
                  <a:pt x="16" y="30"/>
                </a:lnTo>
                <a:lnTo>
                  <a:pt x="26" y="15"/>
                </a:lnTo>
                <a:lnTo>
                  <a:pt x="41" y="4"/>
                </a:lnTo>
                <a:lnTo>
                  <a:pt x="62"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5" name="Freeform 132">
            <a:extLst>
              <a:ext uri="{FF2B5EF4-FFF2-40B4-BE49-F238E27FC236}">
                <a16:creationId xmlns:a16="http://schemas.microsoft.com/office/drawing/2014/main" id="{D0785F16-00E1-3644-8903-F7D9B9367F84}"/>
              </a:ext>
            </a:extLst>
          </p:cNvPr>
          <p:cNvSpPr>
            <a:spLocks noChangeArrowheads="1"/>
          </p:cNvSpPr>
          <p:nvPr/>
        </p:nvSpPr>
        <p:spPr bwMode="auto">
          <a:xfrm>
            <a:off x="4450072" y="4454407"/>
            <a:ext cx="159682" cy="182352"/>
          </a:xfrm>
          <a:custGeom>
            <a:avLst/>
            <a:gdLst>
              <a:gd name="T0" fmla="*/ 26 w 260"/>
              <a:gd name="T1" fmla="*/ 26 h 285"/>
              <a:gd name="T2" fmla="*/ 41 w 260"/>
              <a:gd name="T3" fmla="*/ 4 h 285"/>
              <a:gd name="T4" fmla="*/ 46 w 260"/>
              <a:gd name="T5" fmla="*/ 16 h 285"/>
              <a:gd name="T6" fmla="*/ 67 w 260"/>
              <a:gd name="T7" fmla="*/ 26 h 285"/>
              <a:gd name="T8" fmla="*/ 67 w 260"/>
              <a:gd name="T9" fmla="*/ 16 h 285"/>
              <a:gd name="T10" fmla="*/ 73 w 260"/>
              <a:gd name="T11" fmla="*/ 4 h 285"/>
              <a:gd name="T12" fmla="*/ 83 w 260"/>
              <a:gd name="T13" fmla="*/ 0 h 285"/>
              <a:gd name="T14" fmla="*/ 93 w 260"/>
              <a:gd name="T15" fmla="*/ 0 h 285"/>
              <a:gd name="T16" fmla="*/ 98 w 260"/>
              <a:gd name="T17" fmla="*/ 16 h 285"/>
              <a:gd name="T18" fmla="*/ 114 w 260"/>
              <a:gd name="T19" fmla="*/ 16 h 285"/>
              <a:gd name="T20" fmla="*/ 134 w 260"/>
              <a:gd name="T21" fmla="*/ 4 h 285"/>
              <a:gd name="T22" fmla="*/ 134 w 260"/>
              <a:gd name="T23" fmla="*/ 16 h 285"/>
              <a:gd name="T24" fmla="*/ 150 w 260"/>
              <a:gd name="T25" fmla="*/ 26 h 285"/>
              <a:gd name="T26" fmla="*/ 165 w 260"/>
              <a:gd name="T27" fmla="*/ 51 h 285"/>
              <a:gd name="T28" fmla="*/ 181 w 260"/>
              <a:gd name="T29" fmla="*/ 51 h 285"/>
              <a:gd name="T30" fmla="*/ 192 w 260"/>
              <a:gd name="T31" fmla="*/ 31 h 285"/>
              <a:gd name="T32" fmla="*/ 218 w 260"/>
              <a:gd name="T33" fmla="*/ 31 h 285"/>
              <a:gd name="T34" fmla="*/ 249 w 260"/>
              <a:gd name="T35" fmla="*/ 57 h 285"/>
              <a:gd name="T36" fmla="*/ 249 w 260"/>
              <a:gd name="T37" fmla="*/ 67 h 285"/>
              <a:gd name="T38" fmla="*/ 259 w 260"/>
              <a:gd name="T39" fmla="*/ 98 h 285"/>
              <a:gd name="T40" fmla="*/ 259 w 260"/>
              <a:gd name="T41" fmla="*/ 114 h 285"/>
              <a:gd name="T42" fmla="*/ 243 w 260"/>
              <a:gd name="T43" fmla="*/ 124 h 285"/>
              <a:gd name="T44" fmla="*/ 243 w 260"/>
              <a:gd name="T45" fmla="*/ 149 h 285"/>
              <a:gd name="T46" fmla="*/ 222 w 260"/>
              <a:gd name="T47" fmla="*/ 176 h 285"/>
              <a:gd name="T48" fmla="*/ 243 w 260"/>
              <a:gd name="T49" fmla="*/ 217 h 285"/>
              <a:gd name="T50" fmla="*/ 249 w 260"/>
              <a:gd name="T51" fmla="*/ 243 h 285"/>
              <a:gd name="T52" fmla="*/ 249 w 260"/>
              <a:gd name="T53" fmla="*/ 258 h 285"/>
              <a:gd name="T54" fmla="*/ 233 w 260"/>
              <a:gd name="T55" fmla="*/ 248 h 285"/>
              <a:gd name="T56" fmla="*/ 233 w 260"/>
              <a:gd name="T57" fmla="*/ 233 h 285"/>
              <a:gd name="T58" fmla="*/ 222 w 260"/>
              <a:gd name="T59" fmla="*/ 248 h 285"/>
              <a:gd name="T60" fmla="*/ 202 w 260"/>
              <a:gd name="T61" fmla="*/ 243 h 285"/>
              <a:gd name="T62" fmla="*/ 181 w 260"/>
              <a:gd name="T63" fmla="*/ 248 h 285"/>
              <a:gd name="T64" fmla="*/ 134 w 260"/>
              <a:gd name="T65" fmla="*/ 248 h 285"/>
              <a:gd name="T66" fmla="*/ 93 w 260"/>
              <a:gd name="T67" fmla="*/ 258 h 285"/>
              <a:gd name="T68" fmla="*/ 41 w 260"/>
              <a:gd name="T69" fmla="*/ 284 h 285"/>
              <a:gd name="T70" fmla="*/ 31 w 260"/>
              <a:gd name="T71" fmla="*/ 248 h 285"/>
              <a:gd name="T72" fmla="*/ 41 w 260"/>
              <a:gd name="T73" fmla="*/ 217 h 285"/>
              <a:gd name="T74" fmla="*/ 31 w 260"/>
              <a:gd name="T75" fmla="*/ 206 h 285"/>
              <a:gd name="T76" fmla="*/ 26 w 260"/>
              <a:gd name="T77" fmla="*/ 202 h 285"/>
              <a:gd name="T78" fmla="*/ 4 w 260"/>
              <a:gd name="T79" fmla="*/ 202 h 285"/>
              <a:gd name="T80" fmla="*/ 0 w 260"/>
              <a:gd name="T81" fmla="*/ 180 h 285"/>
              <a:gd name="T82" fmla="*/ 0 w 260"/>
              <a:gd name="T83" fmla="*/ 176 h 285"/>
              <a:gd name="T84" fmla="*/ 0 w 260"/>
              <a:gd name="T85" fmla="*/ 160 h 285"/>
              <a:gd name="T86" fmla="*/ 0 w 260"/>
              <a:gd name="T87" fmla="*/ 139 h 285"/>
              <a:gd name="T88" fmla="*/ 4 w 260"/>
              <a:gd name="T89" fmla="*/ 139 h 285"/>
              <a:gd name="T90" fmla="*/ 16 w 260"/>
              <a:gd name="T91" fmla="*/ 114 h 285"/>
              <a:gd name="T92" fmla="*/ 4 w 260"/>
              <a:gd name="T93" fmla="*/ 108 h 285"/>
              <a:gd name="T94" fmla="*/ 16 w 260"/>
              <a:gd name="T95" fmla="*/ 98 h 285"/>
              <a:gd name="T96" fmla="*/ 31 w 260"/>
              <a:gd name="T97" fmla="*/ 98 h 285"/>
              <a:gd name="T98" fmla="*/ 26 w 260"/>
              <a:gd name="T99" fmla="*/ 82 h 285"/>
              <a:gd name="T100" fmla="*/ 26 w 260"/>
              <a:gd name="T101" fmla="*/ 72 h 285"/>
              <a:gd name="T102" fmla="*/ 26 w 260"/>
              <a:gd name="T103" fmla="*/ 57 h 285"/>
              <a:gd name="T104" fmla="*/ 16 w 260"/>
              <a:gd name="T105" fmla="*/ 51 h 285"/>
              <a:gd name="T106" fmla="*/ 16 w 260"/>
              <a:gd name="T107" fmla="*/ 31 h 285"/>
              <a:gd name="T108" fmla="*/ 26 w 260"/>
              <a:gd name="T109" fmla="*/ 26 h 285"/>
              <a:gd name="T110" fmla="*/ 26 w 260"/>
              <a:gd name="T111" fmla="*/ 26 h 2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0"/>
              <a:gd name="T169" fmla="*/ 0 h 285"/>
              <a:gd name="T170" fmla="*/ 260 w 260"/>
              <a:gd name="T171" fmla="*/ 285 h 2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0" h="285">
                <a:moveTo>
                  <a:pt x="26" y="26"/>
                </a:moveTo>
                <a:lnTo>
                  <a:pt x="41" y="4"/>
                </a:lnTo>
                <a:lnTo>
                  <a:pt x="46" y="16"/>
                </a:lnTo>
                <a:lnTo>
                  <a:pt x="67" y="26"/>
                </a:lnTo>
                <a:lnTo>
                  <a:pt x="67" y="16"/>
                </a:lnTo>
                <a:lnTo>
                  <a:pt x="73" y="4"/>
                </a:lnTo>
                <a:lnTo>
                  <a:pt x="83" y="0"/>
                </a:lnTo>
                <a:lnTo>
                  <a:pt x="93" y="0"/>
                </a:lnTo>
                <a:lnTo>
                  <a:pt x="98" y="16"/>
                </a:lnTo>
                <a:lnTo>
                  <a:pt x="114" y="16"/>
                </a:lnTo>
                <a:lnTo>
                  <a:pt x="134" y="4"/>
                </a:lnTo>
                <a:lnTo>
                  <a:pt x="134" y="16"/>
                </a:lnTo>
                <a:lnTo>
                  <a:pt x="150" y="26"/>
                </a:lnTo>
                <a:lnTo>
                  <a:pt x="165" y="51"/>
                </a:lnTo>
                <a:lnTo>
                  <a:pt x="181" y="51"/>
                </a:lnTo>
                <a:lnTo>
                  <a:pt x="192" y="31"/>
                </a:lnTo>
                <a:lnTo>
                  <a:pt x="218" y="31"/>
                </a:lnTo>
                <a:lnTo>
                  <a:pt x="249" y="57"/>
                </a:lnTo>
                <a:lnTo>
                  <a:pt x="249" y="67"/>
                </a:lnTo>
                <a:lnTo>
                  <a:pt x="259" y="98"/>
                </a:lnTo>
                <a:lnTo>
                  <a:pt x="259" y="114"/>
                </a:lnTo>
                <a:lnTo>
                  <a:pt x="243" y="124"/>
                </a:lnTo>
                <a:lnTo>
                  <a:pt x="243" y="149"/>
                </a:lnTo>
                <a:lnTo>
                  <a:pt x="222" y="176"/>
                </a:lnTo>
                <a:lnTo>
                  <a:pt x="243" y="217"/>
                </a:lnTo>
                <a:lnTo>
                  <a:pt x="249" y="243"/>
                </a:lnTo>
                <a:lnTo>
                  <a:pt x="249" y="258"/>
                </a:lnTo>
                <a:lnTo>
                  <a:pt x="233" y="248"/>
                </a:lnTo>
                <a:lnTo>
                  <a:pt x="233" y="233"/>
                </a:lnTo>
                <a:lnTo>
                  <a:pt x="222" y="248"/>
                </a:lnTo>
                <a:lnTo>
                  <a:pt x="202" y="243"/>
                </a:lnTo>
                <a:lnTo>
                  <a:pt x="181" y="248"/>
                </a:lnTo>
                <a:lnTo>
                  <a:pt x="134" y="248"/>
                </a:lnTo>
                <a:lnTo>
                  <a:pt x="93" y="258"/>
                </a:lnTo>
                <a:lnTo>
                  <a:pt x="41" y="284"/>
                </a:lnTo>
                <a:lnTo>
                  <a:pt x="31" y="248"/>
                </a:lnTo>
                <a:lnTo>
                  <a:pt x="41" y="217"/>
                </a:lnTo>
                <a:lnTo>
                  <a:pt x="31" y="206"/>
                </a:lnTo>
                <a:lnTo>
                  <a:pt x="26" y="202"/>
                </a:lnTo>
                <a:lnTo>
                  <a:pt x="4" y="202"/>
                </a:lnTo>
                <a:lnTo>
                  <a:pt x="0" y="180"/>
                </a:lnTo>
                <a:lnTo>
                  <a:pt x="0" y="176"/>
                </a:lnTo>
                <a:lnTo>
                  <a:pt x="0" y="160"/>
                </a:lnTo>
                <a:lnTo>
                  <a:pt x="0" y="139"/>
                </a:lnTo>
                <a:lnTo>
                  <a:pt x="4" y="139"/>
                </a:lnTo>
                <a:lnTo>
                  <a:pt x="16" y="114"/>
                </a:lnTo>
                <a:lnTo>
                  <a:pt x="4" y="108"/>
                </a:lnTo>
                <a:lnTo>
                  <a:pt x="16" y="98"/>
                </a:lnTo>
                <a:lnTo>
                  <a:pt x="31" y="98"/>
                </a:lnTo>
                <a:lnTo>
                  <a:pt x="26" y="82"/>
                </a:lnTo>
                <a:lnTo>
                  <a:pt x="26" y="72"/>
                </a:lnTo>
                <a:lnTo>
                  <a:pt x="26" y="57"/>
                </a:lnTo>
                <a:lnTo>
                  <a:pt x="16" y="51"/>
                </a:lnTo>
                <a:lnTo>
                  <a:pt x="16" y="31"/>
                </a:lnTo>
                <a:lnTo>
                  <a:pt x="26"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6" name="Freeform 133">
            <a:extLst>
              <a:ext uri="{FF2B5EF4-FFF2-40B4-BE49-F238E27FC236}">
                <a16:creationId xmlns:a16="http://schemas.microsoft.com/office/drawing/2014/main" id="{6E040E29-8569-3E42-8D49-3A309E037887}"/>
              </a:ext>
            </a:extLst>
          </p:cNvPr>
          <p:cNvSpPr>
            <a:spLocks noChangeArrowheads="1"/>
          </p:cNvSpPr>
          <p:nvPr/>
        </p:nvSpPr>
        <p:spPr bwMode="auto">
          <a:xfrm>
            <a:off x="4919906" y="4695943"/>
            <a:ext cx="162753" cy="175955"/>
          </a:xfrm>
          <a:custGeom>
            <a:avLst/>
            <a:gdLst>
              <a:gd name="T0" fmla="*/ 119 w 266"/>
              <a:gd name="T1" fmla="*/ 4 h 275"/>
              <a:gd name="T2" fmla="*/ 119 w 266"/>
              <a:gd name="T3" fmla="*/ 0 h 275"/>
              <a:gd name="T4" fmla="*/ 156 w 266"/>
              <a:gd name="T5" fmla="*/ 0 h 275"/>
              <a:gd name="T6" fmla="*/ 187 w 266"/>
              <a:gd name="T7" fmla="*/ 0 h 275"/>
              <a:gd name="T8" fmla="*/ 202 w 266"/>
              <a:gd name="T9" fmla="*/ 0 h 275"/>
              <a:gd name="T10" fmla="*/ 213 w 266"/>
              <a:gd name="T11" fmla="*/ 0 h 275"/>
              <a:gd name="T12" fmla="*/ 202 w 266"/>
              <a:gd name="T13" fmla="*/ 16 h 275"/>
              <a:gd name="T14" fmla="*/ 202 w 266"/>
              <a:gd name="T15" fmla="*/ 46 h 275"/>
              <a:gd name="T16" fmla="*/ 217 w 266"/>
              <a:gd name="T17" fmla="*/ 41 h 275"/>
              <a:gd name="T18" fmla="*/ 238 w 266"/>
              <a:gd name="T19" fmla="*/ 41 h 275"/>
              <a:gd name="T20" fmla="*/ 244 w 266"/>
              <a:gd name="T21" fmla="*/ 46 h 275"/>
              <a:gd name="T22" fmla="*/ 254 w 266"/>
              <a:gd name="T23" fmla="*/ 61 h 275"/>
              <a:gd name="T24" fmla="*/ 244 w 266"/>
              <a:gd name="T25" fmla="*/ 72 h 275"/>
              <a:gd name="T26" fmla="*/ 238 w 266"/>
              <a:gd name="T27" fmla="*/ 82 h 275"/>
              <a:gd name="T28" fmla="*/ 238 w 266"/>
              <a:gd name="T29" fmla="*/ 108 h 275"/>
              <a:gd name="T30" fmla="*/ 265 w 266"/>
              <a:gd name="T31" fmla="*/ 124 h 275"/>
              <a:gd name="T32" fmla="*/ 265 w 266"/>
              <a:gd name="T33" fmla="*/ 165 h 275"/>
              <a:gd name="T34" fmla="*/ 254 w 266"/>
              <a:gd name="T35" fmla="*/ 180 h 275"/>
              <a:gd name="T36" fmla="*/ 244 w 266"/>
              <a:gd name="T37" fmla="*/ 196 h 275"/>
              <a:gd name="T38" fmla="*/ 244 w 266"/>
              <a:gd name="T39" fmla="*/ 217 h 275"/>
              <a:gd name="T40" fmla="*/ 238 w 266"/>
              <a:gd name="T41" fmla="*/ 217 h 275"/>
              <a:gd name="T42" fmla="*/ 228 w 266"/>
              <a:gd name="T43" fmla="*/ 196 h 275"/>
              <a:gd name="T44" fmla="*/ 202 w 266"/>
              <a:gd name="T45" fmla="*/ 206 h 275"/>
              <a:gd name="T46" fmla="*/ 171 w 266"/>
              <a:gd name="T47" fmla="*/ 180 h 275"/>
              <a:gd name="T48" fmla="*/ 160 w 266"/>
              <a:gd name="T49" fmla="*/ 206 h 275"/>
              <a:gd name="T50" fmla="*/ 145 w 266"/>
              <a:gd name="T51" fmla="*/ 206 h 275"/>
              <a:gd name="T52" fmla="*/ 135 w 266"/>
              <a:gd name="T53" fmla="*/ 196 h 275"/>
              <a:gd name="T54" fmla="*/ 129 w 266"/>
              <a:gd name="T55" fmla="*/ 222 h 275"/>
              <a:gd name="T56" fmla="*/ 145 w 266"/>
              <a:gd name="T57" fmla="*/ 233 h 275"/>
              <a:gd name="T58" fmla="*/ 145 w 266"/>
              <a:gd name="T59" fmla="*/ 263 h 275"/>
              <a:gd name="T60" fmla="*/ 135 w 266"/>
              <a:gd name="T61" fmla="*/ 263 h 275"/>
              <a:gd name="T62" fmla="*/ 129 w 266"/>
              <a:gd name="T63" fmla="*/ 258 h 275"/>
              <a:gd name="T64" fmla="*/ 119 w 266"/>
              <a:gd name="T65" fmla="*/ 263 h 275"/>
              <a:gd name="T66" fmla="*/ 104 w 266"/>
              <a:gd name="T67" fmla="*/ 274 h 275"/>
              <a:gd name="T68" fmla="*/ 62 w 266"/>
              <a:gd name="T69" fmla="*/ 233 h 275"/>
              <a:gd name="T70" fmla="*/ 47 w 266"/>
              <a:gd name="T71" fmla="*/ 217 h 275"/>
              <a:gd name="T72" fmla="*/ 62 w 266"/>
              <a:gd name="T73" fmla="*/ 222 h 275"/>
              <a:gd name="T74" fmla="*/ 62 w 266"/>
              <a:gd name="T75" fmla="*/ 217 h 275"/>
              <a:gd name="T76" fmla="*/ 37 w 266"/>
              <a:gd name="T77" fmla="*/ 206 h 275"/>
              <a:gd name="T78" fmla="*/ 26 w 266"/>
              <a:gd name="T79" fmla="*/ 190 h 275"/>
              <a:gd name="T80" fmla="*/ 37 w 266"/>
              <a:gd name="T81" fmla="*/ 190 h 275"/>
              <a:gd name="T82" fmla="*/ 26 w 266"/>
              <a:gd name="T83" fmla="*/ 180 h 275"/>
              <a:gd name="T84" fmla="*/ 37 w 266"/>
              <a:gd name="T85" fmla="*/ 170 h 275"/>
              <a:gd name="T86" fmla="*/ 26 w 266"/>
              <a:gd name="T87" fmla="*/ 165 h 275"/>
              <a:gd name="T88" fmla="*/ 21 w 266"/>
              <a:gd name="T89" fmla="*/ 170 h 275"/>
              <a:gd name="T90" fmla="*/ 11 w 266"/>
              <a:gd name="T91" fmla="*/ 149 h 275"/>
              <a:gd name="T92" fmla="*/ 0 w 266"/>
              <a:gd name="T93" fmla="*/ 129 h 275"/>
              <a:gd name="T94" fmla="*/ 21 w 266"/>
              <a:gd name="T95" fmla="*/ 129 h 275"/>
              <a:gd name="T96" fmla="*/ 26 w 266"/>
              <a:gd name="T97" fmla="*/ 98 h 275"/>
              <a:gd name="T98" fmla="*/ 37 w 266"/>
              <a:gd name="T99" fmla="*/ 108 h 275"/>
              <a:gd name="T100" fmla="*/ 52 w 266"/>
              <a:gd name="T101" fmla="*/ 98 h 275"/>
              <a:gd name="T102" fmla="*/ 26 w 266"/>
              <a:gd name="T103" fmla="*/ 88 h 275"/>
              <a:gd name="T104" fmla="*/ 26 w 266"/>
              <a:gd name="T105" fmla="*/ 72 h 275"/>
              <a:gd name="T106" fmla="*/ 37 w 266"/>
              <a:gd name="T107" fmla="*/ 72 h 275"/>
              <a:gd name="T108" fmla="*/ 37 w 266"/>
              <a:gd name="T109" fmla="*/ 57 h 275"/>
              <a:gd name="T110" fmla="*/ 68 w 266"/>
              <a:gd name="T111" fmla="*/ 57 h 275"/>
              <a:gd name="T112" fmla="*/ 94 w 266"/>
              <a:gd name="T113" fmla="*/ 57 h 275"/>
              <a:gd name="T114" fmla="*/ 119 w 266"/>
              <a:gd name="T115" fmla="*/ 57 h 275"/>
              <a:gd name="T116" fmla="*/ 119 w 266"/>
              <a:gd name="T117" fmla="*/ 4 h 275"/>
              <a:gd name="T118" fmla="*/ 119 w 266"/>
              <a:gd name="T119" fmla="*/ 4 h 2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6"/>
              <a:gd name="T181" fmla="*/ 0 h 275"/>
              <a:gd name="T182" fmla="*/ 266 w 266"/>
              <a:gd name="T183" fmla="*/ 275 h 2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6" h="275">
                <a:moveTo>
                  <a:pt x="119" y="4"/>
                </a:moveTo>
                <a:lnTo>
                  <a:pt x="119" y="0"/>
                </a:lnTo>
                <a:lnTo>
                  <a:pt x="156" y="0"/>
                </a:lnTo>
                <a:lnTo>
                  <a:pt x="187" y="0"/>
                </a:lnTo>
                <a:lnTo>
                  <a:pt x="202" y="0"/>
                </a:lnTo>
                <a:lnTo>
                  <a:pt x="213" y="0"/>
                </a:lnTo>
                <a:lnTo>
                  <a:pt x="202" y="16"/>
                </a:lnTo>
                <a:lnTo>
                  <a:pt x="202" y="46"/>
                </a:lnTo>
                <a:lnTo>
                  <a:pt x="217" y="41"/>
                </a:lnTo>
                <a:lnTo>
                  <a:pt x="238" y="41"/>
                </a:lnTo>
                <a:lnTo>
                  <a:pt x="244" y="46"/>
                </a:lnTo>
                <a:lnTo>
                  <a:pt x="254" y="61"/>
                </a:lnTo>
                <a:lnTo>
                  <a:pt x="244" y="72"/>
                </a:lnTo>
                <a:lnTo>
                  <a:pt x="238" y="82"/>
                </a:lnTo>
                <a:lnTo>
                  <a:pt x="238" y="108"/>
                </a:lnTo>
                <a:lnTo>
                  <a:pt x="265" y="124"/>
                </a:lnTo>
                <a:lnTo>
                  <a:pt x="265" y="165"/>
                </a:lnTo>
                <a:lnTo>
                  <a:pt x="254" y="180"/>
                </a:lnTo>
                <a:lnTo>
                  <a:pt x="244" y="196"/>
                </a:lnTo>
                <a:lnTo>
                  <a:pt x="244" y="217"/>
                </a:lnTo>
                <a:lnTo>
                  <a:pt x="238" y="217"/>
                </a:lnTo>
                <a:lnTo>
                  <a:pt x="228" y="196"/>
                </a:lnTo>
                <a:lnTo>
                  <a:pt x="202" y="206"/>
                </a:lnTo>
                <a:lnTo>
                  <a:pt x="171" y="180"/>
                </a:lnTo>
                <a:lnTo>
                  <a:pt x="160" y="206"/>
                </a:lnTo>
                <a:lnTo>
                  <a:pt x="145" y="206"/>
                </a:lnTo>
                <a:lnTo>
                  <a:pt x="135" y="196"/>
                </a:lnTo>
                <a:lnTo>
                  <a:pt x="129" y="222"/>
                </a:lnTo>
                <a:lnTo>
                  <a:pt x="145" y="233"/>
                </a:lnTo>
                <a:lnTo>
                  <a:pt x="145" y="263"/>
                </a:lnTo>
                <a:lnTo>
                  <a:pt x="135" y="263"/>
                </a:lnTo>
                <a:lnTo>
                  <a:pt x="129" y="258"/>
                </a:lnTo>
                <a:lnTo>
                  <a:pt x="119" y="263"/>
                </a:lnTo>
                <a:lnTo>
                  <a:pt x="104" y="274"/>
                </a:lnTo>
                <a:lnTo>
                  <a:pt x="62" y="233"/>
                </a:lnTo>
                <a:lnTo>
                  <a:pt x="47" y="217"/>
                </a:lnTo>
                <a:lnTo>
                  <a:pt x="62" y="222"/>
                </a:lnTo>
                <a:lnTo>
                  <a:pt x="62" y="217"/>
                </a:lnTo>
                <a:lnTo>
                  <a:pt x="37" y="206"/>
                </a:lnTo>
                <a:lnTo>
                  <a:pt x="26" y="190"/>
                </a:lnTo>
                <a:lnTo>
                  <a:pt x="37" y="190"/>
                </a:lnTo>
                <a:lnTo>
                  <a:pt x="26" y="180"/>
                </a:lnTo>
                <a:lnTo>
                  <a:pt x="37" y="170"/>
                </a:lnTo>
                <a:lnTo>
                  <a:pt x="26" y="165"/>
                </a:lnTo>
                <a:lnTo>
                  <a:pt x="21" y="170"/>
                </a:lnTo>
                <a:lnTo>
                  <a:pt x="11" y="149"/>
                </a:lnTo>
                <a:lnTo>
                  <a:pt x="0" y="129"/>
                </a:lnTo>
                <a:lnTo>
                  <a:pt x="21" y="129"/>
                </a:lnTo>
                <a:lnTo>
                  <a:pt x="26" y="98"/>
                </a:lnTo>
                <a:lnTo>
                  <a:pt x="37" y="108"/>
                </a:lnTo>
                <a:lnTo>
                  <a:pt x="52" y="98"/>
                </a:lnTo>
                <a:lnTo>
                  <a:pt x="26" y="88"/>
                </a:lnTo>
                <a:lnTo>
                  <a:pt x="26" y="72"/>
                </a:lnTo>
                <a:lnTo>
                  <a:pt x="37" y="72"/>
                </a:lnTo>
                <a:lnTo>
                  <a:pt x="37" y="57"/>
                </a:lnTo>
                <a:lnTo>
                  <a:pt x="68" y="57"/>
                </a:lnTo>
                <a:lnTo>
                  <a:pt x="94" y="57"/>
                </a:lnTo>
                <a:lnTo>
                  <a:pt x="119" y="57"/>
                </a:lnTo>
                <a:lnTo>
                  <a:pt x="119" y="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7" name="Freeform 134">
            <a:extLst>
              <a:ext uri="{FF2B5EF4-FFF2-40B4-BE49-F238E27FC236}">
                <a16:creationId xmlns:a16="http://schemas.microsoft.com/office/drawing/2014/main" id="{FB8ADF36-A746-684A-A82B-A9F0412CFB56}"/>
              </a:ext>
            </a:extLst>
          </p:cNvPr>
          <p:cNvSpPr>
            <a:spLocks noChangeArrowheads="1"/>
          </p:cNvSpPr>
          <p:nvPr/>
        </p:nvSpPr>
        <p:spPr bwMode="auto">
          <a:xfrm>
            <a:off x="4218228" y="4361630"/>
            <a:ext cx="89053" cy="23994"/>
          </a:xfrm>
          <a:custGeom>
            <a:avLst/>
            <a:gdLst>
              <a:gd name="T0" fmla="*/ 10 w 146"/>
              <a:gd name="T1" fmla="*/ 10 h 37"/>
              <a:gd name="T2" fmla="*/ 57 w 146"/>
              <a:gd name="T3" fmla="*/ 0 h 37"/>
              <a:gd name="T4" fmla="*/ 93 w 146"/>
              <a:gd name="T5" fmla="*/ 0 h 37"/>
              <a:gd name="T6" fmla="*/ 118 w 146"/>
              <a:gd name="T7" fmla="*/ 10 h 37"/>
              <a:gd name="T8" fmla="*/ 145 w 146"/>
              <a:gd name="T9" fmla="*/ 10 h 37"/>
              <a:gd name="T10" fmla="*/ 124 w 146"/>
              <a:gd name="T11" fmla="*/ 26 h 37"/>
              <a:gd name="T12" fmla="*/ 82 w 146"/>
              <a:gd name="T13" fmla="*/ 10 h 37"/>
              <a:gd name="T14" fmla="*/ 67 w 146"/>
              <a:gd name="T15" fmla="*/ 20 h 37"/>
              <a:gd name="T16" fmla="*/ 51 w 146"/>
              <a:gd name="T17" fmla="*/ 20 h 37"/>
              <a:gd name="T18" fmla="*/ 51 w 146"/>
              <a:gd name="T19" fmla="*/ 26 h 37"/>
              <a:gd name="T20" fmla="*/ 0 w 146"/>
              <a:gd name="T21" fmla="*/ 36 h 37"/>
              <a:gd name="T22" fmla="*/ 0 w 146"/>
              <a:gd name="T23" fmla="*/ 26 h 37"/>
              <a:gd name="T24" fmla="*/ 10 w 146"/>
              <a:gd name="T25" fmla="*/ 20 h 37"/>
              <a:gd name="T26" fmla="*/ 10 w 146"/>
              <a:gd name="T27" fmla="*/ 10 h 37"/>
              <a:gd name="T28" fmla="*/ 10 w 146"/>
              <a:gd name="T29" fmla="*/ 1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
              <a:gd name="T46" fmla="*/ 0 h 37"/>
              <a:gd name="T47" fmla="*/ 146 w 14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 h="37">
                <a:moveTo>
                  <a:pt x="10" y="10"/>
                </a:moveTo>
                <a:lnTo>
                  <a:pt x="57" y="0"/>
                </a:lnTo>
                <a:lnTo>
                  <a:pt x="93" y="0"/>
                </a:lnTo>
                <a:lnTo>
                  <a:pt x="118" y="10"/>
                </a:lnTo>
                <a:lnTo>
                  <a:pt x="145" y="10"/>
                </a:lnTo>
                <a:lnTo>
                  <a:pt x="124" y="26"/>
                </a:lnTo>
                <a:lnTo>
                  <a:pt x="82" y="10"/>
                </a:lnTo>
                <a:lnTo>
                  <a:pt x="67" y="20"/>
                </a:lnTo>
                <a:lnTo>
                  <a:pt x="51" y="20"/>
                </a:lnTo>
                <a:lnTo>
                  <a:pt x="51" y="26"/>
                </a:lnTo>
                <a:lnTo>
                  <a:pt x="0" y="36"/>
                </a:lnTo>
                <a:lnTo>
                  <a:pt x="0" y="26"/>
                </a:lnTo>
                <a:lnTo>
                  <a:pt x="10" y="20"/>
                </a:lnTo>
                <a:lnTo>
                  <a:pt x="10"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8" name="Freeform 135">
            <a:extLst>
              <a:ext uri="{FF2B5EF4-FFF2-40B4-BE49-F238E27FC236}">
                <a16:creationId xmlns:a16="http://schemas.microsoft.com/office/drawing/2014/main" id="{1ACEF55F-8C94-2648-A2CE-DCD0859E8D38}"/>
              </a:ext>
            </a:extLst>
          </p:cNvPr>
          <p:cNvSpPr>
            <a:spLocks noChangeArrowheads="1"/>
          </p:cNvSpPr>
          <p:nvPr/>
        </p:nvSpPr>
        <p:spPr bwMode="auto">
          <a:xfrm>
            <a:off x="4586725" y="4444808"/>
            <a:ext cx="124367" cy="175955"/>
          </a:xfrm>
          <a:custGeom>
            <a:avLst/>
            <a:gdLst>
              <a:gd name="T0" fmla="*/ 27 w 204"/>
              <a:gd name="T1" fmla="*/ 72 h 275"/>
              <a:gd name="T2" fmla="*/ 27 w 204"/>
              <a:gd name="T3" fmla="*/ 47 h 275"/>
              <a:gd name="T4" fmla="*/ 21 w 204"/>
              <a:gd name="T5" fmla="*/ 16 h 275"/>
              <a:gd name="T6" fmla="*/ 27 w 204"/>
              <a:gd name="T7" fmla="*/ 0 h 275"/>
              <a:gd name="T8" fmla="*/ 130 w 204"/>
              <a:gd name="T9" fmla="*/ 6 h 275"/>
              <a:gd name="T10" fmla="*/ 135 w 204"/>
              <a:gd name="T11" fmla="*/ 0 h 275"/>
              <a:gd name="T12" fmla="*/ 150 w 204"/>
              <a:gd name="T13" fmla="*/ 0 h 275"/>
              <a:gd name="T14" fmla="*/ 161 w 204"/>
              <a:gd name="T15" fmla="*/ 6 h 275"/>
              <a:gd name="T16" fmla="*/ 150 w 204"/>
              <a:gd name="T17" fmla="*/ 16 h 275"/>
              <a:gd name="T18" fmla="*/ 172 w 204"/>
              <a:gd name="T19" fmla="*/ 31 h 275"/>
              <a:gd name="T20" fmla="*/ 172 w 204"/>
              <a:gd name="T21" fmla="*/ 47 h 275"/>
              <a:gd name="T22" fmla="*/ 161 w 204"/>
              <a:gd name="T23" fmla="*/ 67 h 275"/>
              <a:gd name="T24" fmla="*/ 176 w 204"/>
              <a:gd name="T25" fmla="*/ 72 h 275"/>
              <a:gd name="T26" fmla="*/ 176 w 204"/>
              <a:gd name="T27" fmla="*/ 88 h 275"/>
              <a:gd name="T28" fmla="*/ 176 w 204"/>
              <a:gd name="T29" fmla="*/ 98 h 275"/>
              <a:gd name="T30" fmla="*/ 187 w 204"/>
              <a:gd name="T31" fmla="*/ 114 h 275"/>
              <a:gd name="T32" fmla="*/ 176 w 204"/>
              <a:gd name="T33" fmla="*/ 129 h 275"/>
              <a:gd name="T34" fmla="*/ 176 w 204"/>
              <a:gd name="T35" fmla="*/ 149 h 275"/>
              <a:gd name="T36" fmla="*/ 176 w 204"/>
              <a:gd name="T37" fmla="*/ 176 h 275"/>
              <a:gd name="T38" fmla="*/ 187 w 204"/>
              <a:gd name="T39" fmla="*/ 207 h 275"/>
              <a:gd name="T40" fmla="*/ 203 w 204"/>
              <a:gd name="T41" fmla="*/ 222 h 275"/>
              <a:gd name="T42" fmla="*/ 197 w 204"/>
              <a:gd name="T43" fmla="*/ 233 h 275"/>
              <a:gd name="T44" fmla="*/ 161 w 204"/>
              <a:gd name="T45" fmla="*/ 237 h 275"/>
              <a:gd name="T46" fmla="*/ 135 w 204"/>
              <a:gd name="T47" fmla="*/ 248 h 275"/>
              <a:gd name="T48" fmla="*/ 88 w 204"/>
              <a:gd name="T49" fmla="*/ 264 h 275"/>
              <a:gd name="T50" fmla="*/ 62 w 204"/>
              <a:gd name="T51" fmla="*/ 274 h 275"/>
              <a:gd name="T52" fmla="*/ 27 w 204"/>
              <a:gd name="T53" fmla="*/ 274 h 275"/>
              <a:gd name="T54" fmla="*/ 27 w 204"/>
              <a:gd name="T55" fmla="*/ 258 h 275"/>
              <a:gd name="T56" fmla="*/ 21 w 204"/>
              <a:gd name="T57" fmla="*/ 233 h 275"/>
              <a:gd name="T58" fmla="*/ 0 w 204"/>
              <a:gd name="T59" fmla="*/ 191 h 275"/>
              <a:gd name="T60" fmla="*/ 21 w 204"/>
              <a:gd name="T61" fmla="*/ 165 h 275"/>
              <a:gd name="T62" fmla="*/ 21 w 204"/>
              <a:gd name="T63" fmla="*/ 139 h 275"/>
              <a:gd name="T64" fmla="*/ 37 w 204"/>
              <a:gd name="T65" fmla="*/ 129 h 275"/>
              <a:gd name="T66" fmla="*/ 37 w 204"/>
              <a:gd name="T67" fmla="*/ 114 h 275"/>
              <a:gd name="T68" fmla="*/ 27 w 204"/>
              <a:gd name="T69" fmla="*/ 82 h 275"/>
              <a:gd name="T70" fmla="*/ 27 w 204"/>
              <a:gd name="T71" fmla="*/ 72 h 275"/>
              <a:gd name="T72" fmla="*/ 27 w 204"/>
              <a:gd name="T73" fmla="*/ 72 h 2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275"/>
              <a:gd name="T113" fmla="*/ 204 w 204"/>
              <a:gd name="T114" fmla="*/ 275 h 2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275">
                <a:moveTo>
                  <a:pt x="27" y="72"/>
                </a:moveTo>
                <a:lnTo>
                  <a:pt x="27" y="47"/>
                </a:lnTo>
                <a:lnTo>
                  <a:pt x="21" y="16"/>
                </a:lnTo>
                <a:lnTo>
                  <a:pt x="27" y="0"/>
                </a:lnTo>
                <a:lnTo>
                  <a:pt x="130" y="6"/>
                </a:lnTo>
                <a:lnTo>
                  <a:pt x="135" y="0"/>
                </a:lnTo>
                <a:lnTo>
                  <a:pt x="150" y="0"/>
                </a:lnTo>
                <a:lnTo>
                  <a:pt x="161" y="6"/>
                </a:lnTo>
                <a:lnTo>
                  <a:pt x="150" y="16"/>
                </a:lnTo>
                <a:lnTo>
                  <a:pt x="172" y="31"/>
                </a:lnTo>
                <a:lnTo>
                  <a:pt x="172" y="47"/>
                </a:lnTo>
                <a:lnTo>
                  <a:pt x="161" y="67"/>
                </a:lnTo>
                <a:lnTo>
                  <a:pt x="176" y="72"/>
                </a:lnTo>
                <a:lnTo>
                  <a:pt x="176" y="88"/>
                </a:lnTo>
                <a:lnTo>
                  <a:pt x="176" y="98"/>
                </a:lnTo>
                <a:lnTo>
                  <a:pt x="187" y="114"/>
                </a:lnTo>
                <a:lnTo>
                  <a:pt x="176" y="129"/>
                </a:lnTo>
                <a:lnTo>
                  <a:pt x="176" y="149"/>
                </a:lnTo>
                <a:lnTo>
                  <a:pt x="176" y="176"/>
                </a:lnTo>
                <a:lnTo>
                  <a:pt x="187" y="207"/>
                </a:lnTo>
                <a:lnTo>
                  <a:pt x="203" y="222"/>
                </a:lnTo>
                <a:lnTo>
                  <a:pt x="197" y="233"/>
                </a:lnTo>
                <a:lnTo>
                  <a:pt x="161" y="237"/>
                </a:lnTo>
                <a:lnTo>
                  <a:pt x="135" y="248"/>
                </a:lnTo>
                <a:lnTo>
                  <a:pt x="88" y="264"/>
                </a:lnTo>
                <a:lnTo>
                  <a:pt x="62" y="274"/>
                </a:lnTo>
                <a:lnTo>
                  <a:pt x="27" y="274"/>
                </a:lnTo>
                <a:lnTo>
                  <a:pt x="27" y="258"/>
                </a:lnTo>
                <a:lnTo>
                  <a:pt x="21" y="233"/>
                </a:lnTo>
                <a:lnTo>
                  <a:pt x="0" y="191"/>
                </a:lnTo>
                <a:lnTo>
                  <a:pt x="21" y="165"/>
                </a:lnTo>
                <a:lnTo>
                  <a:pt x="21" y="139"/>
                </a:lnTo>
                <a:lnTo>
                  <a:pt x="37" y="129"/>
                </a:lnTo>
                <a:lnTo>
                  <a:pt x="37" y="114"/>
                </a:lnTo>
                <a:lnTo>
                  <a:pt x="27" y="82"/>
                </a:lnTo>
                <a:lnTo>
                  <a:pt x="27" y="7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39" name="Freeform 136">
            <a:extLst>
              <a:ext uri="{FF2B5EF4-FFF2-40B4-BE49-F238E27FC236}">
                <a16:creationId xmlns:a16="http://schemas.microsoft.com/office/drawing/2014/main" id="{70C5E9D7-6D0A-4B42-87C8-F7A8C2551776}"/>
              </a:ext>
            </a:extLst>
          </p:cNvPr>
          <p:cNvSpPr>
            <a:spLocks noChangeArrowheads="1"/>
          </p:cNvSpPr>
          <p:nvPr/>
        </p:nvSpPr>
        <p:spPr bwMode="auto">
          <a:xfrm>
            <a:off x="4268895" y="4395222"/>
            <a:ext cx="201138" cy="155159"/>
          </a:xfrm>
          <a:custGeom>
            <a:avLst/>
            <a:gdLst>
              <a:gd name="T0" fmla="*/ 62 w 328"/>
              <a:gd name="T1" fmla="*/ 0 h 244"/>
              <a:gd name="T2" fmla="*/ 93 w 328"/>
              <a:gd name="T3" fmla="*/ 0 h 244"/>
              <a:gd name="T4" fmla="*/ 93 w 328"/>
              <a:gd name="T5" fmla="*/ 11 h 244"/>
              <a:gd name="T6" fmla="*/ 119 w 328"/>
              <a:gd name="T7" fmla="*/ 16 h 244"/>
              <a:gd name="T8" fmla="*/ 135 w 328"/>
              <a:gd name="T9" fmla="*/ 11 h 244"/>
              <a:gd name="T10" fmla="*/ 145 w 328"/>
              <a:gd name="T11" fmla="*/ 11 h 244"/>
              <a:gd name="T12" fmla="*/ 171 w 328"/>
              <a:gd name="T13" fmla="*/ 11 h 244"/>
              <a:gd name="T14" fmla="*/ 171 w 328"/>
              <a:gd name="T15" fmla="*/ 16 h 244"/>
              <a:gd name="T16" fmla="*/ 176 w 328"/>
              <a:gd name="T17" fmla="*/ 26 h 244"/>
              <a:gd name="T18" fmla="*/ 186 w 328"/>
              <a:gd name="T19" fmla="*/ 26 h 244"/>
              <a:gd name="T20" fmla="*/ 202 w 328"/>
              <a:gd name="T21" fmla="*/ 41 h 244"/>
              <a:gd name="T22" fmla="*/ 228 w 328"/>
              <a:gd name="T23" fmla="*/ 26 h 244"/>
              <a:gd name="T24" fmla="*/ 243 w 328"/>
              <a:gd name="T25" fmla="*/ 26 h 244"/>
              <a:gd name="T26" fmla="*/ 254 w 328"/>
              <a:gd name="T27" fmla="*/ 16 h 244"/>
              <a:gd name="T28" fmla="*/ 259 w 328"/>
              <a:gd name="T29" fmla="*/ 11 h 244"/>
              <a:gd name="T30" fmla="*/ 280 w 328"/>
              <a:gd name="T31" fmla="*/ 41 h 244"/>
              <a:gd name="T32" fmla="*/ 284 w 328"/>
              <a:gd name="T33" fmla="*/ 52 h 244"/>
              <a:gd name="T34" fmla="*/ 296 w 328"/>
              <a:gd name="T35" fmla="*/ 57 h 244"/>
              <a:gd name="T36" fmla="*/ 296 w 328"/>
              <a:gd name="T37" fmla="*/ 78 h 244"/>
              <a:gd name="T38" fmla="*/ 300 w 328"/>
              <a:gd name="T39" fmla="*/ 84 h 244"/>
              <a:gd name="T40" fmla="*/ 300 w 328"/>
              <a:gd name="T41" fmla="*/ 98 h 244"/>
              <a:gd name="T42" fmla="*/ 321 w 328"/>
              <a:gd name="T43" fmla="*/ 119 h 244"/>
              <a:gd name="T44" fmla="*/ 311 w 328"/>
              <a:gd name="T45" fmla="*/ 125 h 244"/>
              <a:gd name="T46" fmla="*/ 311 w 328"/>
              <a:gd name="T47" fmla="*/ 145 h 244"/>
              <a:gd name="T48" fmla="*/ 321 w 328"/>
              <a:gd name="T49" fmla="*/ 150 h 244"/>
              <a:gd name="T50" fmla="*/ 321 w 328"/>
              <a:gd name="T51" fmla="*/ 166 h 244"/>
              <a:gd name="T52" fmla="*/ 321 w 328"/>
              <a:gd name="T53" fmla="*/ 176 h 244"/>
              <a:gd name="T54" fmla="*/ 327 w 328"/>
              <a:gd name="T55" fmla="*/ 192 h 244"/>
              <a:gd name="T56" fmla="*/ 311 w 328"/>
              <a:gd name="T57" fmla="*/ 192 h 244"/>
              <a:gd name="T58" fmla="*/ 300 w 328"/>
              <a:gd name="T59" fmla="*/ 202 h 244"/>
              <a:gd name="T60" fmla="*/ 311 w 328"/>
              <a:gd name="T61" fmla="*/ 207 h 244"/>
              <a:gd name="T62" fmla="*/ 300 w 328"/>
              <a:gd name="T63" fmla="*/ 233 h 244"/>
              <a:gd name="T64" fmla="*/ 296 w 328"/>
              <a:gd name="T65" fmla="*/ 233 h 244"/>
              <a:gd name="T66" fmla="*/ 280 w 328"/>
              <a:gd name="T67" fmla="*/ 227 h 244"/>
              <a:gd name="T68" fmla="*/ 280 w 328"/>
              <a:gd name="T69" fmla="*/ 243 h 244"/>
              <a:gd name="T70" fmla="*/ 259 w 328"/>
              <a:gd name="T71" fmla="*/ 243 h 244"/>
              <a:gd name="T72" fmla="*/ 243 w 328"/>
              <a:gd name="T73" fmla="*/ 243 h 244"/>
              <a:gd name="T74" fmla="*/ 243 w 328"/>
              <a:gd name="T75" fmla="*/ 217 h 244"/>
              <a:gd name="T76" fmla="*/ 233 w 328"/>
              <a:gd name="T77" fmla="*/ 192 h 244"/>
              <a:gd name="T78" fmla="*/ 212 w 328"/>
              <a:gd name="T79" fmla="*/ 192 h 244"/>
              <a:gd name="T80" fmla="*/ 192 w 328"/>
              <a:gd name="T81" fmla="*/ 192 h 244"/>
              <a:gd name="T82" fmla="*/ 192 w 328"/>
              <a:gd name="T83" fmla="*/ 166 h 244"/>
              <a:gd name="T84" fmla="*/ 186 w 328"/>
              <a:gd name="T85" fmla="*/ 160 h 244"/>
              <a:gd name="T86" fmla="*/ 186 w 328"/>
              <a:gd name="T87" fmla="*/ 145 h 244"/>
              <a:gd name="T88" fmla="*/ 171 w 328"/>
              <a:gd name="T89" fmla="*/ 119 h 244"/>
              <a:gd name="T90" fmla="*/ 124 w 328"/>
              <a:gd name="T91" fmla="*/ 125 h 244"/>
              <a:gd name="T92" fmla="*/ 119 w 328"/>
              <a:gd name="T93" fmla="*/ 125 h 244"/>
              <a:gd name="T94" fmla="*/ 104 w 328"/>
              <a:gd name="T95" fmla="*/ 150 h 244"/>
              <a:gd name="T96" fmla="*/ 93 w 328"/>
              <a:gd name="T97" fmla="*/ 150 h 244"/>
              <a:gd name="T98" fmla="*/ 78 w 328"/>
              <a:gd name="T99" fmla="*/ 166 h 244"/>
              <a:gd name="T100" fmla="*/ 67 w 328"/>
              <a:gd name="T101" fmla="*/ 150 h 244"/>
              <a:gd name="T102" fmla="*/ 62 w 328"/>
              <a:gd name="T103" fmla="*/ 135 h 244"/>
              <a:gd name="T104" fmla="*/ 26 w 328"/>
              <a:gd name="T105" fmla="*/ 109 h 244"/>
              <a:gd name="T106" fmla="*/ 16 w 328"/>
              <a:gd name="T107" fmla="*/ 94 h 244"/>
              <a:gd name="T108" fmla="*/ 0 w 328"/>
              <a:gd name="T109" fmla="*/ 84 h 244"/>
              <a:gd name="T110" fmla="*/ 16 w 328"/>
              <a:gd name="T111" fmla="*/ 57 h 244"/>
              <a:gd name="T112" fmla="*/ 51 w 328"/>
              <a:gd name="T113" fmla="*/ 41 h 244"/>
              <a:gd name="T114" fmla="*/ 62 w 328"/>
              <a:gd name="T115" fmla="*/ 26 h 244"/>
              <a:gd name="T116" fmla="*/ 51 w 328"/>
              <a:gd name="T117" fmla="*/ 16 h 244"/>
              <a:gd name="T118" fmla="*/ 62 w 328"/>
              <a:gd name="T119" fmla="*/ 11 h 244"/>
              <a:gd name="T120" fmla="*/ 62 w 328"/>
              <a:gd name="T121" fmla="*/ 0 h 244"/>
              <a:gd name="T122" fmla="*/ 62 w 328"/>
              <a:gd name="T123" fmla="*/ 0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8"/>
              <a:gd name="T187" fmla="*/ 0 h 244"/>
              <a:gd name="T188" fmla="*/ 328 w 32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8" h="244">
                <a:moveTo>
                  <a:pt x="62" y="0"/>
                </a:moveTo>
                <a:lnTo>
                  <a:pt x="93" y="0"/>
                </a:lnTo>
                <a:lnTo>
                  <a:pt x="93" y="11"/>
                </a:lnTo>
                <a:lnTo>
                  <a:pt x="119" y="16"/>
                </a:lnTo>
                <a:lnTo>
                  <a:pt x="135" y="11"/>
                </a:lnTo>
                <a:lnTo>
                  <a:pt x="145" y="11"/>
                </a:lnTo>
                <a:lnTo>
                  <a:pt x="171" y="11"/>
                </a:lnTo>
                <a:lnTo>
                  <a:pt x="171" y="16"/>
                </a:lnTo>
                <a:lnTo>
                  <a:pt x="176" y="26"/>
                </a:lnTo>
                <a:lnTo>
                  <a:pt x="186" y="26"/>
                </a:lnTo>
                <a:lnTo>
                  <a:pt x="202" y="41"/>
                </a:lnTo>
                <a:lnTo>
                  <a:pt x="228" y="26"/>
                </a:lnTo>
                <a:lnTo>
                  <a:pt x="243" y="26"/>
                </a:lnTo>
                <a:lnTo>
                  <a:pt x="254" y="16"/>
                </a:lnTo>
                <a:lnTo>
                  <a:pt x="259" y="11"/>
                </a:lnTo>
                <a:lnTo>
                  <a:pt x="280" y="41"/>
                </a:lnTo>
                <a:lnTo>
                  <a:pt x="284" y="52"/>
                </a:lnTo>
                <a:lnTo>
                  <a:pt x="296" y="57"/>
                </a:lnTo>
                <a:lnTo>
                  <a:pt x="296" y="78"/>
                </a:lnTo>
                <a:lnTo>
                  <a:pt x="300" y="84"/>
                </a:lnTo>
                <a:lnTo>
                  <a:pt x="300" y="98"/>
                </a:lnTo>
                <a:lnTo>
                  <a:pt x="321" y="119"/>
                </a:lnTo>
                <a:lnTo>
                  <a:pt x="311" y="125"/>
                </a:lnTo>
                <a:lnTo>
                  <a:pt x="311" y="145"/>
                </a:lnTo>
                <a:lnTo>
                  <a:pt x="321" y="150"/>
                </a:lnTo>
                <a:lnTo>
                  <a:pt x="321" y="166"/>
                </a:lnTo>
                <a:lnTo>
                  <a:pt x="321" y="176"/>
                </a:lnTo>
                <a:lnTo>
                  <a:pt x="327" y="192"/>
                </a:lnTo>
                <a:lnTo>
                  <a:pt x="311" y="192"/>
                </a:lnTo>
                <a:lnTo>
                  <a:pt x="300" y="202"/>
                </a:lnTo>
                <a:lnTo>
                  <a:pt x="311" y="207"/>
                </a:lnTo>
                <a:lnTo>
                  <a:pt x="300" y="233"/>
                </a:lnTo>
                <a:lnTo>
                  <a:pt x="296" y="233"/>
                </a:lnTo>
                <a:lnTo>
                  <a:pt x="280" y="227"/>
                </a:lnTo>
                <a:lnTo>
                  <a:pt x="280" y="243"/>
                </a:lnTo>
                <a:lnTo>
                  <a:pt x="259" y="243"/>
                </a:lnTo>
                <a:lnTo>
                  <a:pt x="243" y="243"/>
                </a:lnTo>
                <a:lnTo>
                  <a:pt x="243" y="217"/>
                </a:lnTo>
                <a:lnTo>
                  <a:pt x="233" y="192"/>
                </a:lnTo>
                <a:lnTo>
                  <a:pt x="212" y="192"/>
                </a:lnTo>
                <a:lnTo>
                  <a:pt x="192" y="192"/>
                </a:lnTo>
                <a:lnTo>
                  <a:pt x="192" y="166"/>
                </a:lnTo>
                <a:lnTo>
                  <a:pt x="186" y="160"/>
                </a:lnTo>
                <a:lnTo>
                  <a:pt x="186" y="145"/>
                </a:lnTo>
                <a:lnTo>
                  <a:pt x="171" y="119"/>
                </a:lnTo>
                <a:lnTo>
                  <a:pt x="124" y="125"/>
                </a:lnTo>
                <a:lnTo>
                  <a:pt x="119" y="125"/>
                </a:lnTo>
                <a:lnTo>
                  <a:pt x="104" y="150"/>
                </a:lnTo>
                <a:lnTo>
                  <a:pt x="93" y="150"/>
                </a:lnTo>
                <a:lnTo>
                  <a:pt x="78" y="166"/>
                </a:lnTo>
                <a:lnTo>
                  <a:pt x="67" y="150"/>
                </a:lnTo>
                <a:lnTo>
                  <a:pt x="62" y="135"/>
                </a:lnTo>
                <a:lnTo>
                  <a:pt x="26" y="109"/>
                </a:lnTo>
                <a:lnTo>
                  <a:pt x="16" y="94"/>
                </a:lnTo>
                <a:lnTo>
                  <a:pt x="0" y="84"/>
                </a:lnTo>
                <a:lnTo>
                  <a:pt x="16" y="57"/>
                </a:lnTo>
                <a:lnTo>
                  <a:pt x="51" y="41"/>
                </a:lnTo>
                <a:lnTo>
                  <a:pt x="62" y="26"/>
                </a:lnTo>
                <a:lnTo>
                  <a:pt x="51" y="16"/>
                </a:lnTo>
                <a:lnTo>
                  <a:pt x="62" y="11"/>
                </a:lnTo>
                <a:lnTo>
                  <a:pt x="62"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0" name="Freeform 137">
            <a:extLst>
              <a:ext uri="{FF2B5EF4-FFF2-40B4-BE49-F238E27FC236}">
                <a16:creationId xmlns:a16="http://schemas.microsoft.com/office/drawing/2014/main" id="{C9AA219C-670B-6D4E-91A1-4FE5AF0159CF}"/>
              </a:ext>
            </a:extLst>
          </p:cNvPr>
          <p:cNvSpPr>
            <a:spLocks noChangeArrowheads="1"/>
          </p:cNvSpPr>
          <p:nvPr/>
        </p:nvSpPr>
        <p:spPr bwMode="auto">
          <a:xfrm>
            <a:off x="4224370" y="4395222"/>
            <a:ext cx="82911" cy="54386"/>
          </a:xfrm>
          <a:custGeom>
            <a:avLst/>
            <a:gdLst>
              <a:gd name="T0" fmla="*/ 0 w 136"/>
              <a:gd name="T1" fmla="*/ 16 h 85"/>
              <a:gd name="T2" fmla="*/ 31 w 136"/>
              <a:gd name="T3" fmla="*/ 11 h 85"/>
              <a:gd name="T4" fmla="*/ 47 w 136"/>
              <a:gd name="T5" fmla="*/ 11 h 85"/>
              <a:gd name="T6" fmla="*/ 67 w 136"/>
              <a:gd name="T7" fmla="*/ 0 h 85"/>
              <a:gd name="T8" fmla="*/ 135 w 136"/>
              <a:gd name="T9" fmla="*/ 0 h 85"/>
              <a:gd name="T10" fmla="*/ 135 w 136"/>
              <a:gd name="T11" fmla="*/ 11 h 85"/>
              <a:gd name="T12" fmla="*/ 124 w 136"/>
              <a:gd name="T13" fmla="*/ 16 h 85"/>
              <a:gd name="T14" fmla="*/ 135 w 136"/>
              <a:gd name="T15" fmla="*/ 26 h 85"/>
              <a:gd name="T16" fmla="*/ 124 w 136"/>
              <a:gd name="T17" fmla="*/ 41 h 85"/>
              <a:gd name="T18" fmla="*/ 88 w 136"/>
              <a:gd name="T19" fmla="*/ 57 h 85"/>
              <a:gd name="T20" fmla="*/ 72 w 136"/>
              <a:gd name="T21" fmla="*/ 84 h 85"/>
              <a:gd name="T22" fmla="*/ 67 w 136"/>
              <a:gd name="T23" fmla="*/ 68 h 85"/>
              <a:gd name="T24" fmla="*/ 57 w 136"/>
              <a:gd name="T25" fmla="*/ 78 h 85"/>
              <a:gd name="T26" fmla="*/ 57 w 136"/>
              <a:gd name="T27" fmla="*/ 41 h 85"/>
              <a:gd name="T28" fmla="*/ 31 w 136"/>
              <a:gd name="T29" fmla="*/ 41 h 85"/>
              <a:gd name="T30" fmla="*/ 31 w 136"/>
              <a:gd name="T31" fmla="*/ 37 h 85"/>
              <a:gd name="T32" fmla="*/ 16 w 136"/>
              <a:gd name="T33" fmla="*/ 26 h 85"/>
              <a:gd name="T34" fmla="*/ 0 w 136"/>
              <a:gd name="T35" fmla="*/ 16 h 85"/>
              <a:gd name="T36" fmla="*/ 0 w 136"/>
              <a:gd name="T37" fmla="*/ 1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85"/>
              <a:gd name="T59" fmla="*/ 136 w 136"/>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85">
                <a:moveTo>
                  <a:pt x="0" y="16"/>
                </a:moveTo>
                <a:lnTo>
                  <a:pt x="31" y="11"/>
                </a:lnTo>
                <a:lnTo>
                  <a:pt x="47" y="11"/>
                </a:lnTo>
                <a:lnTo>
                  <a:pt x="67" y="0"/>
                </a:lnTo>
                <a:lnTo>
                  <a:pt x="135" y="0"/>
                </a:lnTo>
                <a:lnTo>
                  <a:pt x="135" y="11"/>
                </a:lnTo>
                <a:lnTo>
                  <a:pt x="124" y="16"/>
                </a:lnTo>
                <a:lnTo>
                  <a:pt x="135" y="26"/>
                </a:lnTo>
                <a:lnTo>
                  <a:pt x="124" y="41"/>
                </a:lnTo>
                <a:lnTo>
                  <a:pt x="88" y="57"/>
                </a:lnTo>
                <a:lnTo>
                  <a:pt x="72" y="84"/>
                </a:lnTo>
                <a:lnTo>
                  <a:pt x="67" y="68"/>
                </a:lnTo>
                <a:lnTo>
                  <a:pt x="57" y="78"/>
                </a:lnTo>
                <a:lnTo>
                  <a:pt x="57" y="41"/>
                </a:lnTo>
                <a:lnTo>
                  <a:pt x="31" y="41"/>
                </a:lnTo>
                <a:lnTo>
                  <a:pt x="31" y="37"/>
                </a:lnTo>
                <a:lnTo>
                  <a:pt x="16" y="26"/>
                </a:lnTo>
                <a:lnTo>
                  <a:pt x="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1" name="Freeform 138">
            <a:extLst>
              <a:ext uri="{FF2B5EF4-FFF2-40B4-BE49-F238E27FC236}">
                <a16:creationId xmlns:a16="http://schemas.microsoft.com/office/drawing/2014/main" id="{C7421311-363B-4F49-A0FB-3D393E72A0BB}"/>
              </a:ext>
            </a:extLst>
          </p:cNvPr>
          <p:cNvSpPr>
            <a:spLocks noChangeArrowheads="1"/>
          </p:cNvSpPr>
          <p:nvPr/>
        </p:nvSpPr>
        <p:spPr bwMode="auto">
          <a:xfrm>
            <a:off x="4910693" y="4385623"/>
            <a:ext cx="210350" cy="313519"/>
          </a:xfrm>
          <a:custGeom>
            <a:avLst/>
            <a:gdLst>
              <a:gd name="T0" fmla="*/ 270 w 344"/>
              <a:gd name="T1" fmla="*/ 0 h 493"/>
              <a:gd name="T2" fmla="*/ 285 w 344"/>
              <a:gd name="T3" fmla="*/ 27 h 493"/>
              <a:gd name="T4" fmla="*/ 295 w 344"/>
              <a:gd name="T5" fmla="*/ 73 h 493"/>
              <a:gd name="T6" fmla="*/ 301 w 344"/>
              <a:gd name="T7" fmla="*/ 125 h 493"/>
              <a:gd name="T8" fmla="*/ 280 w 344"/>
              <a:gd name="T9" fmla="*/ 141 h 493"/>
              <a:gd name="T10" fmla="*/ 254 w 344"/>
              <a:gd name="T11" fmla="*/ 161 h 493"/>
              <a:gd name="T12" fmla="*/ 301 w 344"/>
              <a:gd name="T13" fmla="*/ 202 h 493"/>
              <a:gd name="T14" fmla="*/ 321 w 344"/>
              <a:gd name="T15" fmla="*/ 243 h 493"/>
              <a:gd name="T16" fmla="*/ 301 w 344"/>
              <a:gd name="T17" fmla="*/ 270 h 493"/>
              <a:gd name="T18" fmla="*/ 280 w 344"/>
              <a:gd name="T19" fmla="*/ 316 h 493"/>
              <a:gd name="T20" fmla="*/ 285 w 344"/>
              <a:gd name="T21" fmla="*/ 358 h 493"/>
              <a:gd name="T22" fmla="*/ 301 w 344"/>
              <a:gd name="T23" fmla="*/ 394 h 493"/>
              <a:gd name="T24" fmla="*/ 336 w 344"/>
              <a:gd name="T25" fmla="*/ 451 h 493"/>
              <a:gd name="T26" fmla="*/ 336 w 344"/>
              <a:gd name="T27" fmla="*/ 476 h 493"/>
              <a:gd name="T28" fmla="*/ 285 w 344"/>
              <a:gd name="T29" fmla="*/ 476 h 493"/>
              <a:gd name="T30" fmla="*/ 203 w 344"/>
              <a:gd name="T31" fmla="*/ 487 h 493"/>
              <a:gd name="T32" fmla="*/ 135 w 344"/>
              <a:gd name="T33" fmla="*/ 487 h 493"/>
              <a:gd name="T34" fmla="*/ 78 w 344"/>
              <a:gd name="T35" fmla="*/ 487 h 493"/>
              <a:gd name="T36" fmla="*/ 62 w 344"/>
              <a:gd name="T37" fmla="*/ 441 h 493"/>
              <a:gd name="T38" fmla="*/ 41 w 344"/>
              <a:gd name="T39" fmla="*/ 409 h 493"/>
              <a:gd name="T40" fmla="*/ 27 w 344"/>
              <a:gd name="T41" fmla="*/ 394 h 493"/>
              <a:gd name="T42" fmla="*/ 0 w 344"/>
              <a:gd name="T43" fmla="*/ 384 h 493"/>
              <a:gd name="T44" fmla="*/ 27 w 344"/>
              <a:gd name="T45" fmla="*/ 316 h 493"/>
              <a:gd name="T46" fmla="*/ 78 w 344"/>
              <a:gd name="T47" fmla="*/ 274 h 493"/>
              <a:gd name="T48" fmla="*/ 104 w 344"/>
              <a:gd name="T49" fmla="*/ 270 h 493"/>
              <a:gd name="T50" fmla="*/ 119 w 344"/>
              <a:gd name="T51" fmla="*/ 290 h 493"/>
              <a:gd name="T52" fmla="*/ 150 w 344"/>
              <a:gd name="T53" fmla="*/ 274 h 493"/>
              <a:gd name="T54" fmla="*/ 150 w 344"/>
              <a:gd name="T55" fmla="*/ 259 h 493"/>
              <a:gd name="T56" fmla="*/ 192 w 344"/>
              <a:gd name="T57" fmla="*/ 192 h 493"/>
              <a:gd name="T58" fmla="*/ 217 w 344"/>
              <a:gd name="T59" fmla="*/ 161 h 493"/>
              <a:gd name="T60" fmla="*/ 228 w 344"/>
              <a:gd name="T61" fmla="*/ 125 h 493"/>
              <a:gd name="T62" fmla="*/ 244 w 344"/>
              <a:gd name="T63" fmla="*/ 84 h 493"/>
              <a:gd name="T64" fmla="*/ 280 w 344"/>
              <a:gd name="T65" fmla="*/ 68 h 493"/>
              <a:gd name="T66" fmla="*/ 254 w 344"/>
              <a:gd name="T67" fmla="*/ 31 h 493"/>
              <a:gd name="T68" fmla="*/ 254 w 344"/>
              <a:gd name="T69" fmla="*/ 0 h 4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4"/>
              <a:gd name="T106" fmla="*/ 0 h 493"/>
              <a:gd name="T107" fmla="*/ 344 w 344"/>
              <a:gd name="T108" fmla="*/ 493 h 4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4" h="493">
                <a:moveTo>
                  <a:pt x="254" y="0"/>
                </a:moveTo>
                <a:lnTo>
                  <a:pt x="270" y="0"/>
                </a:lnTo>
                <a:lnTo>
                  <a:pt x="270" y="16"/>
                </a:lnTo>
                <a:lnTo>
                  <a:pt x="285" y="27"/>
                </a:lnTo>
                <a:lnTo>
                  <a:pt x="295" y="52"/>
                </a:lnTo>
                <a:lnTo>
                  <a:pt x="295" y="73"/>
                </a:lnTo>
                <a:lnTo>
                  <a:pt x="295" y="99"/>
                </a:lnTo>
                <a:lnTo>
                  <a:pt x="301" y="125"/>
                </a:lnTo>
                <a:lnTo>
                  <a:pt x="321" y="141"/>
                </a:lnTo>
                <a:lnTo>
                  <a:pt x="280" y="141"/>
                </a:lnTo>
                <a:lnTo>
                  <a:pt x="259" y="141"/>
                </a:lnTo>
                <a:lnTo>
                  <a:pt x="254" y="161"/>
                </a:lnTo>
                <a:lnTo>
                  <a:pt x="285" y="192"/>
                </a:lnTo>
                <a:lnTo>
                  <a:pt x="301" y="202"/>
                </a:lnTo>
                <a:lnTo>
                  <a:pt x="311" y="233"/>
                </a:lnTo>
                <a:lnTo>
                  <a:pt x="321" y="243"/>
                </a:lnTo>
                <a:lnTo>
                  <a:pt x="321" y="259"/>
                </a:lnTo>
                <a:lnTo>
                  <a:pt x="301" y="270"/>
                </a:lnTo>
                <a:lnTo>
                  <a:pt x="285" y="311"/>
                </a:lnTo>
                <a:lnTo>
                  <a:pt x="280" y="316"/>
                </a:lnTo>
                <a:lnTo>
                  <a:pt x="280" y="352"/>
                </a:lnTo>
                <a:lnTo>
                  <a:pt x="285" y="358"/>
                </a:lnTo>
                <a:lnTo>
                  <a:pt x="285" y="384"/>
                </a:lnTo>
                <a:lnTo>
                  <a:pt x="301" y="394"/>
                </a:lnTo>
                <a:lnTo>
                  <a:pt x="301" y="419"/>
                </a:lnTo>
                <a:lnTo>
                  <a:pt x="336" y="451"/>
                </a:lnTo>
                <a:lnTo>
                  <a:pt x="343" y="451"/>
                </a:lnTo>
                <a:lnTo>
                  <a:pt x="336" y="476"/>
                </a:lnTo>
                <a:lnTo>
                  <a:pt x="343" y="487"/>
                </a:lnTo>
                <a:lnTo>
                  <a:pt x="285" y="476"/>
                </a:lnTo>
                <a:lnTo>
                  <a:pt x="217" y="487"/>
                </a:lnTo>
                <a:lnTo>
                  <a:pt x="203" y="487"/>
                </a:lnTo>
                <a:lnTo>
                  <a:pt x="172" y="487"/>
                </a:lnTo>
                <a:lnTo>
                  <a:pt x="135" y="487"/>
                </a:lnTo>
                <a:lnTo>
                  <a:pt x="135" y="492"/>
                </a:lnTo>
                <a:lnTo>
                  <a:pt x="78" y="487"/>
                </a:lnTo>
                <a:lnTo>
                  <a:pt x="62" y="476"/>
                </a:lnTo>
                <a:lnTo>
                  <a:pt x="62" y="441"/>
                </a:lnTo>
                <a:lnTo>
                  <a:pt x="62" y="419"/>
                </a:lnTo>
                <a:lnTo>
                  <a:pt x="41" y="409"/>
                </a:lnTo>
                <a:lnTo>
                  <a:pt x="37" y="409"/>
                </a:lnTo>
                <a:lnTo>
                  <a:pt x="27" y="394"/>
                </a:lnTo>
                <a:lnTo>
                  <a:pt x="11" y="384"/>
                </a:lnTo>
                <a:lnTo>
                  <a:pt x="0" y="384"/>
                </a:lnTo>
                <a:lnTo>
                  <a:pt x="16" y="352"/>
                </a:lnTo>
                <a:lnTo>
                  <a:pt x="27" y="316"/>
                </a:lnTo>
                <a:lnTo>
                  <a:pt x="52" y="290"/>
                </a:lnTo>
                <a:lnTo>
                  <a:pt x="78" y="274"/>
                </a:lnTo>
                <a:lnTo>
                  <a:pt x="94" y="274"/>
                </a:lnTo>
                <a:lnTo>
                  <a:pt x="104" y="270"/>
                </a:lnTo>
                <a:lnTo>
                  <a:pt x="119" y="286"/>
                </a:lnTo>
                <a:lnTo>
                  <a:pt x="119" y="290"/>
                </a:lnTo>
                <a:lnTo>
                  <a:pt x="135" y="290"/>
                </a:lnTo>
                <a:lnTo>
                  <a:pt x="150" y="274"/>
                </a:lnTo>
                <a:lnTo>
                  <a:pt x="160" y="274"/>
                </a:lnTo>
                <a:lnTo>
                  <a:pt x="150" y="259"/>
                </a:lnTo>
                <a:lnTo>
                  <a:pt x="176" y="207"/>
                </a:lnTo>
                <a:lnTo>
                  <a:pt x="192" y="192"/>
                </a:lnTo>
                <a:lnTo>
                  <a:pt x="192" y="166"/>
                </a:lnTo>
                <a:lnTo>
                  <a:pt x="217" y="161"/>
                </a:lnTo>
                <a:lnTo>
                  <a:pt x="213" y="141"/>
                </a:lnTo>
                <a:lnTo>
                  <a:pt x="228" y="125"/>
                </a:lnTo>
                <a:lnTo>
                  <a:pt x="228" y="109"/>
                </a:lnTo>
                <a:lnTo>
                  <a:pt x="244" y="84"/>
                </a:lnTo>
                <a:lnTo>
                  <a:pt x="259" y="94"/>
                </a:lnTo>
                <a:lnTo>
                  <a:pt x="280" y="68"/>
                </a:lnTo>
                <a:lnTo>
                  <a:pt x="270" y="41"/>
                </a:lnTo>
                <a:lnTo>
                  <a:pt x="254" y="31"/>
                </a:lnTo>
                <a:lnTo>
                  <a:pt x="254"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2" name="Freeform 139">
            <a:extLst>
              <a:ext uri="{FF2B5EF4-FFF2-40B4-BE49-F238E27FC236}">
                <a16:creationId xmlns:a16="http://schemas.microsoft.com/office/drawing/2014/main" id="{5CF1EDB3-E93D-924F-A7FF-912B428FECFB}"/>
              </a:ext>
            </a:extLst>
          </p:cNvPr>
          <p:cNvSpPr>
            <a:spLocks noChangeArrowheads="1"/>
          </p:cNvSpPr>
          <p:nvPr/>
        </p:nvSpPr>
        <p:spPr bwMode="auto">
          <a:xfrm>
            <a:off x="5610837" y="4620763"/>
            <a:ext cx="219563" cy="284726"/>
          </a:xfrm>
          <a:custGeom>
            <a:avLst/>
            <a:gdLst>
              <a:gd name="T0" fmla="*/ 11 w 359"/>
              <a:gd name="T1" fmla="*/ 41 h 446"/>
              <a:gd name="T2" fmla="*/ 16 w 359"/>
              <a:gd name="T3" fmla="*/ 26 h 446"/>
              <a:gd name="T4" fmla="*/ 42 w 359"/>
              <a:gd name="T5" fmla="*/ 16 h 446"/>
              <a:gd name="T6" fmla="*/ 68 w 359"/>
              <a:gd name="T7" fmla="*/ 0 h 446"/>
              <a:gd name="T8" fmla="*/ 78 w 359"/>
              <a:gd name="T9" fmla="*/ 16 h 446"/>
              <a:gd name="T10" fmla="*/ 84 w 359"/>
              <a:gd name="T11" fmla="*/ 16 h 446"/>
              <a:gd name="T12" fmla="*/ 109 w 359"/>
              <a:gd name="T13" fmla="*/ 26 h 446"/>
              <a:gd name="T14" fmla="*/ 161 w 359"/>
              <a:gd name="T15" fmla="*/ 41 h 446"/>
              <a:gd name="T16" fmla="*/ 203 w 359"/>
              <a:gd name="T17" fmla="*/ 67 h 446"/>
              <a:gd name="T18" fmla="*/ 249 w 359"/>
              <a:gd name="T19" fmla="*/ 72 h 446"/>
              <a:gd name="T20" fmla="*/ 270 w 359"/>
              <a:gd name="T21" fmla="*/ 41 h 446"/>
              <a:gd name="T22" fmla="*/ 285 w 359"/>
              <a:gd name="T23" fmla="*/ 41 h 446"/>
              <a:gd name="T24" fmla="*/ 311 w 359"/>
              <a:gd name="T25" fmla="*/ 41 h 446"/>
              <a:gd name="T26" fmla="*/ 327 w 359"/>
              <a:gd name="T27" fmla="*/ 51 h 446"/>
              <a:gd name="T28" fmla="*/ 358 w 359"/>
              <a:gd name="T29" fmla="*/ 51 h 446"/>
              <a:gd name="T30" fmla="*/ 317 w 359"/>
              <a:gd name="T31" fmla="*/ 98 h 446"/>
              <a:gd name="T32" fmla="*/ 317 w 359"/>
              <a:gd name="T33" fmla="*/ 259 h 446"/>
              <a:gd name="T34" fmla="*/ 342 w 359"/>
              <a:gd name="T35" fmla="*/ 290 h 446"/>
              <a:gd name="T36" fmla="*/ 337 w 359"/>
              <a:gd name="T37" fmla="*/ 310 h 446"/>
              <a:gd name="T38" fmla="*/ 311 w 359"/>
              <a:gd name="T39" fmla="*/ 326 h 446"/>
              <a:gd name="T40" fmla="*/ 311 w 359"/>
              <a:gd name="T41" fmla="*/ 337 h 446"/>
              <a:gd name="T42" fmla="*/ 295 w 359"/>
              <a:gd name="T43" fmla="*/ 341 h 446"/>
              <a:gd name="T44" fmla="*/ 275 w 359"/>
              <a:gd name="T45" fmla="*/ 352 h 446"/>
              <a:gd name="T46" fmla="*/ 270 w 359"/>
              <a:gd name="T47" fmla="*/ 378 h 446"/>
              <a:gd name="T48" fmla="*/ 249 w 359"/>
              <a:gd name="T49" fmla="*/ 419 h 446"/>
              <a:gd name="T50" fmla="*/ 233 w 359"/>
              <a:gd name="T51" fmla="*/ 445 h 446"/>
              <a:gd name="T52" fmla="*/ 176 w 359"/>
              <a:gd name="T53" fmla="*/ 394 h 446"/>
              <a:gd name="T54" fmla="*/ 176 w 359"/>
              <a:gd name="T55" fmla="*/ 367 h 446"/>
              <a:gd name="T56" fmla="*/ 16 w 359"/>
              <a:gd name="T57" fmla="*/ 269 h 446"/>
              <a:gd name="T58" fmla="*/ 0 w 359"/>
              <a:gd name="T59" fmla="*/ 269 h 446"/>
              <a:gd name="T60" fmla="*/ 0 w 359"/>
              <a:gd name="T61" fmla="*/ 217 h 446"/>
              <a:gd name="T62" fmla="*/ 31 w 359"/>
              <a:gd name="T63" fmla="*/ 165 h 446"/>
              <a:gd name="T64" fmla="*/ 52 w 359"/>
              <a:gd name="T65" fmla="*/ 139 h 446"/>
              <a:gd name="T66" fmla="*/ 31 w 359"/>
              <a:gd name="T67" fmla="*/ 98 h 446"/>
              <a:gd name="T68" fmla="*/ 27 w 359"/>
              <a:gd name="T69" fmla="*/ 72 h 446"/>
              <a:gd name="T70" fmla="*/ 27 w 359"/>
              <a:gd name="T71" fmla="*/ 57 h 446"/>
              <a:gd name="T72" fmla="*/ 11 w 359"/>
              <a:gd name="T73" fmla="*/ 51 h 446"/>
              <a:gd name="T74" fmla="*/ 11 w 359"/>
              <a:gd name="T75" fmla="*/ 41 h 446"/>
              <a:gd name="T76" fmla="*/ 11 w 359"/>
              <a:gd name="T77" fmla="*/ 41 h 4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9"/>
              <a:gd name="T118" fmla="*/ 0 h 446"/>
              <a:gd name="T119" fmla="*/ 359 w 359"/>
              <a:gd name="T120" fmla="*/ 446 h 4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9" h="446">
                <a:moveTo>
                  <a:pt x="11" y="41"/>
                </a:moveTo>
                <a:lnTo>
                  <a:pt x="16" y="26"/>
                </a:lnTo>
                <a:lnTo>
                  <a:pt x="42" y="16"/>
                </a:lnTo>
                <a:lnTo>
                  <a:pt x="68" y="0"/>
                </a:lnTo>
                <a:lnTo>
                  <a:pt x="78" y="16"/>
                </a:lnTo>
                <a:lnTo>
                  <a:pt x="84" y="16"/>
                </a:lnTo>
                <a:lnTo>
                  <a:pt x="109" y="26"/>
                </a:lnTo>
                <a:lnTo>
                  <a:pt x="161" y="41"/>
                </a:lnTo>
                <a:lnTo>
                  <a:pt x="203" y="67"/>
                </a:lnTo>
                <a:lnTo>
                  <a:pt x="249" y="72"/>
                </a:lnTo>
                <a:lnTo>
                  <a:pt x="270" y="41"/>
                </a:lnTo>
                <a:lnTo>
                  <a:pt x="285" y="41"/>
                </a:lnTo>
                <a:lnTo>
                  <a:pt x="311" y="41"/>
                </a:lnTo>
                <a:lnTo>
                  <a:pt x="327" y="51"/>
                </a:lnTo>
                <a:lnTo>
                  <a:pt x="358" y="51"/>
                </a:lnTo>
                <a:lnTo>
                  <a:pt x="317" y="98"/>
                </a:lnTo>
                <a:lnTo>
                  <a:pt x="317" y="259"/>
                </a:lnTo>
                <a:lnTo>
                  <a:pt x="342" y="290"/>
                </a:lnTo>
                <a:lnTo>
                  <a:pt x="337" y="310"/>
                </a:lnTo>
                <a:lnTo>
                  <a:pt x="311" y="326"/>
                </a:lnTo>
                <a:lnTo>
                  <a:pt x="311" y="337"/>
                </a:lnTo>
                <a:lnTo>
                  <a:pt x="295" y="341"/>
                </a:lnTo>
                <a:lnTo>
                  <a:pt x="275" y="352"/>
                </a:lnTo>
                <a:lnTo>
                  <a:pt x="270" y="378"/>
                </a:lnTo>
                <a:lnTo>
                  <a:pt x="249" y="419"/>
                </a:lnTo>
                <a:lnTo>
                  <a:pt x="233" y="445"/>
                </a:lnTo>
                <a:lnTo>
                  <a:pt x="176" y="394"/>
                </a:lnTo>
                <a:lnTo>
                  <a:pt x="176" y="367"/>
                </a:lnTo>
                <a:lnTo>
                  <a:pt x="16" y="269"/>
                </a:lnTo>
                <a:lnTo>
                  <a:pt x="0" y="269"/>
                </a:lnTo>
                <a:lnTo>
                  <a:pt x="0" y="217"/>
                </a:lnTo>
                <a:lnTo>
                  <a:pt x="31" y="165"/>
                </a:lnTo>
                <a:lnTo>
                  <a:pt x="52" y="139"/>
                </a:lnTo>
                <a:lnTo>
                  <a:pt x="31" y="98"/>
                </a:lnTo>
                <a:lnTo>
                  <a:pt x="27" y="72"/>
                </a:lnTo>
                <a:lnTo>
                  <a:pt x="27" y="57"/>
                </a:lnTo>
                <a:lnTo>
                  <a:pt x="11" y="51"/>
                </a:lnTo>
                <a:lnTo>
                  <a:pt x="11"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3" name="Freeform 140">
            <a:extLst>
              <a:ext uri="{FF2B5EF4-FFF2-40B4-BE49-F238E27FC236}">
                <a16:creationId xmlns:a16="http://schemas.microsoft.com/office/drawing/2014/main" id="{FDA35D30-9594-3840-BEF2-49395DBBADA0}"/>
              </a:ext>
            </a:extLst>
          </p:cNvPr>
          <p:cNvSpPr>
            <a:spLocks noChangeArrowheads="1"/>
          </p:cNvSpPr>
          <p:nvPr/>
        </p:nvSpPr>
        <p:spPr bwMode="auto">
          <a:xfrm>
            <a:off x="5859573" y="5095839"/>
            <a:ext cx="3071" cy="17595"/>
          </a:xfrm>
          <a:custGeom>
            <a:avLst/>
            <a:gdLst>
              <a:gd name="T0" fmla="*/ 5 w 6"/>
              <a:gd name="T1" fmla="*/ 27 h 28"/>
              <a:gd name="T2" fmla="*/ 0 w 6"/>
              <a:gd name="T3" fmla="*/ 16 h 28"/>
              <a:gd name="T4" fmla="*/ 0 w 6"/>
              <a:gd name="T5" fmla="*/ 6 h 28"/>
              <a:gd name="T6" fmla="*/ 0 w 6"/>
              <a:gd name="T7" fmla="*/ 0 h 28"/>
              <a:gd name="T8" fmla="*/ 5 w 6"/>
              <a:gd name="T9" fmla="*/ 0 h 28"/>
              <a:gd name="T10" fmla="*/ 5 w 6"/>
              <a:gd name="T11" fmla="*/ 27 h 28"/>
              <a:gd name="T12" fmla="*/ 5 w 6"/>
              <a:gd name="T13" fmla="*/ 27 h 28"/>
              <a:gd name="T14" fmla="*/ 0 60000 65536"/>
              <a:gd name="T15" fmla="*/ 0 60000 65536"/>
              <a:gd name="T16" fmla="*/ 0 60000 65536"/>
              <a:gd name="T17" fmla="*/ 0 60000 65536"/>
              <a:gd name="T18" fmla="*/ 0 60000 65536"/>
              <a:gd name="T19" fmla="*/ 0 60000 65536"/>
              <a:gd name="T20" fmla="*/ 0 60000 65536"/>
              <a:gd name="T21" fmla="*/ 0 w 6"/>
              <a:gd name="T22" fmla="*/ 0 h 28"/>
              <a:gd name="T23" fmla="*/ 6 w 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8">
                <a:moveTo>
                  <a:pt x="5" y="27"/>
                </a:moveTo>
                <a:lnTo>
                  <a:pt x="0" y="16"/>
                </a:lnTo>
                <a:lnTo>
                  <a:pt x="0" y="6"/>
                </a:lnTo>
                <a:lnTo>
                  <a:pt x="0" y="0"/>
                </a:lnTo>
                <a:lnTo>
                  <a:pt x="5" y="0"/>
                </a:lnTo>
                <a:lnTo>
                  <a:pt x="5" y="2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4" name="Freeform 141">
            <a:extLst>
              <a:ext uri="{FF2B5EF4-FFF2-40B4-BE49-F238E27FC236}">
                <a16:creationId xmlns:a16="http://schemas.microsoft.com/office/drawing/2014/main" id="{DED2480D-0A3F-E442-9DE8-34C1D8A6D8F7}"/>
              </a:ext>
            </a:extLst>
          </p:cNvPr>
          <p:cNvSpPr>
            <a:spLocks noChangeArrowheads="1"/>
          </p:cNvSpPr>
          <p:nvPr/>
        </p:nvSpPr>
        <p:spPr bwMode="auto">
          <a:xfrm>
            <a:off x="4984393" y="4657553"/>
            <a:ext cx="202673" cy="251134"/>
          </a:xfrm>
          <a:custGeom>
            <a:avLst/>
            <a:gdLst>
              <a:gd name="T0" fmla="*/ 244 w 333"/>
              <a:gd name="T1" fmla="*/ 36 h 395"/>
              <a:gd name="T2" fmla="*/ 285 w 333"/>
              <a:gd name="T3" fmla="*/ 0 h 395"/>
              <a:gd name="T4" fmla="*/ 332 w 333"/>
              <a:gd name="T5" fmla="*/ 0 h 395"/>
              <a:gd name="T6" fmla="*/ 326 w 333"/>
              <a:gd name="T7" fmla="*/ 41 h 395"/>
              <a:gd name="T8" fmla="*/ 311 w 333"/>
              <a:gd name="T9" fmla="*/ 104 h 395"/>
              <a:gd name="T10" fmla="*/ 301 w 333"/>
              <a:gd name="T11" fmla="*/ 151 h 395"/>
              <a:gd name="T12" fmla="*/ 301 w 333"/>
              <a:gd name="T13" fmla="*/ 186 h 395"/>
              <a:gd name="T14" fmla="*/ 258 w 333"/>
              <a:gd name="T15" fmla="*/ 212 h 395"/>
              <a:gd name="T16" fmla="*/ 244 w 333"/>
              <a:gd name="T17" fmla="*/ 243 h 395"/>
              <a:gd name="T18" fmla="*/ 223 w 333"/>
              <a:gd name="T19" fmla="*/ 285 h 395"/>
              <a:gd name="T20" fmla="*/ 217 w 333"/>
              <a:gd name="T21" fmla="*/ 337 h 395"/>
              <a:gd name="T22" fmla="*/ 182 w 333"/>
              <a:gd name="T23" fmla="*/ 363 h 395"/>
              <a:gd name="T24" fmla="*/ 160 w 333"/>
              <a:gd name="T25" fmla="*/ 388 h 395"/>
              <a:gd name="T26" fmla="*/ 140 w 333"/>
              <a:gd name="T27" fmla="*/ 363 h 395"/>
              <a:gd name="T28" fmla="*/ 114 w 333"/>
              <a:gd name="T29" fmla="*/ 378 h 395"/>
              <a:gd name="T30" fmla="*/ 94 w 333"/>
              <a:gd name="T31" fmla="*/ 368 h 395"/>
              <a:gd name="T32" fmla="*/ 72 w 333"/>
              <a:gd name="T33" fmla="*/ 363 h 395"/>
              <a:gd name="T34" fmla="*/ 57 w 333"/>
              <a:gd name="T35" fmla="*/ 378 h 395"/>
              <a:gd name="T36" fmla="*/ 31 w 333"/>
              <a:gd name="T37" fmla="*/ 378 h 395"/>
              <a:gd name="T38" fmla="*/ 16 w 333"/>
              <a:gd name="T39" fmla="*/ 326 h 395"/>
              <a:gd name="T40" fmla="*/ 31 w 333"/>
              <a:gd name="T41" fmla="*/ 326 h 395"/>
              <a:gd name="T42" fmla="*/ 41 w 333"/>
              <a:gd name="T43" fmla="*/ 296 h 395"/>
              <a:gd name="T44" fmla="*/ 31 w 333"/>
              <a:gd name="T45" fmla="*/ 259 h 395"/>
              <a:gd name="T46" fmla="*/ 57 w 333"/>
              <a:gd name="T47" fmla="*/ 269 h 395"/>
              <a:gd name="T48" fmla="*/ 98 w 333"/>
              <a:gd name="T49" fmla="*/ 269 h 395"/>
              <a:gd name="T50" fmla="*/ 135 w 333"/>
              <a:gd name="T51" fmla="*/ 280 h 395"/>
              <a:gd name="T52" fmla="*/ 140 w 333"/>
              <a:gd name="T53" fmla="*/ 259 h 395"/>
              <a:gd name="T54" fmla="*/ 160 w 333"/>
              <a:gd name="T55" fmla="*/ 228 h 395"/>
              <a:gd name="T56" fmla="*/ 135 w 333"/>
              <a:gd name="T57" fmla="*/ 171 h 395"/>
              <a:gd name="T58" fmla="*/ 140 w 333"/>
              <a:gd name="T59" fmla="*/ 135 h 395"/>
              <a:gd name="T60" fmla="*/ 140 w 333"/>
              <a:gd name="T61" fmla="*/ 108 h 395"/>
              <a:gd name="T62" fmla="*/ 114 w 333"/>
              <a:gd name="T63" fmla="*/ 104 h 395"/>
              <a:gd name="T64" fmla="*/ 98 w 333"/>
              <a:gd name="T65" fmla="*/ 78 h 395"/>
              <a:gd name="T66" fmla="*/ 98 w 333"/>
              <a:gd name="T67" fmla="*/ 62 h 395"/>
              <a:gd name="T68" fmla="*/ 223 w 333"/>
              <a:gd name="T69" fmla="*/ 62 h 3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3"/>
              <a:gd name="T106" fmla="*/ 0 h 395"/>
              <a:gd name="T107" fmla="*/ 333 w 333"/>
              <a:gd name="T108" fmla="*/ 395 h 3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3" h="395">
                <a:moveTo>
                  <a:pt x="223" y="62"/>
                </a:moveTo>
                <a:lnTo>
                  <a:pt x="244" y="36"/>
                </a:lnTo>
                <a:lnTo>
                  <a:pt x="248" y="0"/>
                </a:lnTo>
                <a:lnTo>
                  <a:pt x="285" y="0"/>
                </a:lnTo>
                <a:lnTo>
                  <a:pt x="311" y="0"/>
                </a:lnTo>
                <a:lnTo>
                  <a:pt x="332" y="0"/>
                </a:lnTo>
                <a:lnTo>
                  <a:pt x="332" y="26"/>
                </a:lnTo>
                <a:lnTo>
                  <a:pt x="326" y="41"/>
                </a:lnTo>
                <a:lnTo>
                  <a:pt x="311" y="78"/>
                </a:lnTo>
                <a:lnTo>
                  <a:pt x="311" y="104"/>
                </a:lnTo>
                <a:lnTo>
                  <a:pt x="301" y="124"/>
                </a:lnTo>
                <a:lnTo>
                  <a:pt x="301" y="151"/>
                </a:lnTo>
                <a:lnTo>
                  <a:pt x="301" y="171"/>
                </a:lnTo>
                <a:lnTo>
                  <a:pt x="301" y="186"/>
                </a:lnTo>
                <a:lnTo>
                  <a:pt x="274" y="212"/>
                </a:lnTo>
                <a:lnTo>
                  <a:pt x="258" y="212"/>
                </a:lnTo>
                <a:lnTo>
                  <a:pt x="248" y="233"/>
                </a:lnTo>
                <a:lnTo>
                  <a:pt x="244" y="243"/>
                </a:lnTo>
                <a:lnTo>
                  <a:pt x="223" y="259"/>
                </a:lnTo>
                <a:lnTo>
                  <a:pt x="223" y="285"/>
                </a:lnTo>
                <a:lnTo>
                  <a:pt x="223" y="310"/>
                </a:lnTo>
                <a:lnTo>
                  <a:pt x="217" y="337"/>
                </a:lnTo>
                <a:lnTo>
                  <a:pt x="202" y="353"/>
                </a:lnTo>
                <a:lnTo>
                  <a:pt x="182" y="363"/>
                </a:lnTo>
                <a:lnTo>
                  <a:pt x="176" y="368"/>
                </a:lnTo>
                <a:lnTo>
                  <a:pt x="160" y="388"/>
                </a:lnTo>
                <a:lnTo>
                  <a:pt x="150" y="368"/>
                </a:lnTo>
                <a:lnTo>
                  <a:pt x="140" y="363"/>
                </a:lnTo>
                <a:lnTo>
                  <a:pt x="125" y="363"/>
                </a:lnTo>
                <a:lnTo>
                  <a:pt x="114" y="378"/>
                </a:lnTo>
                <a:lnTo>
                  <a:pt x="98" y="378"/>
                </a:lnTo>
                <a:lnTo>
                  <a:pt x="94" y="368"/>
                </a:lnTo>
                <a:lnTo>
                  <a:pt x="84" y="368"/>
                </a:lnTo>
                <a:lnTo>
                  <a:pt x="72" y="363"/>
                </a:lnTo>
                <a:lnTo>
                  <a:pt x="57" y="368"/>
                </a:lnTo>
                <a:lnTo>
                  <a:pt x="57" y="378"/>
                </a:lnTo>
                <a:lnTo>
                  <a:pt x="41" y="394"/>
                </a:lnTo>
                <a:lnTo>
                  <a:pt x="31" y="378"/>
                </a:lnTo>
                <a:lnTo>
                  <a:pt x="0" y="337"/>
                </a:lnTo>
                <a:lnTo>
                  <a:pt x="16" y="326"/>
                </a:lnTo>
                <a:lnTo>
                  <a:pt x="26" y="321"/>
                </a:lnTo>
                <a:lnTo>
                  <a:pt x="31" y="326"/>
                </a:lnTo>
                <a:lnTo>
                  <a:pt x="41" y="326"/>
                </a:lnTo>
                <a:lnTo>
                  <a:pt x="41" y="296"/>
                </a:lnTo>
                <a:lnTo>
                  <a:pt x="26" y="285"/>
                </a:lnTo>
                <a:lnTo>
                  <a:pt x="31" y="259"/>
                </a:lnTo>
                <a:lnTo>
                  <a:pt x="41" y="269"/>
                </a:lnTo>
                <a:lnTo>
                  <a:pt x="57" y="269"/>
                </a:lnTo>
                <a:lnTo>
                  <a:pt x="68" y="243"/>
                </a:lnTo>
                <a:lnTo>
                  <a:pt x="98" y="269"/>
                </a:lnTo>
                <a:lnTo>
                  <a:pt x="125" y="259"/>
                </a:lnTo>
                <a:lnTo>
                  <a:pt x="135" y="280"/>
                </a:lnTo>
                <a:lnTo>
                  <a:pt x="140" y="280"/>
                </a:lnTo>
                <a:lnTo>
                  <a:pt x="140" y="259"/>
                </a:lnTo>
                <a:lnTo>
                  <a:pt x="150" y="243"/>
                </a:lnTo>
                <a:lnTo>
                  <a:pt x="160" y="228"/>
                </a:lnTo>
                <a:lnTo>
                  <a:pt x="160" y="186"/>
                </a:lnTo>
                <a:lnTo>
                  <a:pt x="135" y="171"/>
                </a:lnTo>
                <a:lnTo>
                  <a:pt x="135" y="145"/>
                </a:lnTo>
                <a:lnTo>
                  <a:pt x="140" y="135"/>
                </a:lnTo>
                <a:lnTo>
                  <a:pt x="150" y="124"/>
                </a:lnTo>
                <a:lnTo>
                  <a:pt x="140" y="108"/>
                </a:lnTo>
                <a:lnTo>
                  <a:pt x="135" y="104"/>
                </a:lnTo>
                <a:lnTo>
                  <a:pt x="114" y="104"/>
                </a:lnTo>
                <a:lnTo>
                  <a:pt x="98" y="108"/>
                </a:lnTo>
                <a:lnTo>
                  <a:pt x="98" y="78"/>
                </a:lnTo>
                <a:lnTo>
                  <a:pt x="109" y="62"/>
                </a:lnTo>
                <a:lnTo>
                  <a:pt x="98" y="62"/>
                </a:lnTo>
                <a:lnTo>
                  <a:pt x="166" y="51"/>
                </a:lnTo>
                <a:lnTo>
                  <a:pt x="223" y="6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5" name="Freeform 142">
            <a:extLst>
              <a:ext uri="{FF2B5EF4-FFF2-40B4-BE49-F238E27FC236}">
                <a16:creationId xmlns:a16="http://schemas.microsoft.com/office/drawing/2014/main" id="{347960A8-C59E-4645-AFF1-A6CAB29C11BD}"/>
              </a:ext>
            </a:extLst>
          </p:cNvPr>
          <p:cNvSpPr>
            <a:spLocks noChangeArrowheads="1"/>
          </p:cNvSpPr>
          <p:nvPr/>
        </p:nvSpPr>
        <p:spPr bwMode="auto">
          <a:xfrm>
            <a:off x="4373304" y="4516789"/>
            <a:ext cx="101336" cy="119969"/>
          </a:xfrm>
          <a:custGeom>
            <a:avLst/>
            <a:gdLst>
              <a:gd name="T0" fmla="*/ 41 w 167"/>
              <a:gd name="T1" fmla="*/ 0 h 187"/>
              <a:gd name="T2" fmla="*/ 62 w 167"/>
              <a:gd name="T3" fmla="*/ 0 h 187"/>
              <a:gd name="T4" fmla="*/ 72 w 167"/>
              <a:gd name="T5" fmla="*/ 26 h 187"/>
              <a:gd name="T6" fmla="*/ 72 w 167"/>
              <a:gd name="T7" fmla="*/ 51 h 187"/>
              <a:gd name="T8" fmla="*/ 88 w 167"/>
              <a:gd name="T9" fmla="*/ 51 h 187"/>
              <a:gd name="T10" fmla="*/ 109 w 167"/>
              <a:gd name="T11" fmla="*/ 51 h 187"/>
              <a:gd name="T12" fmla="*/ 109 w 167"/>
              <a:gd name="T13" fmla="*/ 36 h 187"/>
              <a:gd name="T14" fmla="*/ 125 w 167"/>
              <a:gd name="T15" fmla="*/ 41 h 187"/>
              <a:gd name="T16" fmla="*/ 125 w 167"/>
              <a:gd name="T17" fmla="*/ 62 h 187"/>
              <a:gd name="T18" fmla="*/ 125 w 167"/>
              <a:gd name="T19" fmla="*/ 78 h 187"/>
              <a:gd name="T20" fmla="*/ 125 w 167"/>
              <a:gd name="T21" fmla="*/ 82 h 187"/>
              <a:gd name="T22" fmla="*/ 129 w 167"/>
              <a:gd name="T23" fmla="*/ 104 h 187"/>
              <a:gd name="T24" fmla="*/ 150 w 167"/>
              <a:gd name="T25" fmla="*/ 104 h 187"/>
              <a:gd name="T26" fmla="*/ 156 w 167"/>
              <a:gd name="T27" fmla="*/ 108 h 187"/>
              <a:gd name="T28" fmla="*/ 166 w 167"/>
              <a:gd name="T29" fmla="*/ 119 h 187"/>
              <a:gd name="T30" fmla="*/ 156 w 167"/>
              <a:gd name="T31" fmla="*/ 150 h 187"/>
              <a:gd name="T32" fmla="*/ 166 w 167"/>
              <a:gd name="T33" fmla="*/ 186 h 187"/>
              <a:gd name="T34" fmla="*/ 125 w 167"/>
              <a:gd name="T35" fmla="*/ 176 h 187"/>
              <a:gd name="T36" fmla="*/ 47 w 167"/>
              <a:gd name="T37" fmla="*/ 119 h 187"/>
              <a:gd name="T38" fmla="*/ 0 w 167"/>
              <a:gd name="T39" fmla="*/ 78 h 187"/>
              <a:gd name="T40" fmla="*/ 16 w 167"/>
              <a:gd name="T41" fmla="*/ 51 h 187"/>
              <a:gd name="T42" fmla="*/ 31 w 167"/>
              <a:gd name="T43" fmla="*/ 36 h 187"/>
              <a:gd name="T44" fmla="*/ 31 w 167"/>
              <a:gd name="T45" fmla="*/ 16 h 187"/>
              <a:gd name="T46" fmla="*/ 41 w 167"/>
              <a:gd name="T47" fmla="*/ 16 h 187"/>
              <a:gd name="T48" fmla="*/ 41 w 167"/>
              <a:gd name="T49" fmla="*/ 0 h 187"/>
              <a:gd name="T50" fmla="*/ 41 w 167"/>
              <a:gd name="T51" fmla="*/ 0 h 1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7"/>
              <a:gd name="T79" fmla="*/ 0 h 187"/>
              <a:gd name="T80" fmla="*/ 167 w 167"/>
              <a:gd name="T81" fmla="*/ 187 h 1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7" h="187">
                <a:moveTo>
                  <a:pt x="41" y="0"/>
                </a:moveTo>
                <a:lnTo>
                  <a:pt x="62" y="0"/>
                </a:lnTo>
                <a:lnTo>
                  <a:pt x="72" y="26"/>
                </a:lnTo>
                <a:lnTo>
                  <a:pt x="72" y="51"/>
                </a:lnTo>
                <a:lnTo>
                  <a:pt x="88" y="51"/>
                </a:lnTo>
                <a:lnTo>
                  <a:pt x="109" y="51"/>
                </a:lnTo>
                <a:lnTo>
                  <a:pt x="109" y="36"/>
                </a:lnTo>
                <a:lnTo>
                  <a:pt x="125" y="41"/>
                </a:lnTo>
                <a:lnTo>
                  <a:pt x="125" y="62"/>
                </a:lnTo>
                <a:lnTo>
                  <a:pt x="125" y="78"/>
                </a:lnTo>
                <a:lnTo>
                  <a:pt x="125" y="82"/>
                </a:lnTo>
                <a:lnTo>
                  <a:pt x="129" y="104"/>
                </a:lnTo>
                <a:lnTo>
                  <a:pt x="150" y="104"/>
                </a:lnTo>
                <a:lnTo>
                  <a:pt x="156" y="108"/>
                </a:lnTo>
                <a:lnTo>
                  <a:pt x="166" y="119"/>
                </a:lnTo>
                <a:lnTo>
                  <a:pt x="156" y="150"/>
                </a:lnTo>
                <a:lnTo>
                  <a:pt x="166" y="186"/>
                </a:lnTo>
                <a:lnTo>
                  <a:pt x="125" y="176"/>
                </a:lnTo>
                <a:lnTo>
                  <a:pt x="47" y="119"/>
                </a:lnTo>
                <a:lnTo>
                  <a:pt x="0" y="78"/>
                </a:lnTo>
                <a:lnTo>
                  <a:pt x="16" y="51"/>
                </a:lnTo>
                <a:lnTo>
                  <a:pt x="31" y="36"/>
                </a:lnTo>
                <a:lnTo>
                  <a:pt x="31" y="16"/>
                </a:lnTo>
                <a:lnTo>
                  <a:pt x="41" y="16"/>
                </a:lnTo>
                <a:lnTo>
                  <a:pt x="41"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6" name="Freeform 143">
            <a:extLst>
              <a:ext uri="{FF2B5EF4-FFF2-40B4-BE49-F238E27FC236}">
                <a16:creationId xmlns:a16="http://schemas.microsoft.com/office/drawing/2014/main" id="{30C591F5-09F6-214E-83E9-604D8A398FFB}"/>
              </a:ext>
            </a:extLst>
          </p:cNvPr>
          <p:cNvSpPr>
            <a:spLocks noChangeArrowheads="1"/>
          </p:cNvSpPr>
          <p:nvPr/>
        </p:nvSpPr>
        <p:spPr bwMode="auto">
          <a:xfrm>
            <a:off x="4935260" y="3785779"/>
            <a:ext cx="423771" cy="411094"/>
          </a:xfrm>
          <a:custGeom>
            <a:avLst/>
            <a:gdLst>
              <a:gd name="T0" fmla="*/ 0 w 690"/>
              <a:gd name="T1" fmla="*/ 135 h 644"/>
              <a:gd name="T2" fmla="*/ 11 w 690"/>
              <a:gd name="T3" fmla="*/ 135 h 644"/>
              <a:gd name="T4" fmla="*/ 37 w 690"/>
              <a:gd name="T5" fmla="*/ 109 h 644"/>
              <a:gd name="T6" fmla="*/ 27 w 690"/>
              <a:gd name="T7" fmla="*/ 72 h 644"/>
              <a:gd name="T8" fmla="*/ 62 w 690"/>
              <a:gd name="T9" fmla="*/ 41 h 644"/>
              <a:gd name="T10" fmla="*/ 94 w 690"/>
              <a:gd name="T11" fmla="*/ 31 h 644"/>
              <a:gd name="T12" fmla="*/ 84 w 690"/>
              <a:gd name="T13" fmla="*/ 16 h 644"/>
              <a:gd name="T14" fmla="*/ 84 w 690"/>
              <a:gd name="T15" fmla="*/ 0 h 644"/>
              <a:gd name="T16" fmla="*/ 130 w 690"/>
              <a:gd name="T17" fmla="*/ 6 h 644"/>
              <a:gd name="T18" fmla="*/ 176 w 690"/>
              <a:gd name="T19" fmla="*/ 16 h 644"/>
              <a:gd name="T20" fmla="*/ 203 w 690"/>
              <a:gd name="T21" fmla="*/ 26 h 644"/>
              <a:gd name="T22" fmla="*/ 244 w 690"/>
              <a:gd name="T23" fmla="*/ 31 h 644"/>
              <a:gd name="T24" fmla="*/ 260 w 690"/>
              <a:gd name="T25" fmla="*/ 72 h 644"/>
              <a:gd name="T26" fmla="*/ 327 w 690"/>
              <a:gd name="T27" fmla="*/ 94 h 644"/>
              <a:gd name="T28" fmla="*/ 420 w 690"/>
              <a:gd name="T29" fmla="*/ 139 h 644"/>
              <a:gd name="T30" fmla="*/ 446 w 690"/>
              <a:gd name="T31" fmla="*/ 114 h 644"/>
              <a:gd name="T32" fmla="*/ 456 w 690"/>
              <a:gd name="T33" fmla="*/ 94 h 644"/>
              <a:gd name="T34" fmla="*/ 446 w 690"/>
              <a:gd name="T35" fmla="*/ 52 h 644"/>
              <a:gd name="T36" fmla="*/ 461 w 690"/>
              <a:gd name="T37" fmla="*/ 26 h 644"/>
              <a:gd name="T38" fmla="*/ 497 w 690"/>
              <a:gd name="T39" fmla="*/ 16 h 644"/>
              <a:gd name="T40" fmla="*/ 503 w 690"/>
              <a:gd name="T41" fmla="*/ 16 h 644"/>
              <a:gd name="T42" fmla="*/ 513 w 690"/>
              <a:gd name="T43" fmla="*/ 6 h 644"/>
              <a:gd name="T44" fmla="*/ 544 w 690"/>
              <a:gd name="T45" fmla="*/ 6 h 644"/>
              <a:gd name="T46" fmla="*/ 571 w 690"/>
              <a:gd name="T47" fmla="*/ 16 h 644"/>
              <a:gd name="T48" fmla="*/ 581 w 690"/>
              <a:gd name="T49" fmla="*/ 31 h 644"/>
              <a:gd name="T50" fmla="*/ 622 w 690"/>
              <a:gd name="T51" fmla="*/ 52 h 644"/>
              <a:gd name="T52" fmla="*/ 673 w 690"/>
              <a:gd name="T53" fmla="*/ 72 h 644"/>
              <a:gd name="T54" fmla="*/ 663 w 690"/>
              <a:gd name="T55" fmla="*/ 82 h 644"/>
              <a:gd name="T56" fmla="*/ 673 w 690"/>
              <a:gd name="T57" fmla="*/ 114 h 644"/>
              <a:gd name="T58" fmla="*/ 663 w 690"/>
              <a:gd name="T59" fmla="*/ 139 h 644"/>
              <a:gd name="T60" fmla="*/ 673 w 690"/>
              <a:gd name="T61" fmla="*/ 182 h 644"/>
              <a:gd name="T62" fmla="*/ 689 w 690"/>
              <a:gd name="T63" fmla="*/ 528 h 644"/>
              <a:gd name="T64" fmla="*/ 689 w 690"/>
              <a:gd name="T65" fmla="*/ 626 h 644"/>
              <a:gd name="T66" fmla="*/ 648 w 690"/>
              <a:gd name="T67" fmla="*/ 626 h 644"/>
              <a:gd name="T68" fmla="*/ 648 w 690"/>
              <a:gd name="T69" fmla="*/ 643 h 644"/>
              <a:gd name="T70" fmla="*/ 295 w 690"/>
              <a:gd name="T71" fmla="*/ 466 h 644"/>
              <a:gd name="T72" fmla="*/ 244 w 690"/>
              <a:gd name="T73" fmla="*/ 486 h 644"/>
              <a:gd name="T74" fmla="*/ 213 w 690"/>
              <a:gd name="T75" fmla="*/ 501 h 644"/>
              <a:gd name="T76" fmla="*/ 176 w 690"/>
              <a:gd name="T77" fmla="*/ 476 h 644"/>
              <a:gd name="T78" fmla="*/ 119 w 690"/>
              <a:gd name="T79" fmla="*/ 460 h 644"/>
              <a:gd name="T80" fmla="*/ 94 w 690"/>
              <a:gd name="T81" fmla="*/ 425 h 644"/>
              <a:gd name="T82" fmla="*/ 62 w 690"/>
              <a:gd name="T83" fmla="*/ 409 h 644"/>
              <a:gd name="T84" fmla="*/ 42 w 690"/>
              <a:gd name="T85" fmla="*/ 419 h 644"/>
              <a:gd name="T86" fmla="*/ 27 w 690"/>
              <a:gd name="T87" fmla="*/ 393 h 644"/>
              <a:gd name="T88" fmla="*/ 27 w 690"/>
              <a:gd name="T89" fmla="*/ 378 h 644"/>
              <a:gd name="T90" fmla="*/ 0 w 690"/>
              <a:gd name="T91" fmla="*/ 337 h 644"/>
              <a:gd name="T92" fmla="*/ 21 w 690"/>
              <a:gd name="T93" fmla="*/ 315 h 644"/>
              <a:gd name="T94" fmla="*/ 11 w 690"/>
              <a:gd name="T95" fmla="*/ 274 h 644"/>
              <a:gd name="T96" fmla="*/ 21 w 690"/>
              <a:gd name="T97" fmla="*/ 249 h 644"/>
              <a:gd name="T98" fmla="*/ 11 w 690"/>
              <a:gd name="T99" fmla="*/ 192 h 644"/>
              <a:gd name="T100" fmla="*/ 0 w 690"/>
              <a:gd name="T101" fmla="*/ 135 h 644"/>
              <a:gd name="T102" fmla="*/ 0 w 690"/>
              <a:gd name="T103" fmla="*/ 135 h 6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0"/>
              <a:gd name="T157" fmla="*/ 0 h 644"/>
              <a:gd name="T158" fmla="*/ 690 w 690"/>
              <a:gd name="T159" fmla="*/ 644 h 6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0" h="644">
                <a:moveTo>
                  <a:pt x="0" y="135"/>
                </a:moveTo>
                <a:lnTo>
                  <a:pt x="11" y="135"/>
                </a:lnTo>
                <a:lnTo>
                  <a:pt x="37" y="109"/>
                </a:lnTo>
                <a:lnTo>
                  <a:pt x="27" y="72"/>
                </a:lnTo>
                <a:lnTo>
                  <a:pt x="62" y="41"/>
                </a:lnTo>
                <a:lnTo>
                  <a:pt x="94" y="31"/>
                </a:lnTo>
                <a:lnTo>
                  <a:pt x="84" y="16"/>
                </a:lnTo>
                <a:lnTo>
                  <a:pt x="84" y="0"/>
                </a:lnTo>
                <a:lnTo>
                  <a:pt x="130" y="6"/>
                </a:lnTo>
                <a:lnTo>
                  <a:pt x="176" y="16"/>
                </a:lnTo>
                <a:lnTo>
                  <a:pt x="203" y="26"/>
                </a:lnTo>
                <a:lnTo>
                  <a:pt x="244" y="31"/>
                </a:lnTo>
                <a:lnTo>
                  <a:pt x="260" y="72"/>
                </a:lnTo>
                <a:lnTo>
                  <a:pt x="327" y="94"/>
                </a:lnTo>
                <a:lnTo>
                  <a:pt x="420" y="139"/>
                </a:lnTo>
                <a:lnTo>
                  <a:pt x="446" y="114"/>
                </a:lnTo>
                <a:lnTo>
                  <a:pt x="456" y="94"/>
                </a:lnTo>
                <a:lnTo>
                  <a:pt x="446" y="52"/>
                </a:lnTo>
                <a:lnTo>
                  <a:pt x="461" y="26"/>
                </a:lnTo>
                <a:lnTo>
                  <a:pt x="497" y="16"/>
                </a:lnTo>
                <a:lnTo>
                  <a:pt x="503" y="16"/>
                </a:lnTo>
                <a:lnTo>
                  <a:pt x="513" y="6"/>
                </a:lnTo>
                <a:lnTo>
                  <a:pt x="544" y="6"/>
                </a:lnTo>
                <a:lnTo>
                  <a:pt x="571" y="16"/>
                </a:lnTo>
                <a:lnTo>
                  <a:pt x="581" y="31"/>
                </a:lnTo>
                <a:lnTo>
                  <a:pt x="622" y="52"/>
                </a:lnTo>
                <a:lnTo>
                  <a:pt x="673" y="72"/>
                </a:lnTo>
                <a:lnTo>
                  <a:pt x="663" y="82"/>
                </a:lnTo>
                <a:lnTo>
                  <a:pt x="673" y="114"/>
                </a:lnTo>
                <a:lnTo>
                  <a:pt x="663" y="139"/>
                </a:lnTo>
                <a:lnTo>
                  <a:pt x="673" y="182"/>
                </a:lnTo>
                <a:lnTo>
                  <a:pt x="689" y="528"/>
                </a:lnTo>
                <a:lnTo>
                  <a:pt x="689" y="626"/>
                </a:lnTo>
                <a:lnTo>
                  <a:pt x="648" y="626"/>
                </a:lnTo>
                <a:lnTo>
                  <a:pt x="648" y="643"/>
                </a:lnTo>
                <a:lnTo>
                  <a:pt x="295" y="466"/>
                </a:lnTo>
                <a:lnTo>
                  <a:pt x="244" y="486"/>
                </a:lnTo>
                <a:lnTo>
                  <a:pt x="213" y="501"/>
                </a:lnTo>
                <a:lnTo>
                  <a:pt x="176" y="476"/>
                </a:lnTo>
                <a:lnTo>
                  <a:pt x="119" y="460"/>
                </a:lnTo>
                <a:lnTo>
                  <a:pt x="94" y="425"/>
                </a:lnTo>
                <a:lnTo>
                  <a:pt x="62" y="409"/>
                </a:lnTo>
                <a:lnTo>
                  <a:pt x="42" y="419"/>
                </a:lnTo>
                <a:lnTo>
                  <a:pt x="27" y="393"/>
                </a:lnTo>
                <a:lnTo>
                  <a:pt x="27" y="378"/>
                </a:lnTo>
                <a:lnTo>
                  <a:pt x="0" y="337"/>
                </a:lnTo>
                <a:lnTo>
                  <a:pt x="21" y="315"/>
                </a:lnTo>
                <a:lnTo>
                  <a:pt x="11" y="274"/>
                </a:lnTo>
                <a:lnTo>
                  <a:pt x="21" y="249"/>
                </a:lnTo>
                <a:lnTo>
                  <a:pt x="11" y="192"/>
                </a:lnTo>
                <a:lnTo>
                  <a:pt x="0" y="13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7" name="Freeform 144">
            <a:extLst>
              <a:ext uri="{FF2B5EF4-FFF2-40B4-BE49-F238E27FC236}">
                <a16:creationId xmlns:a16="http://schemas.microsoft.com/office/drawing/2014/main" id="{73E757A9-E965-BC4D-BCC7-58E90C179617}"/>
              </a:ext>
            </a:extLst>
          </p:cNvPr>
          <p:cNvSpPr>
            <a:spLocks noChangeArrowheads="1"/>
          </p:cNvSpPr>
          <p:nvPr/>
        </p:nvSpPr>
        <p:spPr bwMode="auto">
          <a:xfrm>
            <a:off x="5842684" y="5113434"/>
            <a:ext cx="210350" cy="411094"/>
          </a:xfrm>
          <a:custGeom>
            <a:avLst/>
            <a:gdLst>
              <a:gd name="T0" fmla="*/ 67 w 343"/>
              <a:gd name="T1" fmla="*/ 625 h 643"/>
              <a:gd name="T2" fmla="*/ 14 w 343"/>
              <a:gd name="T3" fmla="*/ 584 h 643"/>
              <a:gd name="T4" fmla="*/ 4 w 343"/>
              <a:gd name="T5" fmla="*/ 517 h 643"/>
              <a:gd name="T6" fmla="*/ 14 w 343"/>
              <a:gd name="T7" fmla="*/ 439 h 643"/>
              <a:gd name="T8" fmla="*/ 67 w 343"/>
              <a:gd name="T9" fmla="*/ 372 h 643"/>
              <a:gd name="T10" fmla="*/ 67 w 343"/>
              <a:gd name="T11" fmla="*/ 347 h 643"/>
              <a:gd name="T12" fmla="*/ 46 w 343"/>
              <a:gd name="T13" fmla="*/ 315 h 643"/>
              <a:gd name="T14" fmla="*/ 67 w 343"/>
              <a:gd name="T15" fmla="*/ 217 h 643"/>
              <a:gd name="T16" fmla="*/ 92 w 343"/>
              <a:gd name="T17" fmla="*/ 191 h 643"/>
              <a:gd name="T18" fmla="*/ 124 w 343"/>
              <a:gd name="T19" fmla="*/ 191 h 643"/>
              <a:gd name="T20" fmla="*/ 139 w 343"/>
              <a:gd name="T21" fmla="*/ 175 h 643"/>
              <a:gd name="T22" fmla="*/ 149 w 343"/>
              <a:gd name="T23" fmla="*/ 165 h 643"/>
              <a:gd name="T24" fmla="*/ 180 w 343"/>
              <a:gd name="T25" fmla="*/ 165 h 643"/>
              <a:gd name="T26" fmla="*/ 190 w 343"/>
              <a:gd name="T27" fmla="*/ 149 h 643"/>
              <a:gd name="T28" fmla="*/ 206 w 343"/>
              <a:gd name="T29" fmla="*/ 139 h 643"/>
              <a:gd name="T30" fmla="*/ 233 w 343"/>
              <a:gd name="T31" fmla="*/ 124 h 643"/>
              <a:gd name="T32" fmla="*/ 222 w 343"/>
              <a:gd name="T33" fmla="*/ 98 h 643"/>
              <a:gd name="T34" fmla="*/ 233 w 343"/>
              <a:gd name="T35" fmla="*/ 98 h 643"/>
              <a:gd name="T36" fmla="*/ 243 w 343"/>
              <a:gd name="T37" fmla="*/ 72 h 643"/>
              <a:gd name="T38" fmla="*/ 258 w 343"/>
              <a:gd name="T39" fmla="*/ 67 h 643"/>
              <a:gd name="T40" fmla="*/ 274 w 343"/>
              <a:gd name="T41" fmla="*/ 46 h 643"/>
              <a:gd name="T42" fmla="*/ 284 w 343"/>
              <a:gd name="T43" fmla="*/ 16 h 643"/>
              <a:gd name="T44" fmla="*/ 290 w 343"/>
              <a:gd name="T45" fmla="*/ 16 h 643"/>
              <a:gd name="T46" fmla="*/ 300 w 343"/>
              <a:gd name="T47" fmla="*/ 30 h 643"/>
              <a:gd name="T48" fmla="*/ 331 w 343"/>
              <a:gd name="T49" fmla="*/ 108 h 643"/>
              <a:gd name="T50" fmla="*/ 325 w 343"/>
              <a:gd name="T51" fmla="*/ 181 h 643"/>
              <a:gd name="T52" fmla="*/ 300 w 343"/>
              <a:gd name="T53" fmla="*/ 165 h 643"/>
              <a:gd name="T54" fmla="*/ 310 w 343"/>
              <a:gd name="T55" fmla="*/ 206 h 643"/>
              <a:gd name="T56" fmla="*/ 290 w 343"/>
              <a:gd name="T57" fmla="*/ 259 h 643"/>
              <a:gd name="T58" fmla="*/ 206 w 343"/>
              <a:gd name="T59" fmla="*/ 476 h 643"/>
              <a:gd name="T60" fmla="*/ 134 w 343"/>
              <a:gd name="T61" fmla="*/ 625 h 643"/>
              <a:gd name="T62" fmla="*/ 82 w 343"/>
              <a:gd name="T63" fmla="*/ 642 h 6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3"/>
              <a:gd name="T97" fmla="*/ 0 h 643"/>
              <a:gd name="T98" fmla="*/ 343 w 343"/>
              <a:gd name="T99" fmla="*/ 643 h 6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3" h="643">
                <a:moveTo>
                  <a:pt x="82" y="642"/>
                </a:moveTo>
                <a:lnTo>
                  <a:pt x="67" y="625"/>
                </a:lnTo>
                <a:lnTo>
                  <a:pt x="30" y="615"/>
                </a:lnTo>
                <a:lnTo>
                  <a:pt x="14" y="584"/>
                </a:lnTo>
                <a:lnTo>
                  <a:pt x="14" y="533"/>
                </a:lnTo>
                <a:lnTo>
                  <a:pt x="4" y="517"/>
                </a:lnTo>
                <a:lnTo>
                  <a:pt x="0" y="465"/>
                </a:lnTo>
                <a:lnTo>
                  <a:pt x="14" y="439"/>
                </a:lnTo>
                <a:lnTo>
                  <a:pt x="26" y="435"/>
                </a:lnTo>
                <a:lnTo>
                  <a:pt x="67" y="372"/>
                </a:lnTo>
                <a:lnTo>
                  <a:pt x="67" y="367"/>
                </a:lnTo>
                <a:lnTo>
                  <a:pt x="67" y="347"/>
                </a:lnTo>
                <a:lnTo>
                  <a:pt x="57" y="331"/>
                </a:lnTo>
                <a:lnTo>
                  <a:pt x="46" y="315"/>
                </a:lnTo>
                <a:lnTo>
                  <a:pt x="46" y="274"/>
                </a:lnTo>
                <a:lnTo>
                  <a:pt x="67" y="217"/>
                </a:lnTo>
                <a:lnTo>
                  <a:pt x="72" y="196"/>
                </a:lnTo>
                <a:lnTo>
                  <a:pt x="92" y="191"/>
                </a:lnTo>
                <a:lnTo>
                  <a:pt x="108" y="181"/>
                </a:lnTo>
                <a:lnTo>
                  <a:pt x="124" y="191"/>
                </a:lnTo>
                <a:lnTo>
                  <a:pt x="124" y="181"/>
                </a:lnTo>
                <a:lnTo>
                  <a:pt x="139" y="175"/>
                </a:lnTo>
                <a:lnTo>
                  <a:pt x="155" y="181"/>
                </a:lnTo>
                <a:lnTo>
                  <a:pt x="149" y="165"/>
                </a:lnTo>
                <a:lnTo>
                  <a:pt x="180" y="149"/>
                </a:lnTo>
                <a:lnTo>
                  <a:pt x="180" y="165"/>
                </a:lnTo>
                <a:lnTo>
                  <a:pt x="202" y="155"/>
                </a:lnTo>
                <a:lnTo>
                  <a:pt x="190" y="149"/>
                </a:lnTo>
                <a:lnTo>
                  <a:pt x="206" y="124"/>
                </a:lnTo>
                <a:lnTo>
                  <a:pt x="206" y="139"/>
                </a:lnTo>
                <a:lnTo>
                  <a:pt x="222" y="124"/>
                </a:lnTo>
                <a:lnTo>
                  <a:pt x="233" y="124"/>
                </a:lnTo>
                <a:lnTo>
                  <a:pt x="217" y="114"/>
                </a:lnTo>
                <a:lnTo>
                  <a:pt x="222" y="98"/>
                </a:lnTo>
                <a:lnTo>
                  <a:pt x="233" y="108"/>
                </a:lnTo>
                <a:lnTo>
                  <a:pt x="233" y="98"/>
                </a:lnTo>
                <a:lnTo>
                  <a:pt x="222" y="72"/>
                </a:lnTo>
                <a:lnTo>
                  <a:pt x="243" y="72"/>
                </a:lnTo>
                <a:lnTo>
                  <a:pt x="243" y="82"/>
                </a:lnTo>
                <a:lnTo>
                  <a:pt x="258" y="67"/>
                </a:lnTo>
                <a:lnTo>
                  <a:pt x="263" y="72"/>
                </a:lnTo>
                <a:lnTo>
                  <a:pt x="274" y="46"/>
                </a:lnTo>
                <a:lnTo>
                  <a:pt x="263" y="20"/>
                </a:lnTo>
                <a:lnTo>
                  <a:pt x="284" y="16"/>
                </a:lnTo>
                <a:lnTo>
                  <a:pt x="290" y="0"/>
                </a:lnTo>
                <a:lnTo>
                  <a:pt x="290" y="16"/>
                </a:lnTo>
                <a:lnTo>
                  <a:pt x="300" y="16"/>
                </a:lnTo>
                <a:lnTo>
                  <a:pt x="300" y="30"/>
                </a:lnTo>
                <a:lnTo>
                  <a:pt x="310" y="41"/>
                </a:lnTo>
                <a:lnTo>
                  <a:pt x="331" y="108"/>
                </a:lnTo>
                <a:lnTo>
                  <a:pt x="342" y="149"/>
                </a:lnTo>
                <a:lnTo>
                  <a:pt x="325" y="181"/>
                </a:lnTo>
                <a:lnTo>
                  <a:pt x="310" y="165"/>
                </a:lnTo>
                <a:lnTo>
                  <a:pt x="300" y="165"/>
                </a:lnTo>
                <a:lnTo>
                  <a:pt x="300" y="181"/>
                </a:lnTo>
                <a:lnTo>
                  <a:pt x="310" y="206"/>
                </a:lnTo>
                <a:lnTo>
                  <a:pt x="290" y="237"/>
                </a:lnTo>
                <a:lnTo>
                  <a:pt x="290" y="259"/>
                </a:lnTo>
                <a:lnTo>
                  <a:pt x="258" y="357"/>
                </a:lnTo>
                <a:lnTo>
                  <a:pt x="206" y="476"/>
                </a:lnTo>
                <a:lnTo>
                  <a:pt x="155" y="610"/>
                </a:lnTo>
                <a:lnTo>
                  <a:pt x="134" y="625"/>
                </a:lnTo>
                <a:lnTo>
                  <a:pt x="108" y="631"/>
                </a:lnTo>
                <a:lnTo>
                  <a:pt x="82" y="64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8" name="Freeform 145">
            <a:extLst>
              <a:ext uri="{FF2B5EF4-FFF2-40B4-BE49-F238E27FC236}">
                <a16:creationId xmlns:a16="http://schemas.microsoft.com/office/drawing/2014/main" id="{E207E2A1-4CBD-734E-9F4E-5034414C0605}"/>
              </a:ext>
            </a:extLst>
          </p:cNvPr>
          <p:cNvSpPr>
            <a:spLocks noChangeArrowheads="1"/>
          </p:cNvSpPr>
          <p:nvPr/>
        </p:nvSpPr>
        <p:spPr bwMode="auto">
          <a:xfrm>
            <a:off x="5575523" y="5031857"/>
            <a:ext cx="85982" cy="230340"/>
          </a:xfrm>
          <a:custGeom>
            <a:avLst/>
            <a:gdLst>
              <a:gd name="T0" fmla="*/ 6 w 142"/>
              <a:gd name="T1" fmla="*/ 0 h 363"/>
              <a:gd name="T2" fmla="*/ 31 w 142"/>
              <a:gd name="T3" fmla="*/ 10 h 363"/>
              <a:gd name="T4" fmla="*/ 47 w 142"/>
              <a:gd name="T5" fmla="*/ 20 h 363"/>
              <a:gd name="T6" fmla="*/ 73 w 142"/>
              <a:gd name="T7" fmla="*/ 77 h 363"/>
              <a:gd name="T8" fmla="*/ 73 w 142"/>
              <a:gd name="T9" fmla="*/ 102 h 363"/>
              <a:gd name="T10" fmla="*/ 84 w 142"/>
              <a:gd name="T11" fmla="*/ 108 h 363"/>
              <a:gd name="T12" fmla="*/ 73 w 142"/>
              <a:gd name="T13" fmla="*/ 134 h 363"/>
              <a:gd name="T14" fmla="*/ 73 w 142"/>
              <a:gd name="T15" fmla="*/ 196 h 363"/>
              <a:gd name="T16" fmla="*/ 88 w 142"/>
              <a:gd name="T17" fmla="*/ 196 h 363"/>
              <a:gd name="T18" fmla="*/ 110 w 142"/>
              <a:gd name="T19" fmla="*/ 212 h 363"/>
              <a:gd name="T20" fmla="*/ 125 w 142"/>
              <a:gd name="T21" fmla="*/ 243 h 363"/>
              <a:gd name="T22" fmla="*/ 141 w 142"/>
              <a:gd name="T23" fmla="*/ 253 h 363"/>
              <a:gd name="T24" fmla="*/ 135 w 142"/>
              <a:gd name="T25" fmla="*/ 278 h 363"/>
              <a:gd name="T26" fmla="*/ 125 w 142"/>
              <a:gd name="T27" fmla="*/ 310 h 363"/>
              <a:gd name="T28" fmla="*/ 114 w 142"/>
              <a:gd name="T29" fmla="*/ 320 h 363"/>
              <a:gd name="T30" fmla="*/ 110 w 142"/>
              <a:gd name="T31" fmla="*/ 320 h 363"/>
              <a:gd name="T32" fmla="*/ 110 w 142"/>
              <a:gd name="T33" fmla="*/ 346 h 363"/>
              <a:gd name="T34" fmla="*/ 100 w 142"/>
              <a:gd name="T35" fmla="*/ 362 h 363"/>
              <a:gd name="T36" fmla="*/ 88 w 142"/>
              <a:gd name="T37" fmla="*/ 346 h 363"/>
              <a:gd name="T38" fmla="*/ 73 w 142"/>
              <a:gd name="T39" fmla="*/ 320 h 363"/>
              <a:gd name="T40" fmla="*/ 68 w 142"/>
              <a:gd name="T41" fmla="*/ 304 h 363"/>
              <a:gd name="T42" fmla="*/ 73 w 142"/>
              <a:gd name="T43" fmla="*/ 278 h 363"/>
              <a:gd name="T44" fmla="*/ 73 w 142"/>
              <a:gd name="T45" fmla="*/ 243 h 363"/>
              <a:gd name="T46" fmla="*/ 57 w 142"/>
              <a:gd name="T47" fmla="*/ 237 h 363"/>
              <a:gd name="T48" fmla="*/ 31 w 142"/>
              <a:gd name="T49" fmla="*/ 243 h 363"/>
              <a:gd name="T50" fmla="*/ 16 w 142"/>
              <a:gd name="T51" fmla="*/ 212 h 363"/>
              <a:gd name="T52" fmla="*/ 6 w 142"/>
              <a:gd name="T53" fmla="*/ 216 h 363"/>
              <a:gd name="T54" fmla="*/ 0 w 142"/>
              <a:gd name="T55" fmla="*/ 196 h 363"/>
              <a:gd name="T56" fmla="*/ 6 w 142"/>
              <a:gd name="T57" fmla="*/ 175 h 363"/>
              <a:gd name="T58" fmla="*/ 6 w 142"/>
              <a:gd name="T59" fmla="*/ 149 h 363"/>
              <a:gd name="T60" fmla="*/ 27 w 142"/>
              <a:gd name="T61" fmla="*/ 149 h 363"/>
              <a:gd name="T62" fmla="*/ 31 w 142"/>
              <a:gd name="T63" fmla="*/ 145 h 363"/>
              <a:gd name="T64" fmla="*/ 16 w 142"/>
              <a:gd name="T65" fmla="*/ 129 h 363"/>
              <a:gd name="T66" fmla="*/ 27 w 142"/>
              <a:gd name="T67" fmla="*/ 118 h 363"/>
              <a:gd name="T68" fmla="*/ 27 w 142"/>
              <a:gd name="T69" fmla="*/ 87 h 363"/>
              <a:gd name="T70" fmla="*/ 27 w 142"/>
              <a:gd name="T71" fmla="*/ 67 h 363"/>
              <a:gd name="T72" fmla="*/ 41 w 142"/>
              <a:gd name="T73" fmla="*/ 61 h 363"/>
              <a:gd name="T74" fmla="*/ 41 w 142"/>
              <a:gd name="T75" fmla="*/ 51 h 363"/>
              <a:gd name="T76" fmla="*/ 31 w 142"/>
              <a:gd name="T77" fmla="*/ 36 h 363"/>
              <a:gd name="T78" fmla="*/ 16 w 142"/>
              <a:gd name="T79" fmla="*/ 20 h 363"/>
              <a:gd name="T80" fmla="*/ 6 w 142"/>
              <a:gd name="T81" fmla="*/ 0 h 363"/>
              <a:gd name="T82" fmla="*/ 6 w 142"/>
              <a:gd name="T83" fmla="*/ 0 h 3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
              <a:gd name="T127" fmla="*/ 0 h 363"/>
              <a:gd name="T128" fmla="*/ 142 w 142"/>
              <a:gd name="T129" fmla="*/ 363 h 3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 h="363">
                <a:moveTo>
                  <a:pt x="6" y="0"/>
                </a:moveTo>
                <a:lnTo>
                  <a:pt x="31" y="10"/>
                </a:lnTo>
                <a:lnTo>
                  <a:pt x="47" y="20"/>
                </a:lnTo>
                <a:lnTo>
                  <a:pt x="73" y="77"/>
                </a:lnTo>
                <a:lnTo>
                  <a:pt x="73" y="102"/>
                </a:lnTo>
                <a:lnTo>
                  <a:pt x="84" y="108"/>
                </a:lnTo>
                <a:lnTo>
                  <a:pt x="73" y="134"/>
                </a:lnTo>
                <a:lnTo>
                  <a:pt x="73" y="196"/>
                </a:lnTo>
                <a:lnTo>
                  <a:pt x="88" y="196"/>
                </a:lnTo>
                <a:lnTo>
                  <a:pt x="110" y="212"/>
                </a:lnTo>
                <a:lnTo>
                  <a:pt x="125" y="243"/>
                </a:lnTo>
                <a:lnTo>
                  <a:pt x="141" y="253"/>
                </a:lnTo>
                <a:lnTo>
                  <a:pt x="135" y="278"/>
                </a:lnTo>
                <a:lnTo>
                  <a:pt x="125" y="310"/>
                </a:lnTo>
                <a:lnTo>
                  <a:pt x="114" y="320"/>
                </a:lnTo>
                <a:lnTo>
                  <a:pt x="110" y="320"/>
                </a:lnTo>
                <a:lnTo>
                  <a:pt x="110" y="346"/>
                </a:lnTo>
                <a:lnTo>
                  <a:pt x="100" y="362"/>
                </a:lnTo>
                <a:lnTo>
                  <a:pt x="88" y="346"/>
                </a:lnTo>
                <a:lnTo>
                  <a:pt x="73" y="320"/>
                </a:lnTo>
                <a:lnTo>
                  <a:pt x="68" y="304"/>
                </a:lnTo>
                <a:lnTo>
                  <a:pt x="73" y="278"/>
                </a:lnTo>
                <a:lnTo>
                  <a:pt x="73" y="243"/>
                </a:lnTo>
                <a:lnTo>
                  <a:pt x="57" y="237"/>
                </a:lnTo>
                <a:lnTo>
                  <a:pt x="31" y="243"/>
                </a:lnTo>
                <a:lnTo>
                  <a:pt x="16" y="212"/>
                </a:lnTo>
                <a:lnTo>
                  <a:pt x="6" y="216"/>
                </a:lnTo>
                <a:lnTo>
                  <a:pt x="0" y="196"/>
                </a:lnTo>
                <a:lnTo>
                  <a:pt x="6" y="175"/>
                </a:lnTo>
                <a:lnTo>
                  <a:pt x="6" y="149"/>
                </a:lnTo>
                <a:lnTo>
                  <a:pt x="27" y="149"/>
                </a:lnTo>
                <a:lnTo>
                  <a:pt x="31" y="145"/>
                </a:lnTo>
                <a:lnTo>
                  <a:pt x="16" y="129"/>
                </a:lnTo>
                <a:lnTo>
                  <a:pt x="27" y="118"/>
                </a:lnTo>
                <a:lnTo>
                  <a:pt x="27" y="87"/>
                </a:lnTo>
                <a:lnTo>
                  <a:pt x="27" y="67"/>
                </a:lnTo>
                <a:lnTo>
                  <a:pt x="41" y="61"/>
                </a:lnTo>
                <a:lnTo>
                  <a:pt x="41" y="51"/>
                </a:lnTo>
                <a:lnTo>
                  <a:pt x="31" y="36"/>
                </a:lnTo>
                <a:lnTo>
                  <a:pt x="16" y="20"/>
                </a:lnTo>
                <a:lnTo>
                  <a:pt x="6"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49" name="Freeform 146">
            <a:extLst>
              <a:ext uri="{FF2B5EF4-FFF2-40B4-BE49-F238E27FC236}">
                <a16:creationId xmlns:a16="http://schemas.microsoft.com/office/drawing/2014/main" id="{5D5EC30E-D3E6-DA4F-8673-383BB62FF983}"/>
              </a:ext>
            </a:extLst>
          </p:cNvPr>
          <p:cNvSpPr>
            <a:spLocks noChangeArrowheads="1"/>
          </p:cNvSpPr>
          <p:nvPr/>
        </p:nvSpPr>
        <p:spPr bwMode="auto">
          <a:xfrm>
            <a:off x="4351807" y="4030516"/>
            <a:ext cx="448337" cy="441485"/>
          </a:xfrm>
          <a:custGeom>
            <a:avLst/>
            <a:gdLst>
              <a:gd name="T0" fmla="*/ 595 w 732"/>
              <a:gd name="T1" fmla="*/ 191 h 689"/>
              <a:gd name="T2" fmla="*/ 621 w 732"/>
              <a:gd name="T3" fmla="*/ 217 h 689"/>
              <a:gd name="T4" fmla="*/ 662 w 732"/>
              <a:gd name="T5" fmla="*/ 232 h 689"/>
              <a:gd name="T6" fmla="*/ 689 w 732"/>
              <a:gd name="T7" fmla="*/ 259 h 689"/>
              <a:gd name="T8" fmla="*/ 689 w 732"/>
              <a:gd name="T9" fmla="*/ 284 h 689"/>
              <a:gd name="T10" fmla="*/ 731 w 732"/>
              <a:gd name="T11" fmla="*/ 367 h 689"/>
              <a:gd name="T12" fmla="*/ 709 w 732"/>
              <a:gd name="T13" fmla="*/ 419 h 689"/>
              <a:gd name="T14" fmla="*/ 678 w 732"/>
              <a:gd name="T15" fmla="*/ 445 h 689"/>
              <a:gd name="T16" fmla="*/ 585 w 732"/>
              <a:gd name="T17" fmla="*/ 460 h 689"/>
              <a:gd name="T18" fmla="*/ 501 w 732"/>
              <a:gd name="T19" fmla="*/ 460 h 689"/>
              <a:gd name="T20" fmla="*/ 450 w 732"/>
              <a:gd name="T21" fmla="*/ 476 h 689"/>
              <a:gd name="T22" fmla="*/ 409 w 732"/>
              <a:gd name="T23" fmla="*/ 517 h 689"/>
              <a:gd name="T24" fmla="*/ 382 w 732"/>
              <a:gd name="T25" fmla="*/ 527 h 689"/>
              <a:gd name="T26" fmla="*/ 378 w 732"/>
              <a:gd name="T27" fmla="*/ 553 h 689"/>
              <a:gd name="T28" fmla="*/ 341 w 732"/>
              <a:gd name="T29" fmla="*/ 543 h 689"/>
              <a:gd name="T30" fmla="*/ 341 w 732"/>
              <a:gd name="T31" fmla="*/ 569 h 689"/>
              <a:gd name="T32" fmla="*/ 325 w 732"/>
              <a:gd name="T33" fmla="*/ 605 h 689"/>
              <a:gd name="T34" fmla="*/ 294 w 732"/>
              <a:gd name="T35" fmla="*/ 610 h 689"/>
              <a:gd name="T36" fmla="*/ 294 w 732"/>
              <a:gd name="T37" fmla="*/ 652 h 689"/>
              <a:gd name="T38" fmla="*/ 274 w 732"/>
              <a:gd name="T39" fmla="*/ 678 h 689"/>
              <a:gd name="T40" fmla="*/ 253 w 732"/>
              <a:gd name="T41" fmla="*/ 662 h 689"/>
              <a:gd name="T42" fmla="*/ 233 w 732"/>
              <a:gd name="T43" fmla="*/ 667 h 689"/>
              <a:gd name="T44" fmla="*/ 227 w 732"/>
              <a:gd name="T45" fmla="*/ 688 h 689"/>
              <a:gd name="T46" fmla="*/ 202 w 732"/>
              <a:gd name="T47" fmla="*/ 667 h 689"/>
              <a:gd name="T48" fmla="*/ 165 w 732"/>
              <a:gd name="T49" fmla="*/ 667 h 689"/>
              <a:gd name="T50" fmla="*/ 160 w 732"/>
              <a:gd name="T51" fmla="*/ 647 h 689"/>
              <a:gd name="T52" fmla="*/ 149 w 732"/>
              <a:gd name="T53" fmla="*/ 621 h 689"/>
              <a:gd name="T54" fmla="*/ 124 w 732"/>
              <a:gd name="T55" fmla="*/ 580 h 689"/>
              <a:gd name="T56" fmla="*/ 108 w 732"/>
              <a:gd name="T57" fmla="*/ 594 h 689"/>
              <a:gd name="T58" fmla="*/ 67 w 732"/>
              <a:gd name="T59" fmla="*/ 610 h 689"/>
              <a:gd name="T60" fmla="*/ 41 w 732"/>
              <a:gd name="T61" fmla="*/ 594 h 689"/>
              <a:gd name="T62" fmla="*/ 36 w 732"/>
              <a:gd name="T63" fmla="*/ 580 h 689"/>
              <a:gd name="T64" fmla="*/ 16 w 732"/>
              <a:gd name="T65" fmla="*/ 543 h 689"/>
              <a:gd name="T66" fmla="*/ 0 w 732"/>
              <a:gd name="T67" fmla="*/ 527 h 689"/>
              <a:gd name="T68" fmla="*/ 0 w 732"/>
              <a:gd name="T69" fmla="*/ 496 h 689"/>
              <a:gd name="T70" fmla="*/ 10 w 732"/>
              <a:gd name="T71" fmla="*/ 470 h 689"/>
              <a:gd name="T72" fmla="*/ 26 w 732"/>
              <a:gd name="T73" fmla="*/ 429 h 689"/>
              <a:gd name="T74" fmla="*/ 57 w 732"/>
              <a:gd name="T75" fmla="*/ 435 h 689"/>
              <a:gd name="T76" fmla="*/ 119 w 732"/>
              <a:gd name="T77" fmla="*/ 435 h 689"/>
              <a:gd name="T78" fmla="*/ 284 w 732"/>
              <a:gd name="T79" fmla="*/ 445 h 689"/>
              <a:gd name="T80" fmla="*/ 284 w 732"/>
              <a:gd name="T81" fmla="*/ 392 h 689"/>
              <a:gd name="T82" fmla="*/ 325 w 732"/>
              <a:gd name="T83" fmla="*/ 0 h 6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2"/>
              <a:gd name="T127" fmla="*/ 0 h 689"/>
              <a:gd name="T128" fmla="*/ 732 w 732"/>
              <a:gd name="T129" fmla="*/ 689 h 6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2" h="689">
                <a:moveTo>
                  <a:pt x="325" y="0"/>
                </a:moveTo>
                <a:lnTo>
                  <a:pt x="595" y="191"/>
                </a:lnTo>
                <a:lnTo>
                  <a:pt x="595" y="202"/>
                </a:lnTo>
                <a:lnTo>
                  <a:pt x="621" y="217"/>
                </a:lnTo>
                <a:lnTo>
                  <a:pt x="642" y="227"/>
                </a:lnTo>
                <a:lnTo>
                  <a:pt x="662" y="232"/>
                </a:lnTo>
                <a:lnTo>
                  <a:pt x="678" y="243"/>
                </a:lnTo>
                <a:lnTo>
                  <a:pt x="689" y="259"/>
                </a:lnTo>
                <a:lnTo>
                  <a:pt x="678" y="279"/>
                </a:lnTo>
                <a:lnTo>
                  <a:pt x="689" y="284"/>
                </a:lnTo>
                <a:lnTo>
                  <a:pt x="731" y="279"/>
                </a:lnTo>
                <a:lnTo>
                  <a:pt x="731" y="367"/>
                </a:lnTo>
                <a:lnTo>
                  <a:pt x="719" y="377"/>
                </a:lnTo>
                <a:lnTo>
                  <a:pt x="709" y="419"/>
                </a:lnTo>
                <a:lnTo>
                  <a:pt x="693" y="449"/>
                </a:lnTo>
                <a:lnTo>
                  <a:pt x="678" y="445"/>
                </a:lnTo>
                <a:lnTo>
                  <a:pt x="595" y="449"/>
                </a:lnTo>
                <a:lnTo>
                  <a:pt x="585" y="460"/>
                </a:lnTo>
                <a:lnTo>
                  <a:pt x="543" y="470"/>
                </a:lnTo>
                <a:lnTo>
                  <a:pt x="501" y="460"/>
                </a:lnTo>
                <a:lnTo>
                  <a:pt x="491" y="476"/>
                </a:lnTo>
                <a:lnTo>
                  <a:pt x="450" y="476"/>
                </a:lnTo>
                <a:lnTo>
                  <a:pt x="445" y="502"/>
                </a:lnTo>
                <a:lnTo>
                  <a:pt x="409" y="517"/>
                </a:lnTo>
                <a:lnTo>
                  <a:pt x="403" y="527"/>
                </a:lnTo>
                <a:lnTo>
                  <a:pt x="382" y="527"/>
                </a:lnTo>
                <a:lnTo>
                  <a:pt x="393" y="543"/>
                </a:lnTo>
                <a:lnTo>
                  <a:pt x="378" y="553"/>
                </a:lnTo>
                <a:lnTo>
                  <a:pt x="362" y="537"/>
                </a:lnTo>
                <a:lnTo>
                  <a:pt x="341" y="543"/>
                </a:lnTo>
                <a:lnTo>
                  <a:pt x="352" y="569"/>
                </a:lnTo>
                <a:lnTo>
                  <a:pt x="341" y="569"/>
                </a:lnTo>
                <a:lnTo>
                  <a:pt x="341" y="584"/>
                </a:lnTo>
                <a:lnTo>
                  <a:pt x="325" y="605"/>
                </a:lnTo>
                <a:lnTo>
                  <a:pt x="315" y="605"/>
                </a:lnTo>
                <a:lnTo>
                  <a:pt x="294" y="610"/>
                </a:lnTo>
                <a:lnTo>
                  <a:pt x="300" y="637"/>
                </a:lnTo>
                <a:lnTo>
                  <a:pt x="294" y="652"/>
                </a:lnTo>
                <a:lnTo>
                  <a:pt x="294" y="667"/>
                </a:lnTo>
                <a:lnTo>
                  <a:pt x="274" y="678"/>
                </a:lnTo>
                <a:lnTo>
                  <a:pt x="259" y="678"/>
                </a:lnTo>
                <a:lnTo>
                  <a:pt x="253" y="662"/>
                </a:lnTo>
                <a:lnTo>
                  <a:pt x="243" y="662"/>
                </a:lnTo>
                <a:lnTo>
                  <a:pt x="233" y="667"/>
                </a:lnTo>
                <a:lnTo>
                  <a:pt x="227" y="678"/>
                </a:lnTo>
                <a:lnTo>
                  <a:pt x="227" y="688"/>
                </a:lnTo>
                <a:lnTo>
                  <a:pt x="206" y="678"/>
                </a:lnTo>
                <a:lnTo>
                  <a:pt x="202" y="667"/>
                </a:lnTo>
                <a:lnTo>
                  <a:pt x="186" y="688"/>
                </a:lnTo>
                <a:lnTo>
                  <a:pt x="165" y="667"/>
                </a:lnTo>
                <a:lnTo>
                  <a:pt x="165" y="652"/>
                </a:lnTo>
                <a:lnTo>
                  <a:pt x="160" y="647"/>
                </a:lnTo>
                <a:lnTo>
                  <a:pt x="160" y="625"/>
                </a:lnTo>
                <a:lnTo>
                  <a:pt x="149" y="621"/>
                </a:lnTo>
                <a:lnTo>
                  <a:pt x="145" y="610"/>
                </a:lnTo>
                <a:lnTo>
                  <a:pt x="124" y="580"/>
                </a:lnTo>
                <a:lnTo>
                  <a:pt x="119" y="584"/>
                </a:lnTo>
                <a:lnTo>
                  <a:pt x="108" y="594"/>
                </a:lnTo>
                <a:lnTo>
                  <a:pt x="92" y="594"/>
                </a:lnTo>
                <a:lnTo>
                  <a:pt x="67" y="610"/>
                </a:lnTo>
                <a:lnTo>
                  <a:pt x="51" y="594"/>
                </a:lnTo>
                <a:lnTo>
                  <a:pt x="41" y="594"/>
                </a:lnTo>
                <a:lnTo>
                  <a:pt x="36" y="584"/>
                </a:lnTo>
                <a:lnTo>
                  <a:pt x="36" y="580"/>
                </a:lnTo>
                <a:lnTo>
                  <a:pt x="36" y="559"/>
                </a:lnTo>
                <a:lnTo>
                  <a:pt x="16" y="543"/>
                </a:lnTo>
                <a:lnTo>
                  <a:pt x="10" y="543"/>
                </a:lnTo>
                <a:lnTo>
                  <a:pt x="0" y="527"/>
                </a:lnTo>
                <a:lnTo>
                  <a:pt x="10" y="502"/>
                </a:lnTo>
                <a:lnTo>
                  <a:pt x="0" y="496"/>
                </a:lnTo>
                <a:lnTo>
                  <a:pt x="0" y="476"/>
                </a:lnTo>
                <a:lnTo>
                  <a:pt x="10" y="470"/>
                </a:lnTo>
                <a:lnTo>
                  <a:pt x="10" y="449"/>
                </a:lnTo>
                <a:lnTo>
                  <a:pt x="26" y="429"/>
                </a:lnTo>
                <a:lnTo>
                  <a:pt x="51" y="449"/>
                </a:lnTo>
                <a:lnTo>
                  <a:pt x="57" y="435"/>
                </a:lnTo>
                <a:lnTo>
                  <a:pt x="108" y="445"/>
                </a:lnTo>
                <a:lnTo>
                  <a:pt x="119" y="435"/>
                </a:lnTo>
                <a:lnTo>
                  <a:pt x="124" y="445"/>
                </a:lnTo>
                <a:lnTo>
                  <a:pt x="284" y="445"/>
                </a:lnTo>
                <a:lnTo>
                  <a:pt x="300" y="408"/>
                </a:lnTo>
                <a:lnTo>
                  <a:pt x="284" y="392"/>
                </a:lnTo>
                <a:lnTo>
                  <a:pt x="253" y="0"/>
                </a:lnTo>
                <a:lnTo>
                  <a:pt x="325"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0" name="Freeform 147">
            <a:extLst>
              <a:ext uri="{FF2B5EF4-FFF2-40B4-BE49-F238E27FC236}">
                <a16:creationId xmlns:a16="http://schemas.microsoft.com/office/drawing/2014/main" id="{51172C0E-83B5-0A46-9DE5-33FEB9C95387}"/>
              </a:ext>
            </a:extLst>
          </p:cNvPr>
          <p:cNvSpPr>
            <a:spLocks noChangeArrowheads="1"/>
          </p:cNvSpPr>
          <p:nvPr/>
        </p:nvSpPr>
        <p:spPr bwMode="auto">
          <a:xfrm>
            <a:off x="4218228" y="3699402"/>
            <a:ext cx="431448" cy="452683"/>
          </a:xfrm>
          <a:custGeom>
            <a:avLst/>
            <a:gdLst>
              <a:gd name="T0" fmla="*/ 662 w 705"/>
              <a:gd name="T1" fmla="*/ 31 h 707"/>
              <a:gd name="T2" fmla="*/ 677 w 705"/>
              <a:gd name="T3" fmla="*/ 52 h 707"/>
              <a:gd name="T4" fmla="*/ 687 w 705"/>
              <a:gd name="T5" fmla="*/ 78 h 707"/>
              <a:gd name="T6" fmla="*/ 687 w 705"/>
              <a:gd name="T7" fmla="*/ 99 h 707"/>
              <a:gd name="T8" fmla="*/ 694 w 705"/>
              <a:gd name="T9" fmla="*/ 135 h 707"/>
              <a:gd name="T10" fmla="*/ 704 w 705"/>
              <a:gd name="T11" fmla="*/ 151 h 707"/>
              <a:gd name="T12" fmla="*/ 704 w 705"/>
              <a:gd name="T13" fmla="*/ 166 h 707"/>
              <a:gd name="T14" fmla="*/ 704 w 705"/>
              <a:gd name="T15" fmla="*/ 176 h 707"/>
              <a:gd name="T16" fmla="*/ 626 w 705"/>
              <a:gd name="T17" fmla="*/ 187 h 707"/>
              <a:gd name="T18" fmla="*/ 626 w 705"/>
              <a:gd name="T19" fmla="*/ 202 h 707"/>
              <a:gd name="T20" fmla="*/ 595 w 705"/>
              <a:gd name="T21" fmla="*/ 207 h 707"/>
              <a:gd name="T22" fmla="*/ 595 w 705"/>
              <a:gd name="T23" fmla="*/ 217 h 707"/>
              <a:gd name="T24" fmla="*/ 595 w 705"/>
              <a:gd name="T25" fmla="*/ 233 h 707"/>
              <a:gd name="T26" fmla="*/ 579 w 705"/>
              <a:gd name="T27" fmla="*/ 249 h 707"/>
              <a:gd name="T28" fmla="*/ 527 w 705"/>
              <a:gd name="T29" fmla="*/ 296 h 707"/>
              <a:gd name="T30" fmla="*/ 491 w 705"/>
              <a:gd name="T31" fmla="*/ 301 h 707"/>
              <a:gd name="T32" fmla="*/ 476 w 705"/>
              <a:gd name="T33" fmla="*/ 296 h 707"/>
              <a:gd name="T34" fmla="*/ 460 w 705"/>
              <a:gd name="T35" fmla="*/ 301 h 707"/>
              <a:gd name="T36" fmla="*/ 434 w 705"/>
              <a:gd name="T37" fmla="*/ 301 h 707"/>
              <a:gd name="T38" fmla="*/ 393 w 705"/>
              <a:gd name="T39" fmla="*/ 327 h 707"/>
              <a:gd name="T40" fmla="*/ 378 w 705"/>
              <a:gd name="T41" fmla="*/ 337 h 707"/>
              <a:gd name="T42" fmla="*/ 378 w 705"/>
              <a:gd name="T43" fmla="*/ 404 h 707"/>
              <a:gd name="T44" fmla="*/ 378 w 705"/>
              <a:gd name="T45" fmla="*/ 472 h 707"/>
              <a:gd name="T46" fmla="*/ 227 w 705"/>
              <a:gd name="T47" fmla="*/ 476 h 707"/>
              <a:gd name="T48" fmla="*/ 227 w 705"/>
              <a:gd name="T49" fmla="*/ 586 h 707"/>
              <a:gd name="T50" fmla="*/ 186 w 705"/>
              <a:gd name="T51" fmla="*/ 601 h 707"/>
              <a:gd name="T52" fmla="*/ 175 w 705"/>
              <a:gd name="T53" fmla="*/ 611 h 707"/>
              <a:gd name="T54" fmla="*/ 175 w 705"/>
              <a:gd name="T55" fmla="*/ 627 h 707"/>
              <a:gd name="T56" fmla="*/ 175 w 705"/>
              <a:gd name="T57" fmla="*/ 689 h 707"/>
              <a:gd name="T58" fmla="*/ 10 w 705"/>
              <a:gd name="T59" fmla="*/ 689 h 707"/>
              <a:gd name="T60" fmla="*/ 0 w 705"/>
              <a:gd name="T61" fmla="*/ 706 h 707"/>
              <a:gd name="T62" fmla="*/ 10 w 705"/>
              <a:gd name="T63" fmla="*/ 664 h 707"/>
              <a:gd name="T64" fmla="*/ 26 w 705"/>
              <a:gd name="T65" fmla="*/ 642 h 707"/>
              <a:gd name="T66" fmla="*/ 36 w 705"/>
              <a:gd name="T67" fmla="*/ 627 h 707"/>
              <a:gd name="T68" fmla="*/ 41 w 705"/>
              <a:gd name="T69" fmla="*/ 611 h 707"/>
              <a:gd name="T70" fmla="*/ 51 w 705"/>
              <a:gd name="T71" fmla="*/ 596 h 707"/>
              <a:gd name="T72" fmla="*/ 67 w 705"/>
              <a:gd name="T73" fmla="*/ 570 h 707"/>
              <a:gd name="T74" fmla="*/ 98 w 705"/>
              <a:gd name="T75" fmla="*/ 534 h 707"/>
              <a:gd name="T76" fmla="*/ 98 w 705"/>
              <a:gd name="T77" fmla="*/ 503 h 707"/>
              <a:gd name="T78" fmla="*/ 118 w 705"/>
              <a:gd name="T79" fmla="*/ 472 h 707"/>
              <a:gd name="T80" fmla="*/ 160 w 705"/>
              <a:gd name="T81" fmla="*/ 425 h 707"/>
              <a:gd name="T82" fmla="*/ 186 w 705"/>
              <a:gd name="T83" fmla="*/ 384 h 707"/>
              <a:gd name="T84" fmla="*/ 233 w 705"/>
              <a:gd name="T85" fmla="*/ 368 h 707"/>
              <a:gd name="T86" fmla="*/ 268 w 705"/>
              <a:gd name="T87" fmla="*/ 352 h 707"/>
              <a:gd name="T88" fmla="*/ 310 w 705"/>
              <a:gd name="T89" fmla="*/ 311 h 707"/>
              <a:gd name="T90" fmla="*/ 336 w 705"/>
              <a:gd name="T91" fmla="*/ 270 h 707"/>
              <a:gd name="T92" fmla="*/ 325 w 705"/>
              <a:gd name="T93" fmla="*/ 249 h 707"/>
              <a:gd name="T94" fmla="*/ 325 w 705"/>
              <a:gd name="T95" fmla="*/ 207 h 707"/>
              <a:gd name="T96" fmla="*/ 341 w 705"/>
              <a:gd name="T97" fmla="*/ 187 h 707"/>
              <a:gd name="T98" fmla="*/ 351 w 705"/>
              <a:gd name="T99" fmla="*/ 161 h 707"/>
              <a:gd name="T100" fmla="*/ 378 w 705"/>
              <a:gd name="T101" fmla="*/ 125 h 707"/>
              <a:gd name="T102" fmla="*/ 409 w 705"/>
              <a:gd name="T103" fmla="*/ 109 h 707"/>
              <a:gd name="T104" fmla="*/ 460 w 705"/>
              <a:gd name="T105" fmla="*/ 84 h 707"/>
              <a:gd name="T106" fmla="*/ 476 w 705"/>
              <a:gd name="T107" fmla="*/ 42 h 707"/>
              <a:gd name="T108" fmla="*/ 491 w 705"/>
              <a:gd name="T109" fmla="*/ 0 h 707"/>
              <a:gd name="T110" fmla="*/ 517 w 705"/>
              <a:gd name="T111" fmla="*/ 0 h 707"/>
              <a:gd name="T112" fmla="*/ 542 w 705"/>
              <a:gd name="T113" fmla="*/ 27 h 707"/>
              <a:gd name="T114" fmla="*/ 585 w 705"/>
              <a:gd name="T115" fmla="*/ 27 h 707"/>
              <a:gd name="T116" fmla="*/ 610 w 705"/>
              <a:gd name="T117" fmla="*/ 27 h 707"/>
              <a:gd name="T118" fmla="*/ 626 w 705"/>
              <a:gd name="T119" fmla="*/ 16 h 707"/>
              <a:gd name="T120" fmla="*/ 636 w 705"/>
              <a:gd name="T121" fmla="*/ 31 h 707"/>
              <a:gd name="T122" fmla="*/ 662 w 705"/>
              <a:gd name="T123" fmla="*/ 31 h 707"/>
              <a:gd name="T124" fmla="*/ 662 w 705"/>
              <a:gd name="T125" fmla="*/ 31 h 7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5"/>
              <a:gd name="T190" fmla="*/ 0 h 707"/>
              <a:gd name="T191" fmla="*/ 705 w 705"/>
              <a:gd name="T192" fmla="*/ 707 h 7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5" h="707">
                <a:moveTo>
                  <a:pt x="662" y="31"/>
                </a:moveTo>
                <a:lnTo>
                  <a:pt x="677" y="52"/>
                </a:lnTo>
                <a:lnTo>
                  <a:pt x="687" y="78"/>
                </a:lnTo>
                <a:lnTo>
                  <a:pt x="687" y="99"/>
                </a:lnTo>
                <a:lnTo>
                  <a:pt x="694" y="135"/>
                </a:lnTo>
                <a:lnTo>
                  <a:pt x="704" y="151"/>
                </a:lnTo>
                <a:lnTo>
                  <a:pt x="704" y="166"/>
                </a:lnTo>
                <a:lnTo>
                  <a:pt x="704" y="176"/>
                </a:lnTo>
                <a:lnTo>
                  <a:pt x="626" y="187"/>
                </a:lnTo>
                <a:lnTo>
                  <a:pt x="626" y="202"/>
                </a:lnTo>
                <a:lnTo>
                  <a:pt x="595" y="207"/>
                </a:lnTo>
                <a:lnTo>
                  <a:pt x="595" y="217"/>
                </a:lnTo>
                <a:lnTo>
                  <a:pt x="595" y="233"/>
                </a:lnTo>
                <a:lnTo>
                  <a:pt x="579" y="249"/>
                </a:lnTo>
                <a:lnTo>
                  <a:pt x="527" y="296"/>
                </a:lnTo>
                <a:lnTo>
                  <a:pt x="491" y="301"/>
                </a:lnTo>
                <a:lnTo>
                  <a:pt x="476" y="296"/>
                </a:lnTo>
                <a:lnTo>
                  <a:pt x="460" y="301"/>
                </a:lnTo>
                <a:lnTo>
                  <a:pt x="434" y="301"/>
                </a:lnTo>
                <a:lnTo>
                  <a:pt x="393" y="327"/>
                </a:lnTo>
                <a:lnTo>
                  <a:pt x="378" y="337"/>
                </a:lnTo>
                <a:lnTo>
                  <a:pt x="378" y="404"/>
                </a:lnTo>
                <a:lnTo>
                  <a:pt x="378" y="472"/>
                </a:lnTo>
                <a:lnTo>
                  <a:pt x="227" y="476"/>
                </a:lnTo>
                <a:lnTo>
                  <a:pt x="227" y="586"/>
                </a:lnTo>
                <a:lnTo>
                  <a:pt x="186" y="601"/>
                </a:lnTo>
                <a:lnTo>
                  <a:pt x="175" y="611"/>
                </a:lnTo>
                <a:lnTo>
                  <a:pt x="175" y="627"/>
                </a:lnTo>
                <a:lnTo>
                  <a:pt x="175" y="689"/>
                </a:lnTo>
                <a:lnTo>
                  <a:pt x="10" y="689"/>
                </a:lnTo>
                <a:lnTo>
                  <a:pt x="0" y="706"/>
                </a:lnTo>
                <a:lnTo>
                  <a:pt x="10" y="664"/>
                </a:lnTo>
                <a:lnTo>
                  <a:pt x="26" y="642"/>
                </a:lnTo>
                <a:lnTo>
                  <a:pt x="36" y="627"/>
                </a:lnTo>
                <a:lnTo>
                  <a:pt x="41" y="611"/>
                </a:lnTo>
                <a:lnTo>
                  <a:pt x="51" y="596"/>
                </a:lnTo>
                <a:lnTo>
                  <a:pt x="67" y="570"/>
                </a:lnTo>
                <a:lnTo>
                  <a:pt x="98" y="534"/>
                </a:lnTo>
                <a:lnTo>
                  <a:pt x="98" y="503"/>
                </a:lnTo>
                <a:lnTo>
                  <a:pt x="118" y="472"/>
                </a:lnTo>
                <a:lnTo>
                  <a:pt x="160" y="425"/>
                </a:lnTo>
                <a:lnTo>
                  <a:pt x="186" y="384"/>
                </a:lnTo>
                <a:lnTo>
                  <a:pt x="233" y="368"/>
                </a:lnTo>
                <a:lnTo>
                  <a:pt x="268" y="352"/>
                </a:lnTo>
                <a:lnTo>
                  <a:pt x="310" y="311"/>
                </a:lnTo>
                <a:lnTo>
                  <a:pt x="336" y="270"/>
                </a:lnTo>
                <a:lnTo>
                  <a:pt x="325" y="249"/>
                </a:lnTo>
                <a:lnTo>
                  <a:pt x="325" y="207"/>
                </a:lnTo>
                <a:lnTo>
                  <a:pt x="341" y="187"/>
                </a:lnTo>
                <a:lnTo>
                  <a:pt x="351" y="161"/>
                </a:lnTo>
                <a:lnTo>
                  <a:pt x="378" y="125"/>
                </a:lnTo>
                <a:lnTo>
                  <a:pt x="409" y="109"/>
                </a:lnTo>
                <a:lnTo>
                  <a:pt x="460" y="84"/>
                </a:lnTo>
                <a:lnTo>
                  <a:pt x="476" y="42"/>
                </a:lnTo>
                <a:lnTo>
                  <a:pt x="491" y="0"/>
                </a:lnTo>
                <a:lnTo>
                  <a:pt x="517" y="0"/>
                </a:lnTo>
                <a:lnTo>
                  <a:pt x="542" y="27"/>
                </a:lnTo>
                <a:lnTo>
                  <a:pt x="585" y="27"/>
                </a:lnTo>
                <a:lnTo>
                  <a:pt x="610" y="27"/>
                </a:lnTo>
                <a:lnTo>
                  <a:pt x="626" y="16"/>
                </a:lnTo>
                <a:lnTo>
                  <a:pt x="636" y="31"/>
                </a:lnTo>
                <a:lnTo>
                  <a:pt x="662"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1" name="Freeform 148">
            <a:extLst>
              <a:ext uri="{FF2B5EF4-FFF2-40B4-BE49-F238E27FC236}">
                <a16:creationId xmlns:a16="http://schemas.microsoft.com/office/drawing/2014/main" id="{20AF0DA1-B01A-6D47-84E6-8871450DE614}"/>
              </a:ext>
            </a:extLst>
          </p:cNvPr>
          <p:cNvSpPr>
            <a:spLocks noChangeArrowheads="1"/>
          </p:cNvSpPr>
          <p:nvPr/>
        </p:nvSpPr>
        <p:spPr bwMode="auto">
          <a:xfrm>
            <a:off x="4218227" y="3958533"/>
            <a:ext cx="333182" cy="377503"/>
          </a:xfrm>
          <a:custGeom>
            <a:avLst/>
            <a:gdLst>
              <a:gd name="T0" fmla="*/ 378 w 544"/>
              <a:gd name="T1" fmla="*/ 0 h 592"/>
              <a:gd name="T2" fmla="*/ 543 w 544"/>
              <a:gd name="T3" fmla="*/ 115 h 592"/>
              <a:gd name="T4" fmla="*/ 470 w 544"/>
              <a:gd name="T5" fmla="*/ 115 h 592"/>
              <a:gd name="T6" fmla="*/ 502 w 544"/>
              <a:gd name="T7" fmla="*/ 507 h 592"/>
              <a:gd name="T8" fmla="*/ 517 w 544"/>
              <a:gd name="T9" fmla="*/ 523 h 592"/>
              <a:gd name="T10" fmla="*/ 502 w 544"/>
              <a:gd name="T11" fmla="*/ 560 h 592"/>
              <a:gd name="T12" fmla="*/ 341 w 544"/>
              <a:gd name="T13" fmla="*/ 560 h 592"/>
              <a:gd name="T14" fmla="*/ 337 w 544"/>
              <a:gd name="T15" fmla="*/ 550 h 592"/>
              <a:gd name="T16" fmla="*/ 326 w 544"/>
              <a:gd name="T17" fmla="*/ 560 h 592"/>
              <a:gd name="T18" fmla="*/ 274 w 544"/>
              <a:gd name="T19" fmla="*/ 550 h 592"/>
              <a:gd name="T20" fmla="*/ 269 w 544"/>
              <a:gd name="T21" fmla="*/ 564 h 592"/>
              <a:gd name="T22" fmla="*/ 243 w 544"/>
              <a:gd name="T23" fmla="*/ 544 h 592"/>
              <a:gd name="T24" fmla="*/ 227 w 544"/>
              <a:gd name="T25" fmla="*/ 564 h 592"/>
              <a:gd name="T26" fmla="*/ 227 w 544"/>
              <a:gd name="T27" fmla="*/ 586 h 592"/>
              <a:gd name="T28" fmla="*/ 217 w 544"/>
              <a:gd name="T29" fmla="*/ 591 h 592"/>
              <a:gd name="T30" fmla="*/ 191 w 544"/>
              <a:gd name="T31" fmla="*/ 586 h 592"/>
              <a:gd name="T32" fmla="*/ 186 w 544"/>
              <a:gd name="T33" fmla="*/ 575 h 592"/>
              <a:gd name="T34" fmla="*/ 175 w 544"/>
              <a:gd name="T35" fmla="*/ 560 h 592"/>
              <a:gd name="T36" fmla="*/ 165 w 544"/>
              <a:gd name="T37" fmla="*/ 560 h 592"/>
              <a:gd name="T38" fmla="*/ 161 w 544"/>
              <a:gd name="T39" fmla="*/ 534 h 592"/>
              <a:gd name="T40" fmla="*/ 145 w 544"/>
              <a:gd name="T41" fmla="*/ 534 h 592"/>
              <a:gd name="T42" fmla="*/ 124 w 544"/>
              <a:gd name="T43" fmla="*/ 507 h 592"/>
              <a:gd name="T44" fmla="*/ 108 w 544"/>
              <a:gd name="T45" fmla="*/ 503 h 592"/>
              <a:gd name="T46" fmla="*/ 67 w 544"/>
              <a:gd name="T47" fmla="*/ 507 h 592"/>
              <a:gd name="T48" fmla="*/ 36 w 544"/>
              <a:gd name="T49" fmla="*/ 507 h 592"/>
              <a:gd name="T50" fmla="*/ 14 w 544"/>
              <a:gd name="T51" fmla="*/ 523 h 592"/>
              <a:gd name="T52" fmla="*/ 26 w 544"/>
              <a:gd name="T53" fmla="*/ 492 h 592"/>
              <a:gd name="T54" fmla="*/ 41 w 544"/>
              <a:gd name="T55" fmla="*/ 450 h 592"/>
              <a:gd name="T56" fmla="*/ 36 w 544"/>
              <a:gd name="T57" fmla="*/ 399 h 592"/>
              <a:gd name="T58" fmla="*/ 14 w 544"/>
              <a:gd name="T59" fmla="*/ 373 h 592"/>
              <a:gd name="T60" fmla="*/ 36 w 544"/>
              <a:gd name="T61" fmla="*/ 373 h 592"/>
              <a:gd name="T62" fmla="*/ 36 w 544"/>
              <a:gd name="T63" fmla="*/ 347 h 592"/>
              <a:gd name="T64" fmla="*/ 26 w 544"/>
              <a:gd name="T65" fmla="*/ 317 h 592"/>
              <a:gd name="T66" fmla="*/ 14 w 544"/>
              <a:gd name="T67" fmla="*/ 327 h 592"/>
              <a:gd name="T68" fmla="*/ 10 w 544"/>
              <a:gd name="T69" fmla="*/ 301 h 592"/>
              <a:gd name="T70" fmla="*/ 0 w 544"/>
              <a:gd name="T71" fmla="*/ 301 h 592"/>
              <a:gd name="T72" fmla="*/ 10 w 544"/>
              <a:gd name="T73" fmla="*/ 285 h 592"/>
              <a:gd name="T74" fmla="*/ 175 w 544"/>
              <a:gd name="T75" fmla="*/ 285 h 592"/>
              <a:gd name="T76" fmla="*/ 175 w 544"/>
              <a:gd name="T77" fmla="*/ 223 h 592"/>
              <a:gd name="T78" fmla="*/ 175 w 544"/>
              <a:gd name="T79" fmla="*/ 207 h 592"/>
              <a:gd name="T80" fmla="*/ 186 w 544"/>
              <a:gd name="T81" fmla="*/ 197 h 592"/>
              <a:gd name="T82" fmla="*/ 227 w 544"/>
              <a:gd name="T83" fmla="*/ 182 h 592"/>
              <a:gd name="T84" fmla="*/ 227 w 544"/>
              <a:gd name="T85" fmla="*/ 72 h 592"/>
              <a:gd name="T86" fmla="*/ 378 w 544"/>
              <a:gd name="T87" fmla="*/ 68 h 592"/>
              <a:gd name="T88" fmla="*/ 378 w 544"/>
              <a:gd name="T89" fmla="*/ 0 h 592"/>
              <a:gd name="T90" fmla="*/ 378 w 544"/>
              <a:gd name="T91" fmla="*/ 0 h 5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4"/>
              <a:gd name="T139" fmla="*/ 0 h 592"/>
              <a:gd name="T140" fmla="*/ 544 w 544"/>
              <a:gd name="T141" fmla="*/ 592 h 5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4" h="592">
                <a:moveTo>
                  <a:pt x="378" y="0"/>
                </a:moveTo>
                <a:lnTo>
                  <a:pt x="543" y="115"/>
                </a:lnTo>
                <a:lnTo>
                  <a:pt x="470" y="115"/>
                </a:lnTo>
                <a:lnTo>
                  <a:pt x="502" y="507"/>
                </a:lnTo>
                <a:lnTo>
                  <a:pt x="517" y="523"/>
                </a:lnTo>
                <a:lnTo>
                  <a:pt x="502" y="560"/>
                </a:lnTo>
                <a:lnTo>
                  <a:pt x="341" y="560"/>
                </a:lnTo>
                <a:lnTo>
                  <a:pt x="337" y="550"/>
                </a:lnTo>
                <a:lnTo>
                  <a:pt x="326" y="560"/>
                </a:lnTo>
                <a:lnTo>
                  <a:pt x="274" y="550"/>
                </a:lnTo>
                <a:lnTo>
                  <a:pt x="269" y="564"/>
                </a:lnTo>
                <a:lnTo>
                  <a:pt x="243" y="544"/>
                </a:lnTo>
                <a:lnTo>
                  <a:pt x="227" y="564"/>
                </a:lnTo>
                <a:lnTo>
                  <a:pt x="227" y="586"/>
                </a:lnTo>
                <a:lnTo>
                  <a:pt x="217" y="591"/>
                </a:lnTo>
                <a:lnTo>
                  <a:pt x="191" y="586"/>
                </a:lnTo>
                <a:lnTo>
                  <a:pt x="186" y="575"/>
                </a:lnTo>
                <a:lnTo>
                  <a:pt x="175" y="560"/>
                </a:lnTo>
                <a:lnTo>
                  <a:pt x="165" y="560"/>
                </a:lnTo>
                <a:lnTo>
                  <a:pt x="161" y="534"/>
                </a:lnTo>
                <a:lnTo>
                  <a:pt x="145" y="534"/>
                </a:lnTo>
                <a:lnTo>
                  <a:pt x="124" y="507"/>
                </a:lnTo>
                <a:lnTo>
                  <a:pt x="108" y="503"/>
                </a:lnTo>
                <a:lnTo>
                  <a:pt x="67" y="507"/>
                </a:lnTo>
                <a:lnTo>
                  <a:pt x="36" y="507"/>
                </a:lnTo>
                <a:lnTo>
                  <a:pt x="14" y="523"/>
                </a:lnTo>
                <a:lnTo>
                  <a:pt x="26" y="492"/>
                </a:lnTo>
                <a:lnTo>
                  <a:pt x="41" y="450"/>
                </a:lnTo>
                <a:lnTo>
                  <a:pt x="36" y="399"/>
                </a:lnTo>
                <a:lnTo>
                  <a:pt x="14" y="373"/>
                </a:lnTo>
                <a:lnTo>
                  <a:pt x="36" y="373"/>
                </a:lnTo>
                <a:lnTo>
                  <a:pt x="36" y="347"/>
                </a:lnTo>
                <a:lnTo>
                  <a:pt x="26" y="317"/>
                </a:lnTo>
                <a:lnTo>
                  <a:pt x="14" y="327"/>
                </a:lnTo>
                <a:lnTo>
                  <a:pt x="10" y="301"/>
                </a:lnTo>
                <a:lnTo>
                  <a:pt x="0" y="301"/>
                </a:lnTo>
                <a:lnTo>
                  <a:pt x="10" y="285"/>
                </a:lnTo>
                <a:lnTo>
                  <a:pt x="175" y="285"/>
                </a:lnTo>
                <a:lnTo>
                  <a:pt x="175" y="223"/>
                </a:lnTo>
                <a:lnTo>
                  <a:pt x="175" y="207"/>
                </a:lnTo>
                <a:lnTo>
                  <a:pt x="186" y="197"/>
                </a:lnTo>
                <a:lnTo>
                  <a:pt x="227" y="182"/>
                </a:lnTo>
                <a:lnTo>
                  <a:pt x="227" y="72"/>
                </a:lnTo>
                <a:lnTo>
                  <a:pt x="378" y="68"/>
                </a:lnTo>
                <a:lnTo>
                  <a:pt x="378"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2" name="Freeform 149">
            <a:extLst>
              <a:ext uri="{FF2B5EF4-FFF2-40B4-BE49-F238E27FC236}">
                <a16:creationId xmlns:a16="http://schemas.microsoft.com/office/drawing/2014/main" id="{3BFB4929-2E17-D640-96A8-045043E7E7E1}"/>
              </a:ext>
            </a:extLst>
          </p:cNvPr>
          <p:cNvSpPr>
            <a:spLocks noChangeArrowheads="1"/>
          </p:cNvSpPr>
          <p:nvPr/>
        </p:nvSpPr>
        <p:spPr bwMode="auto">
          <a:xfrm>
            <a:off x="6234211" y="5351774"/>
            <a:ext cx="9212" cy="22394"/>
          </a:xfrm>
          <a:custGeom>
            <a:avLst/>
            <a:gdLst>
              <a:gd name="T0" fmla="*/ 6 w 17"/>
              <a:gd name="T1" fmla="*/ 36 h 37"/>
              <a:gd name="T2" fmla="*/ 0 w 17"/>
              <a:gd name="T3" fmla="*/ 26 h 37"/>
              <a:gd name="T4" fmla="*/ 0 w 17"/>
              <a:gd name="T5" fmla="*/ 20 h 37"/>
              <a:gd name="T6" fmla="*/ 6 w 17"/>
              <a:gd name="T7" fmla="*/ 0 h 37"/>
              <a:gd name="T8" fmla="*/ 16 w 17"/>
              <a:gd name="T9" fmla="*/ 20 h 37"/>
              <a:gd name="T10" fmla="*/ 6 w 17"/>
              <a:gd name="T11" fmla="*/ 36 h 37"/>
              <a:gd name="T12" fmla="*/ 6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6" y="36"/>
                </a:moveTo>
                <a:lnTo>
                  <a:pt x="0" y="26"/>
                </a:lnTo>
                <a:lnTo>
                  <a:pt x="0" y="20"/>
                </a:lnTo>
                <a:lnTo>
                  <a:pt x="6" y="0"/>
                </a:lnTo>
                <a:lnTo>
                  <a:pt x="16" y="20"/>
                </a:lnTo>
                <a:lnTo>
                  <a:pt x="6" y="3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3" name="Freeform 150">
            <a:extLst>
              <a:ext uri="{FF2B5EF4-FFF2-40B4-BE49-F238E27FC236}">
                <a16:creationId xmlns:a16="http://schemas.microsoft.com/office/drawing/2014/main" id="{C2E07751-46C6-C74C-BE79-2961494EE12F}"/>
              </a:ext>
            </a:extLst>
          </p:cNvPr>
          <p:cNvSpPr>
            <a:spLocks noChangeArrowheads="1"/>
          </p:cNvSpPr>
          <p:nvPr/>
        </p:nvSpPr>
        <p:spPr bwMode="auto">
          <a:xfrm>
            <a:off x="5495682" y="5070247"/>
            <a:ext cx="296333" cy="487873"/>
          </a:xfrm>
          <a:custGeom>
            <a:avLst/>
            <a:gdLst>
              <a:gd name="T0" fmla="*/ 243 w 484"/>
              <a:gd name="T1" fmla="*/ 41 h 763"/>
              <a:gd name="T2" fmla="*/ 270 w 484"/>
              <a:gd name="T3" fmla="*/ 41 h 763"/>
              <a:gd name="T4" fmla="*/ 306 w 484"/>
              <a:gd name="T5" fmla="*/ 47 h 763"/>
              <a:gd name="T6" fmla="*/ 337 w 484"/>
              <a:gd name="T7" fmla="*/ 47 h 763"/>
              <a:gd name="T8" fmla="*/ 363 w 484"/>
              <a:gd name="T9" fmla="*/ 31 h 763"/>
              <a:gd name="T10" fmla="*/ 378 w 484"/>
              <a:gd name="T11" fmla="*/ 41 h 763"/>
              <a:gd name="T12" fmla="*/ 415 w 484"/>
              <a:gd name="T13" fmla="*/ 26 h 763"/>
              <a:gd name="T14" fmla="*/ 462 w 484"/>
              <a:gd name="T15" fmla="*/ 0 h 763"/>
              <a:gd name="T16" fmla="*/ 462 w 484"/>
              <a:gd name="T17" fmla="*/ 41 h 763"/>
              <a:gd name="T18" fmla="*/ 462 w 484"/>
              <a:gd name="T19" fmla="*/ 88 h 763"/>
              <a:gd name="T20" fmla="*/ 462 w 484"/>
              <a:gd name="T21" fmla="*/ 114 h 763"/>
              <a:gd name="T22" fmla="*/ 472 w 484"/>
              <a:gd name="T23" fmla="*/ 176 h 763"/>
              <a:gd name="T24" fmla="*/ 472 w 484"/>
              <a:gd name="T25" fmla="*/ 197 h 763"/>
              <a:gd name="T26" fmla="*/ 472 w 484"/>
              <a:gd name="T27" fmla="*/ 217 h 763"/>
              <a:gd name="T28" fmla="*/ 435 w 484"/>
              <a:gd name="T29" fmla="*/ 258 h 763"/>
              <a:gd name="T30" fmla="*/ 419 w 484"/>
              <a:gd name="T31" fmla="*/ 274 h 763"/>
              <a:gd name="T32" fmla="*/ 389 w 484"/>
              <a:gd name="T33" fmla="*/ 300 h 763"/>
              <a:gd name="T34" fmla="*/ 306 w 484"/>
              <a:gd name="T35" fmla="*/ 331 h 763"/>
              <a:gd name="T36" fmla="*/ 296 w 484"/>
              <a:gd name="T37" fmla="*/ 352 h 763"/>
              <a:gd name="T38" fmla="*/ 243 w 484"/>
              <a:gd name="T39" fmla="*/ 393 h 763"/>
              <a:gd name="T40" fmla="*/ 197 w 484"/>
              <a:gd name="T41" fmla="*/ 450 h 763"/>
              <a:gd name="T42" fmla="*/ 213 w 484"/>
              <a:gd name="T43" fmla="*/ 507 h 763"/>
              <a:gd name="T44" fmla="*/ 218 w 484"/>
              <a:gd name="T45" fmla="*/ 533 h 763"/>
              <a:gd name="T46" fmla="*/ 229 w 484"/>
              <a:gd name="T47" fmla="*/ 575 h 763"/>
              <a:gd name="T48" fmla="*/ 213 w 484"/>
              <a:gd name="T49" fmla="*/ 626 h 763"/>
              <a:gd name="T50" fmla="*/ 229 w 484"/>
              <a:gd name="T51" fmla="*/ 632 h 763"/>
              <a:gd name="T52" fmla="*/ 135 w 484"/>
              <a:gd name="T53" fmla="*/ 677 h 763"/>
              <a:gd name="T54" fmla="*/ 104 w 484"/>
              <a:gd name="T55" fmla="*/ 699 h 763"/>
              <a:gd name="T56" fmla="*/ 94 w 484"/>
              <a:gd name="T57" fmla="*/ 724 h 763"/>
              <a:gd name="T58" fmla="*/ 104 w 484"/>
              <a:gd name="T59" fmla="*/ 724 h 763"/>
              <a:gd name="T60" fmla="*/ 88 w 484"/>
              <a:gd name="T61" fmla="*/ 762 h 763"/>
              <a:gd name="T62" fmla="*/ 78 w 484"/>
              <a:gd name="T63" fmla="*/ 724 h 763"/>
              <a:gd name="T64" fmla="*/ 68 w 484"/>
              <a:gd name="T65" fmla="*/ 699 h 763"/>
              <a:gd name="T66" fmla="*/ 68 w 484"/>
              <a:gd name="T67" fmla="*/ 632 h 763"/>
              <a:gd name="T68" fmla="*/ 62 w 484"/>
              <a:gd name="T69" fmla="*/ 575 h 763"/>
              <a:gd name="T70" fmla="*/ 47 w 484"/>
              <a:gd name="T71" fmla="*/ 544 h 763"/>
              <a:gd name="T72" fmla="*/ 104 w 484"/>
              <a:gd name="T73" fmla="*/ 481 h 763"/>
              <a:gd name="T74" fmla="*/ 109 w 484"/>
              <a:gd name="T75" fmla="*/ 450 h 763"/>
              <a:gd name="T76" fmla="*/ 119 w 484"/>
              <a:gd name="T77" fmla="*/ 409 h 763"/>
              <a:gd name="T78" fmla="*/ 119 w 484"/>
              <a:gd name="T79" fmla="*/ 372 h 763"/>
              <a:gd name="T80" fmla="*/ 119 w 484"/>
              <a:gd name="T81" fmla="*/ 368 h 763"/>
              <a:gd name="T82" fmla="*/ 129 w 484"/>
              <a:gd name="T83" fmla="*/ 352 h 763"/>
              <a:gd name="T84" fmla="*/ 129 w 484"/>
              <a:gd name="T85" fmla="*/ 300 h 763"/>
              <a:gd name="T86" fmla="*/ 119 w 484"/>
              <a:gd name="T87" fmla="*/ 264 h 763"/>
              <a:gd name="T88" fmla="*/ 78 w 484"/>
              <a:gd name="T89" fmla="*/ 258 h 763"/>
              <a:gd name="T90" fmla="*/ 52 w 484"/>
              <a:gd name="T91" fmla="*/ 243 h 763"/>
              <a:gd name="T92" fmla="*/ 10 w 484"/>
              <a:gd name="T93" fmla="*/ 233 h 763"/>
              <a:gd name="T94" fmla="*/ 0 w 484"/>
              <a:gd name="T95" fmla="*/ 197 h 763"/>
              <a:gd name="T96" fmla="*/ 145 w 484"/>
              <a:gd name="T97" fmla="*/ 150 h 763"/>
              <a:gd name="T98" fmla="*/ 186 w 484"/>
              <a:gd name="T99" fmla="*/ 176 h 763"/>
              <a:gd name="T100" fmla="*/ 202 w 484"/>
              <a:gd name="T101" fmla="*/ 217 h 763"/>
              <a:gd name="T102" fmla="*/ 202 w 484"/>
              <a:gd name="T103" fmla="*/ 258 h 763"/>
              <a:gd name="T104" fmla="*/ 229 w 484"/>
              <a:gd name="T105" fmla="*/ 300 h 763"/>
              <a:gd name="T106" fmla="*/ 239 w 484"/>
              <a:gd name="T107" fmla="*/ 258 h 763"/>
              <a:gd name="T108" fmla="*/ 254 w 484"/>
              <a:gd name="T109" fmla="*/ 248 h 763"/>
              <a:gd name="T110" fmla="*/ 270 w 484"/>
              <a:gd name="T111" fmla="*/ 192 h 763"/>
              <a:gd name="T112" fmla="*/ 239 w 484"/>
              <a:gd name="T113" fmla="*/ 150 h 763"/>
              <a:gd name="T114" fmla="*/ 202 w 484"/>
              <a:gd name="T115" fmla="*/ 135 h 763"/>
              <a:gd name="T116" fmla="*/ 213 w 484"/>
              <a:gd name="T117" fmla="*/ 47 h 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4"/>
              <a:gd name="T178" fmla="*/ 0 h 763"/>
              <a:gd name="T179" fmla="*/ 484 w 484"/>
              <a:gd name="T180" fmla="*/ 763 h 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4" h="763">
                <a:moveTo>
                  <a:pt x="213" y="47"/>
                </a:moveTo>
                <a:lnTo>
                  <a:pt x="243" y="41"/>
                </a:lnTo>
                <a:lnTo>
                  <a:pt x="254" y="47"/>
                </a:lnTo>
                <a:lnTo>
                  <a:pt x="270" y="41"/>
                </a:lnTo>
                <a:lnTo>
                  <a:pt x="286" y="47"/>
                </a:lnTo>
                <a:lnTo>
                  <a:pt x="306" y="47"/>
                </a:lnTo>
                <a:lnTo>
                  <a:pt x="311" y="47"/>
                </a:lnTo>
                <a:lnTo>
                  <a:pt x="337" y="47"/>
                </a:lnTo>
                <a:lnTo>
                  <a:pt x="352" y="41"/>
                </a:lnTo>
                <a:lnTo>
                  <a:pt x="363" y="31"/>
                </a:lnTo>
                <a:lnTo>
                  <a:pt x="378" y="31"/>
                </a:lnTo>
                <a:lnTo>
                  <a:pt x="378" y="41"/>
                </a:lnTo>
                <a:lnTo>
                  <a:pt x="394" y="31"/>
                </a:lnTo>
                <a:lnTo>
                  <a:pt x="415" y="26"/>
                </a:lnTo>
                <a:lnTo>
                  <a:pt x="446" y="16"/>
                </a:lnTo>
                <a:lnTo>
                  <a:pt x="462" y="0"/>
                </a:lnTo>
                <a:lnTo>
                  <a:pt x="472" y="16"/>
                </a:lnTo>
                <a:lnTo>
                  <a:pt x="462" y="41"/>
                </a:lnTo>
                <a:lnTo>
                  <a:pt x="462" y="68"/>
                </a:lnTo>
                <a:lnTo>
                  <a:pt x="462" y="88"/>
                </a:lnTo>
                <a:lnTo>
                  <a:pt x="472" y="109"/>
                </a:lnTo>
                <a:lnTo>
                  <a:pt x="462" y="114"/>
                </a:lnTo>
                <a:lnTo>
                  <a:pt x="472" y="135"/>
                </a:lnTo>
                <a:lnTo>
                  <a:pt x="472" y="176"/>
                </a:lnTo>
                <a:lnTo>
                  <a:pt x="483" y="182"/>
                </a:lnTo>
                <a:lnTo>
                  <a:pt x="472" y="197"/>
                </a:lnTo>
                <a:lnTo>
                  <a:pt x="462" y="207"/>
                </a:lnTo>
                <a:lnTo>
                  <a:pt x="472" y="217"/>
                </a:lnTo>
                <a:lnTo>
                  <a:pt x="456" y="233"/>
                </a:lnTo>
                <a:lnTo>
                  <a:pt x="435" y="258"/>
                </a:lnTo>
                <a:lnTo>
                  <a:pt x="431" y="264"/>
                </a:lnTo>
                <a:lnTo>
                  <a:pt x="419" y="274"/>
                </a:lnTo>
                <a:lnTo>
                  <a:pt x="394" y="285"/>
                </a:lnTo>
                <a:lnTo>
                  <a:pt x="389" y="300"/>
                </a:lnTo>
                <a:lnTo>
                  <a:pt x="337" y="315"/>
                </a:lnTo>
                <a:lnTo>
                  <a:pt x="306" y="331"/>
                </a:lnTo>
                <a:lnTo>
                  <a:pt x="296" y="342"/>
                </a:lnTo>
                <a:lnTo>
                  <a:pt x="296" y="352"/>
                </a:lnTo>
                <a:lnTo>
                  <a:pt x="270" y="372"/>
                </a:lnTo>
                <a:lnTo>
                  <a:pt x="243" y="393"/>
                </a:lnTo>
                <a:lnTo>
                  <a:pt x="202" y="434"/>
                </a:lnTo>
                <a:lnTo>
                  <a:pt x="197" y="450"/>
                </a:lnTo>
                <a:lnTo>
                  <a:pt x="202" y="476"/>
                </a:lnTo>
                <a:lnTo>
                  <a:pt x="213" y="507"/>
                </a:lnTo>
                <a:lnTo>
                  <a:pt x="218" y="544"/>
                </a:lnTo>
                <a:lnTo>
                  <a:pt x="218" y="533"/>
                </a:lnTo>
                <a:lnTo>
                  <a:pt x="229" y="544"/>
                </a:lnTo>
                <a:lnTo>
                  <a:pt x="229" y="575"/>
                </a:lnTo>
                <a:lnTo>
                  <a:pt x="218" y="589"/>
                </a:lnTo>
                <a:lnTo>
                  <a:pt x="213" y="626"/>
                </a:lnTo>
                <a:lnTo>
                  <a:pt x="218" y="616"/>
                </a:lnTo>
                <a:lnTo>
                  <a:pt x="229" y="632"/>
                </a:lnTo>
                <a:lnTo>
                  <a:pt x="202" y="652"/>
                </a:lnTo>
                <a:lnTo>
                  <a:pt x="135" y="677"/>
                </a:lnTo>
                <a:lnTo>
                  <a:pt x="119" y="683"/>
                </a:lnTo>
                <a:lnTo>
                  <a:pt x="104" y="699"/>
                </a:lnTo>
                <a:lnTo>
                  <a:pt x="88" y="709"/>
                </a:lnTo>
                <a:lnTo>
                  <a:pt x="94" y="724"/>
                </a:lnTo>
                <a:lnTo>
                  <a:pt x="104" y="719"/>
                </a:lnTo>
                <a:lnTo>
                  <a:pt x="104" y="724"/>
                </a:lnTo>
                <a:lnTo>
                  <a:pt x="104" y="762"/>
                </a:lnTo>
                <a:lnTo>
                  <a:pt x="88" y="762"/>
                </a:lnTo>
                <a:lnTo>
                  <a:pt x="68" y="750"/>
                </a:lnTo>
                <a:lnTo>
                  <a:pt x="78" y="724"/>
                </a:lnTo>
                <a:lnTo>
                  <a:pt x="68" y="709"/>
                </a:lnTo>
                <a:lnTo>
                  <a:pt x="68" y="699"/>
                </a:lnTo>
                <a:lnTo>
                  <a:pt x="68" y="667"/>
                </a:lnTo>
                <a:lnTo>
                  <a:pt x="68" y="632"/>
                </a:lnTo>
                <a:lnTo>
                  <a:pt x="52" y="589"/>
                </a:lnTo>
                <a:lnTo>
                  <a:pt x="62" y="575"/>
                </a:lnTo>
                <a:lnTo>
                  <a:pt x="52" y="569"/>
                </a:lnTo>
                <a:lnTo>
                  <a:pt x="47" y="544"/>
                </a:lnTo>
                <a:lnTo>
                  <a:pt x="94" y="502"/>
                </a:lnTo>
                <a:lnTo>
                  <a:pt x="104" y="481"/>
                </a:lnTo>
                <a:lnTo>
                  <a:pt x="104" y="466"/>
                </a:lnTo>
                <a:lnTo>
                  <a:pt x="109" y="450"/>
                </a:lnTo>
                <a:lnTo>
                  <a:pt x="129" y="424"/>
                </a:lnTo>
                <a:lnTo>
                  <a:pt x="119" y="409"/>
                </a:lnTo>
                <a:lnTo>
                  <a:pt x="119" y="393"/>
                </a:lnTo>
                <a:lnTo>
                  <a:pt x="119" y="372"/>
                </a:lnTo>
                <a:lnTo>
                  <a:pt x="129" y="372"/>
                </a:lnTo>
                <a:lnTo>
                  <a:pt x="119" y="368"/>
                </a:lnTo>
                <a:lnTo>
                  <a:pt x="129" y="358"/>
                </a:lnTo>
                <a:lnTo>
                  <a:pt x="129" y="352"/>
                </a:lnTo>
                <a:lnTo>
                  <a:pt x="129" y="326"/>
                </a:lnTo>
                <a:lnTo>
                  <a:pt x="129" y="300"/>
                </a:lnTo>
                <a:lnTo>
                  <a:pt x="119" y="274"/>
                </a:lnTo>
                <a:lnTo>
                  <a:pt x="119" y="264"/>
                </a:lnTo>
                <a:lnTo>
                  <a:pt x="88" y="264"/>
                </a:lnTo>
                <a:lnTo>
                  <a:pt x="78" y="258"/>
                </a:lnTo>
                <a:lnTo>
                  <a:pt x="62" y="248"/>
                </a:lnTo>
                <a:lnTo>
                  <a:pt x="52" y="243"/>
                </a:lnTo>
                <a:lnTo>
                  <a:pt x="21" y="248"/>
                </a:lnTo>
                <a:lnTo>
                  <a:pt x="10" y="233"/>
                </a:lnTo>
                <a:lnTo>
                  <a:pt x="10" y="217"/>
                </a:lnTo>
                <a:lnTo>
                  <a:pt x="0" y="197"/>
                </a:lnTo>
                <a:lnTo>
                  <a:pt x="135" y="155"/>
                </a:lnTo>
                <a:lnTo>
                  <a:pt x="145" y="150"/>
                </a:lnTo>
                <a:lnTo>
                  <a:pt x="161" y="182"/>
                </a:lnTo>
                <a:lnTo>
                  <a:pt x="186" y="176"/>
                </a:lnTo>
                <a:lnTo>
                  <a:pt x="202" y="182"/>
                </a:lnTo>
                <a:lnTo>
                  <a:pt x="202" y="217"/>
                </a:lnTo>
                <a:lnTo>
                  <a:pt x="197" y="243"/>
                </a:lnTo>
                <a:lnTo>
                  <a:pt x="202" y="258"/>
                </a:lnTo>
                <a:lnTo>
                  <a:pt x="218" y="285"/>
                </a:lnTo>
                <a:lnTo>
                  <a:pt x="229" y="300"/>
                </a:lnTo>
                <a:lnTo>
                  <a:pt x="239" y="285"/>
                </a:lnTo>
                <a:lnTo>
                  <a:pt x="239" y="258"/>
                </a:lnTo>
                <a:lnTo>
                  <a:pt x="243" y="258"/>
                </a:lnTo>
                <a:lnTo>
                  <a:pt x="254" y="248"/>
                </a:lnTo>
                <a:lnTo>
                  <a:pt x="264" y="217"/>
                </a:lnTo>
                <a:lnTo>
                  <a:pt x="270" y="192"/>
                </a:lnTo>
                <a:lnTo>
                  <a:pt x="254" y="182"/>
                </a:lnTo>
                <a:lnTo>
                  <a:pt x="239" y="150"/>
                </a:lnTo>
                <a:lnTo>
                  <a:pt x="218" y="135"/>
                </a:lnTo>
                <a:lnTo>
                  <a:pt x="202" y="135"/>
                </a:lnTo>
                <a:lnTo>
                  <a:pt x="202" y="72"/>
                </a:lnTo>
                <a:lnTo>
                  <a:pt x="213" y="4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4" name="Freeform 151">
            <a:extLst>
              <a:ext uri="{FF2B5EF4-FFF2-40B4-BE49-F238E27FC236}">
                <a16:creationId xmlns:a16="http://schemas.microsoft.com/office/drawing/2014/main" id="{A9D61D21-2A30-9740-8C91-D46712F0B97A}"/>
              </a:ext>
            </a:extLst>
          </p:cNvPr>
          <p:cNvSpPr>
            <a:spLocks noChangeArrowheads="1"/>
          </p:cNvSpPr>
          <p:nvPr/>
        </p:nvSpPr>
        <p:spPr bwMode="auto">
          <a:xfrm>
            <a:off x="4999747" y="5252600"/>
            <a:ext cx="362355" cy="361506"/>
          </a:xfrm>
          <a:custGeom>
            <a:avLst/>
            <a:gdLst>
              <a:gd name="T0" fmla="*/ 508 w 592"/>
              <a:gd name="T1" fmla="*/ 30 h 566"/>
              <a:gd name="T2" fmla="*/ 544 w 592"/>
              <a:gd name="T3" fmla="*/ 20 h 566"/>
              <a:gd name="T4" fmla="*/ 550 w 592"/>
              <a:gd name="T5" fmla="*/ 20 h 566"/>
              <a:gd name="T6" fmla="*/ 575 w 592"/>
              <a:gd name="T7" fmla="*/ 30 h 566"/>
              <a:gd name="T8" fmla="*/ 591 w 592"/>
              <a:gd name="T9" fmla="*/ 41 h 566"/>
              <a:gd name="T10" fmla="*/ 575 w 592"/>
              <a:gd name="T11" fmla="*/ 41 h 566"/>
              <a:gd name="T12" fmla="*/ 560 w 592"/>
              <a:gd name="T13" fmla="*/ 46 h 566"/>
              <a:gd name="T14" fmla="*/ 550 w 592"/>
              <a:gd name="T15" fmla="*/ 46 h 566"/>
              <a:gd name="T16" fmla="*/ 518 w 592"/>
              <a:gd name="T17" fmla="*/ 67 h 566"/>
              <a:gd name="T18" fmla="*/ 503 w 592"/>
              <a:gd name="T19" fmla="*/ 46 h 566"/>
              <a:gd name="T20" fmla="*/ 467 w 592"/>
              <a:gd name="T21" fmla="*/ 57 h 566"/>
              <a:gd name="T22" fmla="*/ 409 w 592"/>
              <a:gd name="T23" fmla="*/ 67 h 566"/>
              <a:gd name="T24" fmla="*/ 399 w 592"/>
              <a:gd name="T25" fmla="*/ 232 h 566"/>
              <a:gd name="T26" fmla="*/ 358 w 592"/>
              <a:gd name="T27" fmla="*/ 232 h 566"/>
              <a:gd name="T28" fmla="*/ 352 w 592"/>
              <a:gd name="T29" fmla="*/ 367 h 566"/>
              <a:gd name="T30" fmla="*/ 342 w 592"/>
              <a:gd name="T31" fmla="*/ 543 h 566"/>
              <a:gd name="T32" fmla="*/ 327 w 592"/>
              <a:gd name="T33" fmla="*/ 543 h 566"/>
              <a:gd name="T34" fmla="*/ 305 w 592"/>
              <a:gd name="T35" fmla="*/ 558 h 566"/>
              <a:gd name="T36" fmla="*/ 301 w 592"/>
              <a:gd name="T37" fmla="*/ 565 h 566"/>
              <a:gd name="T38" fmla="*/ 285 w 592"/>
              <a:gd name="T39" fmla="*/ 558 h 566"/>
              <a:gd name="T40" fmla="*/ 264 w 592"/>
              <a:gd name="T41" fmla="*/ 558 h 566"/>
              <a:gd name="T42" fmla="*/ 249 w 592"/>
              <a:gd name="T43" fmla="*/ 558 h 566"/>
              <a:gd name="T44" fmla="*/ 223 w 592"/>
              <a:gd name="T45" fmla="*/ 548 h 566"/>
              <a:gd name="T46" fmla="*/ 223 w 592"/>
              <a:gd name="T47" fmla="*/ 522 h 566"/>
              <a:gd name="T48" fmla="*/ 219 w 592"/>
              <a:gd name="T49" fmla="*/ 522 h 566"/>
              <a:gd name="T50" fmla="*/ 207 w 592"/>
              <a:gd name="T51" fmla="*/ 522 h 566"/>
              <a:gd name="T52" fmla="*/ 197 w 592"/>
              <a:gd name="T53" fmla="*/ 543 h 566"/>
              <a:gd name="T54" fmla="*/ 192 w 592"/>
              <a:gd name="T55" fmla="*/ 548 h 566"/>
              <a:gd name="T56" fmla="*/ 156 w 592"/>
              <a:gd name="T57" fmla="*/ 517 h 566"/>
              <a:gd name="T58" fmla="*/ 140 w 592"/>
              <a:gd name="T59" fmla="*/ 476 h 566"/>
              <a:gd name="T60" fmla="*/ 140 w 592"/>
              <a:gd name="T61" fmla="*/ 455 h 566"/>
              <a:gd name="T62" fmla="*/ 135 w 592"/>
              <a:gd name="T63" fmla="*/ 439 h 566"/>
              <a:gd name="T64" fmla="*/ 125 w 592"/>
              <a:gd name="T65" fmla="*/ 382 h 566"/>
              <a:gd name="T66" fmla="*/ 115 w 592"/>
              <a:gd name="T67" fmla="*/ 357 h 566"/>
              <a:gd name="T68" fmla="*/ 109 w 592"/>
              <a:gd name="T69" fmla="*/ 315 h 566"/>
              <a:gd name="T70" fmla="*/ 109 w 592"/>
              <a:gd name="T71" fmla="*/ 284 h 566"/>
              <a:gd name="T72" fmla="*/ 109 w 592"/>
              <a:gd name="T73" fmla="*/ 259 h 566"/>
              <a:gd name="T74" fmla="*/ 88 w 592"/>
              <a:gd name="T75" fmla="*/ 232 h 566"/>
              <a:gd name="T76" fmla="*/ 58 w 592"/>
              <a:gd name="T77" fmla="*/ 155 h 566"/>
              <a:gd name="T78" fmla="*/ 27 w 592"/>
              <a:gd name="T79" fmla="*/ 98 h 566"/>
              <a:gd name="T80" fmla="*/ 16 w 592"/>
              <a:gd name="T81" fmla="*/ 72 h 566"/>
              <a:gd name="T82" fmla="*/ 0 w 592"/>
              <a:gd name="T83" fmla="*/ 41 h 566"/>
              <a:gd name="T84" fmla="*/ 0 w 592"/>
              <a:gd name="T85" fmla="*/ 14 h 566"/>
              <a:gd name="T86" fmla="*/ 6 w 592"/>
              <a:gd name="T87" fmla="*/ 14 h 566"/>
              <a:gd name="T88" fmla="*/ 27 w 592"/>
              <a:gd name="T89" fmla="*/ 14 h 566"/>
              <a:gd name="T90" fmla="*/ 31 w 592"/>
              <a:gd name="T91" fmla="*/ 14 h 566"/>
              <a:gd name="T92" fmla="*/ 58 w 592"/>
              <a:gd name="T93" fmla="*/ 0 h 566"/>
              <a:gd name="T94" fmla="*/ 72 w 592"/>
              <a:gd name="T95" fmla="*/ 4 h 566"/>
              <a:gd name="T96" fmla="*/ 99 w 592"/>
              <a:gd name="T97" fmla="*/ 20 h 566"/>
              <a:gd name="T98" fmla="*/ 109 w 592"/>
              <a:gd name="T99" fmla="*/ 20 h 566"/>
              <a:gd name="T100" fmla="*/ 285 w 592"/>
              <a:gd name="T101" fmla="*/ 14 h 566"/>
              <a:gd name="T102" fmla="*/ 291 w 592"/>
              <a:gd name="T103" fmla="*/ 30 h 566"/>
              <a:gd name="T104" fmla="*/ 305 w 592"/>
              <a:gd name="T105" fmla="*/ 41 h 566"/>
              <a:gd name="T106" fmla="*/ 368 w 592"/>
              <a:gd name="T107" fmla="*/ 46 h 566"/>
              <a:gd name="T108" fmla="*/ 394 w 592"/>
              <a:gd name="T109" fmla="*/ 46 h 566"/>
              <a:gd name="T110" fmla="*/ 409 w 592"/>
              <a:gd name="T111" fmla="*/ 46 h 566"/>
              <a:gd name="T112" fmla="*/ 425 w 592"/>
              <a:gd name="T113" fmla="*/ 46 h 566"/>
              <a:gd name="T114" fmla="*/ 508 w 592"/>
              <a:gd name="T115" fmla="*/ 30 h 566"/>
              <a:gd name="T116" fmla="*/ 508 w 592"/>
              <a:gd name="T117" fmla="*/ 30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2"/>
              <a:gd name="T178" fmla="*/ 0 h 566"/>
              <a:gd name="T179" fmla="*/ 592 w 592"/>
              <a:gd name="T180" fmla="*/ 566 h 5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2" h="566">
                <a:moveTo>
                  <a:pt x="508" y="30"/>
                </a:moveTo>
                <a:lnTo>
                  <a:pt x="544" y="20"/>
                </a:lnTo>
                <a:lnTo>
                  <a:pt x="550" y="20"/>
                </a:lnTo>
                <a:lnTo>
                  <a:pt x="575" y="30"/>
                </a:lnTo>
                <a:lnTo>
                  <a:pt x="591" y="41"/>
                </a:lnTo>
                <a:lnTo>
                  <a:pt x="575" y="41"/>
                </a:lnTo>
                <a:lnTo>
                  <a:pt x="560" y="46"/>
                </a:lnTo>
                <a:lnTo>
                  <a:pt x="550" y="46"/>
                </a:lnTo>
                <a:lnTo>
                  <a:pt x="518" y="67"/>
                </a:lnTo>
                <a:lnTo>
                  <a:pt x="503" y="46"/>
                </a:lnTo>
                <a:lnTo>
                  <a:pt x="467" y="57"/>
                </a:lnTo>
                <a:lnTo>
                  <a:pt x="409" y="67"/>
                </a:lnTo>
                <a:lnTo>
                  <a:pt x="399" y="232"/>
                </a:lnTo>
                <a:lnTo>
                  <a:pt x="358" y="232"/>
                </a:lnTo>
                <a:lnTo>
                  <a:pt x="352" y="367"/>
                </a:lnTo>
                <a:lnTo>
                  <a:pt x="342" y="543"/>
                </a:lnTo>
                <a:lnTo>
                  <a:pt x="327" y="543"/>
                </a:lnTo>
                <a:lnTo>
                  <a:pt x="305" y="558"/>
                </a:lnTo>
                <a:lnTo>
                  <a:pt x="301" y="565"/>
                </a:lnTo>
                <a:lnTo>
                  <a:pt x="285" y="558"/>
                </a:lnTo>
                <a:lnTo>
                  <a:pt x="264" y="558"/>
                </a:lnTo>
                <a:lnTo>
                  <a:pt x="249" y="558"/>
                </a:lnTo>
                <a:lnTo>
                  <a:pt x="223" y="548"/>
                </a:lnTo>
                <a:lnTo>
                  <a:pt x="223" y="522"/>
                </a:lnTo>
                <a:lnTo>
                  <a:pt x="219" y="522"/>
                </a:lnTo>
                <a:lnTo>
                  <a:pt x="207" y="522"/>
                </a:lnTo>
                <a:lnTo>
                  <a:pt x="197" y="543"/>
                </a:lnTo>
                <a:lnTo>
                  <a:pt x="192" y="548"/>
                </a:lnTo>
                <a:lnTo>
                  <a:pt x="156" y="517"/>
                </a:lnTo>
                <a:lnTo>
                  <a:pt x="140" y="476"/>
                </a:lnTo>
                <a:lnTo>
                  <a:pt x="140" y="455"/>
                </a:lnTo>
                <a:lnTo>
                  <a:pt x="135" y="439"/>
                </a:lnTo>
                <a:lnTo>
                  <a:pt x="125" y="382"/>
                </a:lnTo>
                <a:lnTo>
                  <a:pt x="115" y="357"/>
                </a:lnTo>
                <a:lnTo>
                  <a:pt x="109" y="315"/>
                </a:lnTo>
                <a:lnTo>
                  <a:pt x="109" y="284"/>
                </a:lnTo>
                <a:lnTo>
                  <a:pt x="109" y="259"/>
                </a:lnTo>
                <a:lnTo>
                  <a:pt x="88" y="232"/>
                </a:lnTo>
                <a:lnTo>
                  <a:pt x="58" y="155"/>
                </a:lnTo>
                <a:lnTo>
                  <a:pt x="27" y="98"/>
                </a:lnTo>
                <a:lnTo>
                  <a:pt x="16" y="72"/>
                </a:lnTo>
                <a:lnTo>
                  <a:pt x="0" y="41"/>
                </a:lnTo>
                <a:lnTo>
                  <a:pt x="0" y="14"/>
                </a:lnTo>
                <a:lnTo>
                  <a:pt x="6" y="14"/>
                </a:lnTo>
                <a:lnTo>
                  <a:pt x="27" y="14"/>
                </a:lnTo>
                <a:lnTo>
                  <a:pt x="31" y="14"/>
                </a:lnTo>
                <a:lnTo>
                  <a:pt x="58" y="0"/>
                </a:lnTo>
                <a:lnTo>
                  <a:pt x="72" y="4"/>
                </a:lnTo>
                <a:lnTo>
                  <a:pt x="99" y="20"/>
                </a:lnTo>
                <a:lnTo>
                  <a:pt x="109" y="20"/>
                </a:lnTo>
                <a:lnTo>
                  <a:pt x="285" y="14"/>
                </a:lnTo>
                <a:lnTo>
                  <a:pt x="291" y="30"/>
                </a:lnTo>
                <a:lnTo>
                  <a:pt x="305" y="41"/>
                </a:lnTo>
                <a:lnTo>
                  <a:pt x="368" y="46"/>
                </a:lnTo>
                <a:lnTo>
                  <a:pt x="394" y="46"/>
                </a:lnTo>
                <a:lnTo>
                  <a:pt x="409" y="46"/>
                </a:lnTo>
                <a:lnTo>
                  <a:pt x="425" y="46"/>
                </a:lnTo>
                <a:lnTo>
                  <a:pt x="508" y="3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5" name="Freeform 152">
            <a:extLst>
              <a:ext uri="{FF2B5EF4-FFF2-40B4-BE49-F238E27FC236}">
                <a16:creationId xmlns:a16="http://schemas.microsoft.com/office/drawing/2014/main" id="{5AB9CDCC-50E4-204A-AE09-863CE3779513}"/>
              </a:ext>
            </a:extLst>
          </p:cNvPr>
          <p:cNvSpPr>
            <a:spLocks noChangeArrowheads="1"/>
          </p:cNvSpPr>
          <p:nvPr/>
        </p:nvSpPr>
        <p:spPr bwMode="auto">
          <a:xfrm>
            <a:off x="4684990" y="4080103"/>
            <a:ext cx="426842" cy="348709"/>
          </a:xfrm>
          <a:custGeom>
            <a:avLst/>
            <a:gdLst>
              <a:gd name="T0" fmla="*/ 586 w 696"/>
              <a:gd name="T1" fmla="*/ 16 h 545"/>
              <a:gd name="T2" fmla="*/ 654 w 696"/>
              <a:gd name="T3" fmla="*/ 26 h 545"/>
              <a:gd name="T4" fmla="*/ 664 w 696"/>
              <a:gd name="T5" fmla="*/ 94 h 545"/>
              <a:gd name="T6" fmla="*/ 679 w 696"/>
              <a:gd name="T7" fmla="*/ 125 h 545"/>
              <a:gd name="T8" fmla="*/ 689 w 696"/>
              <a:gd name="T9" fmla="*/ 155 h 545"/>
              <a:gd name="T10" fmla="*/ 612 w 696"/>
              <a:gd name="T11" fmla="*/ 383 h 545"/>
              <a:gd name="T12" fmla="*/ 597 w 696"/>
              <a:gd name="T13" fmla="*/ 419 h 545"/>
              <a:gd name="T14" fmla="*/ 586 w 696"/>
              <a:gd name="T15" fmla="*/ 460 h 545"/>
              <a:gd name="T16" fmla="*/ 555 w 696"/>
              <a:gd name="T17" fmla="*/ 476 h 545"/>
              <a:gd name="T18" fmla="*/ 462 w 696"/>
              <a:gd name="T19" fmla="*/ 466 h 545"/>
              <a:gd name="T20" fmla="*/ 431 w 696"/>
              <a:gd name="T21" fmla="*/ 481 h 545"/>
              <a:gd name="T22" fmla="*/ 352 w 696"/>
              <a:gd name="T23" fmla="*/ 466 h 545"/>
              <a:gd name="T24" fmla="*/ 286 w 696"/>
              <a:gd name="T25" fmla="*/ 460 h 545"/>
              <a:gd name="T26" fmla="*/ 234 w 696"/>
              <a:gd name="T27" fmla="*/ 440 h 545"/>
              <a:gd name="T28" fmla="*/ 203 w 696"/>
              <a:gd name="T29" fmla="*/ 450 h 545"/>
              <a:gd name="T30" fmla="*/ 176 w 696"/>
              <a:gd name="T31" fmla="*/ 481 h 545"/>
              <a:gd name="T32" fmla="*/ 151 w 696"/>
              <a:gd name="T33" fmla="*/ 544 h 545"/>
              <a:gd name="T34" fmla="*/ 119 w 696"/>
              <a:gd name="T35" fmla="*/ 507 h 545"/>
              <a:gd name="T36" fmla="*/ 99 w 696"/>
              <a:gd name="T37" fmla="*/ 528 h 545"/>
              <a:gd name="T38" fmla="*/ 94 w 696"/>
              <a:gd name="T39" fmla="*/ 503 h 545"/>
              <a:gd name="T40" fmla="*/ 68 w 696"/>
              <a:gd name="T41" fmla="*/ 492 h 545"/>
              <a:gd name="T42" fmla="*/ 37 w 696"/>
              <a:gd name="T43" fmla="*/ 466 h 545"/>
              <a:gd name="T44" fmla="*/ 52 w 696"/>
              <a:gd name="T45" fmla="*/ 460 h 545"/>
              <a:gd name="T46" fmla="*/ 16 w 696"/>
              <a:gd name="T47" fmla="*/ 440 h 545"/>
              <a:gd name="T48" fmla="*/ 0 w 696"/>
              <a:gd name="T49" fmla="*/ 409 h 545"/>
              <a:gd name="T50" fmla="*/ 42 w 696"/>
              <a:gd name="T51" fmla="*/ 383 h 545"/>
              <a:gd name="T52" fmla="*/ 135 w 696"/>
              <a:gd name="T53" fmla="*/ 368 h 545"/>
              <a:gd name="T54" fmla="*/ 166 w 696"/>
              <a:gd name="T55" fmla="*/ 342 h 545"/>
              <a:gd name="T56" fmla="*/ 187 w 696"/>
              <a:gd name="T57" fmla="*/ 290 h 545"/>
              <a:gd name="T58" fmla="*/ 260 w 696"/>
              <a:gd name="T59" fmla="*/ 176 h 545"/>
              <a:gd name="T60" fmla="*/ 487 w 696"/>
              <a:gd name="T61" fmla="*/ 26 h 545"/>
              <a:gd name="T62" fmla="*/ 529 w 696"/>
              <a:gd name="T63" fmla="*/ 0 h 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6"/>
              <a:gd name="T97" fmla="*/ 0 h 545"/>
              <a:gd name="T98" fmla="*/ 696 w 696"/>
              <a:gd name="T99" fmla="*/ 545 h 5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6" h="545">
                <a:moveTo>
                  <a:pt x="529" y="0"/>
                </a:moveTo>
                <a:lnTo>
                  <a:pt x="586" y="16"/>
                </a:lnTo>
                <a:lnTo>
                  <a:pt x="622" y="41"/>
                </a:lnTo>
                <a:lnTo>
                  <a:pt x="654" y="26"/>
                </a:lnTo>
                <a:lnTo>
                  <a:pt x="664" y="57"/>
                </a:lnTo>
                <a:lnTo>
                  <a:pt x="664" y="94"/>
                </a:lnTo>
                <a:lnTo>
                  <a:pt x="679" y="109"/>
                </a:lnTo>
                <a:lnTo>
                  <a:pt x="679" y="125"/>
                </a:lnTo>
                <a:lnTo>
                  <a:pt x="695" y="150"/>
                </a:lnTo>
                <a:lnTo>
                  <a:pt x="689" y="155"/>
                </a:lnTo>
                <a:lnTo>
                  <a:pt x="679" y="300"/>
                </a:lnTo>
                <a:lnTo>
                  <a:pt x="612" y="383"/>
                </a:lnTo>
                <a:lnTo>
                  <a:pt x="601" y="399"/>
                </a:lnTo>
                <a:lnTo>
                  <a:pt x="597" y="419"/>
                </a:lnTo>
                <a:lnTo>
                  <a:pt x="597" y="440"/>
                </a:lnTo>
                <a:lnTo>
                  <a:pt x="586" y="460"/>
                </a:lnTo>
                <a:lnTo>
                  <a:pt x="571" y="466"/>
                </a:lnTo>
                <a:lnTo>
                  <a:pt x="555" y="476"/>
                </a:lnTo>
                <a:lnTo>
                  <a:pt x="477" y="460"/>
                </a:lnTo>
                <a:lnTo>
                  <a:pt x="462" y="466"/>
                </a:lnTo>
                <a:lnTo>
                  <a:pt x="446" y="476"/>
                </a:lnTo>
                <a:lnTo>
                  <a:pt x="431" y="481"/>
                </a:lnTo>
                <a:lnTo>
                  <a:pt x="405" y="492"/>
                </a:lnTo>
                <a:lnTo>
                  <a:pt x="352" y="466"/>
                </a:lnTo>
                <a:lnTo>
                  <a:pt x="301" y="476"/>
                </a:lnTo>
                <a:lnTo>
                  <a:pt x="286" y="460"/>
                </a:lnTo>
                <a:lnTo>
                  <a:pt x="260" y="450"/>
                </a:lnTo>
                <a:lnTo>
                  <a:pt x="234" y="440"/>
                </a:lnTo>
                <a:lnTo>
                  <a:pt x="234" y="450"/>
                </a:lnTo>
                <a:lnTo>
                  <a:pt x="203" y="450"/>
                </a:lnTo>
                <a:lnTo>
                  <a:pt x="187" y="460"/>
                </a:lnTo>
                <a:lnTo>
                  <a:pt x="176" y="481"/>
                </a:lnTo>
                <a:lnTo>
                  <a:pt x="151" y="503"/>
                </a:lnTo>
                <a:lnTo>
                  <a:pt x="151" y="544"/>
                </a:lnTo>
                <a:lnTo>
                  <a:pt x="135" y="528"/>
                </a:lnTo>
                <a:lnTo>
                  <a:pt x="119" y="507"/>
                </a:lnTo>
                <a:lnTo>
                  <a:pt x="109" y="507"/>
                </a:lnTo>
                <a:lnTo>
                  <a:pt x="99" y="528"/>
                </a:lnTo>
                <a:lnTo>
                  <a:pt x="84" y="507"/>
                </a:lnTo>
                <a:lnTo>
                  <a:pt x="94" y="503"/>
                </a:lnTo>
                <a:lnTo>
                  <a:pt x="84" y="492"/>
                </a:lnTo>
                <a:lnTo>
                  <a:pt x="68" y="492"/>
                </a:lnTo>
                <a:lnTo>
                  <a:pt x="37" y="476"/>
                </a:lnTo>
                <a:lnTo>
                  <a:pt x="37" y="466"/>
                </a:lnTo>
                <a:lnTo>
                  <a:pt x="52" y="466"/>
                </a:lnTo>
                <a:lnTo>
                  <a:pt x="52" y="460"/>
                </a:lnTo>
                <a:lnTo>
                  <a:pt x="37" y="460"/>
                </a:lnTo>
                <a:lnTo>
                  <a:pt x="16" y="440"/>
                </a:lnTo>
                <a:lnTo>
                  <a:pt x="11" y="425"/>
                </a:lnTo>
                <a:lnTo>
                  <a:pt x="0" y="409"/>
                </a:lnTo>
                <a:lnTo>
                  <a:pt x="0" y="393"/>
                </a:lnTo>
                <a:lnTo>
                  <a:pt x="42" y="383"/>
                </a:lnTo>
                <a:lnTo>
                  <a:pt x="52" y="372"/>
                </a:lnTo>
                <a:lnTo>
                  <a:pt x="135" y="368"/>
                </a:lnTo>
                <a:lnTo>
                  <a:pt x="151" y="372"/>
                </a:lnTo>
                <a:lnTo>
                  <a:pt x="166" y="342"/>
                </a:lnTo>
                <a:lnTo>
                  <a:pt x="176" y="300"/>
                </a:lnTo>
                <a:lnTo>
                  <a:pt x="187" y="290"/>
                </a:lnTo>
                <a:lnTo>
                  <a:pt x="187" y="202"/>
                </a:lnTo>
                <a:lnTo>
                  <a:pt x="260" y="176"/>
                </a:lnTo>
                <a:lnTo>
                  <a:pt x="327" y="114"/>
                </a:lnTo>
                <a:lnTo>
                  <a:pt x="487" y="26"/>
                </a:lnTo>
                <a:lnTo>
                  <a:pt x="529"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6" name="Freeform 153">
            <a:extLst>
              <a:ext uri="{FF2B5EF4-FFF2-40B4-BE49-F238E27FC236}">
                <a16:creationId xmlns:a16="http://schemas.microsoft.com/office/drawing/2014/main" id="{1B937521-77A0-994A-8C30-7377297C4436}"/>
              </a:ext>
            </a:extLst>
          </p:cNvPr>
          <p:cNvSpPr>
            <a:spLocks noChangeArrowheads="1"/>
          </p:cNvSpPr>
          <p:nvPr/>
        </p:nvSpPr>
        <p:spPr bwMode="auto">
          <a:xfrm>
            <a:off x="4758689" y="4361630"/>
            <a:ext cx="323969" cy="278328"/>
          </a:xfrm>
          <a:custGeom>
            <a:avLst/>
            <a:gdLst>
              <a:gd name="T0" fmla="*/ 492 w 529"/>
              <a:gd name="T1" fmla="*/ 26 h 436"/>
              <a:gd name="T2" fmla="*/ 502 w 529"/>
              <a:gd name="T3" fmla="*/ 67 h 436"/>
              <a:gd name="T4" fmla="*/ 528 w 529"/>
              <a:gd name="T5" fmla="*/ 104 h 436"/>
              <a:gd name="T6" fmla="*/ 492 w 529"/>
              <a:gd name="T7" fmla="*/ 119 h 436"/>
              <a:gd name="T8" fmla="*/ 477 w 529"/>
              <a:gd name="T9" fmla="*/ 161 h 436"/>
              <a:gd name="T10" fmla="*/ 466 w 529"/>
              <a:gd name="T11" fmla="*/ 196 h 436"/>
              <a:gd name="T12" fmla="*/ 440 w 529"/>
              <a:gd name="T13" fmla="*/ 227 h 436"/>
              <a:gd name="T14" fmla="*/ 399 w 529"/>
              <a:gd name="T15" fmla="*/ 294 h 436"/>
              <a:gd name="T16" fmla="*/ 399 w 529"/>
              <a:gd name="T17" fmla="*/ 310 h 436"/>
              <a:gd name="T18" fmla="*/ 368 w 529"/>
              <a:gd name="T19" fmla="*/ 326 h 436"/>
              <a:gd name="T20" fmla="*/ 352 w 529"/>
              <a:gd name="T21" fmla="*/ 306 h 436"/>
              <a:gd name="T22" fmla="*/ 326 w 529"/>
              <a:gd name="T23" fmla="*/ 310 h 436"/>
              <a:gd name="T24" fmla="*/ 275 w 529"/>
              <a:gd name="T25" fmla="*/ 351 h 436"/>
              <a:gd name="T26" fmla="*/ 248 w 529"/>
              <a:gd name="T27" fmla="*/ 419 h 436"/>
              <a:gd name="T28" fmla="*/ 244 w 529"/>
              <a:gd name="T29" fmla="*/ 419 h 436"/>
              <a:gd name="T30" fmla="*/ 182 w 529"/>
              <a:gd name="T31" fmla="*/ 419 h 436"/>
              <a:gd name="T32" fmla="*/ 150 w 529"/>
              <a:gd name="T33" fmla="*/ 435 h 436"/>
              <a:gd name="T34" fmla="*/ 109 w 529"/>
              <a:gd name="T35" fmla="*/ 394 h 436"/>
              <a:gd name="T36" fmla="*/ 115 w 529"/>
              <a:gd name="T37" fmla="*/ 378 h 436"/>
              <a:gd name="T38" fmla="*/ 94 w 529"/>
              <a:gd name="T39" fmla="*/ 351 h 436"/>
              <a:gd name="T40" fmla="*/ 6 w 529"/>
              <a:gd name="T41" fmla="*/ 337 h 436"/>
              <a:gd name="T42" fmla="*/ 0 w 529"/>
              <a:gd name="T43" fmla="*/ 243 h 436"/>
              <a:gd name="T44" fmla="*/ 16 w 529"/>
              <a:gd name="T45" fmla="*/ 212 h 436"/>
              <a:gd name="T46" fmla="*/ 31 w 529"/>
              <a:gd name="T47" fmla="*/ 176 h 436"/>
              <a:gd name="T48" fmla="*/ 41 w 529"/>
              <a:gd name="T49" fmla="*/ 145 h 436"/>
              <a:gd name="T50" fmla="*/ 31 w 529"/>
              <a:gd name="T51" fmla="*/ 104 h 436"/>
              <a:gd name="T52" fmla="*/ 57 w 529"/>
              <a:gd name="T53" fmla="*/ 41 h 436"/>
              <a:gd name="T54" fmla="*/ 84 w 529"/>
              <a:gd name="T55" fmla="*/ 10 h 436"/>
              <a:gd name="T56" fmla="*/ 115 w 529"/>
              <a:gd name="T57" fmla="*/ 0 h 436"/>
              <a:gd name="T58" fmla="*/ 166 w 529"/>
              <a:gd name="T59" fmla="*/ 20 h 436"/>
              <a:gd name="T60" fmla="*/ 233 w 529"/>
              <a:gd name="T61" fmla="*/ 26 h 436"/>
              <a:gd name="T62" fmla="*/ 311 w 529"/>
              <a:gd name="T63" fmla="*/ 41 h 436"/>
              <a:gd name="T64" fmla="*/ 342 w 529"/>
              <a:gd name="T65" fmla="*/ 26 h 436"/>
              <a:gd name="T66" fmla="*/ 435 w 529"/>
              <a:gd name="T67" fmla="*/ 36 h 436"/>
              <a:gd name="T68" fmla="*/ 466 w 529"/>
              <a:gd name="T69" fmla="*/ 20 h 436"/>
              <a:gd name="T70" fmla="*/ 477 w 529"/>
              <a:gd name="T71" fmla="*/ 0 h 4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436"/>
              <a:gd name="T110" fmla="*/ 529 w 529"/>
              <a:gd name="T111" fmla="*/ 436 h 4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436">
                <a:moveTo>
                  <a:pt x="477" y="0"/>
                </a:moveTo>
                <a:lnTo>
                  <a:pt x="492" y="26"/>
                </a:lnTo>
                <a:lnTo>
                  <a:pt x="502" y="36"/>
                </a:lnTo>
                <a:lnTo>
                  <a:pt x="502" y="67"/>
                </a:lnTo>
                <a:lnTo>
                  <a:pt x="518" y="77"/>
                </a:lnTo>
                <a:lnTo>
                  <a:pt x="528" y="104"/>
                </a:lnTo>
                <a:lnTo>
                  <a:pt x="508" y="129"/>
                </a:lnTo>
                <a:lnTo>
                  <a:pt x="492" y="119"/>
                </a:lnTo>
                <a:lnTo>
                  <a:pt x="477" y="145"/>
                </a:lnTo>
                <a:lnTo>
                  <a:pt x="477" y="161"/>
                </a:lnTo>
                <a:lnTo>
                  <a:pt x="461" y="176"/>
                </a:lnTo>
                <a:lnTo>
                  <a:pt x="466" y="196"/>
                </a:lnTo>
                <a:lnTo>
                  <a:pt x="440" y="202"/>
                </a:lnTo>
                <a:lnTo>
                  <a:pt x="440" y="227"/>
                </a:lnTo>
                <a:lnTo>
                  <a:pt x="424" y="243"/>
                </a:lnTo>
                <a:lnTo>
                  <a:pt x="399" y="294"/>
                </a:lnTo>
                <a:lnTo>
                  <a:pt x="409" y="310"/>
                </a:lnTo>
                <a:lnTo>
                  <a:pt x="399" y="310"/>
                </a:lnTo>
                <a:lnTo>
                  <a:pt x="383" y="326"/>
                </a:lnTo>
                <a:lnTo>
                  <a:pt x="368" y="326"/>
                </a:lnTo>
                <a:lnTo>
                  <a:pt x="368" y="321"/>
                </a:lnTo>
                <a:lnTo>
                  <a:pt x="352" y="306"/>
                </a:lnTo>
                <a:lnTo>
                  <a:pt x="342" y="310"/>
                </a:lnTo>
                <a:lnTo>
                  <a:pt x="326" y="310"/>
                </a:lnTo>
                <a:lnTo>
                  <a:pt x="301" y="326"/>
                </a:lnTo>
                <a:lnTo>
                  <a:pt x="275" y="351"/>
                </a:lnTo>
                <a:lnTo>
                  <a:pt x="264" y="388"/>
                </a:lnTo>
                <a:lnTo>
                  <a:pt x="248" y="419"/>
                </a:lnTo>
                <a:lnTo>
                  <a:pt x="244" y="414"/>
                </a:lnTo>
                <a:lnTo>
                  <a:pt x="244" y="419"/>
                </a:lnTo>
                <a:lnTo>
                  <a:pt x="207" y="429"/>
                </a:lnTo>
                <a:lnTo>
                  <a:pt x="182" y="419"/>
                </a:lnTo>
                <a:lnTo>
                  <a:pt x="182" y="429"/>
                </a:lnTo>
                <a:lnTo>
                  <a:pt x="150" y="435"/>
                </a:lnTo>
                <a:lnTo>
                  <a:pt x="135" y="429"/>
                </a:lnTo>
                <a:lnTo>
                  <a:pt x="109" y="394"/>
                </a:lnTo>
                <a:lnTo>
                  <a:pt x="115" y="388"/>
                </a:lnTo>
                <a:lnTo>
                  <a:pt x="115" y="378"/>
                </a:lnTo>
                <a:lnTo>
                  <a:pt x="99" y="378"/>
                </a:lnTo>
                <a:lnTo>
                  <a:pt x="94" y="351"/>
                </a:lnTo>
                <a:lnTo>
                  <a:pt x="57" y="337"/>
                </a:lnTo>
                <a:lnTo>
                  <a:pt x="6" y="337"/>
                </a:lnTo>
                <a:lnTo>
                  <a:pt x="0" y="294"/>
                </a:lnTo>
                <a:lnTo>
                  <a:pt x="0" y="243"/>
                </a:lnTo>
                <a:lnTo>
                  <a:pt x="0" y="217"/>
                </a:lnTo>
                <a:lnTo>
                  <a:pt x="16" y="212"/>
                </a:lnTo>
                <a:lnTo>
                  <a:pt x="27" y="186"/>
                </a:lnTo>
                <a:lnTo>
                  <a:pt x="31" y="176"/>
                </a:lnTo>
                <a:lnTo>
                  <a:pt x="31" y="161"/>
                </a:lnTo>
                <a:lnTo>
                  <a:pt x="41" y="145"/>
                </a:lnTo>
                <a:lnTo>
                  <a:pt x="31" y="108"/>
                </a:lnTo>
                <a:lnTo>
                  <a:pt x="31" y="104"/>
                </a:lnTo>
                <a:lnTo>
                  <a:pt x="31" y="62"/>
                </a:lnTo>
                <a:lnTo>
                  <a:pt x="57" y="41"/>
                </a:lnTo>
                <a:lnTo>
                  <a:pt x="68" y="20"/>
                </a:lnTo>
                <a:lnTo>
                  <a:pt x="84" y="10"/>
                </a:lnTo>
                <a:lnTo>
                  <a:pt x="115" y="10"/>
                </a:lnTo>
                <a:lnTo>
                  <a:pt x="115" y="0"/>
                </a:lnTo>
                <a:lnTo>
                  <a:pt x="140" y="10"/>
                </a:lnTo>
                <a:lnTo>
                  <a:pt x="166" y="20"/>
                </a:lnTo>
                <a:lnTo>
                  <a:pt x="182" y="36"/>
                </a:lnTo>
                <a:lnTo>
                  <a:pt x="233" y="26"/>
                </a:lnTo>
                <a:lnTo>
                  <a:pt x="285" y="51"/>
                </a:lnTo>
                <a:lnTo>
                  <a:pt x="311" y="41"/>
                </a:lnTo>
                <a:lnTo>
                  <a:pt x="326" y="36"/>
                </a:lnTo>
                <a:lnTo>
                  <a:pt x="342" y="26"/>
                </a:lnTo>
                <a:lnTo>
                  <a:pt x="357" y="20"/>
                </a:lnTo>
                <a:lnTo>
                  <a:pt x="435" y="36"/>
                </a:lnTo>
                <a:lnTo>
                  <a:pt x="451" y="26"/>
                </a:lnTo>
                <a:lnTo>
                  <a:pt x="466" y="20"/>
                </a:lnTo>
                <a:lnTo>
                  <a:pt x="477"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7" name="Freeform 154">
            <a:extLst>
              <a:ext uri="{FF2B5EF4-FFF2-40B4-BE49-F238E27FC236}">
                <a16:creationId xmlns:a16="http://schemas.microsoft.com/office/drawing/2014/main" id="{34F79BAD-27BD-8F4D-9069-72777C9C4A2A}"/>
              </a:ext>
            </a:extLst>
          </p:cNvPr>
          <p:cNvSpPr>
            <a:spLocks noChangeArrowheads="1"/>
          </p:cNvSpPr>
          <p:nvPr/>
        </p:nvSpPr>
        <p:spPr bwMode="auto">
          <a:xfrm>
            <a:off x="5471115" y="4795117"/>
            <a:ext cx="53739" cy="51187"/>
          </a:xfrm>
          <a:custGeom>
            <a:avLst/>
            <a:gdLst>
              <a:gd name="T0" fmla="*/ 36 w 89"/>
              <a:gd name="T1" fmla="*/ 10 h 79"/>
              <a:gd name="T2" fmla="*/ 51 w 89"/>
              <a:gd name="T3" fmla="*/ 10 h 79"/>
              <a:gd name="T4" fmla="*/ 51 w 89"/>
              <a:gd name="T5" fmla="*/ 16 h 79"/>
              <a:gd name="T6" fmla="*/ 78 w 89"/>
              <a:gd name="T7" fmla="*/ 0 h 79"/>
              <a:gd name="T8" fmla="*/ 88 w 89"/>
              <a:gd name="T9" fmla="*/ 26 h 79"/>
              <a:gd name="T10" fmla="*/ 88 w 89"/>
              <a:gd name="T11" fmla="*/ 51 h 79"/>
              <a:gd name="T12" fmla="*/ 88 w 89"/>
              <a:gd name="T13" fmla="*/ 62 h 79"/>
              <a:gd name="T14" fmla="*/ 78 w 89"/>
              <a:gd name="T15" fmla="*/ 67 h 79"/>
              <a:gd name="T16" fmla="*/ 67 w 89"/>
              <a:gd name="T17" fmla="*/ 51 h 79"/>
              <a:gd name="T18" fmla="*/ 51 w 89"/>
              <a:gd name="T19" fmla="*/ 62 h 79"/>
              <a:gd name="T20" fmla="*/ 41 w 89"/>
              <a:gd name="T21" fmla="*/ 67 h 79"/>
              <a:gd name="T22" fmla="*/ 26 w 89"/>
              <a:gd name="T23" fmla="*/ 78 h 79"/>
              <a:gd name="T24" fmla="*/ 26 w 89"/>
              <a:gd name="T25" fmla="*/ 62 h 79"/>
              <a:gd name="T26" fmla="*/ 0 w 89"/>
              <a:gd name="T27" fmla="*/ 67 h 79"/>
              <a:gd name="T28" fmla="*/ 0 w 89"/>
              <a:gd name="T29" fmla="*/ 62 h 79"/>
              <a:gd name="T30" fmla="*/ 10 w 89"/>
              <a:gd name="T31" fmla="*/ 51 h 79"/>
              <a:gd name="T32" fmla="*/ 21 w 89"/>
              <a:gd name="T33" fmla="*/ 26 h 79"/>
              <a:gd name="T34" fmla="*/ 36 w 89"/>
              <a:gd name="T35" fmla="*/ 16 h 79"/>
              <a:gd name="T36" fmla="*/ 36 w 89"/>
              <a:gd name="T37" fmla="*/ 10 h 79"/>
              <a:gd name="T38" fmla="*/ 36 w 89"/>
              <a:gd name="T39" fmla="*/ 10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
              <a:gd name="T61" fmla="*/ 0 h 79"/>
              <a:gd name="T62" fmla="*/ 89 w 89"/>
              <a:gd name="T63" fmla="*/ 79 h 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 h="79">
                <a:moveTo>
                  <a:pt x="36" y="10"/>
                </a:moveTo>
                <a:lnTo>
                  <a:pt x="51" y="10"/>
                </a:lnTo>
                <a:lnTo>
                  <a:pt x="51" y="16"/>
                </a:lnTo>
                <a:lnTo>
                  <a:pt x="78" y="0"/>
                </a:lnTo>
                <a:lnTo>
                  <a:pt x="88" y="26"/>
                </a:lnTo>
                <a:lnTo>
                  <a:pt x="88" y="51"/>
                </a:lnTo>
                <a:lnTo>
                  <a:pt x="88" y="62"/>
                </a:lnTo>
                <a:lnTo>
                  <a:pt x="78" y="67"/>
                </a:lnTo>
                <a:lnTo>
                  <a:pt x="67" y="51"/>
                </a:lnTo>
                <a:lnTo>
                  <a:pt x="51" y="62"/>
                </a:lnTo>
                <a:lnTo>
                  <a:pt x="41" y="67"/>
                </a:lnTo>
                <a:lnTo>
                  <a:pt x="26" y="78"/>
                </a:lnTo>
                <a:lnTo>
                  <a:pt x="26" y="62"/>
                </a:lnTo>
                <a:lnTo>
                  <a:pt x="0" y="67"/>
                </a:lnTo>
                <a:lnTo>
                  <a:pt x="0" y="62"/>
                </a:lnTo>
                <a:lnTo>
                  <a:pt x="10" y="51"/>
                </a:lnTo>
                <a:lnTo>
                  <a:pt x="21" y="26"/>
                </a:lnTo>
                <a:lnTo>
                  <a:pt x="36" y="16"/>
                </a:lnTo>
                <a:lnTo>
                  <a:pt x="36"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8" name="Freeform 155">
            <a:extLst>
              <a:ext uri="{FF2B5EF4-FFF2-40B4-BE49-F238E27FC236}">
                <a16:creationId xmlns:a16="http://schemas.microsoft.com/office/drawing/2014/main" id="{E53C68DB-45B6-004B-A937-91FCE5886D4A}"/>
              </a:ext>
            </a:extLst>
          </p:cNvPr>
          <p:cNvSpPr>
            <a:spLocks noChangeArrowheads="1"/>
          </p:cNvSpPr>
          <p:nvPr/>
        </p:nvSpPr>
        <p:spPr bwMode="auto">
          <a:xfrm>
            <a:off x="5276119" y="5001464"/>
            <a:ext cx="323971" cy="287925"/>
          </a:xfrm>
          <a:custGeom>
            <a:avLst/>
            <a:gdLst>
              <a:gd name="T0" fmla="*/ 419 w 528"/>
              <a:gd name="T1" fmla="*/ 26 h 452"/>
              <a:gd name="T2" fmla="*/ 444 w 528"/>
              <a:gd name="T3" fmla="*/ 31 h 452"/>
              <a:gd name="T4" fmla="*/ 476 w 528"/>
              <a:gd name="T5" fmla="*/ 41 h 452"/>
              <a:gd name="T6" fmla="*/ 491 w 528"/>
              <a:gd name="T7" fmla="*/ 47 h 452"/>
              <a:gd name="T8" fmla="*/ 517 w 528"/>
              <a:gd name="T9" fmla="*/ 82 h 452"/>
              <a:gd name="T10" fmla="*/ 527 w 528"/>
              <a:gd name="T11" fmla="*/ 108 h 452"/>
              <a:gd name="T12" fmla="*/ 512 w 528"/>
              <a:gd name="T13" fmla="*/ 134 h 452"/>
              <a:gd name="T14" fmla="*/ 501 w 528"/>
              <a:gd name="T15" fmla="*/ 176 h 452"/>
              <a:gd name="T16" fmla="*/ 512 w 528"/>
              <a:gd name="T17" fmla="*/ 196 h 452"/>
              <a:gd name="T18" fmla="*/ 491 w 528"/>
              <a:gd name="T19" fmla="*/ 222 h 452"/>
              <a:gd name="T20" fmla="*/ 491 w 528"/>
              <a:gd name="T21" fmla="*/ 263 h 452"/>
              <a:gd name="T22" fmla="*/ 366 w 528"/>
              <a:gd name="T23" fmla="*/ 325 h 452"/>
              <a:gd name="T24" fmla="*/ 356 w 528"/>
              <a:gd name="T25" fmla="*/ 341 h 452"/>
              <a:gd name="T26" fmla="*/ 300 w 528"/>
              <a:gd name="T27" fmla="*/ 351 h 452"/>
              <a:gd name="T28" fmla="*/ 274 w 528"/>
              <a:gd name="T29" fmla="*/ 382 h 452"/>
              <a:gd name="T30" fmla="*/ 227 w 528"/>
              <a:gd name="T31" fmla="*/ 439 h 452"/>
              <a:gd name="T32" fmla="*/ 202 w 528"/>
              <a:gd name="T33" fmla="*/ 439 h 452"/>
              <a:gd name="T34" fmla="*/ 139 w 528"/>
              <a:gd name="T35" fmla="*/ 434 h 452"/>
              <a:gd name="T36" fmla="*/ 98 w 528"/>
              <a:gd name="T37" fmla="*/ 413 h 452"/>
              <a:gd name="T38" fmla="*/ 57 w 528"/>
              <a:gd name="T39" fmla="*/ 423 h 452"/>
              <a:gd name="T40" fmla="*/ 0 w 528"/>
              <a:gd name="T41" fmla="*/ 356 h 452"/>
              <a:gd name="T42" fmla="*/ 92 w 528"/>
              <a:gd name="T43" fmla="*/ 217 h 452"/>
              <a:gd name="T44" fmla="*/ 92 w 528"/>
              <a:gd name="T45" fmla="*/ 196 h 452"/>
              <a:gd name="T46" fmla="*/ 92 w 528"/>
              <a:gd name="T47" fmla="*/ 114 h 452"/>
              <a:gd name="T48" fmla="*/ 118 w 528"/>
              <a:gd name="T49" fmla="*/ 149 h 452"/>
              <a:gd name="T50" fmla="*/ 160 w 528"/>
              <a:gd name="T51" fmla="*/ 149 h 452"/>
              <a:gd name="T52" fmla="*/ 206 w 528"/>
              <a:gd name="T53" fmla="*/ 165 h 452"/>
              <a:gd name="T54" fmla="*/ 227 w 528"/>
              <a:gd name="T55" fmla="*/ 149 h 452"/>
              <a:gd name="T56" fmla="*/ 258 w 528"/>
              <a:gd name="T57" fmla="*/ 180 h 452"/>
              <a:gd name="T58" fmla="*/ 310 w 528"/>
              <a:gd name="T59" fmla="*/ 217 h 452"/>
              <a:gd name="T60" fmla="*/ 341 w 528"/>
              <a:gd name="T61" fmla="*/ 222 h 452"/>
              <a:gd name="T62" fmla="*/ 351 w 528"/>
              <a:gd name="T63" fmla="*/ 180 h 452"/>
              <a:gd name="T64" fmla="*/ 336 w 528"/>
              <a:gd name="T65" fmla="*/ 192 h 452"/>
              <a:gd name="T66" fmla="*/ 294 w 528"/>
              <a:gd name="T67" fmla="*/ 165 h 452"/>
              <a:gd name="T68" fmla="*/ 294 w 528"/>
              <a:gd name="T69" fmla="*/ 134 h 452"/>
              <a:gd name="T70" fmla="*/ 300 w 528"/>
              <a:gd name="T71" fmla="*/ 98 h 452"/>
              <a:gd name="T72" fmla="*/ 294 w 528"/>
              <a:gd name="T73" fmla="*/ 57 h 452"/>
              <a:gd name="T74" fmla="*/ 315 w 528"/>
              <a:gd name="T75" fmla="*/ 16 h 452"/>
              <a:gd name="T76" fmla="*/ 403 w 528"/>
              <a:gd name="T77" fmla="*/ 0 h 4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8"/>
              <a:gd name="T118" fmla="*/ 0 h 452"/>
              <a:gd name="T119" fmla="*/ 528 w 528"/>
              <a:gd name="T120" fmla="*/ 452 h 4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8" h="452">
                <a:moveTo>
                  <a:pt x="403" y="0"/>
                </a:moveTo>
                <a:lnTo>
                  <a:pt x="419" y="26"/>
                </a:lnTo>
                <a:lnTo>
                  <a:pt x="434" y="26"/>
                </a:lnTo>
                <a:lnTo>
                  <a:pt x="444" y="31"/>
                </a:lnTo>
                <a:lnTo>
                  <a:pt x="460" y="41"/>
                </a:lnTo>
                <a:lnTo>
                  <a:pt x="476" y="41"/>
                </a:lnTo>
                <a:lnTo>
                  <a:pt x="486" y="47"/>
                </a:lnTo>
                <a:lnTo>
                  <a:pt x="491" y="47"/>
                </a:lnTo>
                <a:lnTo>
                  <a:pt x="501" y="67"/>
                </a:lnTo>
                <a:lnTo>
                  <a:pt x="517" y="82"/>
                </a:lnTo>
                <a:lnTo>
                  <a:pt x="527" y="98"/>
                </a:lnTo>
                <a:lnTo>
                  <a:pt x="527" y="108"/>
                </a:lnTo>
                <a:lnTo>
                  <a:pt x="512" y="114"/>
                </a:lnTo>
                <a:lnTo>
                  <a:pt x="512" y="134"/>
                </a:lnTo>
                <a:lnTo>
                  <a:pt x="512" y="165"/>
                </a:lnTo>
                <a:lnTo>
                  <a:pt x="501" y="176"/>
                </a:lnTo>
                <a:lnTo>
                  <a:pt x="517" y="192"/>
                </a:lnTo>
                <a:lnTo>
                  <a:pt x="512" y="196"/>
                </a:lnTo>
                <a:lnTo>
                  <a:pt x="491" y="196"/>
                </a:lnTo>
                <a:lnTo>
                  <a:pt x="491" y="222"/>
                </a:lnTo>
                <a:lnTo>
                  <a:pt x="486" y="243"/>
                </a:lnTo>
                <a:lnTo>
                  <a:pt x="491" y="263"/>
                </a:lnTo>
                <a:lnTo>
                  <a:pt x="356" y="305"/>
                </a:lnTo>
                <a:lnTo>
                  <a:pt x="366" y="325"/>
                </a:lnTo>
                <a:lnTo>
                  <a:pt x="366" y="341"/>
                </a:lnTo>
                <a:lnTo>
                  <a:pt x="356" y="341"/>
                </a:lnTo>
                <a:lnTo>
                  <a:pt x="336" y="341"/>
                </a:lnTo>
                <a:lnTo>
                  <a:pt x="300" y="351"/>
                </a:lnTo>
                <a:lnTo>
                  <a:pt x="300" y="372"/>
                </a:lnTo>
                <a:lnTo>
                  <a:pt x="274" y="382"/>
                </a:lnTo>
                <a:lnTo>
                  <a:pt x="248" y="398"/>
                </a:lnTo>
                <a:lnTo>
                  <a:pt x="227" y="439"/>
                </a:lnTo>
                <a:lnTo>
                  <a:pt x="206" y="451"/>
                </a:lnTo>
                <a:lnTo>
                  <a:pt x="202" y="439"/>
                </a:lnTo>
                <a:lnTo>
                  <a:pt x="160" y="439"/>
                </a:lnTo>
                <a:lnTo>
                  <a:pt x="139" y="434"/>
                </a:lnTo>
                <a:lnTo>
                  <a:pt x="124" y="423"/>
                </a:lnTo>
                <a:lnTo>
                  <a:pt x="98" y="413"/>
                </a:lnTo>
                <a:lnTo>
                  <a:pt x="92" y="413"/>
                </a:lnTo>
                <a:lnTo>
                  <a:pt x="57" y="423"/>
                </a:lnTo>
                <a:lnTo>
                  <a:pt x="41" y="393"/>
                </a:lnTo>
                <a:lnTo>
                  <a:pt x="0" y="356"/>
                </a:lnTo>
                <a:lnTo>
                  <a:pt x="10" y="217"/>
                </a:lnTo>
                <a:lnTo>
                  <a:pt x="92" y="217"/>
                </a:lnTo>
                <a:lnTo>
                  <a:pt x="92" y="206"/>
                </a:lnTo>
                <a:lnTo>
                  <a:pt x="92" y="196"/>
                </a:lnTo>
                <a:lnTo>
                  <a:pt x="92" y="165"/>
                </a:lnTo>
                <a:lnTo>
                  <a:pt x="92" y="114"/>
                </a:lnTo>
                <a:lnTo>
                  <a:pt x="108" y="124"/>
                </a:lnTo>
                <a:lnTo>
                  <a:pt x="118" y="149"/>
                </a:lnTo>
                <a:lnTo>
                  <a:pt x="149" y="124"/>
                </a:lnTo>
                <a:lnTo>
                  <a:pt x="160" y="149"/>
                </a:lnTo>
                <a:lnTo>
                  <a:pt x="190" y="165"/>
                </a:lnTo>
                <a:lnTo>
                  <a:pt x="206" y="165"/>
                </a:lnTo>
                <a:lnTo>
                  <a:pt x="227" y="165"/>
                </a:lnTo>
                <a:lnTo>
                  <a:pt x="227" y="149"/>
                </a:lnTo>
                <a:lnTo>
                  <a:pt x="233" y="149"/>
                </a:lnTo>
                <a:lnTo>
                  <a:pt x="258" y="180"/>
                </a:lnTo>
                <a:lnTo>
                  <a:pt x="284" y="180"/>
                </a:lnTo>
                <a:lnTo>
                  <a:pt x="310" y="217"/>
                </a:lnTo>
                <a:lnTo>
                  <a:pt x="315" y="233"/>
                </a:lnTo>
                <a:lnTo>
                  <a:pt x="341" y="222"/>
                </a:lnTo>
                <a:lnTo>
                  <a:pt x="341" y="233"/>
                </a:lnTo>
                <a:lnTo>
                  <a:pt x="351" y="180"/>
                </a:lnTo>
                <a:lnTo>
                  <a:pt x="336" y="180"/>
                </a:lnTo>
                <a:lnTo>
                  <a:pt x="336" y="192"/>
                </a:lnTo>
                <a:lnTo>
                  <a:pt x="315" y="180"/>
                </a:lnTo>
                <a:lnTo>
                  <a:pt x="294" y="165"/>
                </a:lnTo>
                <a:lnTo>
                  <a:pt x="284" y="155"/>
                </a:lnTo>
                <a:lnTo>
                  <a:pt x="294" y="134"/>
                </a:lnTo>
                <a:lnTo>
                  <a:pt x="294" y="114"/>
                </a:lnTo>
                <a:lnTo>
                  <a:pt x="300" y="98"/>
                </a:lnTo>
                <a:lnTo>
                  <a:pt x="300" y="67"/>
                </a:lnTo>
                <a:lnTo>
                  <a:pt x="294" y="57"/>
                </a:lnTo>
                <a:lnTo>
                  <a:pt x="310" y="41"/>
                </a:lnTo>
                <a:lnTo>
                  <a:pt x="315" y="16"/>
                </a:lnTo>
                <a:lnTo>
                  <a:pt x="315" y="4"/>
                </a:lnTo>
                <a:lnTo>
                  <a:pt x="403"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59" name="Freeform 156">
            <a:extLst>
              <a:ext uri="{FF2B5EF4-FFF2-40B4-BE49-F238E27FC236}">
                <a16:creationId xmlns:a16="http://schemas.microsoft.com/office/drawing/2014/main" id="{2A1BA124-894F-7E47-94C4-BF910DA7DDFE}"/>
              </a:ext>
            </a:extLst>
          </p:cNvPr>
          <p:cNvSpPr>
            <a:spLocks noChangeArrowheads="1"/>
          </p:cNvSpPr>
          <p:nvPr/>
        </p:nvSpPr>
        <p:spPr bwMode="auto">
          <a:xfrm>
            <a:off x="4207479" y="4280051"/>
            <a:ext cx="165823" cy="124768"/>
          </a:xfrm>
          <a:custGeom>
            <a:avLst/>
            <a:gdLst>
              <a:gd name="T0" fmla="*/ 30 w 270"/>
              <a:gd name="T1" fmla="*/ 20 h 197"/>
              <a:gd name="T2" fmla="*/ 51 w 270"/>
              <a:gd name="T3" fmla="*/ 4 h 197"/>
              <a:gd name="T4" fmla="*/ 83 w 270"/>
              <a:gd name="T5" fmla="*/ 4 h 197"/>
              <a:gd name="T6" fmla="*/ 124 w 270"/>
              <a:gd name="T7" fmla="*/ 0 h 197"/>
              <a:gd name="T8" fmla="*/ 139 w 270"/>
              <a:gd name="T9" fmla="*/ 4 h 197"/>
              <a:gd name="T10" fmla="*/ 161 w 270"/>
              <a:gd name="T11" fmla="*/ 31 h 197"/>
              <a:gd name="T12" fmla="*/ 176 w 270"/>
              <a:gd name="T13" fmla="*/ 31 h 197"/>
              <a:gd name="T14" fmla="*/ 181 w 270"/>
              <a:gd name="T15" fmla="*/ 57 h 197"/>
              <a:gd name="T16" fmla="*/ 191 w 270"/>
              <a:gd name="T17" fmla="*/ 57 h 197"/>
              <a:gd name="T18" fmla="*/ 202 w 270"/>
              <a:gd name="T19" fmla="*/ 72 h 197"/>
              <a:gd name="T20" fmla="*/ 206 w 270"/>
              <a:gd name="T21" fmla="*/ 82 h 197"/>
              <a:gd name="T22" fmla="*/ 233 w 270"/>
              <a:gd name="T23" fmla="*/ 88 h 197"/>
              <a:gd name="T24" fmla="*/ 233 w 270"/>
              <a:gd name="T25" fmla="*/ 108 h 197"/>
              <a:gd name="T26" fmla="*/ 243 w 270"/>
              <a:gd name="T27" fmla="*/ 114 h 197"/>
              <a:gd name="T28" fmla="*/ 233 w 270"/>
              <a:gd name="T29" fmla="*/ 139 h 197"/>
              <a:gd name="T30" fmla="*/ 243 w 270"/>
              <a:gd name="T31" fmla="*/ 155 h 197"/>
              <a:gd name="T32" fmla="*/ 249 w 270"/>
              <a:gd name="T33" fmla="*/ 155 h 197"/>
              <a:gd name="T34" fmla="*/ 269 w 270"/>
              <a:gd name="T35" fmla="*/ 170 h 197"/>
              <a:gd name="T36" fmla="*/ 269 w 270"/>
              <a:gd name="T37" fmla="*/ 191 h 197"/>
              <a:gd name="T38" fmla="*/ 243 w 270"/>
              <a:gd name="T39" fmla="*/ 191 h 197"/>
              <a:gd name="T40" fmla="*/ 233 w 270"/>
              <a:gd name="T41" fmla="*/ 191 h 197"/>
              <a:gd name="T42" fmla="*/ 218 w 270"/>
              <a:gd name="T43" fmla="*/ 196 h 197"/>
              <a:gd name="T44" fmla="*/ 191 w 270"/>
              <a:gd name="T45" fmla="*/ 191 h 197"/>
              <a:gd name="T46" fmla="*/ 191 w 270"/>
              <a:gd name="T47" fmla="*/ 180 h 197"/>
              <a:gd name="T48" fmla="*/ 161 w 270"/>
              <a:gd name="T49" fmla="*/ 180 h 197"/>
              <a:gd name="T50" fmla="*/ 93 w 270"/>
              <a:gd name="T51" fmla="*/ 180 h 197"/>
              <a:gd name="T52" fmla="*/ 73 w 270"/>
              <a:gd name="T53" fmla="*/ 191 h 197"/>
              <a:gd name="T54" fmla="*/ 57 w 270"/>
              <a:gd name="T55" fmla="*/ 191 h 197"/>
              <a:gd name="T56" fmla="*/ 26 w 270"/>
              <a:gd name="T57" fmla="*/ 196 h 197"/>
              <a:gd name="T58" fmla="*/ 57 w 270"/>
              <a:gd name="T59" fmla="*/ 180 h 197"/>
              <a:gd name="T60" fmla="*/ 26 w 270"/>
              <a:gd name="T61" fmla="*/ 180 h 197"/>
              <a:gd name="T62" fmla="*/ 16 w 270"/>
              <a:gd name="T63" fmla="*/ 165 h 197"/>
              <a:gd name="T64" fmla="*/ 67 w 270"/>
              <a:gd name="T65" fmla="*/ 155 h 197"/>
              <a:gd name="T66" fmla="*/ 67 w 270"/>
              <a:gd name="T67" fmla="*/ 149 h 197"/>
              <a:gd name="T68" fmla="*/ 83 w 270"/>
              <a:gd name="T69" fmla="*/ 149 h 197"/>
              <a:gd name="T70" fmla="*/ 98 w 270"/>
              <a:gd name="T71" fmla="*/ 139 h 197"/>
              <a:gd name="T72" fmla="*/ 139 w 270"/>
              <a:gd name="T73" fmla="*/ 155 h 197"/>
              <a:gd name="T74" fmla="*/ 161 w 270"/>
              <a:gd name="T75" fmla="*/ 139 h 197"/>
              <a:gd name="T76" fmla="*/ 134 w 270"/>
              <a:gd name="T77" fmla="*/ 139 h 197"/>
              <a:gd name="T78" fmla="*/ 108 w 270"/>
              <a:gd name="T79" fmla="*/ 129 h 197"/>
              <a:gd name="T80" fmla="*/ 73 w 270"/>
              <a:gd name="T81" fmla="*/ 129 h 197"/>
              <a:gd name="T82" fmla="*/ 26 w 270"/>
              <a:gd name="T83" fmla="*/ 139 h 197"/>
              <a:gd name="T84" fmla="*/ 26 w 270"/>
              <a:gd name="T85" fmla="*/ 129 h 197"/>
              <a:gd name="T86" fmla="*/ 30 w 270"/>
              <a:gd name="T87" fmla="*/ 124 h 197"/>
              <a:gd name="T88" fmla="*/ 16 w 270"/>
              <a:gd name="T89" fmla="*/ 124 h 197"/>
              <a:gd name="T90" fmla="*/ 4 w 270"/>
              <a:gd name="T91" fmla="*/ 114 h 197"/>
              <a:gd name="T92" fmla="*/ 0 w 270"/>
              <a:gd name="T93" fmla="*/ 88 h 197"/>
              <a:gd name="T94" fmla="*/ 4 w 270"/>
              <a:gd name="T95" fmla="*/ 72 h 197"/>
              <a:gd name="T96" fmla="*/ 26 w 270"/>
              <a:gd name="T97" fmla="*/ 47 h 197"/>
              <a:gd name="T98" fmla="*/ 30 w 270"/>
              <a:gd name="T99" fmla="*/ 20 h 197"/>
              <a:gd name="T100" fmla="*/ 30 w 270"/>
              <a:gd name="T101" fmla="*/ 20 h 1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0"/>
              <a:gd name="T154" fmla="*/ 0 h 197"/>
              <a:gd name="T155" fmla="*/ 270 w 270"/>
              <a:gd name="T156" fmla="*/ 197 h 1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0" h="197">
                <a:moveTo>
                  <a:pt x="30" y="20"/>
                </a:moveTo>
                <a:lnTo>
                  <a:pt x="51" y="4"/>
                </a:lnTo>
                <a:lnTo>
                  <a:pt x="83" y="4"/>
                </a:lnTo>
                <a:lnTo>
                  <a:pt x="124" y="0"/>
                </a:lnTo>
                <a:lnTo>
                  <a:pt x="139" y="4"/>
                </a:lnTo>
                <a:lnTo>
                  <a:pt x="161" y="31"/>
                </a:lnTo>
                <a:lnTo>
                  <a:pt x="176" y="31"/>
                </a:lnTo>
                <a:lnTo>
                  <a:pt x="181" y="57"/>
                </a:lnTo>
                <a:lnTo>
                  <a:pt x="191" y="57"/>
                </a:lnTo>
                <a:lnTo>
                  <a:pt x="202" y="72"/>
                </a:lnTo>
                <a:lnTo>
                  <a:pt x="206" y="82"/>
                </a:lnTo>
                <a:lnTo>
                  <a:pt x="233" y="88"/>
                </a:lnTo>
                <a:lnTo>
                  <a:pt x="233" y="108"/>
                </a:lnTo>
                <a:lnTo>
                  <a:pt x="243" y="114"/>
                </a:lnTo>
                <a:lnTo>
                  <a:pt x="233" y="139"/>
                </a:lnTo>
                <a:lnTo>
                  <a:pt x="243" y="155"/>
                </a:lnTo>
                <a:lnTo>
                  <a:pt x="249" y="155"/>
                </a:lnTo>
                <a:lnTo>
                  <a:pt x="269" y="170"/>
                </a:lnTo>
                <a:lnTo>
                  <a:pt x="269" y="191"/>
                </a:lnTo>
                <a:lnTo>
                  <a:pt x="243" y="191"/>
                </a:lnTo>
                <a:lnTo>
                  <a:pt x="233" y="191"/>
                </a:lnTo>
                <a:lnTo>
                  <a:pt x="218" y="196"/>
                </a:lnTo>
                <a:lnTo>
                  <a:pt x="191" y="191"/>
                </a:lnTo>
                <a:lnTo>
                  <a:pt x="191" y="180"/>
                </a:lnTo>
                <a:lnTo>
                  <a:pt x="161" y="180"/>
                </a:lnTo>
                <a:lnTo>
                  <a:pt x="93" y="180"/>
                </a:lnTo>
                <a:lnTo>
                  <a:pt x="73" y="191"/>
                </a:lnTo>
                <a:lnTo>
                  <a:pt x="57" y="191"/>
                </a:lnTo>
                <a:lnTo>
                  <a:pt x="26" y="196"/>
                </a:lnTo>
                <a:lnTo>
                  <a:pt x="57" y="180"/>
                </a:lnTo>
                <a:lnTo>
                  <a:pt x="26" y="180"/>
                </a:lnTo>
                <a:lnTo>
                  <a:pt x="16" y="165"/>
                </a:lnTo>
                <a:lnTo>
                  <a:pt x="67" y="155"/>
                </a:lnTo>
                <a:lnTo>
                  <a:pt x="67" y="149"/>
                </a:lnTo>
                <a:lnTo>
                  <a:pt x="83" y="149"/>
                </a:lnTo>
                <a:lnTo>
                  <a:pt x="98" y="139"/>
                </a:lnTo>
                <a:lnTo>
                  <a:pt x="139" y="155"/>
                </a:lnTo>
                <a:lnTo>
                  <a:pt x="161" y="139"/>
                </a:lnTo>
                <a:lnTo>
                  <a:pt x="134" y="139"/>
                </a:lnTo>
                <a:lnTo>
                  <a:pt x="108" y="129"/>
                </a:lnTo>
                <a:lnTo>
                  <a:pt x="73" y="129"/>
                </a:lnTo>
                <a:lnTo>
                  <a:pt x="26" y="139"/>
                </a:lnTo>
                <a:lnTo>
                  <a:pt x="26" y="129"/>
                </a:lnTo>
                <a:lnTo>
                  <a:pt x="30" y="124"/>
                </a:lnTo>
                <a:lnTo>
                  <a:pt x="16" y="124"/>
                </a:lnTo>
                <a:lnTo>
                  <a:pt x="4" y="114"/>
                </a:lnTo>
                <a:lnTo>
                  <a:pt x="0" y="88"/>
                </a:lnTo>
                <a:lnTo>
                  <a:pt x="4" y="72"/>
                </a:lnTo>
                <a:lnTo>
                  <a:pt x="26" y="47"/>
                </a:lnTo>
                <a:lnTo>
                  <a:pt x="30" y="2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0" name="Freeform 157">
            <a:extLst>
              <a:ext uri="{FF2B5EF4-FFF2-40B4-BE49-F238E27FC236}">
                <a16:creationId xmlns:a16="http://schemas.microsoft.com/office/drawing/2014/main" id="{63C9E89D-EC04-7042-863D-05A71F471D89}"/>
              </a:ext>
            </a:extLst>
          </p:cNvPr>
          <p:cNvSpPr>
            <a:spLocks noChangeArrowheads="1"/>
          </p:cNvSpPr>
          <p:nvPr/>
        </p:nvSpPr>
        <p:spPr bwMode="auto">
          <a:xfrm>
            <a:off x="4316494" y="4472002"/>
            <a:ext cx="82911" cy="95975"/>
          </a:xfrm>
          <a:custGeom>
            <a:avLst/>
            <a:gdLst>
              <a:gd name="T0" fmla="*/ 0 w 135"/>
              <a:gd name="T1" fmla="*/ 47 h 152"/>
              <a:gd name="T2" fmla="*/ 15 w 135"/>
              <a:gd name="T3" fmla="*/ 31 h 152"/>
              <a:gd name="T4" fmla="*/ 26 w 135"/>
              <a:gd name="T5" fmla="*/ 31 h 152"/>
              <a:gd name="T6" fmla="*/ 41 w 135"/>
              <a:gd name="T7" fmla="*/ 6 h 152"/>
              <a:gd name="T8" fmla="*/ 46 w 135"/>
              <a:gd name="T9" fmla="*/ 6 h 152"/>
              <a:gd name="T10" fmla="*/ 93 w 135"/>
              <a:gd name="T11" fmla="*/ 0 h 152"/>
              <a:gd name="T12" fmla="*/ 108 w 135"/>
              <a:gd name="T13" fmla="*/ 26 h 152"/>
              <a:gd name="T14" fmla="*/ 108 w 135"/>
              <a:gd name="T15" fmla="*/ 41 h 152"/>
              <a:gd name="T16" fmla="*/ 114 w 135"/>
              <a:gd name="T17" fmla="*/ 47 h 152"/>
              <a:gd name="T18" fmla="*/ 114 w 135"/>
              <a:gd name="T19" fmla="*/ 73 h 152"/>
              <a:gd name="T20" fmla="*/ 134 w 135"/>
              <a:gd name="T21" fmla="*/ 73 h 152"/>
              <a:gd name="T22" fmla="*/ 134 w 135"/>
              <a:gd name="T23" fmla="*/ 88 h 152"/>
              <a:gd name="T24" fmla="*/ 124 w 135"/>
              <a:gd name="T25" fmla="*/ 88 h 152"/>
              <a:gd name="T26" fmla="*/ 124 w 135"/>
              <a:gd name="T27" fmla="*/ 108 h 152"/>
              <a:gd name="T28" fmla="*/ 108 w 135"/>
              <a:gd name="T29" fmla="*/ 124 h 152"/>
              <a:gd name="T30" fmla="*/ 93 w 135"/>
              <a:gd name="T31" fmla="*/ 151 h 152"/>
              <a:gd name="T32" fmla="*/ 57 w 135"/>
              <a:gd name="T33" fmla="*/ 135 h 152"/>
              <a:gd name="T34" fmla="*/ 15 w 135"/>
              <a:gd name="T35" fmla="*/ 114 h 152"/>
              <a:gd name="T36" fmla="*/ 15 w 135"/>
              <a:gd name="T37" fmla="*/ 98 h 152"/>
              <a:gd name="T38" fmla="*/ 0 w 135"/>
              <a:gd name="T39" fmla="*/ 73 h 152"/>
              <a:gd name="T40" fmla="*/ 0 w 135"/>
              <a:gd name="T41" fmla="*/ 57 h 152"/>
              <a:gd name="T42" fmla="*/ 0 w 135"/>
              <a:gd name="T43" fmla="*/ 47 h 152"/>
              <a:gd name="T44" fmla="*/ 0 w 135"/>
              <a:gd name="T45" fmla="*/ 47 h 1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152"/>
              <a:gd name="T71" fmla="*/ 135 w 135"/>
              <a:gd name="T72" fmla="*/ 152 h 1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152">
                <a:moveTo>
                  <a:pt x="0" y="47"/>
                </a:moveTo>
                <a:lnTo>
                  <a:pt x="15" y="31"/>
                </a:lnTo>
                <a:lnTo>
                  <a:pt x="26" y="31"/>
                </a:lnTo>
                <a:lnTo>
                  <a:pt x="41" y="6"/>
                </a:lnTo>
                <a:lnTo>
                  <a:pt x="46" y="6"/>
                </a:lnTo>
                <a:lnTo>
                  <a:pt x="93" y="0"/>
                </a:lnTo>
                <a:lnTo>
                  <a:pt x="108" y="26"/>
                </a:lnTo>
                <a:lnTo>
                  <a:pt x="108" y="41"/>
                </a:lnTo>
                <a:lnTo>
                  <a:pt x="114" y="47"/>
                </a:lnTo>
                <a:lnTo>
                  <a:pt x="114" y="73"/>
                </a:lnTo>
                <a:lnTo>
                  <a:pt x="134" y="73"/>
                </a:lnTo>
                <a:lnTo>
                  <a:pt x="134" y="88"/>
                </a:lnTo>
                <a:lnTo>
                  <a:pt x="124" y="88"/>
                </a:lnTo>
                <a:lnTo>
                  <a:pt x="124" y="108"/>
                </a:lnTo>
                <a:lnTo>
                  <a:pt x="108" y="124"/>
                </a:lnTo>
                <a:lnTo>
                  <a:pt x="93" y="151"/>
                </a:lnTo>
                <a:lnTo>
                  <a:pt x="57" y="135"/>
                </a:lnTo>
                <a:lnTo>
                  <a:pt x="15" y="114"/>
                </a:lnTo>
                <a:lnTo>
                  <a:pt x="15" y="98"/>
                </a:lnTo>
                <a:lnTo>
                  <a:pt x="0" y="73"/>
                </a:lnTo>
                <a:lnTo>
                  <a:pt x="0" y="57"/>
                </a:lnTo>
                <a:lnTo>
                  <a:pt x="0" y="4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1" name="Freeform 158">
            <a:extLst>
              <a:ext uri="{FF2B5EF4-FFF2-40B4-BE49-F238E27FC236}">
                <a16:creationId xmlns:a16="http://schemas.microsoft.com/office/drawing/2014/main" id="{CA806371-CE96-C343-81A5-725A2748DF9E}"/>
              </a:ext>
            </a:extLst>
          </p:cNvPr>
          <p:cNvSpPr>
            <a:spLocks noChangeArrowheads="1"/>
          </p:cNvSpPr>
          <p:nvPr/>
        </p:nvSpPr>
        <p:spPr bwMode="auto">
          <a:xfrm>
            <a:off x="5362101" y="5219007"/>
            <a:ext cx="214957" cy="199949"/>
          </a:xfrm>
          <a:custGeom>
            <a:avLst/>
            <a:gdLst>
              <a:gd name="T0" fmla="*/ 0 w 349"/>
              <a:gd name="T1" fmla="*/ 94 h 312"/>
              <a:gd name="T2" fmla="*/ 21 w 349"/>
              <a:gd name="T3" fmla="*/ 98 h 312"/>
              <a:gd name="T4" fmla="*/ 62 w 349"/>
              <a:gd name="T5" fmla="*/ 98 h 312"/>
              <a:gd name="T6" fmla="*/ 67 w 349"/>
              <a:gd name="T7" fmla="*/ 109 h 312"/>
              <a:gd name="T8" fmla="*/ 88 w 349"/>
              <a:gd name="T9" fmla="*/ 98 h 312"/>
              <a:gd name="T10" fmla="*/ 109 w 349"/>
              <a:gd name="T11" fmla="*/ 57 h 312"/>
              <a:gd name="T12" fmla="*/ 135 w 349"/>
              <a:gd name="T13" fmla="*/ 41 h 312"/>
              <a:gd name="T14" fmla="*/ 161 w 349"/>
              <a:gd name="T15" fmla="*/ 31 h 312"/>
              <a:gd name="T16" fmla="*/ 161 w 349"/>
              <a:gd name="T17" fmla="*/ 10 h 312"/>
              <a:gd name="T18" fmla="*/ 197 w 349"/>
              <a:gd name="T19" fmla="*/ 0 h 312"/>
              <a:gd name="T20" fmla="*/ 218 w 349"/>
              <a:gd name="T21" fmla="*/ 0 h 312"/>
              <a:gd name="T22" fmla="*/ 228 w 349"/>
              <a:gd name="T23" fmla="*/ 0 h 312"/>
              <a:gd name="T24" fmla="*/ 239 w 349"/>
              <a:gd name="T25" fmla="*/ 16 h 312"/>
              <a:gd name="T26" fmla="*/ 270 w 349"/>
              <a:gd name="T27" fmla="*/ 10 h 312"/>
              <a:gd name="T28" fmla="*/ 280 w 349"/>
              <a:gd name="T29" fmla="*/ 16 h 312"/>
              <a:gd name="T30" fmla="*/ 296 w 349"/>
              <a:gd name="T31" fmla="*/ 26 h 312"/>
              <a:gd name="T32" fmla="*/ 306 w 349"/>
              <a:gd name="T33" fmla="*/ 31 h 312"/>
              <a:gd name="T34" fmla="*/ 337 w 349"/>
              <a:gd name="T35" fmla="*/ 31 h 312"/>
              <a:gd name="T36" fmla="*/ 337 w 349"/>
              <a:gd name="T37" fmla="*/ 41 h 312"/>
              <a:gd name="T38" fmla="*/ 348 w 349"/>
              <a:gd name="T39" fmla="*/ 67 h 312"/>
              <a:gd name="T40" fmla="*/ 348 w 349"/>
              <a:gd name="T41" fmla="*/ 94 h 312"/>
              <a:gd name="T42" fmla="*/ 348 w 349"/>
              <a:gd name="T43" fmla="*/ 119 h 312"/>
              <a:gd name="T44" fmla="*/ 348 w 349"/>
              <a:gd name="T45" fmla="*/ 125 h 312"/>
              <a:gd name="T46" fmla="*/ 337 w 349"/>
              <a:gd name="T47" fmla="*/ 135 h 312"/>
              <a:gd name="T48" fmla="*/ 348 w 349"/>
              <a:gd name="T49" fmla="*/ 139 h 312"/>
              <a:gd name="T50" fmla="*/ 337 w 349"/>
              <a:gd name="T51" fmla="*/ 139 h 312"/>
              <a:gd name="T52" fmla="*/ 337 w 349"/>
              <a:gd name="T53" fmla="*/ 160 h 312"/>
              <a:gd name="T54" fmla="*/ 337 w 349"/>
              <a:gd name="T55" fmla="*/ 176 h 312"/>
              <a:gd name="T56" fmla="*/ 348 w 349"/>
              <a:gd name="T57" fmla="*/ 192 h 312"/>
              <a:gd name="T58" fmla="*/ 327 w 349"/>
              <a:gd name="T59" fmla="*/ 217 h 312"/>
              <a:gd name="T60" fmla="*/ 321 w 349"/>
              <a:gd name="T61" fmla="*/ 233 h 312"/>
              <a:gd name="T62" fmla="*/ 321 w 349"/>
              <a:gd name="T63" fmla="*/ 248 h 312"/>
              <a:gd name="T64" fmla="*/ 311 w 349"/>
              <a:gd name="T65" fmla="*/ 270 h 312"/>
              <a:gd name="T66" fmla="*/ 264 w 349"/>
              <a:gd name="T67" fmla="*/ 311 h 312"/>
              <a:gd name="T68" fmla="*/ 254 w 349"/>
              <a:gd name="T69" fmla="*/ 300 h 312"/>
              <a:gd name="T70" fmla="*/ 228 w 349"/>
              <a:gd name="T71" fmla="*/ 311 h 312"/>
              <a:gd name="T72" fmla="*/ 202 w 349"/>
              <a:gd name="T73" fmla="*/ 300 h 312"/>
              <a:gd name="T74" fmla="*/ 176 w 349"/>
              <a:gd name="T75" fmla="*/ 300 h 312"/>
              <a:gd name="T76" fmla="*/ 161 w 349"/>
              <a:gd name="T77" fmla="*/ 300 h 312"/>
              <a:gd name="T78" fmla="*/ 161 w 349"/>
              <a:gd name="T79" fmla="*/ 274 h 312"/>
              <a:gd name="T80" fmla="*/ 135 w 349"/>
              <a:gd name="T81" fmla="*/ 270 h 312"/>
              <a:gd name="T82" fmla="*/ 119 w 349"/>
              <a:gd name="T83" fmla="*/ 270 h 312"/>
              <a:gd name="T84" fmla="*/ 109 w 349"/>
              <a:gd name="T85" fmla="*/ 248 h 312"/>
              <a:gd name="T86" fmla="*/ 104 w 349"/>
              <a:gd name="T87" fmla="*/ 217 h 312"/>
              <a:gd name="T88" fmla="*/ 94 w 349"/>
              <a:gd name="T89" fmla="*/ 217 h 312"/>
              <a:gd name="T90" fmla="*/ 88 w 349"/>
              <a:gd name="T91" fmla="*/ 192 h 312"/>
              <a:gd name="T92" fmla="*/ 62 w 349"/>
              <a:gd name="T93" fmla="*/ 182 h 312"/>
              <a:gd name="T94" fmla="*/ 37 w 349"/>
              <a:gd name="T95" fmla="*/ 166 h 312"/>
              <a:gd name="T96" fmla="*/ 37 w 349"/>
              <a:gd name="T97" fmla="*/ 150 h 312"/>
              <a:gd name="T98" fmla="*/ 10 w 349"/>
              <a:gd name="T99" fmla="*/ 119 h 312"/>
              <a:gd name="T100" fmla="*/ 0 w 349"/>
              <a:gd name="T101" fmla="*/ 94 h 312"/>
              <a:gd name="T102" fmla="*/ 0 w 349"/>
              <a:gd name="T103" fmla="*/ 94 h 3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9"/>
              <a:gd name="T157" fmla="*/ 0 h 312"/>
              <a:gd name="T158" fmla="*/ 349 w 349"/>
              <a:gd name="T159" fmla="*/ 312 h 3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9" h="312">
                <a:moveTo>
                  <a:pt x="0" y="94"/>
                </a:moveTo>
                <a:lnTo>
                  <a:pt x="21" y="98"/>
                </a:lnTo>
                <a:lnTo>
                  <a:pt x="62" y="98"/>
                </a:lnTo>
                <a:lnTo>
                  <a:pt x="67" y="109"/>
                </a:lnTo>
                <a:lnTo>
                  <a:pt x="88" y="98"/>
                </a:lnTo>
                <a:lnTo>
                  <a:pt x="109" y="57"/>
                </a:lnTo>
                <a:lnTo>
                  <a:pt x="135" y="41"/>
                </a:lnTo>
                <a:lnTo>
                  <a:pt x="161" y="31"/>
                </a:lnTo>
                <a:lnTo>
                  <a:pt x="161" y="10"/>
                </a:lnTo>
                <a:lnTo>
                  <a:pt x="197" y="0"/>
                </a:lnTo>
                <a:lnTo>
                  <a:pt x="218" y="0"/>
                </a:lnTo>
                <a:lnTo>
                  <a:pt x="228" y="0"/>
                </a:lnTo>
                <a:lnTo>
                  <a:pt x="239" y="16"/>
                </a:lnTo>
                <a:lnTo>
                  <a:pt x="270" y="10"/>
                </a:lnTo>
                <a:lnTo>
                  <a:pt x="280" y="16"/>
                </a:lnTo>
                <a:lnTo>
                  <a:pt x="296" y="26"/>
                </a:lnTo>
                <a:lnTo>
                  <a:pt x="306" y="31"/>
                </a:lnTo>
                <a:lnTo>
                  <a:pt x="337" y="31"/>
                </a:lnTo>
                <a:lnTo>
                  <a:pt x="337" y="41"/>
                </a:lnTo>
                <a:lnTo>
                  <a:pt x="348" y="67"/>
                </a:lnTo>
                <a:lnTo>
                  <a:pt x="348" y="94"/>
                </a:lnTo>
                <a:lnTo>
                  <a:pt x="348" y="119"/>
                </a:lnTo>
                <a:lnTo>
                  <a:pt x="348" y="125"/>
                </a:lnTo>
                <a:lnTo>
                  <a:pt x="337" y="135"/>
                </a:lnTo>
                <a:lnTo>
                  <a:pt x="348" y="139"/>
                </a:lnTo>
                <a:lnTo>
                  <a:pt x="337" y="139"/>
                </a:lnTo>
                <a:lnTo>
                  <a:pt x="337" y="160"/>
                </a:lnTo>
                <a:lnTo>
                  <a:pt x="337" y="176"/>
                </a:lnTo>
                <a:lnTo>
                  <a:pt x="348" y="192"/>
                </a:lnTo>
                <a:lnTo>
                  <a:pt x="327" y="217"/>
                </a:lnTo>
                <a:lnTo>
                  <a:pt x="321" y="233"/>
                </a:lnTo>
                <a:lnTo>
                  <a:pt x="321" y="248"/>
                </a:lnTo>
                <a:lnTo>
                  <a:pt x="311" y="270"/>
                </a:lnTo>
                <a:lnTo>
                  <a:pt x="264" y="311"/>
                </a:lnTo>
                <a:lnTo>
                  <a:pt x="254" y="300"/>
                </a:lnTo>
                <a:lnTo>
                  <a:pt x="228" y="311"/>
                </a:lnTo>
                <a:lnTo>
                  <a:pt x="202" y="300"/>
                </a:lnTo>
                <a:lnTo>
                  <a:pt x="176" y="300"/>
                </a:lnTo>
                <a:lnTo>
                  <a:pt x="161" y="300"/>
                </a:lnTo>
                <a:lnTo>
                  <a:pt x="161" y="274"/>
                </a:lnTo>
                <a:lnTo>
                  <a:pt x="135" y="270"/>
                </a:lnTo>
                <a:lnTo>
                  <a:pt x="119" y="270"/>
                </a:lnTo>
                <a:lnTo>
                  <a:pt x="109" y="248"/>
                </a:lnTo>
                <a:lnTo>
                  <a:pt x="104" y="217"/>
                </a:lnTo>
                <a:lnTo>
                  <a:pt x="94" y="217"/>
                </a:lnTo>
                <a:lnTo>
                  <a:pt x="88" y="192"/>
                </a:lnTo>
                <a:lnTo>
                  <a:pt x="62" y="182"/>
                </a:lnTo>
                <a:lnTo>
                  <a:pt x="37" y="166"/>
                </a:lnTo>
                <a:lnTo>
                  <a:pt x="37" y="150"/>
                </a:lnTo>
                <a:lnTo>
                  <a:pt x="10" y="119"/>
                </a:lnTo>
                <a:lnTo>
                  <a:pt x="0" y="9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2" name="Freeform 159">
            <a:extLst>
              <a:ext uri="{FF2B5EF4-FFF2-40B4-BE49-F238E27FC236}">
                <a16:creationId xmlns:a16="http://schemas.microsoft.com/office/drawing/2014/main" id="{DF0E89A7-EAB2-044F-B9F1-6B94C6228408}"/>
              </a:ext>
            </a:extLst>
          </p:cNvPr>
          <p:cNvSpPr>
            <a:spLocks noChangeArrowheads="1"/>
          </p:cNvSpPr>
          <p:nvPr/>
        </p:nvSpPr>
        <p:spPr bwMode="auto">
          <a:xfrm>
            <a:off x="5804298" y="4420815"/>
            <a:ext cx="273301" cy="385500"/>
          </a:xfrm>
          <a:custGeom>
            <a:avLst/>
            <a:gdLst>
              <a:gd name="T0" fmla="*/ 77 w 446"/>
              <a:gd name="T1" fmla="*/ 52 h 603"/>
              <a:gd name="T2" fmla="*/ 88 w 446"/>
              <a:gd name="T3" fmla="*/ 37 h 603"/>
              <a:gd name="T4" fmla="*/ 93 w 446"/>
              <a:gd name="T5" fmla="*/ 27 h 603"/>
              <a:gd name="T6" fmla="*/ 129 w 446"/>
              <a:gd name="T7" fmla="*/ 68 h 603"/>
              <a:gd name="T8" fmla="*/ 155 w 446"/>
              <a:gd name="T9" fmla="*/ 78 h 603"/>
              <a:gd name="T10" fmla="*/ 202 w 446"/>
              <a:gd name="T11" fmla="*/ 52 h 603"/>
              <a:gd name="T12" fmla="*/ 237 w 446"/>
              <a:gd name="T13" fmla="*/ 57 h 603"/>
              <a:gd name="T14" fmla="*/ 280 w 446"/>
              <a:gd name="T15" fmla="*/ 42 h 603"/>
              <a:gd name="T16" fmla="*/ 295 w 446"/>
              <a:gd name="T17" fmla="*/ 42 h 603"/>
              <a:gd name="T18" fmla="*/ 337 w 446"/>
              <a:gd name="T19" fmla="*/ 37 h 603"/>
              <a:gd name="T20" fmla="*/ 362 w 446"/>
              <a:gd name="T21" fmla="*/ 37 h 603"/>
              <a:gd name="T22" fmla="*/ 394 w 446"/>
              <a:gd name="T23" fmla="*/ 27 h 603"/>
              <a:gd name="T24" fmla="*/ 414 w 446"/>
              <a:gd name="T25" fmla="*/ 16 h 603"/>
              <a:gd name="T26" fmla="*/ 419 w 446"/>
              <a:gd name="T27" fmla="*/ 0 h 603"/>
              <a:gd name="T28" fmla="*/ 445 w 446"/>
              <a:gd name="T29" fmla="*/ 11 h 603"/>
              <a:gd name="T30" fmla="*/ 435 w 446"/>
              <a:gd name="T31" fmla="*/ 37 h 603"/>
              <a:gd name="T32" fmla="*/ 435 w 446"/>
              <a:gd name="T33" fmla="*/ 42 h 603"/>
              <a:gd name="T34" fmla="*/ 435 w 446"/>
              <a:gd name="T35" fmla="*/ 78 h 603"/>
              <a:gd name="T36" fmla="*/ 429 w 446"/>
              <a:gd name="T37" fmla="*/ 119 h 603"/>
              <a:gd name="T38" fmla="*/ 394 w 446"/>
              <a:gd name="T39" fmla="*/ 166 h 603"/>
              <a:gd name="T40" fmla="*/ 388 w 446"/>
              <a:gd name="T41" fmla="*/ 186 h 603"/>
              <a:gd name="T42" fmla="*/ 388 w 446"/>
              <a:gd name="T43" fmla="*/ 202 h 603"/>
              <a:gd name="T44" fmla="*/ 352 w 446"/>
              <a:gd name="T45" fmla="*/ 254 h 603"/>
              <a:gd name="T46" fmla="*/ 352 w 446"/>
              <a:gd name="T47" fmla="*/ 270 h 603"/>
              <a:gd name="T48" fmla="*/ 306 w 446"/>
              <a:gd name="T49" fmla="*/ 342 h 603"/>
              <a:gd name="T50" fmla="*/ 227 w 446"/>
              <a:gd name="T51" fmla="*/ 419 h 603"/>
              <a:gd name="T52" fmla="*/ 176 w 446"/>
              <a:gd name="T53" fmla="*/ 462 h 603"/>
              <a:gd name="T54" fmla="*/ 93 w 446"/>
              <a:gd name="T55" fmla="*/ 528 h 603"/>
              <a:gd name="T56" fmla="*/ 26 w 446"/>
              <a:gd name="T57" fmla="*/ 602 h 603"/>
              <a:gd name="T58" fmla="*/ 0 w 446"/>
              <a:gd name="T59" fmla="*/ 570 h 603"/>
              <a:gd name="T60" fmla="*/ 0 w 446"/>
              <a:gd name="T61" fmla="*/ 409 h 603"/>
              <a:gd name="T62" fmla="*/ 41 w 446"/>
              <a:gd name="T63" fmla="*/ 362 h 603"/>
              <a:gd name="T64" fmla="*/ 62 w 446"/>
              <a:gd name="T65" fmla="*/ 352 h 603"/>
              <a:gd name="T66" fmla="*/ 88 w 446"/>
              <a:gd name="T67" fmla="*/ 352 h 603"/>
              <a:gd name="T68" fmla="*/ 104 w 446"/>
              <a:gd name="T69" fmla="*/ 327 h 603"/>
              <a:gd name="T70" fmla="*/ 161 w 446"/>
              <a:gd name="T71" fmla="*/ 311 h 603"/>
              <a:gd name="T72" fmla="*/ 176 w 446"/>
              <a:gd name="T73" fmla="*/ 311 h 603"/>
              <a:gd name="T74" fmla="*/ 306 w 446"/>
              <a:gd name="T75" fmla="*/ 176 h 603"/>
              <a:gd name="T76" fmla="*/ 264 w 446"/>
              <a:gd name="T77" fmla="*/ 176 h 603"/>
              <a:gd name="T78" fmla="*/ 129 w 446"/>
              <a:gd name="T79" fmla="*/ 125 h 603"/>
              <a:gd name="T80" fmla="*/ 104 w 446"/>
              <a:gd name="T81" fmla="*/ 109 h 603"/>
              <a:gd name="T82" fmla="*/ 67 w 446"/>
              <a:gd name="T83" fmla="*/ 68 h 603"/>
              <a:gd name="T84" fmla="*/ 77 w 446"/>
              <a:gd name="T85" fmla="*/ 52 h 603"/>
              <a:gd name="T86" fmla="*/ 77 w 446"/>
              <a:gd name="T87" fmla="*/ 52 h 6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6"/>
              <a:gd name="T133" fmla="*/ 0 h 603"/>
              <a:gd name="T134" fmla="*/ 446 w 446"/>
              <a:gd name="T135" fmla="*/ 603 h 6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6" h="603">
                <a:moveTo>
                  <a:pt x="77" y="52"/>
                </a:moveTo>
                <a:lnTo>
                  <a:pt x="88" y="37"/>
                </a:lnTo>
                <a:lnTo>
                  <a:pt x="93" y="27"/>
                </a:lnTo>
                <a:lnTo>
                  <a:pt x="129" y="68"/>
                </a:lnTo>
                <a:lnTo>
                  <a:pt x="155" y="78"/>
                </a:lnTo>
                <a:lnTo>
                  <a:pt x="202" y="52"/>
                </a:lnTo>
                <a:lnTo>
                  <a:pt x="237" y="57"/>
                </a:lnTo>
                <a:lnTo>
                  <a:pt x="280" y="42"/>
                </a:lnTo>
                <a:lnTo>
                  <a:pt x="295" y="42"/>
                </a:lnTo>
                <a:lnTo>
                  <a:pt x="337" y="37"/>
                </a:lnTo>
                <a:lnTo>
                  <a:pt x="362" y="37"/>
                </a:lnTo>
                <a:lnTo>
                  <a:pt x="394" y="27"/>
                </a:lnTo>
                <a:lnTo>
                  <a:pt x="414" y="16"/>
                </a:lnTo>
                <a:lnTo>
                  <a:pt x="419" y="0"/>
                </a:lnTo>
                <a:lnTo>
                  <a:pt x="445" y="11"/>
                </a:lnTo>
                <a:lnTo>
                  <a:pt x="435" y="37"/>
                </a:lnTo>
                <a:lnTo>
                  <a:pt x="435" y="42"/>
                </a:lnTo>
                <a:lnTo>
                  <a:pt x="435" y="78"/>
                </a:lnTo>
                <a:lnTo>
                  <a:pt x="429" y="119"/>
                </a:lnTo>
                <a:lnTo>
                  <a:pt x="394" y="166"/>
                </a:lnTo>
                <a:lnTo>
                  <a:pt x="388" y="186"/>
                </a:lnTo>
                <a:lnTo>
                  <a:pt x="388" y="202"/>
                </a:lnTo>
                <a:lnTo>
                  <a:pt x="352" y="254"/>
                </a:lnTo>
                <a:lnTo>
                  <a:pt x="352" y="270"/>
                </a:lnTo>
                <a:lnTo>
                  <a:pt x="306" y="342"/>
                </a:lnTo>
                <a:lnTo>
                  <a:pt x="227" y="419"/>
                </a:lnTo>
                <a:lnTo>
                  <a:pt x="176" y="462"/>
                </a:lnTo>
                <a:lnTo>
                  <a:pt x="93" y="528"/>
                </a:lnTo>
                <a:lnTo>
                  <a:pt x="26" y="602"/>
                </a:lnTo>
                <a:lnTo>
                  <a:pt x="0" y="570"/>
                </a:lnTo>
                <a:lnTo>
                  <a:pt x="0" y="409"/>
                </a:lnTo>
                <a:lnTo>
                  <a:pt x="41" y="362"/>
                </a:lnTo>
                <a:lnTo>
                  <a:pt x="62" y="352"/>
                </a:lnTo>
                <a:lnTo>
                  <a:pt x="88" y="352"/>
                </a:lnTo>
                <a:lnTo>
                  <a:pt x="104" y="327"/>
                </a:lnTo>
                <a:lnTo>
                  <a:pt x="161" y="311"/>
                </a:lnTo>
                <a:lnTo>
                  <a:pt x="176" y="311"/>
                </a:lnTo>
                <a:lnTo>
                  <a:pt x="306" y="176"/>
                </a:lnTo>
                <a:lnTo>
                  <a:pt x="264" y="176"/>
                </a:lnTo>
                <a:lnTo>
                  <a:pt x="129" y="125"/>
                </a:lnTo>
                <a:lnTo>
                  <a:pt x="104" y="109"/>
                </a:lnTo>
                <a:lnTo>
                  <a:pt x="67" y="68"/>
                </a:lnTo>
                <a:lnTo>
                  <a:pt x="77" y="5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3" name="Freeform 160">
            <a:extLst>
              <a:ext uri="{FF2B5EF4-FFF2-40B4-BE49-F238E27FC236}">
                <a16:creationId xmlns:a16="http://schemas.microsoft.com/office/drawing/2014/main" id="{AE8410EC-E9CC-1D47-AC8B-1E7870F9930C}"/>
              </a:ext>
            </a:extLst>
          </p:cNvPr>
          <p:cNvSpPr>
            <a:spLocks noChangeArrowheads="1"/>
          </p:cNvSpPr>
          <p:nvPr/>
        </p:nvSpPr>
        <p:spPr bwMode="auto">
          <a:xfrm>
            <a:off x="5117972" y="5410957"/>
            <a:ext cx="442196" cy="391899"/>
          </a:xfrm>
          <a:custGeom>
            <a:avLst/>
            <a:gdLst>
              <a:gd name="T0" fmla="*/ 544 w 721"/>
              <a:gd name="T1" fmla="*/ 16 h 612"/>
              <a:gd name="T2" fmla="*/ 503 w 721"/>
              <a:gd name="T3" fmla="*/ 42 h 612"/>
              <a:gd name="T4" fmla="*/ 487 w 721"/>
              <a:gd name="T5" fmla="*/ 52 h 612"/>
              <a:gd name="T6" fmla="*/ 461 w 721"/>
              <a:gd name="T7" fmla="*/ 78 h 612"/>
              <a:gd name="T8" fmla="*/ 446 w 721"/>
              <a:gd name="T9" fmla="*/ 109 h 612"/>
              <a:gd name="T10" fmla="*/ 399 w 721"/>
              <a:gd name="T11" fmla="*/ 161 h 612"/>
              <a:gd name="T12" fmla="*/ 352 w 721"/>
              <a:gd name="T13" fmla="*/ 161 h 612"/>
              <a:gd name="T14" fmla="*/ 301 w 721"/>
              <a:gd name="T15" fmla="*/ 145 h 612"/>
              <a:gd name="T16" fmla="*/ 275 w 721"/>
              <a:gd name="T17" fmla="*/ 176 h 612"/>
              <a:gd name="T18" fmla="*/ 233 w 721"/>
              <a:gd name="T19" fmla="*/ 202 h 612"/>
              <a:gd name="T20" fmla="*/ 207 w 721"/>
              <a:gd name="T21" fmla="*/ 207 h 612"/>
              <a:gd name="T22" fmla="*/ 182 w 721"/>
              <a:gd name="T23" fmla="*/ 192 h 612"/>
              <a:gd name="T24" fmla="*/ 182 w 721"/>
              <a:gd name="T25" fmla="*/ 161 h 612"/>
              <a:gd name="T26" fmla="*/ 160 w 721"/>
              <a:gd name="T27" fmla="*/ 119 h 612"/>
              <a:gd name="T28" fmla="*/ 135 w 721"/>
              <a:gd name="T29" fmla="*/ 295 h 612"/>
              <a:gd name="T30" fmla="*/ 109 w 721"/>
              <a:gd name="T31" fmla="*/ 317 h 612"/>
              <a:gd name="T32" fmla="*/ 72 w 721"/>
              <a:gd name="T33" fmla="*/ 311 h 612"/>
              <a:gd name="T34" fmla="*/ 31 w 721"/>
              <a:gd name="T35" fmla="*/ 301 h 612"/>
              <a:gd name="T36" fmla="*/ 27 w 721"/>
              <a:gd name="T37" fmla="*/ 274 h 612"/>
              <a:gd name="T38" fmla="*/ 5 w 721"/>
              <a:gd name="T39" fmla="*/ 295 h 612"/>
              <a:gd name="T40" fmla="*/ 5 w 721"/>
              <a:gd name="T41" fmla="*/ 327 h 612"/>
              <a:gd name="T42" fmla="*/ 68 w 721"/>
              <a:gd name="T43" fmla="*/ 450 h 612"/>
              <a:gd name="T44" fmla="*/ 68 w 721"/>
              <a:gd name="T45" fmla="*/ 503 h 612"/>
              <a:gd name="T46" fmla="*/ 52 w 721"/>
              <a:gd name="T47" fmla="*/ 513 h 612"/>
              <a:gd name="T48" fmla="*/ 68 w 721"/>
              <a:gd name="T49" fmla="*/ 580 h 612"/>
              <a:gd name="T50" fmla="*/ 72 w 721"/>
              <a:gd name="T51" fmla="*/ 570 h 612"/>
              <a:gd name="T52" fmla="*/ 94 w 721"/>
              <a:gd name="T53" fmla="*/ 585 h 612"/>
              <a:gd name="T54" fmla="*/ 114 w 721"/>
              <a:gd name="T55" fmla="*/ 601 h 612"/>
              <a:gd name="T56" fmla="*/ 150 w 721"/>
              <a:gd name="T57" fmla="*/ 595 h 612"/>
              <a:gd name="T58" fmla="*/ 202 w 721"/>
              <a:gd name="T59" fmla="*/ 585 h 612"/>
              <a:gd name="T60" fmla="*/ 233 w 721"/>
              <a:gd name="T61" fmla="*/ 570 h 612"/>
              <a:gd name="T62" fmla="*/ 301 w 721"/>
              <a:gd name="T63" fmla="*/ 570 h 612"/>
              <a:gd name="T64" fmla="*/ 358 w 721"/>
              <a:gd name="T65" fmla="*/ 570 h 612"/>
              <a:gd name="T66" fmla="*/ 393 w 721"/>
              <a:gd name="T67" fmla="*/ 560 h 612"/>
              <a:gd name="T68" fmla="*/ 508 w 721"/>
              <a:gd name="T69" fmla="*/ 503 h 612"/>
              <a:gd name="T70" fmla="*/ 596 w 721"/>
              <a:gd name="T71" fmla="*/ 425 h 612"/>
              <a:gd name="T72" fmla="*/ 626 w 721"/>
              <a:gd name="T73" fmla="*/ 378 h 612"/>
              <a:gd name="T74" fmla="*/ 684 w 721"/>
              <a:gd name="T75" fmla="*/ 311 h 612"/>
              <a:gd name="T76" fmla="*/ 720 w 721"/>
              <a:gd name="T77" fmla="*/ 229 h 612"/>
              <a:gd name="T78" fmla="*/ 684 w 721"/>
              <a:gd name="T79" fmla="*/ 217 h 612"/>
              <a:gd name="T80" fmla="*/ 653 w 721"/>
              <a:gd name="T81" fmla="*/ 233 h 612"/>
              <a:gd name="T82" fmla="*/ 653 w 721"/>
              <a:gd name="T83" fmla="*/ 176 h 612"/>
              <a:gd name="T84" fmla="*/ 684 w 721"/>
              <a:gd name="T85" fmla="*/ 166 h 612"/>
              <a:gd name="T86" fmla="*/ 684 w 721"/>
              <a:gd name="T87" fmla="*/ 99 h 612"/>
              <a:gd name="T88" fmla="*/ 679 w 721"/>
              <a:gd name="T89" fmla="*/ 42 h 612"/>
              <a:gd name="T90" fmla="*/ 663 w 721"/>
              <a:gd name="T91" fmla="*/ 11 h 612"/>
              <a:gd name="T92" fmla="*/ 626 w 721"/>
              <a:gd name="T93" fmla="*/ 11 h 612"/>
              <a:gd name="T94" fmla="*/ 575 w 721"/>
              <a:gd name="T95" fmla="*/ 0 h 612"/>
              <a:gd name="T96" fmla="*/ 559 w 721"/>
              <a:gd name="T97" fmla="*/ 0 h 6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1"/>
              <a:gd name="T148" fmla="*/ 0 h 612"/>
              <a:gd name="T149" fmla="*/ 721 w 721"/>
              <a:gd name="T150" fmla="*/ 612 h 6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1" h="612">
                <a:moveTo>
                  <a:pt x="559" y="0"/>
                </a:moveTo>
                <a:lnTo>
                  <a:pt x="544" y="16"/>
                </a:lnTo>
                <a:lnTo>
                  <a:pt x="528" y="16"/>
                </a:lnTo>
                <a:lnTo>
                  <a:pt x="503" y="42"/>
                </a:lnTo>
                <a:lnTo>
                  <a:pt x="493" y="42"/>
                </a:lnTo>
                <a:lnTo>
                  <a:pt x="487" y="52"/>
                </a:lnTo>
                <a:lnTo>
                  <a:pt x="477" y="57"/>
                </a:lnTo>
                <a:lnTo>
                  <a:pt x="461" y="78"/>
                </a:lnTo>
                <a:lnTo>
                  <a:pt x="461" y="99"/>
                </a:lnTo>
                <a:lnTo>
                  <a:pt x="446" y="109"/>
                </a:lnTo>
                <a:lnTo>
                  <a:pt x="420" y="119"/>
                </a:lnTo>
                <a:lnTo>
                  <a:pt x="399" y="161"/>
                </a:lnTo>
                <a:lnTo>
                  <a:pt x="378" y="161"/>
                </a:lnTo>
                <a:lnTo>
                  <a:pt x="352" y="161"/>
                </a:lnTo>
                <a:lnTo>
                  <a:pt x="327" y="161"/>
                </a:lnTo>
                <a:lnTo>
                  <a:pt x="301" y="145"/>
                </a:lnTo>
                <a:lnTo>
                  <a:pt x="275" y="145"/>
                </a:lnTo>
                <a:lnTo>
                  <a:pt x="275" y="176"/>
                </a:lnTo>
                <a:lnTo>
                  <a:pt x="249" y="202"/>
                </a:lnTo>
                <a:lnTo>
                  <a:pt x="233" y="202"/>
                </a:lnTo>
                <a:lnTo>
                  <a:pt x="233" y="207"/>
                </a:lnTo>
                <a:lnTo>
                  <a:pt x="207" y="207"/>
                </a:lnTo>
                <a:lnTo>
                  <a:pt x="182" y="217"/>
                </a:lnTo>
                <a:lnTo>
                  <a:pt x="182" y="192"/>
                </a:lnTo>
                <a:lnTo>
                  <a:pt x="192" y="176"/>
                </a:lnTo>
                <a:lnTo>
                  <a:pt x="182" y="161"/>
                </a:lnTo>
                <a:lnTo>
                  <a:pt x="176" y="135"/>
                </a:lnTo>
                <a:lnTo>
                  <a:pt x="160" y="119"/>
                </a:lnTo>
                <a:lnTo>
                  <a:pt x="150" y="295"/>
                </a:lnTo>
                <a:lnTo>
                  <a:pt x="135" y="295"/>
                </a:lnTo>
                <a:lnTo>
                  <a:pt x="114" y="311"/>
                </a:lnTo>
                <a:lnTo>
                  <a:pt x="109" y="317"/>
                </a:lnTo>
                <a:lnTo>
                  <a:pt x="94" y="311"/>
                </a:lnTo>
                <a:lnTo>
                  <a:pt x="72" y="311"/>
                </a:lnTo>
                <a:lnTo>
                  <a:pt x="57" y="311"/>
                </a:lnTo>
                <a:lnTo>
                  <a:pt x="31" y="301"/>
                </a:lnTo>
                <a:lnTo>
                  <a:pt x="31" y="274"/>
                </a:lnTo>
                <a:lnTo>
                  <a:pt x="27" y="274"/>
                </a:lnTo>
                <a:lnTo>
                  <a:pt x="16" y="274"/>
                </a:lnTo>
                <a:lnTo>
                  <a:pt x="5" y="295"/>
                </a:lnTo>
                <a:lnTo>
                  <a:pt x="0" y="301"/>
                </a:lnTo>
                <a:lnTo>
                  <a:pt x="5" y="327"/>
                </a:lnTo>
                <a:lnTo>
                  <a:pt x="31" y="383"/>
                </a:lnTo>
                <a:lnTo>
                  <a:pt x="68" y="450"/>
                </a:lnTo>
                <a:lnTo>
                  <a:pt x="72" y="476"/>
                </a:lnTo>
                <a:lnTo>
                  <a:pt x="68" y="503"/>
                </a:lnTo>
                <a:lnTo>
                  <a:pt x="52" y="503"/>
                </a:lnTo>
                <a:lnTo>
                  <a:pt x="52" y="513"/>
                </a:lnTo>
                <a:lnTo>
                  <a:pt x="72" y="554"/>
                </a:lnTo>
                <a:lnTo>
                  <a:pt x="68" y="580"/>
                </a:lnTo>
                <a:lnTo>
                  <a:pt x="72" y="580"/>
                </a:lnTo>
                <a:lnTo>
                  <a:pt x="72" y="570"/>
                </a:lnTo>
                <a:lnTo>
                  <a:pt x="94" y="570"/>
                </a:lnTo>
                <a:lnTo>
                  <a:pt x="94" y="585"/>
                </a:lnTo>
                <a:lnTo>
                  <a:pt x="99" y="585"/>
                </a:lnTo>
                <a:lnTo>
                  <a:pt x="114" y="601"/>
                </a:lnTo>
                <a:lnTo>
                  <a:pt x="140" y="611"/>
                </a:lnTo>
                <a:lnTo>
                  <a:pt x="150" y="595"/>
                </a:lnTo>
                <a:lnTo>
                  <a:pt x="160" y="585"/>
                </a:lnTo>
                <a:lnTo>
                  <a:pt x="202" y="585"/>
                </a:lnTo>
                <a:lnTo>
                  <a:pt x="233" y="580"/>
                </a:lnTo>
                <a:lnTo>
                  <a:pt x="233" y="570"/>
                </a:lnTo>
                <a:lnTo>
                  <a:pt x="275" y="570"/>
                </a:lnTo>
                <a:lnTo>
                  <a:pt x="301" y="570"/>
                </a:lnTo>
                <a:lnTo>
                  <a:pt x="352" y="580"/>
                </a:lnTo>
                <a:lnTo>
                  <a:pt x="358" y="570"/>
                </a:lnTo>
                <a:lnTo>
                  <a:pt x="383" y="570"/>
                </a:lnTo>
                <a:lnTo>
                  <a:pt x="393" y="560"/>
                </a:lnTo>
                <a:lnTo>
                  <a:pt x="425" y="560"/>
                </a:lnTo>
                <a:lnTo>
                  <a:pt x="508" y="503"/>
                </a:lnTo>
                <a:lnTo>
                  <a:pt x="554" y="462"/>
                </a:lnTo>
                <a:lnTo>
                  <a:pt x="596" y="425"/>
                </a:lnTo>
                <a:lnTo>
                  <a:pt x="596" y="409"/>
                </a:lnTo>
                <a:lnTo>
                  <a:pt x="626" y="378"/>
                </a:lnTo>
                <a:lnTo>
                  <a:pt x="626" y="362"/>
                </a:lnTo>
                <a:lnTo>
                  <a:pt x="684" y="311"/>
                </a:lnTo>
                <a:lnTo>
                  <a:pt x="704" y="270"/>
                </a:lnTo>
                <a:lnTo>
                  <a:pt x="720" y="229"/>
                </a:lnTo>
                <a:lnTo>
                  <a:pt x="704" y="229"/>
                </a:lnTo>
                <a:lnTo>
                  <a:pt x="684" y="217"/>
                </a:lnTo>
                <a:lnTo>
                  <a:pt x="684" y="233"/>
                </a:lnTo>
                <a:lnTo>
                  <a:pt x="653" y="233"/>
                </a:lnTo>
                <a:lnTo>
                  <a:pt x="626" y="202"/>
                </a:lnTo>
                <a:lnTo>
                  <a:pt x="653" y="176"/>
                </a:lnTo>
                <a:lnTo>
                  <a:pt x="684" y="176"/>
                </a:lnTo>
                <a:lnTo>
                  <a:pt x="684" y="166"/>
                </a:lnTo>
                <a:lnTo>
                  <a:pt x="684" y="135"/>
                </a:lnTo>
                <a:lnTo>
                  <a:pt x="684" y="99"/>
                </a:lnTo>
                <a:lnTo>
                  <a:pt x="669" y="57"/>
                </a:lnTo>
                <a:lnTo>
                  <a:pt x="679" y="42"/>
                </a:lnTo>
                <a:lnTo>
                  <a:pt x="669" y="37"/>
                </a:lnTo>
                <a:lnTo>
                  <a:pt x="663" y="11"/>
                </a:lnTo>
                <a:lnTo>
                  <a:pt x="653" y="0"/>
                </a:lnTo>
                <a:lnTo>
                  <a:pt x="626" y="11"/>
                </a:lnTo>
                <a:lnTo>
                  <a:pt x="601" y="0"/>
                </a:lnTo>
                <a:lnTo>
                  <a:pt x="575" y="0"/>
                </a:lnTo>
                <a:lnTo>
                  <a:pt x="559"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4" name="Freeform 161">
            <a:extLst>
              <a:ext uri="{FF2B5EF4-FFF2-40B4-BE49-F238E27FC236}">
                <a16:creationId xmlns:a16="http://schemas.microsoft.com/office/drawing/2014/main" id="{F639630A-E6D4-6F45-95F2-BFFA0433A95F}"/>
              </a:ext>
            </a:extLst>
          </p:cNvPr>
          <p:cNvSpPr>
            <a:spLocks noChangeArrowheads="1"/>
          </p:cNvSpPr>
          <p:nvPr/>
        </p:nvSpPr>
        <p:spPr bwMode="auto">
          <a:xfrm>
            <a:off x="5400487" y="5604509"/>
            <a:ext cx="59880" cy="65583"/>
          </a:xfrm>
          <a:custGeom>
            <a:avLst/>
            <a:gdLst>
              <a:gd name="T0" fmla="*/ 92 w 99"/>
              <a:gd name="T1" fmla="*/ 67 h 104"/>
              <a:gd name="T2" fmla="*/ 47 w 99"/>
              <a:gd name="T3" fmla="*/ 77 h 104"/>
              <a:gd name="T4" fmla="*/ 41 w 99"/>
              <a:gd name="T5" fmla="*/ 103 h 104"/>
              <a:gd name="T6" fmla="*/ 16 w 99"/>
              <a:gd name="T7" fmla="*/ 93 h 104"/>
              <a:gd name="T8" fmla="*/ 4 w 99"/>
              <a:gd name="T9" fmla="*/ 62 h 104"/>
              <a:gd name="T10" fmla="*/ 0 w 99"/>
              <a:gd name="T11" fmla="*/ 51 h 104"/>
              <a:gd name="T12" fmla="*/ 4 w 99"/>
              <a:gd name="T13" fmla="*/ 41 h 104"/>
              <a:gd name="T14" fmla="*/ 26 w 99"/>
              <a:gd name="T15" fmla="*/ 16 h 104"/>
              <a:gd name="T16" fmla="*/ 67 w 99"/>
              <a:gd name="T17" fmla="*/ 0 h 104"/>
              <a:gd name="T18" fmla="*/ 82 w 99"/>
              <a:gd name="T19" fmla="*/ 10 h 104"/>
              <a:gd name="T20" fmla="*/ 98 w 99"/>
              <a:gd name="T21" fmla="*/ 36 h 104"/>
              <a:gd name="T22" fmla="*/ 92 w 99"/>
              <a:gd name="T23" fmla="*/ 51 h 104"/>
              <a:gd name="T24" fmla="*/ 92 w 99"/>
              <a:gd name="T25" fmla="*/ 67 h 104"/>
              <a:gd name="T26" fmla="*/ 92 w 99"/>
              <a:gd name="T27" fmla="*/ 6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
              <a:gd name="T43" fmla="*/ 0 h 104"/>
              <a:gd name="T44" fmla="*/ 99 w 99"/>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 h="104">
                <a:moveTo>
                  <a:pt x="92" y="67"/>
                </a:moveTo>
                <a:lnTo>
                  <a:pt x="47" y="77"/>
                </a:lnTo>
                <a:lnTo>
                  <a:pt x="41" y="103"/>
                </a:lnTo>
                <a:lnTo>
                  <a:pt x="16" y="93"/>
                </a:lnTo>
                <a:lnTo>
                  <a:pt x="4" y="62"/>
                </a:lnTo>
                <a:lnTo>
                  <a:pt x="0" y="51"/>
                </a:lnTo>
                <a:lnTo>
                  <a:pt x="4" y="41"/>
                </a:lnTo>
                <a:lnTo>
                  <a:pt x="26" y="16"/>
                </a:lnTo>
                <a:lnTo>
                  <a:pt x="67" y="0"/>
                </a:lnTo>
                <a:lnTo>
                  <a:pt x="82" y="10"/>
                </a:lnTo>
                <a:lnTo>
                  <a:pt x="98" y="36"/>
                </a:lnTo>
                <a:lnTo>
                  <a:pt x="92" y="51"/>
                </a:lnTo>
                <a:lnTo>
                  <a:pt x="92" y="6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5" name="Freeform 162">
            <a:extLst>
              <a:ext uri="{FF2B5EF4-FFF2-40B4-BE49-F238E27FC236}">
                <a16:creationId xmlns:a16="http://schemas.microsoft.com/office/drawing/2014/main" id="{BD9E7119-FEA3-9D45-9C1A-31007A92F183}"/>
              </a:ext>
            </a:extLst>
          </p:cNvPr>
          <p:cNvSpPr>
            <a:spLocks noChangeArrowheads="1"/>
          </p:cNvSpPr>
          <p:nvPr/>
        </p:nvSpPr>
        <p:spPr bwMode="auto">
          <a:xfrm>
            <a:off x="5283798" y="4123292"/>
            <a:ext cx="445266" cy="540660"/>
          </a:xfrm>
          <a:custGeom>
            <a:avLst/>
            <a:gdLst>
              <a:gd name="T0" fmla="*/ 632 w 726"/>
              <a:gd name="T1" fmla="*/ 4 h 844"/>
              <a:gd name="T2" fmla="*/ 658 w 726"/>
              <a:gd name="T3" fmla="*/ 46 h 844"/>
              <a:gd name="T4" fmla="*/ 674 w 726"/>
              <a:gd name="T5" fmla="*/ 149 h 844"/>
              <a:gd name="T6" fmla="*/ 721 w 726"/>
              <a:gd name="T7" fmla="*/ 181 h 844"/>
              <a:gd name="T8" fmla="*/ 721 w 726"/>
              <a:gd name="T9" fmla="*/ 217 h 844"/>
              <a:gd name="T10" fmla="*/ 684 w 726"/>
              <a:gd name="T11" fmla="*/ 222 h 844"/>
              <a:gd name="T12" fmla="*/ 668 w 726"/>
              <a:gd name="T13" fmla="*/ 232 h 844"/>
              <a:gd name="T14" fmla="*/ 658 w 726"/>
              <a:gd name="T15" fmla="*/ 284 h 844"/>
              <a:gd name="T16" fmla="*/ 632 w 726"/>
              <a:gd name="T17" fmla="*/ 398 h 844"/>
              <a:gd name="T18" fmla="*/ 611 w 726"/>
              <a:gd name="T19" fmla="*/ 435 h 844"/>
              <a:gd name="T20" fmla="*/ 585 w 726"/>
              <a:gd name="T21" fmla="*/ 507 h 844"/>
              <a:gd name="T22" fmla="*/ 560 w 726"/>
              <a:gd name="T23" fmla="*/ 517 h 844"/>
              <a:gd name="T24" fmla="*/ 549 w 726"/>
              <a:gd name="T25" fmla="*/ 549 h 844"/>
              <a:gd name="T26" fmla="*/ 544 w 726"/>
              <a:gd name="T27" fmla="*/ 615 h 844"/>
              <a:gd name="T28" fmla="*/ 492 w 726"/>
              <a:gd name="T29" fmla="*/ 625 h 844"/>
              <a:gd name="T30" fmla="*/ 523 w 726"/>
              <a:gd name="T31" fmla="*/ 667 h 844"/>
              <a:gd name="T32" fmla="*/ 585 w 726"/>
              <a:gd name="T33" fmla="*/ 719 h 844"/>
              <a:gd name="T34" fmla="*/ 601 w 726"/>
              <a:gd name="T35" fmla="*/ 760 h 844"/>
              <a:gd name="T36" fmla="*/ 617 w 726"/>
              <a:gd name="T37" fmla="*/ 792 h 844"/>
              <a:gd name="T38" fmla="*/ 601 w 726"/>
              <a:gd name="T39" fmla="*/ 776 h 844"/>
              <a:gd name="T40" fmla="*/ 549 w 726"/>
              <a:gd name="T41" fmla="*/ 802 h 844"/>
              <a:gd name="T42" fmla="*/ 517 w 726"/>
              <a:gd name="T43" fmla="*/ 833 h 844"/>
              <a:gd name="T44" fmla="*/ 456 w 726"/>
              <a:gd name="T45" fmla="*/ 833 h 844"/>
              <a:gd name="T46" fmla="*/ 435 w 726"/>
              <a:gd name="T47" fmla="*/ 833 h 844"/>
              <a:gd name="T48" fmla="*/ 394 w 726"/>
              <a:gd name="T49" fmla="*/ 833 h 844"/>
              <a:gd name="T50" fmla="*/ 341 w 726"/>
              <a:gd name="T51" fmla="*/ 792 h 844"/>
              <a:gd name="T52" fmla="*/ 331 w 726"/>
              <a:gd name="T53" fmla="*/ 802 h 844"/>
              <a:gd name="T54" fmla="*/ 306 w 726"/>
              <a:gd name="T55" fmla="*/ 792 h 844"/>
              <a:gd name="T56" fmla="*/ 290 w 726"/>
              <a:gd name="T57" fmla="*/ 807 h 844"/>
              <a:gd name="T58" fmla="*/ 259 w 726"/>
              <a:gd name="T59" fmla="*/ 792 h 844"/>
              <a:gd name="T60" fmla="*/ 239 w 726"/>
              <a:gd name="T61" fmla="*/ 766 h 844"/>
              <a:gd name="T62" fmla="*/ 207 w 726"/>
              <a:gd name="T63" fmla="*/ 724 h 844"/>
              <a:gd name="T64" fmla="*/ 192 w 726"/>
              <a:gd name="T65" fmla="*/ 693 h 844"/>
              <a:gd name="T66" fmla="*/ 176 w 726"/>
              <a:gd name="T67" fmla="*/ 678 h 844"/>
              <a:gd name="T68" fmla="*/ 139 w 726"/>
              <a:gd name="T69" fmla="*/ 641 h 844"/>
              <a:gd name="T70" fmla="*/ 98 w 726"/>
              <a:gd name="T71" fmla="*/ 625 h 844"/>
              <a:gd name="T72" fmla="*/ 72 w 726"/>
              <a:gd name="T73" fmla="*/ 610 h 844"/>
              <a:gd name="T74" fmla="*/ 67 w 726"/>
              <a:gd name="T75" fmla="*/ 590 h 844"/>
              <a:gd name="T76" fmla="*/ 72 w 726"/>
              <a:gd name="T77" fmla="*/ 574 h 844"/>
              <a:gd name="T78" fmla="*/ 41 w 726"/>
              <a:gd name="T79" fmla="*/ 517 h 844"/>
              <a:gd name="T80" fmla="*/ 41 w 726"/>
              <a:gd name="T81" fmla="*/ 492 h 844"/>
              <a:gd name="T82" fmla="*/ 20 w 726"/>
              <a:gd name="T83" fmla="*/ 460 h 844"/>
              <a:gd name="T84" fmla="*/ 16 w 726"/>
              <a:gd name="T85" fmla="*/ 435 h 844"/>
              <a:gd name="T86" fmla="*/ 0 w 726"/>
              <a:gd name="T87" fmla="*/ 435 h 844"/>
              <a:gd name="T88" fmla="*/ 16 w 726"/>
              <a:gd name="T89" fmla="*/ 398 h 844"/>
              <a:gd name="T90" fmla="*/ 20 w 726"/>
              <a:gd name="T91" fmla="*/ 357 h 844"/>
              <a:gd name="T92" fmla="*/ 20 w 726"/>
              <a:gd name="T93" fmla="*/ 331 h 844"/>
              <a:gd name="T94" fmla="*/ 31 w 726"/>
              <a:gd name="T95" fmla="*/ 300 h 844"/>
              <a:gd name="T96" fmla="*/ 83 w 726"/>
              <a:gd name="T97" fmla="*/ 284 h 844"/>
              <a:gd name="T98" fmla="*/ 83 w 726"/>
              <a:gd name="T99" fmla="*/ 98 h 844"/>
              <a:gd name="T100" fmla="*/ 124 w 726"/>
              <a:gd name="T101" fmla="*/ 0 h 8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6"/>
              <a:gd name="T154" fmla="*/ 0 h 844"/>
              <a:gd name="T155" fmla="*/ 726 w 726"/>
              <a:gd name="T156" fmla="*/ 844 h 8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6" h="844">
                <a:moveTo>
                  <a:pt x="124" y="0"/>
                </a:moveTo>
                <a:lnTo>
                  <a:pt x="632" y="4"/>
                </a:lnTo>
                <a:lnTo>
                  <a:pt x="642" y="30"/>
                </a:lnTo>
                <a:lnTo>
                  <a:pt x="658" y="46"/>
                </a:lnTo>
                <a:lnTo>
                  <a:pt x="652" y="46"/>
                </a:lnTo>
                <a:lnTo>
                  <a:pt x="674" y="149"/>
                </a:lnTo>
                <a:lnTo>
                  <a:pt x="694" y="165"/>
                </a:lnTo>
                <a:lnTo>
                  <a:pt x="721" y="181"/>
                </a:lnTo>
                <a:lnTo>
                  <a:pt x="725" y="191"/>
                </a:lnTo>
                <a:lnTo>
                  <a:pt x="721" y="217"/>
                </a:lnTo>
                <a:lnTo>
                  <a:pt x="699" y="206"/>
                </a:lnTo>
                <a:lnTo>
                  <a:pt x="684" y="222"/>
                </a:lnTo>
                <a:lnTo>
                  <a:pt x="684" y="232"/>
                </a:lnTo>
                <a:lnTo>
                  <a:pt x="668" y="232"/>
                </a:lnTo>
                <a:lnTo>
                  <a:pt x="658" y="259"/>
                </a:lnTo>
                <a:lnTo>
                  <a:pt x="658" y="284"/>
                </a:lnTo>
                <a:lnTo>
                  <a:pt x="642" y="341"/>
                </a:lnTo>
                <a:lnTo>
                  <a:pt x="632" y="398"/>
                </a:lnTo>
                <a:lnTo>
                  <a:pt x="627" y="424"/>
                </a:lnTo>
                <a:lnTo>
                  <a:pt x="611" y="435"/>
                </a:lnTo>
                <a:lnTo>
                  <a:pt x="590" y="465"/>
                </a:lnTo>
                <a:lnTo>
                  <a:pt x="585" y="507"/>
                </a:lnTo>
                <a:lnTo>
                  <a:pt x="575" y="517"/>
                </a:lnTo>
                <a:lnTo>
                  <a:pt x="560" y="517"/>
                </a:lnTo>
                <a:lnTo>
                  <a:pt x="549" y="533"/>
                </a:lnTo>
                <a:lnTo>
                  <a:pt x="549" y="549"/>
                </a:lnTo>
                <a:lnTo>
                  <a:pt x="544" y="569"/>
                </a:lnTo>
                <a:lnTo>
                  <a:pt x="544" y="615"/>
                </a:lnTo>
                <a:lnTo>
                  <a:pt x="523" y="625"/>
                </a:lnTo>
                <a:lnTo>
                  <a:pt x="492" y="625"/>
                </a:lnTo>
                <a:lnTo>
                  <a:pt x="492" y="651"/>
                </a:lnTo>
                <a:lnTo>
                  <a:pt x="523" y="667"/>
                </a:lnTo>
                <a:lnTo>
                  <a:pt x="549" y="693"/>
                </a:lnTo>
                <a:lnTo>
                  <a:pt x="585" y="719"/>
                </a:lnTo>
                <a:lnTo>
                  <a:pt x="590" y="739"/>
                </a:lnTo>
                <a:lnTo>
                  <a:pt x="601" y="760"/>
                </a:lnTo>
                <a:lnTo>
                  <a:pt x="617" y="760"/>
                </a:lnTo>
                <a:lnTo>
                  <a:pt x="617" y="792"/>
                </a:lnTo>
                <a:lnTo>
                  <a:pt x="611" y="792"/>
                </a:lnTo>
                <a:lnTo>
                  <a:pt x="601" y="776"/>
                </a:lnTo>
                <a:lnTo>
                  <a:pt x="575" y="792"/>
                </a:lnTo>
                <a:lnTo>
                  <a:pt x="549" y="802"/>
                </a:lnTo>
                <a:lnTo>
                  <a:pt x="544" y="817"/>
                </a:lnTo>
                <a:lnTo>
                  <a:pt x="517" y="833"/>
                </a:lnTo>
                <a:lnTo>
                  <a:pt x="482" y="833"/>
                </a:lnTo>
                <a:lnTo>
                  <a:pt x="456" y="833"/>
                </a:lnTo>
                <a:lnTo>
                  <a:pt x="451" y="843"/>
                </a:lnTo>
                <a:lnTo>
                  <a:pt x="435" y="833"/>
                </a:lnTo>
                <a:lnTo>
                  <a:pt x="399" y="827"/>
                </a:lnTo>
                <a:lnTo>
                  <a:pt x="394" y="833"/>
                </a:lnTo>
                <a:lnTo>
                  <a:pt x="357" y="807"/>
                </a:lnTo>
                <a:lnTo>
                  <a:pt x="341" y="792"/>
                </a:lnTo>
                <a:lnTo>
                  <a:pt x="331" y="792"/>
                </a:lnTo>
                <a:lnTo>
                  <a:pt x="331" y="802"/>
                </a:lnTo>
                <a:lnTo>
                  <a:pt x="306" y="802"/>
                </a:lnTo>
                <a:lnTo>
                  <a:pt x="306" y="792"/>
                </a:lnTo>
                <a:lnTo>
                  <a:pt x="300" y="802"/>
                </a:lnTo>
                <a:lnTo>
                  <a:pt x="290" y="807"/>
                </a:lnTo>
                <a:lnTo>
                  <a:pt x="274" y="802"/>
                </a:lnTo>
                <a:lnTo>
                  <a:pt x="259" y="792"/>
                </a:lnTo>
                <a:lnTo>
                  <a:pt x="259" y="776"/>
                </a:lnTo>
                <a:lnTo>
                  <a:pt x="239" y="766"/>
                </a:lnTo>
                <a:lnTo>
                  <a:pt x="233" y="739"/>
                </a:lnTo>
                <a:lnTo>
                  <a:pt x="207" y="724"/>
                </a:lnTo>
                <a:lnTo>
                  <a:pt x="196" y="698"/>
                </a:lnTo>
                <a:lnTo>
                  <a:pt x="192" y="693"/>
                </a:lnTo>
                <a:lnTo>
                  <a:pt x="181" y="693"/>
                </a:lnTo>
                <a:lnTo>
                  <a:pt x="176" y="678"/>
                </a:lnTo>
                <a:lnTo>
                  <a:pt x="151" y="678"/>
                </a:lnTo>
                <a:lnTo>
                  <a:pt x="139" y="641"/>
                </a:lnTo>
                <a:lnTo>
                  <a:pt x="124" y="625"/>
                </a:lnTo>
                <a:lnTo>
                  <a:pt x="98" y="625"/>
                </a:lnTo>
                <a:lnTo>
                  <a:pt x="98" y="610"/>
                </a:lnTo>
                <a:lnTo>
                  <a:pt x="72" y="610"/>
                </a:lnTo>
                <a:lnTo>
                  <a:pt x="67" y="600"/>
                </a:lnTo>
                <a:lnTo>
                  <a:pt x="67" y="590"/>
                </a:lnTo>
                <a:lnTo>
                  <a:pt x="57" y="584"/>
                </a:lnTo>
                <a:lnTo>
                  <a:pt x="72" y="574"/>
                </a:lnTo>
                <a:lnTo>
                  <a:pt x="67" y="549"/>
                </a:lnTo>
                <a:lnTo>
                  <a:pt x="41" y="517"/>
                </a:lnTo>
                <a:lnTo>
                  <a:pt x="31" y="507"/>
                </a:lnTo>
                <a:lnTo>
                  <a:pt x="41" y="492"/>
                </a:lnTo>
                <a:lnTo>
                  <a:pt x="20" y="481"/>
                </a:lnTo>
                <a:lnTo>
                  <a:pt x="20" y="460"/>
                </a:lnTo>
                <a:lnTo>
                  <a:pt x="16" y="439"/>
                </a:lnTo>
                <a:lnTo>
                  <a:pt x="16" y="435"/>
                </a:lnTo>
                <a:lnTo>
                  <a:pt x="5" y="424"/>
                </a:lnTo>
                <a:lnTo>
                  <a:pt x="0" y="435"/>
                </a:lnTo>
                <a:lnTo>
                  <a:pt x="0" y="414"/>
                </a:lnTo>
                <a:lnTo>
                  <a:pt x="16" y="398"/>
                </a:lnTo>
                <a:lnTo>
                  <a:pt x="5" y="372"/>
                </a:lnTo>
                <a:lnTo>
                  <a:pt x="20" y="357"/>
                </a:lnTo>
                <a:lnTo>
                  <a:pt x="16" y="341"/>
                </a:lnTo>
                <a:lnTo>
                  <a:pt x="20" y="331"/>
                </a:lnTo>
                <a:lnTo>
                  <a:pt x="41" y="304"/>
                </a:lnTo>
                <a:lnTo>
                  <a:pt x="31" y="300"/>
                </a:lnTo>
                <a:lnTo>
                  <a:pt x="47" y="290"/>
                </a:lnTo>
                <a:lnTo>
                  <a:pt x="83" y="284"/>
                </a:lnTo>
                <a:lnTo>
                  <a:pt x="83" y="114"/>
                </a:lnTo>
                <a:lnTo>
                  <a:pt x="83" y="98"/>
                </a:lnTo>
                <a:lnTo>
                  <a:pt x="124" y="98"/>
                </a:lnTo>
                <a:lnTo>
                  <a:pt x="124"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6" name="Freeform 163">
            <a:extLst>
              <a:ext uri="{FF2B5EF4-FFF2-40B4-BE49-F238E27FC236}">
                <a16:creationId xmlns:a16="http://schemas.microsoft.com/office/drawing/2014/main" id="{ACB2D737-B01E-D743-A2F0-C0DE7A948019}"/>
              </a:ext>
            </a:extLst>
          </p:cNvPr>
          <p:cNvSpPr>
            <a:spLocks noChangeArrowheads="1"/>
          </p:cNvSpPr>
          <p:nvPr/>
        </p:nvSpPr>
        <p:spPr bwMode="auto">
          <a:xfrm>
            <a:off x="5501823" y="5524529"/>
            <a:ext cx="41455" cy="35191"/>
          </a:xfrm>
          <a:custGeom>
            <a:avLst/>
            <a:gdLst>
              <a:gd name="T0" fmla="*/ 58 w 69"/>
              <a:gd name="T1" fmla="*/ 0 h 58"/>
              <a:gd name="T2" fmla="*/ 68 w 69"/>
              <a:gd name="T3" fmla="*/ 16 h 58"/>
              <a:gd name="T4" fmla="*/ 58 w 69"/>
              <a:gd name="T5" fmla="*/ 41 h 58"/>
              <a:gd name="T6" fmla="*/ 58 w 69"/>
              <a:gd name="T7" fmla="*/ 57 h 58"/>
              <a:gd name="T8" fmla="*/ 27 w 69"/>
              <a:gd name="T9" fmla="*/ 57 h 58"/>
              <a:gd name="T10" fmla="*/ 0 w 69"/>
              <a:gd name="T11" fmla="*/ 26 h 58"/>
              <a:gd name="T12" fmla="*/ 27 w 69"/>
              <a:gd name="T13" fmla="*/ 0 h 58"/>
              <a:gd name="T14" fmla="*/ 58 w 69"/>
              <a:gd name="T15" fmla="*/ 0 h 58"/>
              <a:gd name="T16" fmla="*/ 58 w 69"/>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58"/>
              <a:gd name="T29" fmla="*/ 69 w 69"/>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58">
                <a:moveTo>
                  <a:pt x="58" y="0"/>
                </a:moveTo>
                <a:lnTo>
                  <a:pt x="68" y="16"/>
                </a:lnTo>
                <a:lnTo>
                  <a:pt x="58" y="41"/>
                </a:lnTo>
                <a:lnTo>
                  <a:pt x="58" y="57"/>
                </a:lnTo>
                <a:lnTo>
                  <a:pt x="27" y="57"/>
                </a:lnTo>
                <a:lnTo>
                  <a:pt x="0" y="26"/>
                </a:lnTo>
                <a:lnTo>
                  <a:pt x="27" y="0"/>
                </a:lnTo>
                <a:lnTo>
                  <a:pt x="58"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7" name="Freeform 164">
            <a:extLst>
              <a:ext uri="{FF2B5EF4-FFF2-40B4-BE49-F238E27FC236}">
                <a16:creationId xmlns:a16="http://schemas.microsoft.com/office/drawing/2014/main" id="{3CFAE6E2-292B-8349-A553-F96F51C04667}"/>
              </a:ext>
            </a:extLst>
          </p:cNvPr>
          <p:cNvSpPr>
            <a:spLocks noChangeArrowheads="1"/>
          </p:cNvSpPr>
          <p:nvPr/>
        </p:nvSpPr>
        <p:spPr bwMode="auto">
          <a:xfrm>
            <a:off x="5486469" y="4791919"/>
            <a:ext cx="293262" cy="308719"/>
          </a:xfrm>
          <a:custGeom>
            <a:avLst/>
            <a:gdLst>
              <a:gd name="T0" fmla="*/ 68 w 478"/>
              <a:gd name="T1" fmla="*/ 0 h 484"/>
              <a:gd name="T2" fmla="*/ 202 w 478"/>
              <a:gd name="T3" fmla="*/ 0 h 484"/>
              <a:gd name="T4" fmla="*/ 378 w 478"/>
              <a:gd name="T5" fmla="*/ 98 h 484"/>
              <a:gd name="T6" fmla="*/ 435 w 478"/>
              <a:gd name="T7" fmla="*/ 176 h 484"/>
              <a:gd name="T8" fmla="*/ 420 w 478"/>
              <a:gd name="T9" fmla="*/ 239 h 484"/>
              <a:gd name="T10" fmla="*/ 435 w 478"/>
              <a:gd name="T11" fmla="*/ 264 h 484"/>
              <a:gd name="T12" fmla="*/ 446 w 478"/>
              <a:gd name="T13" fmla="*/ 286 h 484"/>
              <a:gd name="T14" fmla="*/ 446 w 478"/>
              <a:gd name="T15" fmla="*/ 316 h 484"/>
              <a:gd name="T16" fmla="*/ 446 w 478"/>
              <a:gd name="T17" fmla="*/ 374 h 484"/>
              <a:gd name="T18" fmla="*/ 471 w 478"/>
              <a:gd name="T19" fmla="*/ 415 h 484"/>
              <a:gd name="T20" fmla="*/ 477 w 478"/>
              <a:gd name="T21" fmla="*/ 435 h 484"/>
              <a:gd name="T22" fmla="*/ 430 w 478"/>
              <a:gd name="T23" fmla="*/ 461 h 484"/>
              <a:gd name="T24" fmla="*/ 393 w 478"/>
              <a:gd name="T25" fmla="*/ 476 h 484"/>
              <a:gd name="T26" fmla="*/ 378 w 478"/>
              <a:gd name="T27" fmla="*/ 466 h 484"/>
              <a:gd name="T28" fmla="*/ 352 w 478"/>
              <a:gd name="T29" fmla="*/ 483 h 484"/>
              <a:gd name="T30" fmla="*/ 321 w 478"/>
              <a:gd name="T31" fmla="*/ 483 h 484"/>
              <a:gd name="T32" fmla="*/ 285 w 478"/>
              <a:gd name="T33" fmla="*/ 476 h 484"/>
              <a:gd name="T34" fmla="*/ 258 w 478"/>
              <a:gd name="T35" fmla="*/ 476 h 484"/>
              <a:gd name="T36" fmla="*/ 217 w 478"/>
              <a:gd name="T37" fmla="*/ 476 h 484"/>
              <a:gd name="T38" fmla="*/ 192 w 478"/>
              <a:gd name="T39" fmla="*/ 394 h 484"/>
              <a:gd name="T40" fmla="*/ 150 w 478"/>
              <a:gd name="T41" fmla="*/ 374 h 484"/>
              <a:gd name="T42" fmla="*/ 135 w 478"/>
              <a:gd name="T43" fmla="*/ 368 h 484"/>
              <a:gd name="T44" fmla="*/ 104 w 478"/>
              <a:gd name="T45" fmla="*/ 358 h 484"/>
              <a:gd name="T46" fmla="*/ 78 w 478"/>
              <a:gd name="T47" fmla="*/ 352 h 484"/>
              <a:gd name="T48" fmla="*/ 41 w 478"/>
              <a:gd name="T49" fmla="*/ 286 h 484"/>
              <a:gd name="T50" fmla="*/ 0 w 478"/>
              <a:gd name="T51" fmla="*/ 233 h 484"/>
              <a:gd name="T52" fmla="*/ 0 w 478"/>
              <a:gd name="T53" fmla="*/ 176 h 484"/>
              <a:gd name="T54" fmla="*/ 26 w 478"/>
              <a:gd name="T55" fmla="*/ 151 h 484"/>
              <a:gd name="T56" fmla="*/ 68 w 478"/>
              <a:gd name="T57" fmla="*/ 109 h 484"/>
              <a:gd name="T58" fmla="*/ 52 w 478"/>
              <a:gd name="T59" fmla="*/ 84 h 484"/>
              <a:gd name="T60" fmla="*/ 62 w 478"/>
              <a:gd name="T61" fmla="*/ 68 h 484"/>
              <a:gd name="T62" fmla="*/ 62 w 478"/>
              <a:gd name="T63" fmla="*/ 31 h 484"/>
              <a:gd name="T64" fmla="*/ 52 w 478"/>
              <a:gd name="T65" fmla="*/ 6 h 4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8"/>
              <a:gd name="T100" fmla="*/ 0 h 484"/>
              <a:gd name="T101" fmla="*/ 478 w 478"/>
              <a:gd name="T102" fmla="*/ 484 h 4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8" h="484">
                <a:moveTo>
                  <a:pt x="52" y="6"/>
                </a:moveTo>
                <a:lnTo>
                  <a:pt x="68" y="0"/>
                </a:lnTo>
                <a:lnTo>
                  <a:pt x="135" y="0"/>
                </a:lnTo>
                <a:lnTo>
                  <a:pt x="202" y="0"/>
                </a:lnTo>
                <a:lnTo>
                  <a:pt x="217" y="0"/>
                </a:lnTo>
                <a:lnTo>
                  <a:pt x="378" y="98"/>
                </a:lnTo>
                <a:lnTo>
                  <a:pt x="378" y="125"/>
                </a:lnTo>
                <a:lnTo>
                  <a:pt x="435" y="176"/>
                </a:lnTo>
                <a:lnTo>
                  <a:pt x="420" y="207"/>
                </a:lnTo>
                <a:lnTo>
                  <a:pt x="420" y="239"/>
                </a:lnTo>
                <a:lnTo>
                  <a:pt x="430" y="259"/>
                </a:lnTo>
                <a:lnTo>
                  <a:pt x="435" y="264"/>
                </a:lnTo>
                <a:lnTo>
                  <a:pt x="446" y="274"/>
                </a:lnTo>
                <a:lnTo>
                  <a:pt x="446" y="286"/>
                </a:lnTo>
                <a:lnTo>
                  <a:pt x="435" y="290"/>
                </a:lnTo>
                <a:lnTo>
                  <a:pt x="446" y="316"/>
                </a:lnTo>
                <a:lnTo>
                  <a:pt x="435" y="342"/>
                </a:lnTo>
                <a:lnTo>
                  <a:pt x="446" y="374"/>
                </a:lnTo>
                <a:lnTo>
                  <a:pt x="450" y="409"/>
                </a:lnTo>
                <a:lnTo>
                  <a:pt x="471" y="415"/>
                </a:lnTo>
                <a:lnTo>
                  <a:pt x="477" y="425"/>
                </a:lnTo>
                <a:lnTo>
                  <a:pt x="477" y="435"/>
                </a:lnTo>
                <a:lnTo>
                  <a:pt x="461" y="451"/>
                </a:lnTo>
                <a:lnTo>
                  <a:pt x="430" y="461"/>
                </a:lnTo>
                <a:lnTo>
                  <a:pt x="409" y="466"/>
                </a:lnTo>
                <a:lnTo>
                  <a:pt x="393" y="476"/>
                </a:lnTo>
                <a:lnTo>
                  <a:pt x="393" y="466"/>
                </a:lnTo>
                <a:lnTo>
                  <a:pt x="378" y="466"/>
                </a:lnTo>
                <a:lnTo>
                  <a:pt x="368" y="476"/>
                </a:lnTo>
                <a:lnTo>
                  <a:pt x="352" y="483"/>
                </a:lnTo>
                <a:lnTo>
                  <a:pt x="326" y="483"/>
                </a:lnTo>
                <a:lnTo>
                  <a:pt x="321" y="483"/>
                </a:lnTo>
                <a:lnTo>
                  <a:pt x="301" y="483"/>
                </a:lnTo>
                <a:lnTo>
                  <a:pt x="285" y="476"/>
                </a:lnTo>
                <a:lnTo>
                  <a:pt x="270" y="483"/>
                </a:lnTo>
                <a:lnTo>
                  <a:pt x="258" y="476"/>
                </a:lnTo>
                <a:lnTo>
                  <a:pt x="228" y="483"/>
                </a:lnTo>
                <a:lnTo>
                  <a:pt x="217" y="476"/>
                </a:lnTo>
                <a:lnTo>
                  <a:pt x="217" y="451"/>
                </a:lnTo>
                <a:lnTo>
                  <a:pt x="192" y="394"/>
                </a:lnTo>
                <a:lnTo>
                  <a:pt x="176" y="384"/>
                </a:lnTo>
                <a:lnTo>
                  <a:pt x="150" y="374"/>
                </a:lnTo>
                <a:lnTo>
                  <a:pt x="145" y="374"/>
                </a:lnTo>
                <a:lnTo>
                  <a:pt x="135" y="368"/>
                </a:lnTo>
                <a:lnTo>
                  <a:pt x="119" y="368"/>
                </a:lnTo>
                <a:lnTo>
                  <a:pt x="104" y="358"/>
                </a:lnTo>
                <a:lnTo>
                  <a:pt x="94" y="352"/>
                </a:lnTo>
                <a:lnTo>
                  <a:pt x="78" y="352"/>
                </a:lnTo>
                <a:lnTo>
                  <a:pt x="62" y="327"/>
                </a:lnTo>
                <a:lnTo>
                  <a:pt x="41" y="286"/>
                </a:lnTo>
                <a:lnTo>
                  <a:pt x="16" y="259"/>
                </a:lnTo>
                <a:lnTo>
                  <a:pt x="0" y="233"/>
                </a:lnTo>
                <a:lnTo>
                  <a:pt x="0" y="197"/>
                </a:lnTo>
                <a:lnTo>
                  <a:pt x="0" y="176"/>
                </a:lnTo>
                <a:lnTo>
                  <a:pt x="0" y="156"/>
                </a:lnTo>
                <a:lnTo>
                  <a:pt x="26" y="151"/>
                </a:lnTo>
                <a:lnTo>
                  <a:pt x="52" y="125"/>
                </a:lnTo>
                <a:lnTo>
                  <a:pt x="68" y="109"/>
                </a:lnTo>
                <a:lnTo>
                  <a:pt x="68" y="88"/>
                </a:lnTo>
                <a:lnTo>
                  <a:pt x="52" y="84"/>
                </a:lnTo>
                <a:lnTo>
                  <a:pt x="52" y="73"/>
                </a:lnTo>
                <a:lnTo>
                  <a:pt x="62" y="68"/>
                </a:lnTo>
                <a:lnTo>
                  <a:pt x="62" y="57"/>
                </a:lnTo>
                <a:lnTo>
                  <a:pt x="62" y="31"/>
                </a:lnTo>
                <a:lnTo>
                  <a:pt x="52" y="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8" name="Freeform 165">
            <a:extLst>
              <a:ext uri="{FF2B5EF4-FFF2-40B4-BE49-F238E27FC236}">
                <a16:creationId xmlns:a16="http://schemas.microsoft.com/office/drawing/2014/main" id="{EB64641D-3D07-9E4F-AD4D-7CA6247246C4}"/>
              </a:ext>
            </a:extLst>
          </p:cNvPr>
          <p:cNvSpPr>
            <a:spLocks noChangeArrowheads="1"/>
          </p:cNvSpPr>
          <p:nvPr/>
        </p:nvSpPr>
        <p:spPr bwMode="auto">
          <a:xfrm>
            <a:off x="4678847" y="4448008"/>
            <a:ext cx="47597" cy="139164"/>
          </a:xfrm>
          <a:custGeom>
            <a:avLst/>
            <a:gdLst>
              <a:gd name="T0" fmla="*/ 10 w 79"/>
              <a:gd name="T1" fmla="*/ 0 h 217"/>
              <a:gd name="T2" fmla="*/ 21 w 79"/>
              <a:gd name="T3" fmla="*/ 0 h 217"/>
              <a:gd name="T4" fmla="*/ 37 w 79"/>
              <a:gd name="T5" fmla="*/ 0 h 217"/>
              <a:gd name="T6" fmla="*/ 47 w 79"/>
              <a:gd name="T7" fmla="*/ 26 h 217"/>
              <a:gd name="T8" fmla="*/ 62 w 79"/>
              <a:gd name="T9" fmla="*/ 41 h 217"/>
              <a:gd name="T10" fmla="*/ 68 w 79"/>
              <a:gd name="T11" fmla="*/ 61 h 217"/>
              <a:gd name="T12" fmla="*/ 78 w 79"/>
              <a:gd name="T13" fmla="*/ 77 h 217"/>
              <a:gd name="T14" fmla="*/ 78 w 79"/>
              <a:gd name="T15" fmla="*/ 186 h 217"/>
              <a:gd name="T16" fmla="*/ 78 w 79"/>
              <a:gd name="T17" fmla="*/ 190 h 217"/>
              <a:gd name="T18" fmla="*/ 78 w 79"/>
              <a:gd name="T19" fmla="*/ 211 h 217"/>
              <a:gd name="T20" fmla="*/ 68 w 79"/>
              <a:gd name="T21" fmla="*/ 211 h 217"/>
              <a:gd name="T22" fmla="*/ 52 w 79"/>
              <a:gd name="T23" fmla="*/ 216 h 217"/>
              <a:gd name="T24" fmla="*/ 37 w 79"/>
              <a:gd name="T25" fmla="*/ 201 h 217"/>
              <a:gd name="T26" fmla="*/ 26 w 79"/>
              <a:gd name="T27" fmla="*/ 170 h 217"/>
              <a:gd name="T28" fmla="*/ 26 w 79"/>
              <a:gd name="T29" fmla="*/ 144 h 217"/>
              <a:gd name="T30" fmla="*/ 26 w 79"/>
              <a:gd name="T31" fmla="*/ 124 h 217"/>
              <a:gd name="T32" fmla="*/ 37 w 79"/>
              <a:gd name="T33" fmla="*/ 108 h 217"/>
              <a:gd name="T34" fmla="*/ 26 w 79"/>
              <a:gd name="T35" fmla="*/ 92 h 217"/>
              <a:gd name="T36" fmla="*/ 26 w 79"/>
              <a:gd name="T37" fmla="*/ 82 h 217"/>
              <a:gd name="T38" fmla="*/ 26 w 79"/>
              <a:gd name="T39" fmla="*/ 67 h 217"/>
              <a:gd name="T40" fmla="*/ 10 w 79"/>
              <a:gd name="T41" fmla="*/ 61 h 217"/>
              <a:gd name="T42" fmla="*/ 21 w 79"/>
              <a:gd name="T43" fmla="*/ 41 h 217"/>
              <a:gd name="T44" fmla="*/ 21 w 79"/>
              <a:gd name="T45" fmla="*/ 26 h 217"/>
              <a:gd name="T46" fmla="*/ 0 w 79"/>
              <a:gd name="T47" fmla="*/ 10 h 217"/>
              <a:gd name="T48" fmla="*/ 10 w 79"/>
              <a:gd name="T49" fmla="*/ 0 h 217"/>
              <a:gd name="T50" fmla="*/ 10 w 79"/>
              <a:gd name="T51" fmla="*/ 0 h 2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217"/>
              <a:gd name="T80" fmla="*/ 79 w 79"/>
              <a:gd name="T81" fmla="*/ 217 h 2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217">
                <a:moveTo>
                  <a:pt x="10" y="0"/>
                </a:moveTo>
                <a:lnTo>
                  <a:pt x="21" y="0"/>
                </a:lnTo>
                <a:lnTo>
                  <a:pt x="37" y="0"/>
                </a:lnTo>
                <a:lnTo>
                  <a:pt x="47" y="26"/>
                </a:lnTo>
                <a:lnTo>
                  <a:pt x="62" y="41"/>
                </a:lnTo>
                <a:lnTo>
                  <a:pt x="68" y="61"/>
                </a:lnTo>
                <a:lnTo>
                  <a:pt x="78" y="77"/>
                </a:lnTo>
                <a:lnTo>
                  <a:pt x="78" y="186"/>
                </a:lnTo>
                <a:lnTo>
                  <a:pt x="78" y="190"/>
                </a:lnTo>
                <a:lnTo>
                  <a:pt x="78" y="211"/>
                </a:lnTo>
                <a:lnTo>
                  <a:pt x="68" y="211"/>
                </a:lnTo>
                <a:lnTo>
                  <a:pt x="52" y="216"/>
                </a:lnTo>
                <a:lnTo>
                  <a:pt x="37" y="201"/>
                </a:lnTo>
                <a:lnTo>
                  <a:pt x="26" y="170"/>
                </a:lnTo>
                <a:lnTo>
                  <a:pt x="26" y="144"/>
                </a:lnTo>
                <a:lnTo>
                  <a:pt x="26" y="124"/>
                </a:lnTo>
                <a:lnTo>
                  <a:pt x="37" y="108"/>
                </a:lnTo>
                <a:lnTo>
                  <a:pt x="26" y="92"/>
                </a:lnTo>
                <a:lnTo>
                  <a:pt x="26" y="82"/>
                </a:lnTo>
                <a:lnTo>
                  <a:pt x="26" y="67"/>
                </a:lnTo>
                <a:lnTo>
                  <a:pt x="10" y="61"/>
                </a:lnTo>
                <a:lnTo>
                  <a:pt x="21" y="41"/>
                </a:lnTo>
                <a:lnTo>
                  <a:pt x="21" y="26"/>
                </a:lnTo>
                <a:lnTo>
                  <a:pt x="0" y="10"/>
                </a:lnTo>
                <a:lnTo>
                  <a:pt x="10"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69" name="Freeform 166">
            <a:extLst>
              <a:ext uri="{FF2B5EF4-FFF2-40B4-BE49-F238E27FC236}">
                <a16:creationId xmlns:a16="http://schemas.microsoft.com/office/drawing/2014/main" id="{79FCF26E-7DC2-DF41-9A07-12307AEEDEDC}"/>
              </a:ext>
            </a:extLst>
          </p:cNvPr>
          <p:cNvSpPr>
            <a:spLocks noChangeArrowheads="1"/>
          </p:cNvSpPr>
          <p:nvPr/>
        </p:nvSpPr>
        <p:spPr bwMode="auto">
          <a:xfrm>
            <a:off x="5051949" y="4084901"/>
            <a:ext cx="282514" cy="467079"/>
          </a:xfrm>
          <a:custGeom>
            <a:avLst/>
            <a:gdLst>
              <a:gd name="T0" fmla="*/ 108 w 462"/>
              <a:gd name="T1" fmla="*/ 0 h 731"/>
              <a:gd name="T2" fmla="*/ 461 w 462"/>
              <a:gd name="T3" fmla="*/ 347 h 731"/>
              <a:gd name="T4" fmla="*/ 409 w 462"/>
              <a:gd name="T5" fmla="*/ 362 h 731"/>
              <a:gd name="T6" fmla="*/ 398 w 462"/>
              <a:gd name="T7" fmla="*/ 393 h 731"/>
              <a:gd name="T8" fmla="*/ 398 w 462"/>
              <a:gd name="T9" fmla="*/ 419 h 731"/>
              <a:gd name="T10" fmla="*/ 393 w 462"/>
              <a:gd name="T11" fmla="*/ 460 h 731"/>
              <a:gd name="T12" fmla="*/ 377 w 462"/>
              <a:gd name="T13" fmla="*/ 497 h 731"/>
              <a:gd name="T14" fmla="*/ 393 w 462"/>
              <a:gd name="T15" fmla="*/ 497 h 731"/>
              <a:gd name="T16" fmla="*/ 398 w 462"/>
              <a:gd name="T17" fmla="*/ 523 h 731"/>
              <a:gd name="T18" fmla="*/ 419 w 462"/>
              <a:gd name="T19" fmla="*/ 554 h 731"/>
              <a:gd name="T20" fmla="*/ 393 w 462"/>
              <a:gd name="T21" fmla="*/ 570 h 731"/>
              <a:gd name="T22" fmla="*/ 356 w 462"/>
              <a:gd name="T23" fmla="*/ 605 h 731"/>
              <a:gd name="T24" fmla="*/ 325 w 462"/>
              <a:gd name="T25" fmla="*/ 631 h 731"/>
              <a:gd name="T26" fmla="*/ 300 w 462"/>
              <a:gd name="T27" fmla="*/ 646 h 731"/>
              <a:gd name="T28" fmla="*/ 243 w 462"/>
              <a:gd name="T29" fmla="*/ 662 h 731"/>
              <a:gd name="T30" fmla="*/ 243 w 462"/>
              <a:gd name="T31" fmla="*/ 688 h 731"/>
              <a:gd name="T32" fmla="*/ 207 w 462"/>
              <a:gd name="T33" fmla="*/ 693 h 731"/>
              <a:gd name="T34" fmla="*/ 180 w 462"/>
              <a:gd name="T35" fmla="*/ 693 h 731"/>
              <a:gd name="T36" fmla="*/ 139 w 462"/>
              <a:gd name="T37" fmla="*/ 713 h 731"/>
              <a:gd name="T38" fmla="*/ 108 w 462"/>
              <a:gd name="T39" fmla="*/ 719 h 731"/>
              <a:gd name="T40" fmla="*/ 92 w 462"/>
              <a:gd name="T41" fmla="*/ 713 h 731"/>
              <a:gd name="T42" fmla="*/ 72 w 462"/>
              <a:gd name="T43" fmla="*/ 672 h 731"/>
              <a:gd name="T44" fmla="*/ 26 w 462"/>
              <a:gd name="T45" fmla="*/ 631 h 731"/>
              <a:gd name="T46" fmla="*/ 51 w 462"/>
              <a:gd name="T47" fmla="*/ 611 h 731"/>
              <a:gd name="T48" fmla="*/ 72 w 462"/>
              <a:gd name="T49" fmla="*/ 595 h 731"/>
              <a:gd name="T50" fmla="*/ 67 w 462"/>
              <a:gd name="T51" fmla="*/ 543 h 731"/>
              <a:gd name="T52" fmla="*/ 57 w 462"/>
              <a:gd name="T53" fmla="*/ 497 h 731"/>
              <a:gd name="T54" fmla="*/ 41 w 462"/>
              <a:gd name="T55" fmla="*/ 470 h 731"/>
              <a:gd name="T56" fmla="*/ 16 w 462"/>
              <a:gd name="T57" fmla="*/ 460 h 731"/>
              <a:gd name="T58" fmla="*/ 0 w 462"/>
              <a:gd name="T59" fmla="*/ 413 h 731"/>
              <a:gd name="T60" fmla="*/ 16 w 462"/>
              <a:gd name="T61" fmla="*/ 378 h 731"/>
              <a:gd name="T62" fmla="*/ 92 w 462"/>
              <a:gd name="T63" fmla="*/ 149 h 731"/>
              <a:gd name="T64" fmla="*/ 82 w 462"/>
              <a:gd name="T65" fmla="*/ 119 h 731"/>
              <a:gd name="T66" fmla="*/ 67 w 462"/>
              <a:gd name="T67" fmla="*/ 88 h 731"/>
              <a:gd name="T68" fmla="*/ 57 w 462"/>
              <a:gd name="T69" fmla="*/ 20 h 7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2"/>
              <a:gd name="T106" fmla="*/ 0 h 731"/>
              <a:gd name="T107" fmla="*/ 462 w 462"/>
              <a:gd name="T108" fmla="*/ 731 h 7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2" h="731">
                <a:moveTo>
                  <a:pt x="57" y="20"/>
                </a:moveTo>
                <a:lnTo>
                  <a:pt x="108" y="0"/>
                </a:lnTo>
                <a:lnTo>
                  <a:pt x="461" y="176"/>
                </a:lnTo>
                <a:lnTo>
                  <a:pt x="461" y="347"/>
                </a:lnTo>
                <a:lnTo>
                  <a:pt x="424" y="352"/>
                </a:lnTo>
                <a:lnTo>
                  <a:pt x="409" y="362"/>
                </a:lnTo>
                <a:lnTo>
                  <a:pt x="419" y="367"/>
                </a:lnTo>
                <a:lnTo>
                  <a:pt x="398" y="393"/>
                </a:lnTo>
                <a:lnTo>
                  <a:pt x="393" y="403"/>
                </a:lnTo>
                <a:lnTo>
                  <a:pt x="398" y="419"/>
                </a:lnTo>
                <a:lnTo>
                  <a:pt x="383" y="435"/>
                </a:lnTo>
                <a:lnTo>
                  <a:pt x="393" y="460"/>
                </a:lnTo>
                <a:lnTo>
                  <a:pt x="377" y="476"/>
                </a:lnTo>
                <a:lnTo>
                  <a:pt x="377" y="497"/>
                </a:lnTo>
                <a:lnTo>
                  <a:pt x="383" y="486"/>
                </a:lnTo>
                <a:lnTo>
                  <a:pt x="393" y="497"/>
                </a:lnTo>
                <a:lnTo>
                  <a:pt x="393" y="502"/>
                </a:lnTo>
                <a:lnTo>
                  <a:pt x="398" y="523"/>
                </a:lnTo>
                <a:lnTo>
                  <a:pt x="398" y="543"/>
                </a:lnTo>
                <a:lnTo>
                  <a:pt x="419" y="554"/>
                </a:lnTo>
                <a:lnTo>
                  <a:pt x="409" y="570"/>
                </a:lnTo>
                <a:lnTo>
                  <a:pt x="393" y="570"/>
                </a:lnTo>
                <a:lnTo>
                  <a:pt x="367" y="580"/>
                </a:lnTo>
                <a:lnTo>
                  <a:pt x="356" y="605"/>
                </a:lnTo>
                <a:lnTo>
                  <a:pt x="341" y="611"/>
                </a:lnTo>
                <a:lnTo>
                  <a:pt x="325" y="631"/>
                </a:lnTo>
                <a:lnTo>
                  <a:pt x="315" y="636"/>
                </a:lnTo>
                <a:lnTo>
                  <a:pt x="300" y="646"/>
                </a:lnTo>
                <a:lnTo>
                  <a:pt x="258" y="652"/>
                </a:lnTo>
                <a:lnTo>
                  <a:pt x="243" y="662"/>
                </a:lnTo>
                <a:lnTo>
                  <a:pt x="248" y="672"/>
                </a:lnTo>
                <a:lnTo>
                  <a:pt x="243" y="688"/>
                </a:lnTo>
                <a:lnTo>
                  <a:pt x="217" y="693"/>
                </a:lnTo>
                <a:lnTo>
                  <a:pt x="207" y="693"/>
                </a:lnTo>
                <a:lnTo>
                  <a:pt x="192" y="703"/>
                </a:lnTo>
                <a:lnTo>
                  <a:pt x="180" y="693"/>
                </a:lnTo>
                <a:lnTo>
                  <a:pt x="160" y="703"/>
                </a:lnTo>
                <a:lnTo>
                  <a:pt x="139" y="713"/>
                </a:lnTo>
                <a:lnTo>
                  <a:pt x="135" y="703"/>
                </a:lnTo>
                <a:lnTo>
                  <a:pt x="108" y="719"/>
                </a:lnTo>
                <a:lnTo>
                  <a:pt x="92" y="730"/>
                </a:lnTo>
                <a:lnTo>
                  <a:pt x="92" y="713"/>
                </a:lnTo>
                <a:lnTo>
                  <a:pt x="82" y="703"/>
                </a:lnTo>
                <a:lnTo>
                  <a:pt x="72" y="672"/>
                </a:lnTo>
                <a:lnTo>
                  <a:pt x="57" y="662"/>
                </a:lnTo>
                <a:lnTo>
                  <a:pt x="26" y="631"/>
                </a:lnTo>
                <a:lnTo>
                  <a:pt x="31" y="611"/>
                </a:lnTo>
                <a:lnTo>
                  <a:pt x="51" y="611"/>
                </a:lnTo>
                <a:lnTo>
                  <a:pt x="92" y="611"/>
                </a:lnTo>
                <a:lnTo>
                  <a:pt x="72" y="595"/>
                </a:lnTo>
                <a:lnTo>
                  <a:pt x="67" y="570"/>
                </a:lnTo>
                <a:lnTo>
                  <a:pt x="67" y="543"/>
                </a:lnTo>
                <a:lnTo>
                  <a:pt x="67" y="523"/>
                </a:lnTo>
                <a:lnTo>
                  <a:pt x="57" y="497"/>
                </a:lnTo>
                <a:lnTo>
                  <a:pt x="41" y="486"/>
                </a:lnTo>
                <a:lnTo>
                  <a:pt x="41" y="470"/>
                </a:lnTo>
                <a:lnTo>
                  <a:pt x="26" y="470"/>
                </a:lnTo>
                <a:lnTo>
                  <a:pt x="16" y="460"/>
                </a:lnTo>
                <a:lnTo>
                  <a:pt x="0" y="435"/>
                </a:lnTo>
                <a:lnTo>
                  <a:pt x="0" y="413"/>
                </a:lnTo>
                <a:lnTo>
                  <a:pt x="4" y="393"/>
                </a:lnTo>
                <a:lnTo>
                  <a:pt x="16" y="378"/>
                </a:lnTo>
                <a:lnTo>
                  <a:pt x="82" y="294"/>
                </a:lnTo>
                <a:lnTo>
                  <a:pt x="92" y="149"/>
                </a:lnTo>
                <a:lnTo>
                  <a:pt x="98" y="145"/>
                </a:lnTo>
                <a:lnTo>
                  <a:pt x="82" y="119"/>
                </a:lnTo>
                <a:lnTo>
                  <a:pt x="82" y="104"/>
                </a:lnTo>
                <a:lnTo>
                  <a:pt x="67" y="88"/>
                </a:lnTo>
                <a:lnTo>
                  <a:pt x="67" y="51"/>
                </a:lnTo>
                <a:lnTo>
                  <a:pt x="57" y="2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0" name="Freeform 167">
            <a:extLst>
              <a:ext uri="{FF2B5EF4-FFF2-40B4-BE49-F238E27FC236}">
                <a16:creationId xmlns:a16="http://schemas.microsoft.com/office/drawing/2014/main" id="{5A931A40-E2D6-234E-932F-60133DCC9F90}"/>
              </a:ext>
            </a:extLst>
          </p:cNvPr>
          <p:cNvSpPr>
            <a:spLocks noChangeArrowheads="1"/>
          </p:cNvSpPr>
          <p:nvPr/>
        </p:nvSpPr>
        <p:spPr bwMode="auto">
          <a:xfrm>
            <a:off x="4883056" y="3646616"/>
            <a:ext cx="110549" cy="225541"/>
          </a:xfrm>
          <a:custGeom>
            <a:avLst/>
            <a:gdLst>
              <a:gd name="T0" fmla="*/ 46 w 182"/>
              <a:gd name="T1" fmla="*/ 26 h 353"/>
              <a:gd name="T2" fmla="*/ 61 w 182"/>
              <a:gd name="T3" fmla="*/ 6 h 353"/>
              <a:gd name="T4" fmla="*/ 87 w 182"/>
              <a:gd name="T5" fmla="*/ 0 h 353"/>
              <a:gd name="T6" fmla="*/ 108 w 182"/>
              <a:gd name="T7" fmla="*/ 6 h 353"/>
              <a:gd name="T8" fmla="*/ 114 w 182"/>
              <a:gd name="T9" fmla="*/ 31 h 353"/>
              <a:gd name="T10" fmla="*/ 140 w 182"/>
              <a:gd name="T11" fmla="*/ 16 h 353"/>
              <a:gd name="T12" fmla="*/ 150 w 182"/>
              <a:gd name="T13" fmla="*/ 26 h 353"/>
              <a:gd name="T14" fmla="*/ 130 w 182"/>
              <a:gd name="T15" fmla="*/ 41 h 353"/>
              <a:gd name="T16" fmla="*/ 124 w 182"/>
              <a:gd name="T17" fmla="*/ 67 h 353"/>
              <a:gd name="T18" fmla="*/ 140 w 182"/>
              <a:gd name="T19" fmla="*/ 82 h 353"/>
              <a:gd name="T20" fmla="*/ 150 w 182"/>
              <a:gd name="T21" fmla="*/ 109 h 353"/>
              <a:gd name="T22" fmla="*/ 130 w 182"/>
              <a:gd name="T23" fmla="*/ 135 h 353"/>
              <a:gd name="T24" fmla="*/ 108 w 182"/>
              <a:gd name="T25" fmla="*/ 160 h 353"/>
              <a:gd name="T26" fmla="*/ 114 w 182"/>
              <a:gd name="T27" fmla="*/ 182 h 353"/>
              <a:gd name="T28" fmla="*/ 130 w 182"/>
              <a:gd name="T29" fmla="*/ 182 h 353"/>
              <a:gd name="T30" fmla="*/ 130 w 182"/>
              <a:gd name="T31" fmla="*/ 192 h 353"/>
              <a:gd name="T32" fmla="*/ 150 w 182"/>
              <a:gd name="T33" fmla="*/ 192 h 353"/>
              <a:gd name="T34" fmla="*/ 155 w 182"/>
              <a:gd name="T35" fmla="*/ 202 h 353"/>
              <a:gd name="T36" fmla="*/ 171 w 182"/>
              <a:gd name="T37" fmla="*/ 217 h 353"/>
              <a:gd name="T38" fmla="*/ 171 w 182"/>
              <a:gd name="T39" fmla="*/ 233 h 353"/>
              <a:gd name="T40" fmla="*/ 181 w 182"/>
              <a:gd name="T41" fmla="*/ 248 h 353"/>
              <a:gd name="T42" fmla="*/ 150 w 182"/>
              <a:gd name="T43" fmla="*/ 258 h 353"/>
              <a:gd name="T44" fmla="*/ 114 w 182"/>
              <a:gd name="T45" fmla="*/ 290 h 353"/>
              <a:gd name="T46" fmla="*/ 124 w 182"/>
              <a:gd name="T47" fmla="*/ 326 h 353"/>
              <a:gd name="T48" fmla="*/ 98 w 182"/>
              <a:gd name="T49" fmla="*/ 352 h 353"/>
              <a:gd name="T50" fmla="*/ 87 w 182"/>
              <a:gd name="T51" fmla="*/ 352 h 353"/>
              <a:gd name="T52" fmla="*/ 73 w 182"/>
              <a:gd name="T53" fmla="*/ 258 h 353"/>
              <a:gd name="T54" fmla="*/ 41 w 182"/>
              <a:gd name="T55" fmla="*/ 243 h 353"/>
              <a:gd name="T56" fmla="*/ 30 w 182"/>
              <a:gd name="T57" fmla="*/ 207 h 353"/>
              <a:gd name="T58" fmla="*/ 15 w 182"/>
              <a:gd name="T59" fmla="*/ 202 h 353"/>
              <a:gd name="T60" fmla="*/ 0 w 182"/>
              <a:gd name="T61" fmla="*/ 166 h 353"/>
              <a:gd name="T62" fmla="*/ 30 w 182"/>
              <a:gd name="T63" fmla="*/ 125 h 353"/>
              <a:gd name="T64" fmla="*/ 30 w 182"/>
              <a:gd name="T65" fmla="*/ 82 h 353"/>
              <a:gd name="T66" fmla="*/ 30 w 182"/>
              <a:gd name="T67" fmla="*/ 52 h 353"/>
              <a:gd name="T68" fmla="*/ 30 w 182"/>
              <a:gd name="T69" fmla="*/ 41 h 353"/>
              <a:gd name="T70" fmla="*/ 46 w 182"/>
              <a:gd name="T71" fmla="*/ 31 h 353"/>
              <a:gd name="T72" fmla="*/ 46 w 182"/>
              <a:gd name="T73" fmla="*/ 26 h 353"/>
              <a:gd name="T74" fmla="*/ 46 w 182"/>
              <a:gd name="T75" fmla="*/ 26 h 3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
              <a:gd name="T115" fmla="*/ 0 h 353"/>
              <a:gd name="T116" fmla="*/ 182 w 182"/>
              <a:gd name="T117" fmla="*/ 353 h 3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 h="353">
                <a:moveTo>
                  <a:pt x="46" y="26"/>
                </a:moveTo>
                <a:lnTo>
                  <a:pt x="61" y="6"/>
                </a:lnTo>
                <a:lnTo>
                  <a:pt x="87" y="0"/>
                </a:lnTo>
                <a:lnTo>
                  <a:pt x="108" y="6"/>
                </a:lnTo>
                <a:lnTo>
                  <a:pt x="114" y="31"/>
                </a:lnTo>
                <a:lnTo>
                  <a:pt x="140" y="16"/>
                </a:lnTo>
                <a:lnTo>
                  <a:pt x="150" y="26"/>
                </a:lnTo>
                <a:lnTo>
                  <a:pt x="130" y="41"/>
                </a:lnTo>
                <a:lnTo>
                  <a:pt x="124" y="67"/>
                </a:lnTo>
                <a:lnTo>
                  <a:pt x="140" y="82"/>
                </a:lnTo>
                <a:lnTo>
                  <a:pt x="150" y="109"/>
                </a:lnTo>
                <a:lnTo>
                  <a:pt x="130" y="135"/>
                </a:lnTo>
                <a:lnTo>
                  <a:pt x="108" y="160"/>
                </a:lnTo>
                <a:lnTo>
                  <a:pt x="114" y="182"/>
                </a:lnTo>
                <a:lnTo>
                  <a:pt x="130" y="182"/>
                </a:lnTo>
                <a:lnTo>
                  <a:pt x="130" y="192"/>
                </a:lnTo>
                <a:lnTo>
                  <a:pt x="150" y="192"/>
                </a:lnTo>
                <a:lnTo>
                  <a:pt x="155" y="202"/>
                </a:lnTo>
                <a:lnTo>
                  <a:pt x="171" y="217"/>
                </a:lnTo>
                <a:lnTo>
                  <a:pt x="171" y="233"/>
                </a:lnTo>
                <a:lnTo>
                  <a:pt x="181" y="248"/>
                </a:lnTo>
                <a:lnTo>
                  <a:pt x="150" y="258"/>
                </a:lnTo>
                <a:lnTo>
                  <a:pt x="114" y="290"/>
                </a:lnTo>
                <a:lnTo>
                  <a:pt x="124" y="326"/>
                </a:lnTo>
                <a:lnTo>
                  <a:pt x="98" y="352"/>
                </a:lnTo>
                <a:lnTo>
                  <a:pt x="87" y="352"/>
                </a:lnTo>
                <a:lnTo>
                  <a:pt x="73" y="258"/>
                </a:lnTo>
                <a:lnTo>
                  <a:pt x="41" y="243"/>
                </a:lnTo>
                <a:lnTo>
                  <a:pt x="30" y="207"/>
                </a:lnTo>
                <a:lnTo>
                  <a:pt x="15" y="202"/>
                </a:lnTo>
                <a:lnTo>
                  <a:pt x="0" y="166"/>
                </a:lnTo>
                <a:lnTo>
                  <a:pt x="30" y="125"/>
                </a:lnTo>
                <a:lnTo>
                  <a:pt x="30" y="82"/>
                </a:lnTo>
                <a:lnTo>
                  <a:pt x="30" y="52"/>
                </a:lnTo>
                <a:lnTo>
                  <a:pt x="30" y="41"/>
                </a:lnTo>
                <a:lnTo>
                  <a:pt x="46" y="31"/>
                </a:lnTo>
                <a:lnTo>
                  <a:pt x="46"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1" name="Freeform 168">
            <a:extLst>
              <a:ext uri="{FF2B5EF4-FFF2-40B4-BE49-F238E27FC236}">
                <a16:creationId xmlns:a16="http://schemas.microsoft.com/office/drawing/2014/main" id="{926B8D4F-7D48-AB42-A3F4-E3AC68A8EADF}"/>
              </a:ext>
            </a:extLst>
          </p:cNvPr>
          <p:cNvSpPr>
            <a:spLocks noChangeArrowheads="1"/>
          </p:cNvSpPr>
          <p:nvPr/>
        </p:nvSpPr>
        <p:spPr bwMode="auto">
          <a:xfrm>
            <a:off x="5492612" y="4646355"/>
            <a:ext cx="150469" cy="159959"/>
          </a:xfrm>
          <a:custGeom>
            <a:avLst/>
            <a:gdLst>
              <a:gd name="T0" fmla="*/ 52 w 245"/>
              <a:gd name="T1" fmla="*/ 16 h 250"/>
              <a:gd name="T2" fmla="*/ 58 w 245"/>
              <a:gd name="T3" fmla="*/ 10 h 250"/>
              <a:gd name="T4" fmla="*/ 94 w 245"/>
              <a:gd name="T5" fmla="*/ 16 h 250"/>
              <a:gd name="T6" fmla="*/ 109 w 245"/>
              <a:gd name="T7" fmla="*/ 26 h 250"/>
              <a:gd name="T8" fmla="*/ 115 w 245"/>
              <a:gd name="T9" fmla="*/ 16 h 250"/>
              <a:gd name="T10" fmla="*/ 140 w 245"/>
              <a:gd name="T11" fmla="*/ 16 h 250"/>
              <a:gd name="T12" fmla="*/ 176 w 245"/>
              <a:gd name="T13" fmla="*/ 16 h 250"/>
              <a:gd name="T14" fmla="*/ 203 w 245"/>
              <a:gd name="T15" fmla="*/ 0 h 250"/>
              <a:gd name="T16" fmla="*/ 203 w 245"/>
              <a:gd name="T17" fmla="*/ 10 h 250"/>
              <a:gd name="T18" fmla="*/ 218 w 245"/>
              <a:gd name="T19" fmla="*/ 16 h 250"/>
              <a:gd name="T20" fmla="*/ 218 w 245"/>
              <a:gd name="T21" fmla="*/ 31 h 250"/>
              <a:gd name="T22" fmla="*/ 223 w 245"/>
              <a:gd name="T23" fmla="*/ 57 h 250"/>
              <a:gd name="T24" fmla="*/ 244 w 245"/>
              <a:gd name="T25" fmla="*/ 98 h 250"/>
              <a:gd name="T26" fmla="*/ 223 w 245"/>
              <a:gd name="T27" fmla="*/ 124 h 250"/>
              <a:gd name="T28" fmla="*/ 192 w 245"/>
              <a:gd name="T29" fmla="*/ 176 h 250"/>
              <a:gd name="T30" fmla="*/ 192 w 245"/>
              <a:gd name="T31" fmla="*/ 228 h 250"/>
              <a:gd name="T32" fmla="*/ 125 w 245"/>
              <a:gd name="T33" fmla="*/ 228 h 250"/>
              <a:gd name="T34" fmla="*/ 58 w 245"/>
              <a:gd name="T35" fmla="*/ 228 h 250"/>
              <a:gd name="T36" fmla="*/ 42 w 245"/>
              <a:gd name="T37" fmla="*/ 233 h 250"/>
              <a:gd name="T38" fmla="*/ 16 w 245"/>
              <a:gd name="T39" fmla="*/ 249 h 250"/>
              <a:gd name="T40" fmla="*/ 16 w 245"/>
              <a:gd name="T41" fmla="*/ 243 h 250"/>
              <a:gd name="T42" fmla="*/ 0 w 245"/>
              <a:gd name="T43" fmla="*/ 243 h 250"/>
              <a:gd name="T44" fmla="*/ 6 w 245"/>
              <a:gd name="T45" fmla="*/ 186 h 250"/>
              <a:gd name="T46" fmla="*/ 16 w 245"/>
              <a:gd name="T47" fmla="*/ 161 h 250"/>
              <a:gd name="T48" fmla="*/ 31 w 245"/>
              <a:gd name="T49" fmla="*/ 135 h 250"/>
              <a:gd name="T50" fmla="*/ 58 w 245"/>
              <a:gd name="T51" fmla="*/ 109 h 250"/>
              <a:gd name="T52" fmla="*/ 74 w 245"/>
              <a:gd name="T53" fmla="*/ 94 h 250"/>
              <a:gd name="T54" fmla="*/ 58 w 245"/>
              <a:gd name="T55" fmla="*/ 67 h 250"/>
              <a:gd name="T56" fmla="*/ 58 w 245"/>
              <a:gd name="T57" fmla="*/ 51 h 250"/>
              <a:gd name="T58" fmla="*/ 58 w 245"/>
              <a:gd name="T59" fmla="*/ 31 h 250"/>
              <a:gd name="T60" fmla="*/ 52 w 245"/>
              <a:gd name="T61" fmla="*/ 16 h 250"/>
              <a:gd name="T62" fmla="*/ 52 w 245"/>
              <a:gd name="T63" fmla="*/ 16 h 2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5"/>
              <a:gd name="T97" fmla="*/ 0 h 250"/>
              <a:gd name="T98" fmla="*/ 245 w 245"/>
              <a:gd name="T99" fmla="*/ 250 h 2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5" h="250">
                <a:moveTo>
                  <a:pt x="52" y="16"/>
                </a:moveTo>
                <a:lnTo>
                  <a:pt x="58" y="10"/>
                </a:lnTo>
                <a:lnTo>
                  <a:pt x="94" y="16"/>
                </a:lnTo>
                <a:lnTo>
                  <a:pt x="109" y="26"/>
                </a:lnTo>
                <a:lnTo>
                  <a:pt x="115" y="16"/>
                </a:lnTo>
                <a:lnTo>
                  <a:pt x="140" y="16"/>
                </a:lnTo>
                <a:lnTo>
                  <a:pt x="176" y="16"/>
                </a:lnTo>
                <a:lnTo>
                  <a:pt x="203" y="0"/>
                </a:lnTo>
                <a:lnTo>
                  <a:pt x="203" y="10"/>
                </a:lnTo>
                <a:lnTo>
                  <a:pt x="218" y="16"/>
                </a:lnTo>
                <a:lnTo>
                  <a:pt x="218" y="31"/>
                </a:lnTo>
                <a:lnTo>
                  <a:pt x="223" y="57"/>
                </a:lnTo>
                <a:lnTo>
                  <a:pt x="244" y="98"/>
                </a:lnTo>
                <a:lnTo>
                  <a:pt x="223" y="124"/>
                </a:lnTo>
                <a:lnTo>
                  <a:pt x="192" y="176"/>
                </a:lnTo>
                <a:lnTo>
                  <a:pt x="192" y="228"/>
                </a:lnTo>
                <a:lnTo>
                  <a:pt x="125" y="228"/>
                </a:lnTo>
                <a:lnTo>
                  <a:pt x="58" y="228"/>
                </a:lnTo>
                <a:lnTo>
                  <a:pt x="42" y="233"/>
                </a:lnTo>
                <a:lnTo>
                  <a:pt x="16" y="249"/>
                </a:lnTo>
                <a:lnTo>
                  <a:pt x="16" y="243"/>
                </a:lnTo>
                <a:lnTo>
                  <a:pt x="0" y="243"/>
                </a:lnTo>
                <a:lnTo>
                  <a:pt x="6" y="186"/>
                </a:lnTo>
                <a:lnTo>
                  <a:pt x="16" y="161"/>
                </a:lnTo>
                <a:lnTo>
                  <a:pt x="31" y="135"/>
                </a:lnTo>
                <a:lnTo>
                  <a:pt x="58" y="109"/>
                </a:lnTo>
                <a:lnTo>
                  <a:pt x="74" y="94"/>
                </a:lnTo>
                <a:lnTo>
                  <a:pt x="58" y="67"/>
                </a:lnTo>
                <a:lnTo>
                  <a:pt x="58" y="51"/>
                </a:lnTo>
                <a:lnTo>
                  <a:pt x="58" y="31"/>
                </a:lnTo>
                <a:lnTo>
                  <a:pt x="52"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2" name="Freeform 169">
            <a:extLst>
              <a:ext uri="{FF2B5EF4-FFF2-40B4-BE49-F238E27FC236}">
                <a16:creationId xmlns:a16="http://schemas.microsoft.com/office/drawing/2014/main" id="{0E81C8C8-2F62-944D-8533-920624D6EA49}"/>
              </a:ext>
            </a:extLst>
          </p:cNvPr>
          <p:cNvSpPr>
            <a:spLocks noChangeArrowheads="1"/>
          </p:cNvSpPr>
          <p:nvPr/>
        </p:nvSpPr>
        <p:spPr bwMode="auto">
          <a:xfrm>
            <a:off x="5016636" y="4609566"/>
            <a:ext cx="520501" cy="540660"/>
          </a:xfrm>
          <a:custGeom>
            <a:avLst/>
            <a:gdLst>
              <a:gd name="T0" fmla="*/ 279 w 850"/>
              <a:gd name="T1" fmla="*/ 41 h 845"/>
              <a:gd name="T2" fmla="*/ 356 w 850"/>
              <a:gd name="T3" fmla="*/ 31 h 845"/>
              <a:gd name="T4" fmla="*/ 434 w 850"/>
              <a:gd name="T5" fmla="*/ 47 h 845"/>
              <a:gd name="T6" fmla="*/ 476 w 850"/>
              <a:gd name="T7" fmla="*/ 31 h 845"/>
              <a:gd name="T8" fmla="*/ 543 w 850"/>
              <a:gd name="T9" fmla="*/ 16 h 845"/>
              <a:gd name="T10" fmla="*/ 585 w 850"/>
              <a:gd name="T11" fmla="*/ 6 h 845"/>
              <a:gd name="T12" fmla="*/ 626 w 850"/>
              <a:gd name="T13" fmla="*/ 6 h 845"/>
              <a:gd name="T14" fmla="*/ 657 w 850"/>
              <a:gd name="T15" fmla="*/ 6 h 845"/>
              <a:gd name="T16" fmla="*/ 693 w 850"/>
              <a:gd name="T17" fmla="*/ 31 h 845"/>
              <a:gd name="T18" fmla="*/ 734 w 850"/>
              <a:gd name="T19" fmla="*/ 41 h 845"/>
              <a:gd name="T20" fmla="*/ 765 w 850"/>
              <a:gd name="T21" fmla="*/ 41 h 845"/>
              <a:gd name="T22" fmla="*/ 791 w 850"/>
              <a:gd name="T23" fmla="*/ 47 h 845"/>
              <a:gd name="T24" fmla="*/ 833 w 850"/>
              <a:gd name="T25" fmla="*/ 108 h 845"/>
              <a:gd name="T26" fmla="*/ 833 w 850"/>
              <a:gd name="T27" fmla="*/ 166 h 845"/>
              <a:gd name="T28" fmla="*/ 781 w 850"/>
              <a:gd name="T29" fmla="*/ 243 h 845"/>
              <a:gd name="T30" fmla="*/ 761 w 850"/>
              <a:gd name="T31" fmla="*/ 315 h 845"/>
              <a:gd name="T32" fmla="*/ 740 w 850"/>
              <a:gd name="T33" fmla="*/ 357 h 845"/>
              <a:gd name="T34" fmla="*/ 761 w 850"/>
              <a:gd name="T35" fmla="*/ 394 h 845"/>
              <a:gd name="T36" fmla="*/ 765 w 850"/>
              <a:gd name="T37" fmla="*/ 440 h 845"/>
              <a:gd name="T38" fmla="*/ 765 w 850"/>
              <a:gd name="T39" fmla="*/ 517 h 845"/>
              <a:gd name="T40" fmla="*/ 828 w 850"/>
              <a:gd name="T41" fmla="*/ 611 h 845"/>
              <a:gd name="T42" fmla="*/ 734 w 850"/>
              <a:gd name="T43" fmla="*/ 652 h 845"/>
              <a:gd name="T44" fmla="*/ 724 w 850"/>
              <a:gd name="T45" fmla="*/ 709 h 845"/>
              <a:gd name="T46" fmla="*/ 709 w 850"/>
              <a:gd name="T47" fmla="*/ 766 h 845"/>
              <a:gd name="T48" fmla="*/ 761 w 850"/>
              <a:gd name="T49" fmla="*/ 803 h 845"/>
              <a:gd name="T50" fmla="*/ 765 w 850"/>
              <a:gd name="T51" fmla="*/ 844 h 845"/>
              <a:gd name="T52" fmla="*/ 734 w 850"/>
              <a:gd name="T53" fmla="*/ 828 h 845"/>
              <a:gd name="T54" fmla="*/ 657 w 850"/>
              <a:gd name="T55" fmla="*/ 760 h 845"/>
              <a:gd name="T56" fmla="*/ 631 w 850"/>
              <a:gd name="T57" fmla="*/ 776 h 845"/>
              <a:gd name="T58" fmla="*/ 574 w 850"/>
              <a:gd name="T59" fmla="*/ 735 h 845"/>
              <a:gd name="T60" fmla="*/ 517 w 850"/>
              <a:gd name="T61" fmla="*/ 725 h 845"/>
              <a:gd name="T62" fmla="*/ 476 w 850"/>
              <a:gd name="T63" fmla="*/ 735 h 845"/>
              <a:gd name="T64" fmla="*/ 440 w 850"/>
              <a:gd name="T65" fmla="*/ 735 h 845"/>
              <a:gd name="T66" fmla="*/ 434 w 850"/>
              <a:gd name="T67" fmla="*/ 678 h 845"/>
              <a:gd name="T68" fmla="*/ 424 w 850"/>
              <a:gd name="T69" fmla="*/ 600 h 845"/>
              <a:gd name="T70" fmla="*/ 372 w 850"/>
              <a:gd name="T71" fmla="*/ 543 h 845"/>
              <a:gd name="T72" fmla="*/ 325 w 850"/>
              <a:gd name="T73" fmla="*/ 574 h 845"/>
              <a:gd name="T74" fmla="*/ 279 w 850"/>
              <a:gd name="T75" fmla="*/ 590 h 845"/>
              <a:gd name="T76" fmla="*/ 206 w 850"/>
              <a:gd name="T77" fmla="*/ 559 h 845"/>
              <a:gd name="T78" fmla="*/ 196 w 850"/>
              <a:gd name="T79" fmla="*/ 523 h 845"/>
              <a:gd name="T80" fmla="*/ 82 w 850"/>
              <a:gd name="T81" fmla="*/ 502 h 845"/>
              <a:gd name="T82" fmla="*/ 31 w 850"/>
              <a:gd name="T83" fmla="*/ 502 h 845"/>
              <a:gd name="T84" fmla="*/ 15 w 850"/>
              <a:gd name="T85" fmla="*/ 492 h 845"/>
              <a:gd name="T86" fmla="*/ 31 w 850"/>
              <a:gd name="T87" fmla="*/ 440 h 845"/>
              <a:gd name="T88" fmla="*/ 61 w 850"/>
              <a:gd name="T89" fmla="*/ 450 h 845"/>
              <a:gd name="T90" fmla="*/ 98 w 850"/>
              <a:gd name="T91" fmla="*/ 440 h 845"/>
              <a:gd name="T92" fmla="*/ 129 w 850"/>
              <a:gd name="T93" fmla="*/ 435 h 845"/>
              <a:gd name="T94" fmla="*/ 170 w 850"/>
              <a:gd name="T95" fmla="*/ 382 h 845"/>
              <a:gd name="T96" fmla="*/ 192 w 850"/>
              <a:gd name="T97" fmla="*/ 315 h 845"/>
              <a:gd name="T98" fmla="*/ 222 w 850"/>
              <a:gd name="T99" fmla="*/ 284 h 845"/>
              <a:gd name="T100" fmla="*/ 248 w 850"/>
              <a:gd name="T101" fmla="*/ 223 h 845"/>
              <a:gd name="T102" fmla="*/ 258 w 850"/>
              <a:gd name="T103" fmla="*/ 150 h 845"/>
              <a:gd name="T104" fmla="*/ 279 w 850"/>
              <a:gd name="T105" fmla="*/ 72 h 8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0"/>
              <a:gd name="T160" fmla="*/ 0 h 845"/>
              <a:gd name="T161" fmla="*/ 850 w 850"/>
              <a:gd name="T162" fmla="*/ 845 h 8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0" h="845">
                <a:moveTo>
                  <a:pt x="279" y="72"/>
                </a:moveTo>
                <a:lnTo>
                  <a:pt x="279" y="47"/>
                </a:lnTo>
                <a:lnTo>
                  <a:pt x="279" y="41"/>
                </a:lnTo>
                <a:lnTo>
                  <a:pt x="300" y="26"/>
                </a:lnTo>
                <a:lnTo>
                  <a:pt x="325" y="6"/>
                </a:lnTo>
                <a:lnTo>
                  <a:pt x="356" y="31"/>
                </a:lnTo>
                <a:lnTo>
                  <a:pt x="382" y="41"/>
                </a:lnTo>
                <a:lnTo>
                  <a:pt x="409" y="47"/>
                </a:lnTo>
                <a:lnTo>
                  <a:pt x="434" y="47"/>
                </a:lnTo>
                <a:lnTo>
                  <a:pt x="450" y="57"/>
                </a:lnTo>
                <a:lnTo>
                  <a:pt x="466" y="31"/>
                </a:lnTo>
                <a:lnTo>
                  <a:pt x="476" y="31"/>
                </a:lnTo>
                <a:lnTo>
                  <a:pt x="501" y="31"/>
                </a:lnTo>
                <a:lnTo>
                  <a:pt x="517" y="26"/>
                </a:lnTo>
                <a:lnTo>
                  <a:pt x="543" y="16"/>
                </a:lnTo>
                <a:lnTo>
                  <a:pt x="558" y="16"/>
                </a:lnTo>
                <a:lnTo>
                  <a:pt x="574" y="16"/>
                </a:lnTo>
                <a:lnTo>
                  <a:pt x="585" y="6"/>
                </a:lnTo>
                <a:lnTo>
                  <a:pt x="589" y="0"/>
                </a:lnTo>
                <a:lnTo>
                  <a:pt x="610" y="6"/>
                </a:lnTo>
                <a:lnTo>
                  <a:pt x="626" y="6"/>
                </a:lnTo>
                <a:lnTo>
                  <a:pt x="631" y="16"/>
                </a:lnTo>
                <a:lnTo>
                  <a:pt x="652" y="16"/>
                </a:lnTo>
                <a:lnTo>
                  <a:pt x="657" y="6"/>
                </a:lnTo>
                <a:lnTo>
                  <a:pt x="673" y="6"/>
                </a:lnTo>
                <a:lnTo>
                  <a:pt x="693" y="16"/>
                </a:lnTo>
                <a:lnTo>
                  <a:pt x="693" y="31"/>
                </a:lnTo>
                <a:lnTo>
                  <a:pt x="709" y="41"/>
                </a:lnTo>
                <a:lnTo>
                  <a:pt x="724" y="47"/>
                </a:lnTo>
                <a:lnTo>
                  <a:pt x="734" y="41"/>
                </a:lnTo>
                <a:lnTo>
                  <a:pt x="740" y="31"/>
                </a:lnTo>
                <a:lnTo>
                  <a:pt x="740" y="41"/>
                </a:lnTo>
                <a:lnTo>
                  <a:pt x="765" y="41"/>
                </a:lnTo>
                <a:lnTo>
                  <a:pt x="765" y="31"/>
                </a:lnTo>
                <a:lnTo>
                  <a:pt x="775" y="31"/>
                </a:lnTo>
                <a:lnTo>
                  <a:pt x="791" y="47"/>
                </a:lnTo>
                <a:lnTo>
                  <a:pt x="828" y="72"/>
                </a:lnTo>
                <a:lnTo>
                  <a:pt x="833" y="88"/>
                </a:lnTo>
                <a:lnTo>
                  <a:pt x="833" y="108"/>
                </a:lnTo>
                <a:lnTo>
                  <a:pt x="833" y="124"/>
                </a:lnTo>
                <a:lnTo>
                  <a:pt x="849" y="150"/>
                </a:lnTo>
                <a:lnTo>
                  <a:pt x="833" y="166"/>
                </a:lnTo>
                <a:lnTo>
                  <a:pt x="807" y="192"/>
                </a:lnTo>
                <a:lnTo>
                  <a:pt x="791" y="217"/>
                </a:lnTo>
                <a:lnTo>
                  <a:pt x="781" y="243"/>
                </a:lnTo>
                <a:lnTo>
                  <a:pt x="775" y="300"/>
                </a:lnTo>
                <a:lnTo>
                  <a:pt x="775" y="305"/>
                </a:lnTo>
                <a:lnTo>
                  <a:pt x="761" y="315"/>
                </a:lnTo>
                <a:lnTo>
                  <a:pt x="750" y="341"/>
                </a:lnTo>
                <a:lnTo>
                  <a:pt x="740" y="352"/>
                </a:lnTo>
                <a:lnTo>
                  <a:pt x="740" y="357"/>
                </a:lnTo>
                <a:lnTo>
                  <a:pt x="750" y="372"/>
                </a:lnTo>
                <a:lnTo>
                  <a:pt x="761" y="382"/>
                </a:lnTo>
                <a:lnTo>
                  <a:pt x="761" y="394"/>
                </a:lnTo>
                <a:lnTo>
                  <a:pt x="761" y="409"/>
                </a:lnTo>
                <a:lnTo>
                  <a:pt x="765" y="435"/>
                </a:lnTo>
                <a:lnTo>
                  <a:pt x="765" y="440"/>
                </a:lnTo>
                <a:lnTo>
                  <a:pt x="765" y="460"/>
                </a:lnTo>
                <a:lnTo>
                  <a:pt x="765" y="482"/>
                </a:lnTo>
                <a:lnTo>
                  <a:pt x="765" y="517"/>
                </a:lnTo>
                <a:lnTo>
                  <a:pt x="781" y="543"/>
                </a:lnTo>
                <a:lnTo>
                  <a:pt x="807" y="570"/>
                </a:lnTo>
                <a:lnTo>
                  <a:pt x="828" y="611"/>
                </a:lnTo>
                <a:lnTo>
                  <a:pt x="740" y="615"/>
                </a:lnTo>
                <a:lnTo>
                  <a:pt x="740" y="627"/>
                </a:lnTo>
                <a:lnTo>
                  <a:pt x="734" y="652"/>
                </a:lnTo>
                <a:lnTo>
                  <a:pt x="719" y="668"/>
                </a:lnTo>
                <a:lnTo>
                  <a:pt x="724" y="678"/>
                </a:lnTo>
                <a:lnTo>
                  <a:pt x="724" y="709"/>
                </a:lnTo>
                <a:lnTo>
                  <a:pt x="719" y="725"/>
                </a:lnTo>
                <a:lnTo>
                  <a:pt x="719" y="745"/>
                </a:lnTo>
                <a:lnTo>
                  <a:pt x="709" y="766"/>
                </a:lnTo>
                <a:lnTo>
                  <a:pt x="719" y="776"/>
                </a:lnTo>
                <a:lnTo>
                  <a:pt x="740" y="791"/>
                </a:lnTo>
                <a:lnTo>
                  <a:pt x="761" y="803"/>
                </a:lnTo>
                <a:lnTo>
                  <a:pt x="761" y="791"/>
                </a:lnTo>
                <a:lnTo>
                  <a:pt x="775" y="791"/>
                </a:lnTo>
                <a:lnTo>
                  <a:pt x="765" y="844"/>
                </a:lnTo>
                <a:lnTo>
                  <a:pt x="765" y="833"/>
                </a:lnTo>
                <a:lnTo>
                  <a:pt x="740" y="844"/>
                </a:lnTo>
                <a:lnTo>
                  <a:pt x="734" y="828"/>
                </a:lnTo>
                <a:lnTo>
                  <a:pt x="709" y="791"/>
                </a:lnTo>
                <a:lnTo>
                  <a:pt x="683" y="791"/>
                </a:lnTo>
                <a:lnTo>
                  <a:pt x="657" y="760"/>
                </a:lnTo>
                <a:lnTo>
                  <a:pt x="652" y="760"/>
                </a:lnTo>
                <a:lnTo>
                  <a:pt x="652" y="776"/>
                </a:lnTo>
                <a:lnTo>
                  <a:pt x="631" y="776"/>
                </a:lnTo>
                <a:lnTo>
                  <a:pt x="615" y="776"/>
                </a:lnTo>
                <a:lnTo>
                  <a:pt x="585" y="760"/>
                </a:lnTo>
                <a:lnTo>
                  <a:pt x="574" y="735"/>
                </a:lnTo>
                <a:lnTo>
                  <a:pt x="543" y="760"/>
                </a:lnTo>
                <a:lnTo>
                  <a:pt x="533" y="735"/>
                </a:lnTo>
                <a:lnTo>
                  <a:pt x="517" y="725"/>
                </a:lnTo>
                <a:lnTo>
                  <a:pt x="517" y="735"/>
                </a:lnTo>
                <a:lnTo>
                  <a:pt x="501" y="725"/>
                </a:lnTo>
                <a:lnTo>
                  <a:pt x="476" y="735"/>
                </a:lnTo>
                <a:lnTo>
                  <a:pt x="455" y="735"/>
                </a:lnTo>
                <a:lnTo>
                  <a:pt x="450" y="745"/>
                </a:lnTo>
                <a:lnTo>
                  <a:pt x="440" y="735"/>
                </a:lnTo>
                <a:lnTo>
                  <a:pt x="440" y="719"/>
                </a:lnTo>
                <a:lnTo>
                  <a:pt x="440" y="683"/>
                </a:lnTo>
                <a:lnTo>
                  <a:pt x="434" y="678"/>
                </a:lnTo>
                <a:lnTo>
                  <a:pt x="413" y="658"/>
                </a:lnTo>
                <a:lnTo>
                  <a:pt x="434" y="627"/>
                </a:lnTo>
                <a:lnTo>
                  <a:pt x="424" y="600"/>
                </a:lnTo>
                <a:lnTo>
                  <a:pt x="413" y="570"/>
                </a:lnTo>
                <a:lnTo>
                  <a:pt x="372" y="570"/>
                </a:lnTo>
                <a:lnTo>
                  <a:pt x="372" y="543"/>
                </a:lnTo>
                <a:lnTo>
                  <a:pt x="346" y="548"/>
                </a:lnTo>
                <a:lnTo>
                  <a:pt x="325" y="559"/>
                </a:lnTo>
                <a:lnTo>
                  <a:pt x="325" y="574"/>
                </a:lnTo>
                <a:lnTo>
                  <a:pt x="315" y="574"/>
                </a:lnTo>
                <a:lnTo>
                  <a:pt x="315" y="590"/>
                </a:lnTo>
                <a:lnTo>
                  <a:pt x="279" y="590"/>
                </a:lnTo>
                <a:lnTo>
                  <a:pt x="274" y="600"/>
                </a:lnTo>
                <a:lnTo>
                  <a:pt x="233" y="600"/>
                </a:lnTo>
                <a:lnTo>
                  <a:pt x="206" y="559"/>
                </a:lnTo>
                <a:lnTo>
                  <a:pt x="206" y="548"/>
                </a:lnTo>
                <a:lnTo>
                  <a:pt x="196" y="533"/>
                </a:lnTo>
                <a:lnTo>
                  <a:pt x="196" y="523"/>
                </a:lnTo>
                <a:lnTo>
                  <a:pt x="192" y="502"/>
                </a:lnTo>
                <a:lnTo>
                  <a:pt x="165" y="502"/>
                </a:lnTo>
                <a:lnTo>
                  <a:pt x="82" y="502"/>
                </a:lnTo>
                <a:lnTo>
                  <a:pt x="61" y="507"/>
                </a:lnTo>
                <a:lnTo>
                  <a:pt x="46" y="502"/>
                </a:lnTo>
                <a:lnTo>
                  <a:pt x="31" y="502"/>
                </a:lnTo>
                <a:lnTo>
                  <a:pt x="3" y="502"/>
                </a:lnTo>
                <a:lnTo>
                  <a:pt x="0" y="492"/>
                </a:lnTo>
                <a:lnTo>
                  <a:pt x="15" y="492"/>
                </a:lnTo>
                <a:lnTo>
                  <a:pt x="15" y="466"/>
                </a:lnTo>
                <a:lnTo>
                  <a:pt x="31" y="450"/>
                </a:lnTo>
                <a:lnTo>
                  <a:pt x="31" y="440"/>
                </a:lnTo>
                <a:lnTo>
                  <a:pt x="41" y="440"/>
                </a:lnTo>
                <a:lnTo>
                  <a:pt x="46" y="450"/>
                </a:lnTo>
                <a:lnTo>
                  <a:pt x="61" y="450"/>
                </a:lnTo>
                <a:lnTo>
                  <a:pt x="72" y="435"/>
                </a:lnTo>
                <a:lnTo>
                  <a:pt x="88" y="435"/>
                </a:lnTo>
                <a:lnTo>
                  <a:pt x="98" y="440"/>
                </a:lnTo>
                <a:lnTo>
                  <a:pt x="108" y="460"/>
                </a:lnTo>
                <a:lnTo>
                  <a:pt x="124" y="440"/>
                </a:lnTo>
                <a:lnTo>
                  <a:pt x="129" y="435"/>
                </a:lnTo>
                <a:lnTo>
                  <a:pt x="149" y="425"/>
                </a:lnTo>
                <a:lnTo>
                  <a:pt x="165" y="409"/>
                </a:lnTo>
                <a:lnTo>
                  <a:pt x="170" y="382"/>
                </a:lnTo>
                <a:lnTo>
                  <a:pt x="170" y="357"/>
                </a:lnTo>
                <a:lnTo>
                  <a:pt x="170" y="331"/>
                </a:lnTo>
                <a:lnTo>
                  <a:pt x="192" y="315"/>
                </a:lnTo>
                <a:lnTo>
                  <a:pt x="196" y="305"/>
                </a:lnTo>
                <a:lnTo>
                  <a:pt x="206" y="284"/>
                </a:lnTo>
                <a:lnTo>
                  <a:pt x="222" y="284"/>
                </a:lnTo>
                <a:lnTo>
                  <a:pt x="248" y="259"/>
                </a:lnTo>
                <a:lnTo>
                  <a:pt x="248" y="243"/>
                </a:lnTo>
                <a:lnTo>
                  <a:pt x="248" y="223"/>
                </a:lnTo>
                <a:lnTo>
                  <a:pt x="248" y="196"/>
                </a:lnTo>
                <a:lnTo>
                  <a:pt x="258" y="176"/>
                </a:lnTo>
                <a:lnTo>
                  <a:pt x="258" y="150"/>
                </a:lnTo>
                <a:lnTo>
                  <a:pt x="274" y="114"/>
                </a:lnTo>
                <a:lnTo>
                  <a:pt x="279" y="98"/>
                </a:lnTo>
                <a:lnTo>
                  <a:pt x="279" y="7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3" name="Freeform 170">
            <a:extLst>
              <a:ext uri="{FF2B5EF4-FFF2-40B4-BE49-F238E27FC236}">
                <a16:creationId xmlns:a16="http://schemas.microsoft.com/office/drawing/2014/main" id="{E19ECB64-3C07-6549-BA80-E6DF60578E16}"/>
              </a:ext>
            </a:extLst>
          </p:cNvPr>
          <p:cNvSpPr>
            <a:spLocks noChangeArrowheads="1"/>
          </p:cNvSpPr>
          <p:nvPr/>
        </p:nvSpPr>
        <p:spPr bwMode="auto">
          <a:xfrm>
            <a:off x="5082659" y="4448007"/>
            <a:ext cx="347001" cy="249535"/>
          </a:xfrm>
          <a:custGeom>
            <a:avLst/>
            <a:gdLst>
              <a:gd name="T0" fmla="*/ 57 w 567"/>
              <a:gd name="T1" fmla="*/ 149 h 390"/>
              <a:gd name="T2" fmla="*/ 88 w 567"/>
              <a:gd name="T3" fmla="*/ 144 h 390"/>
              <a:gd name="T4" fmla="*/ 129 w 567"/>
              <a:gd name="T5" fmla="*/ 124 h 390"/>
              <a:gd name="T6" fmla="*/ 156 w 567"/>
              <a:gd name="T7" fmla="*/ 124 h 390"/>
              <a:gd name="T8" fmla="*/ 192 w 567"/>
              <a:gd name="T9" fmla="*/ 118 h 390"/>
              <a:gd name="T10" fmla="*/ 192 w 567"/>
              <a:gd name="T11" fmla="*/ 93 h 390"/>
              <a:gd name="T12" fmla="*/ 248 w 567"/>
              <a:gd name="T13" fmla="*/ 77 h 390"/>
              <a:gd name="T14" fmla="*/ 274 w 567"/>
              <a:gd name="T15" fmla="*/ 61 h 390"/>
              <a:gd name="T16" fmla="*/ 305 w 567"/>
              <a:gd name="T17" fmla="*/ 36 h 390"/>
              <a:gd name="T18" fmla="*/ 342 w 567"/>
              <a:gd name="T19" fmla="*/ 0 h 390"/>
              <a:gd name="T20" fmla="*/ 368 w 567"/>
              <a:gd name="T21" fmla="*/ 10 h 390"/>
              <a:gd name="T22" fmla="*/ 399 w 567"/>
              <a:gd name="T23" fmla="*/ 67 h 390"/>
              <a:gd name="T24" fmla="*/ 393 w 567"/>
              <a:gd name="T25" fmla="*/ 82 h 390"/>
              <a:gd name="T26" fmla="*/ 399 w 567"/>
              <a:gd name="T27" fmla="*/ 103 h 390"/>
              <a:gd name="T28" fmla="*/ 425 w 567"/>
              <a:gd name="T29" fmla="*/ 118 h 390"/>
              <a:gd name="T30" fmla="*/ 466 w 567"/>
              <a:gd name="T31" fmla="*/ 134 h 390"/>
              <a:gd name="T32" fmla="*/ 502 w 567"/>
              <a:gd name="T33" fmla="*/ 171 h 390"/>
              <a:gd name="T34" fmla="*/ 518 w 567"/>
              <a:gd name="T35" fmla="*/ 186 h 390"/>
              <a:gd name="T36" fmla="*/ 534 w 567"/>
              <a:gd name="T37" fmla="*/ 216 h 390"/>
              <a:gd name="T38" fmla="*/ 566 w 567"/>
              <a:gd name="T39" fmla="*/ 259 h 390"/>
              <a:gd name="T40" fmla="*/ 544 w 567"/>
              <a:gd name="T41" fmla="*/ 269 h 390"/>
              <a:gd name="T42" fmla="*/ 518 w 567"/>
              <a:gd name="T43" fmla="*/ 259 h 390"/>
              <a:gd name="T44" fmla="*/ 481 w 567"/>
              <a:gd name="T45" fmla="*/ 253 h 390"/>
              <a:gd name="T46" fmla="*/ 466 w 567"/>
              <a:gd name="T47" fmla="*/ 269 h 390"/>
              <a:gd name="T48" fmla="*/ 435 w 567"/>
              <a:gd name="T49" fmla="*/ 269 h 390"/>
              <a:gd name="T50" fmla="*/ 393 w 567"/>
              <a:gd name="T51" fmla="*/ 284 h 390"/>
              <a:gd name="T52" fmla="*/ 358 w 567"/>
              <a:gd name="T53" fmla="*/ 284 h 390"/>
              <a:gd name="T54" fmla="*/ 326 w 567"/>
              <a:gd name="T55" fmla="*/ 300 h 390"/>
              <a:gd name="T56" fmla="*/ 274 w 567"/>
              <a:gd name="T57" fmla="*/ 294 h 390"/>
              <a:gd name="T58" fmla="*/ 217 w 567"/>
              <a:gd name="T59" fmla="*/ 259 h 390"/>
              <a:gd name="T60" fmla="*/ 170 w 567"/>
              <a:gd name="T61" fmla="*/ 294 h 390"/>
              <a:gd name="T62" fmla="*/ 170 w 567"/>
              <a:gd name="T63" fmla="*/ 325 h 390"/>
              <a:gd name="T64" fmla="*/ 125 w 567"/>
              <a:gd name="T65" fmla="*/ 325 h 390"/>
              <a:gd name="T66" fmla="*/ 84 w 567"/>
              <a:gd name="T67" fmla="*/ 361 h 390"/>
              <a:gd name="T68" fmla="*/ 57 w 567"/>
              <a:gd name="T69" fmla="*/ 377 h 390"/>
              <a:gd name="T70" fmla="*/ 57 w 567"/>
              <a:gd name="T71" fmla="*/ 351 h 390"/>
              <a:gd name="T72" fmla="*/ 21 w 567"/>
              <a:gd name="T73" fmla="*/ 294 h 390"/>
              <a:gd name="T74" fmla="*/ 6 w 567"/>
              <a:gd name="T75" fmla="*/ 259 h 390"/>
              <a:gd name="T76" fmla="*/ 0 w 567"/>
              <a:gd name="T77" fmla="*/ 216 h 390"/>
              <a:gd name="T78" fmla="*/ 21 w 567"/>
              <a:gd name="T79" fmla="*/ 171 h 390"/>
              <a:gd name="T80" fmla="*/ 41 w 567"/>
              <a:gd name="T81" fmla="*/ 159 h 3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7"/>
              <a:gd name="T124" fmla="*/ 0 h 390"/>
              <a:gd name="T125" fmla="*/ 567 w 567"/>
              <a:gd name="T126" fmla="*/ 390 h 3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7" h="390">
                <a:moveTo>
                  <a:pt x="41" y="159"/>
                </a:moveTo>
                <a:lnTo>
                  <a:pt x="57" y="149"/>
                </a:lnTo>
                <a:lnTo>
                  <a:pt x="84" y="134"/>
                </a:lnTo>
                <a:lnTo>
                  <a:pt x="88" y="144"/>
                </a:lnTo>
                <a:lnTo>
                  <a:pt x="109" y="134"/>
                </a:lnTo>
                <a:lnTo>
                  <a:pt x="129" y="124"/>
                </a:lnTo>
                <a:lnTo>
                  <a:pt x="140" y="134"/>
                </a:lnTo>
                <a:lnTo>
                  <a:pt x="156" y="124"/>
                </a:lnTo>
                <a:lnTo>
                  <a:pt x="166" y="124"/>
                </a:lnTo>
                <a:lnTo>
                  <a:pt x="192" y="118"/>
                </a:lnTo>
                <a:lnTo>
                  <a:pt x="197" y="103"/>
                </a:lnTo>
                <a:lnTo>
                  <a:pt x="192" y="93"/>
                </a:lnTo>
                <a:lnTo>
                  <a:pt x="207" y="82"/>
                </a:lnTo>
                <a:lnTo>
                  <a:pt x="248" y="77"/>
                </a:lnTo>
                <a:lnTo>
                  <a:pt x="264" y="67"/>
                </a:lnTo>
                <a:lnTo>
                  <a:pt x="274" y="61"/>
                </a:lnTo>
                <a:lnTo>
                  <a:pt x="290" y="41"/>
                </a:lnTo>
                <a:lnTo>
                  <a:pt x="305" y="36"/>
                </a:lnTo>
                <a:lnTo>
                  <a:pt x="316" y="10"/>
                </a:lnTo>
                <a:lnTo>
                  <a:pt x="342" y="0"/>
                </a:lnTo>
                <a:lnTo>
                  <a:pt x="358" y="0"/>
                </a:lnTo>
                <a:lnTo>
                  <a:pt x="368" y="10"/>
                </a:lnTo>
                <a:lnTo>
                  <a:pt x="393" y="41"/>
                </a:lnTo>
                <a:lnTo>
                  <a:pt x="399" y="67"/>
                </a:lnTo>
                <a:lnTo>
                  <a:pt x="383" y="77"/>
                </a:lnTo>
                <a:lnTo>
                  <a:pt x="393" y="82"/>
                </a:lnTo>
                <a:lnTo>
                  <a:pt x="393" y="93"/>
                </a:lnTo>
                <a:lnTo>
                  <a:pt x="399" y="103"/>
                </a:lnTo>
                <a:lnTo>
                  <a:pt x="425" y="103"/>
                </a:lnTo>
                <a:lnTo>
                  <a:pt x="425" y="118"/>
                </a:lnTo>
                <a:lnTo>
                  <a:pt x="450" y="118"/>
                </a:lnTo>
                <a:lnTo>
                  <a:pt x="466" y="134"/>
                </a:lnTo>
                <a:lnTo>
                  <a:pt x="477" y="171"/>
                </a:lnTo>
                <a:lnTo>
                  <a:pt x="502" y="171"/>
                </a:lnTo>
                <a:lnTo>
                  <a:pt x="507" y="186"/>
                </a:lnTo>
                <a:lnTo>
                  <a:pt x="518" y="186"/>
                </a:lnTo>
                <a:lnTo>
                  <a:pt x="523" y="191"/>
                </a:lnTo>
                <a:lnTo>
                  <a:pt x="534" y="216"/>
                </a:lnTo>
                <a:lnTo>
                  <a:pt x="559" y="232"/>
                </a:lnTo>
                <a:lnTo>
                  <a:pt x="566" y="259"/>
                </a:lnTo>
                <a:lnTo>
                  <a:pt x="549" y="259"/>
                </a:lnTo>
                <a:lnTo>
                  <a:pt x="544" y="269"/>
                </a:lnTo>
                <a:lnTo>
                  <a:pt x="523" y="269"/>
                </a:lnTo>
                <a:lnTo>
                  <a:pt x="518" y="259"/>
                </a:lnTo>
                <a:lnTo>
                  <a:pt x="502" y="259"/>
                </a:lnTo>
                <a:lnTo>
                  <a:pt x="481" y="253"/>
                </a:lnTo>
                <a:lnTo>
                  <a:pt x="477" y="259"/>
                </a:lnTo>
                <a:lnTo>
                  <a:pt x="466" y="269"/>
                </a:lnTo>
                <a:lnTo>
                  <a:pt x="450" y="269"/>
                </a:lnTo>
                <a:lnTo>
                  <a:pt x="435" y="269"/>
                </a:lnTo>
                <a:lnTo>
                  <a:pt x="409" y="279"/>
                </a:lnTo>
                <a:lnTo>
                  <a:pt x="393" y="284"/>
                </a:lnTo>
                <a:lnTo>
                  <a:pt x="368" y="284"/>
                </a:lnTo>
                <a:lnTo>
                  <a:pt x="358" y="284"/>
                </a:lnTo>
                <a:lnTo>
                  <a:pt x="342" y="310"/>
                </a:lnTo>
                <a:lnTo>
                  <a:pt x="326" y="300"/>
                </a:lnTo>
                <a:lnTo>
                  <a:pt x="301" y="300"/>
                </a:lnTo>
                <a:lnTo>
                  <a:pt x="274" y="294"/>
                </a:lnTo>
                <a:lnTo>
                  <a:pt x="248" y="284"/>
                </a:lnTo>
                <a:lnTo>
                  <a:pt x="217" y="259"/>
                </a:lnTo>
                <a:lnTo>
                  <a:pt x="192" y="279"/>
                </a:lnTo>
                <a:lnTo>
                  <a:pt x="170" y="294"/>
                </a:lnTo>
                <a:lnTo>
                  <a:pt x="170" y="300"/>
                </a:lnTo>
                <a:lnTo>
                  <a:pt x="170" y="325"/>
                </a:lnTo>
                <a:lnTo>
                  <a:pt x="150" y="325"/>
                </a:lnTo>
                <a:lnTo>
                  <a:pt x="125" y="325"/>
                </a:lnTo>
                <a:lnTo>
                  <a:pt x="88" y="325"/>
                </a:lnTo>
                <a:lnTo>
                  <a:pt x="84" y="361"/>
                </a:lnTo>
                <a:lnTo>
                  <a:pt x="62" y="389"/>
                </a:lnTo>
                <a:lnTo>
                  <a:pt x="57" y="377"/>
                </a:lnTo>
                <a:lnTo>
                  <a:pt x="62" y="351"/>
                </a:lnTo>
                <a:lnTo>
                  <a:pt x="57" y="351"/>
                </a:lnTo>
                <a:lnTo>
                  <a:pt x="21" y="320"/>
                </a:lnTo>
                <a:lnTo>
                  <a:pt x="21" y="294"/>
                </a:lnTo>
                <a:lnTo>
                  <a:pt x="6" y="284"/>
                </a:lnTo>
                <a:lnTo>
                  <a:pt x="6" y="259"/>
                </a:lnTo>
                <a:lnTo>
                  <a:pt x="0" y="253"/>
                </a:lnTo>
                <a:lnTo>
                  <a:pt x="0" y="216"/>
                </a:lnTo>
                <a:lnTo>
                  <a:pt x="6" y="212"/>
                </a:lnTo>
                <a:lnTo>
                  <a:pt x="21" y="171"/>
                </a:lnTo>
                <a:lnTo>
                  <a:pt x="41" y="15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4" name="Freeform 171">
            <a:extLst>
              <a:ext uri="{FF2B5EF4-FFF2-40B4-BE49-F238E27FC236}">
                <a16:creationId xmlns:a16="http://schemas.microsoft.com/office/drawing/2014/main" id="{38710838-BB86-3944-9A0C-C6FDCCF983B7}"/>
              </a:ext>
            </a:extLst>
          </p:cNvPr>
          <p:cNvSpPr>
            <a:spLocks noChangeArrowheads="1"/>
          </p:cNvSpPr>
          <p:nvPr/>
        </p:nvSpPr>
        <p:spPr bwMode="auto">
          <a:xfrm>
            <a:off x="5400487" y="5604509"/>
            <a:ext cx="59880" cy="65583"/>
          </a:xfrm>
          <a:custGeom>
            <a:avLst/>
            <a:gdLst>
              <a:gd name="T0" fmla="*/ 26 w 99"/>
              <a:gd name="T1" fmla="*/ 16 h 104"/>
              <a:gd name="T2" fmla="*/ 67 w 99"/>
              <a:gd name="T3" fmla="*/ 0 h 104"/>
              <a:gd name="T4" fmla="*/ 82 w 99"/>
              <a:gd name="T5" fmla="*/ 10 h 104"/>
              <a:gd name="T6" fmla="*/ 98 w 99"/>
              <a:gd name="T7" fmla="*/ 36 h 104"/>
              <a:gd name="T8" fmla="*/ 92 w 99"/>
              <a:gd name="T9" fmla="*/ 51 h 104"/>
              <a:gd name="T10" fmla="*/ 92 w 99"/>
              <a:gd name="T11" fmla="*/ 67 h 104"/>
              <a:gd name="T12" fmla="*/ 47 w 99"/>
              <a:gd name="T13" fmla="*/ 77 h 104"/>
              <a:gd name="T14" fmla="*/ 41 w 99"/>
              <a:gd name="T15" fmla="*/ 103 h 104"/>
              <a:gd name="T16" fmla="*/ 16 w 99"/>
              <a:gd name="T17" fmla="*/ 93 h 104"/>
              <a:gd name="T18" fmla="*/ 4 w 99"/>
              <a:gd name="T19" fmla="*/ 62 h 104"/>
              <a:gd name="T20" fmla="*/ 0 w 99"/>
              <a:gd name="T21" fmla="*/ 51 h 104"/>
              <a:gd name="T22" fmla="*/ 4 w 99"/>
              <a:gd name="T23" fmla="*/ 41 h 104"/>
              <a:gd name="T24" fmla="*/ 26 w 99"/>
              <a:gd name="T25" fmla="*/ 16 h 104"/>
              <a:gd name="T26" fmla="*/ 26 w 99"/>
              <a:gd name="T27" fmla="*/ 16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
              <a:gd name="T43" fmla="*/ 0 h 104"/>
              <a:gd name="T44" fmla="*/ 99 w 99"/>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 h="104">
                <a:moveTo>
                  <a:pt x="26" y="16"/>
                </a:moveTo>
                <a:lnTo>
                  <a:pt x="67" y="0"/>
                </a:lnTo>
                <a:lnTo>
                  <a:pt x="82" y="10"/>
                </a:lnTo>
                <a:lnTo>
                  <a:pt x="98" y="36"/>
                </a:lnTo>
                <a:lnTo>
                  <a:pt x="92" y="51"/>
                </a:lnTo>
                <a:lnTo>
                  <a:pt x="92" y="67"/>
                </a:lnTo>
                <a:lnTo>
                  <a:pt x="47" y="77"/>
                </a:lnTo>
                <a:lnTo>
                  <a:pt x="41" y="103"/>
                </a:lnTo>
                <a:lnTo>
                  <a:pt x="16" y="93"/>
                </a:lnTo>
                <a:lnTo>
                  <a:pt x="4" y="62"/>
                </a:lnTo>
                <a:lnTo>
                  <a:pt x="0" y="51"/>
                </a:lnTo>
                <a:lnTo>
                  <a:pt x="4" y="41"/>
                </a:lnTo>
                <a:lnTo>
                  <a:pt x="26"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5" name="Freeform 172">
            <a:extLst>
              <a:ext uri="{FF2B5EF4-FFF2-40B4-BE49-F238E27FC236}">
                <a16:creationId xmlns:a16="http://schemas.microsoft.com/office/drawing/2014/main" id="{268DBB58-3D30-774D-94D0-01521D47A348}"/>
              </a:ext>
            </a:extLst>
          </p:cNvPr>
          <p:cNvSpPr>
            <a:spLocks noChangeArrowheads="1"/>
          </p:cNvSpPr>
          <p:nvPr/>
        </p:nvSpPr>
        <p:spPr bwMode="auto">
          <a:xfrm>
            <a:off x="2808729" y="5391763"/>
            <a:ext cx="432983" cy="1070123"/>
          </a:xfrm>
          <a:custGeom>
            <a:avLst/>
            <a:gdLst>
              <a:gd name="T0" fmla="*/ 135 w 707"/>
              <a:gd name="T1" fmla="*/ 4 h 1672"/>
              <a:gd name="T2" fmla="*/ 203 w 707"/>
              <a:gd name="T3" fmla="*/ 13 h 1672"/>
              <a:gd name="T4" fmla="*/ 286 w 707"/>
              <a:gd name="T5" fmla="*/ 4 h 1672"/>
              <a:gd name="T6" fmla="*/ 431 w 707"/>
              <a:gd name="T7" fmla="*/ 108 h 1672"/>
              <a:gd name="T8" fmla="*/ 540 w 707"/>
              <a:gd name="T9" fmla="*/ 155 h 1672"/>
              <a:gd name="T10" fmla="*/ 497 w 707"/>
              <a:gd name="T11" fmla="*/ 259 h 1672"/>
              <a:gd name="T12" fmla="*/ 628 w 707"/>
              <a:gd name="T13" fmla="*/ 263 h 1672"/>
              <a:gd name="T14" fmla="*/ 664 w 707"/>
              <a:gd name="T15" fmla="*/ 149 h 1672"/>
              <a:gd name="T16" fmla="*/ 706 w 707"/>
              <a:gd name="T17" fmla="*/ 216 h 1672"/>
              <a:gd name="T18" fmla="*/ 628 w 707"/>
              <a:gd name="T19" fmla="*/ 315 h 1672"/>
              <a:gd name="T20" fmla="*/ 565 w 707"/>
              <a:gd name="T21" fmla="*/ 408 h 1672"/>
              <a:gd name="T22" fmla="*/ 540 w 707"/>
              <a:gd name="T23" fmla="*/ 492 h 1672"/>
              <a:gd name="T24" fmla="*/ 540 w 707"/>
              <a:gd name="T25" fmla="*/ 564 h 1672"/>
              <a:gd name="T26" fmla="*/ 544 w 707"/>
              <a:gd name="T27" fmla="*/ 651 h 1672"/>
              <a:gd name="T28" fmla="*/ 597 w 707"/>
              <a:gd name="T29" fmla="*/ 693 h 1672"/>
              <a:gd name="T30" fmla="*/ 628 w 707"/>
              <a:gd name="T31" fmla="*/ 750 h 1672"/>
              <a:gd name="T32" fmla="*/ 529 w 707"/>
              <a:gd name="T33" fmla="*/ 858 h 1672"/>
              <a:gd name="T34" fmla="*/ 420 w 707"/>
              <a:gd name="T35" fmla="*/ 890 h 1672"/>
              <a:gd name="T36" fmla="*/ 420 w 707"/>
              <a:gd name="T37" fmla="*/ 968 h 1672"/>
              <a:gd name="T38" fmla="*/ 301 w 707"/>
              <a:gd name="T39" fmla="*/ 978 h 1672"/>
              <a:gd name="T40" fmla="*/ 327 w 707"/>
              <a:gd name="T41" fmla="*/ 1050 h 1672"/>
              <a:gd name="T42" fmla="*/ 379 w 707"/>
              <a:gd name="T43" fmla="*/ 1086 h 1672"/>
              <a:gd name="T44" fmla="*/ 327 w 707"/>
              <a:gd name="T45" fmla="*/ 1076 h 1672"/>
              <a:gd name="T46" fmla="*/ 322 w 707"/>
              <a:gd name="T47" fmla="*/ 1128 h 1672"/>
              <a:gd name="T48" fmla="*/ 296 w 707"/>
              <a:gd name="T49" fmla="*/ 1221 h 1672"/>
              <a:gd name="T50" fmla="*/ 301 w 707"/>
              <a:gd name="T51" fmla="*/ 1344 h 1672"/>
              <a:gd name="T52" fmla="*/ 286 w 707"/>
              <a:gd name="T53" fmla="*/ 1454 h 1672"/>
              <a:gd name="T54" fmla="*/ 244 w 707"/>
              <a:gd name="T55" fmla="*/ 1577 h 1672"/>
              <a:gd name="T56" fmla="*/ 244 w 707"/>
              <a:gd name="T57" fmla="*/ 1656 h 1672"/>
              <a:gd name="T58" fmla="*/ 109 w 707"/>
              <a:gd name="T59" fmla="*/ 1620 h 1672"/>
              <a:gd name="T60" fmla="*/ 52 w 707"/>
              <a:gd name="T61" fmla="*/ 1536 h 1672"/>
              <a:gd name="T62" fmla="*/ 78 w 707"/>
              <a:gd name="T63" fmla="*/ 1417 h 1672"/>
              <a:gd name="T64" fmla="*/ 78 w 707"/>
              <a:gd name="T65" fmla="*/ 1319 h 1672"/>
              <a:gd name="T66" fmla="*/ 68 w 707"/>
              <a:gd name="T67" fmla="*/ 1221 h 1672"/>
              <a:gd name="T68" fmla="*/ 78 w 707"/>
              <a:gd name="T69" fmla="*/ 1185 h 1672"/>
              <a:gd name="T70" fmla="*/ 42 w 707"/>
              <a:gd name="T71" fmla="*/ 1128 h 1672"/>
              <a:gd name="T72" fmla="*/ 37 w 707"/>
              <a:gd name="T73" fmla="*/ 1060 h 1672"/>
              <a:gd name="T74" fmla="*/ 16 w 707"/>
              <a:gd name="T75" fmla="*/ 874 h 1672"/>
              <a:gd name="T76" fmla="*/ 11 w 707"/>
              <a:gd name="T77" fmla="*/ 739 h 1672"/>
              <a:gd name="T78" fmla="*/ 42 w 707"/>
              <a:gd name="T79" fmla="*/ 615 h 1672"/>
              <a:gd name="T80" fmla="*/ 0 w 707"/>
              <a:gd name="T81" fmla="*/ 465 h 1672"/>
              <a:gd name="T82" fmla="*/ 37 w 707"/>
              <a:gd name="T83" fmla="*/ 300 h 1672"/>
              <a:gd name="T84" fmla="*/ 52 w 707"/>
              <a:gd name="T85" fmla="*/ 222 h 1672"/>
              <a:gd name="T86" fmla="*/ 52 w 707"/>
              <a:gd name="T87" fmla="*/ 139 h 1672"/>
              <a:gd name="T88" fmla="*/ 109 w 707"/>
              <a:gd name="T89" fmla="*/ 46 h 16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7"/>
              <a:gd name="T136" fmla="*/ 0 h 1672"/>
              <a:gd name="T137" fmla="*/ 707 w 707"/>
              <a:gd name="T138" fmla="*/ 1672 h 16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7" h="1672">
                <a:moveTo>
                  <a:pt x="109" y="46"/>
                </a:moveTo>
                <a:lnTo>
                  <a:pt x="119" y="13"/>
                </a:lnTo>
                <a:lnTo>
                  <a:pt x="135" y="4"/>
                </a:lnTo>
                <a:lnTo>
                  <a:pt x="135" y="0"/>
                </a:lnTo>
                <a:lnTo>
                  <a:pt x="161" y="13"/>
                </a:lnTo>
                <a:lnTo>
                  <a:pt x="203" y="13"/>
                </a:lnTo>
                <a:lnTo>
                  <a:pt x="229" y="40"/>
                </a:lnTo>
                <a:lnTo>
                  <a:pt x="244" y="4"/>
                </a:lnTo>
                <a:lnTo>
                  <a:pt x="286" y="4"/>
                </a:lnTo>
                <a:lnTo>
                  <a:pt x="337" y="57"/>
                </a:lnTo>
                <a:lnTo>
                  <a:pt x="379" y="98"/>
                </a:lnTo>
                <a:lnTo>
                  <a:pt x="431" y="108"/>
                </a:lnTo>
                <a:lnTo>
                  <a:pt x="472" y="129"/>
                </a:lnTo>
                <a:lnTo>
                  <a:pt x="519" y="139"/>
                </a:lnTo>
                <a:lnTo>
                  <a:pt x="540" y="155"/>
                </a:lnTo>
                <a:lnTo>
                  <a:pt x="529" y="191"/>
                </a:lnTo>
                <a:lnTo>
                  <a:pt x="513" y="216"/>
                </a:lnTo>
                <a:lnTo>
                  <a:pt x="497" y="259"/>
                </a:lnTo>
                <a:lnTo>
                  <a:pt x="544" y="263"/>
                </a:lnTo>
                <a:lnTo>
                  <a:pt x="586" y="284"/>
                </a:lnTo>
                <a:lnTo>
                  <a:pt x="628" y="263"/>
                </a:lnTo>
                <a:lnTo>
                  <a:pt x="664" y="232"/>
                </a:lnTo>
                <a:lnTo>
                  <a:pt x="674" y="191"/>
                </a:lnTo>
                <a:lnTo>
                  <a:pt x="664" y="149"/>
                </a:lnTo>
                <a:lnTo>
                  <a:pt x="674" y="108"/>
                </a:lnTo>
                <a:lnTo>
                  <a:pt x="679" y="175"/>
                </a:lnTo>
                <a:lnTo>
                  <a:pt x="706" y="216"/>
                </a:lnTo>
                <a:lnTo>
                  <a:pt x="695" y="259"/>
                </a:lnTo>
                <a:lnTo>
                  <a:pt x="664" y="284"/>
                </a:lnTo>
                <a:lnTo>
                  <a:pt x="628" y="315"/>
                </a:lnTo>
                <a:lnTo>
                  <a:pt x="607" y="347"/>
                </a:lnTo>
                <a:lnTo>
                  <a:pt x="581" y="382"/>
                </a:lnTo>
                <a:lnTo>
                  <a:pt x="565" y="408"/>
                </a:lnTo>
                <a:lnTo>
                  <a:pt x="544" y="414"/>
                </a:lnTo>
                <a:lnTo>
                  <a:pt x="544" y="449"/>
                </a:lnTo>
                <a:lnTo>
                  <a:pt x="540" y="492"/>
                </a:lnTo>
                <a:lnTo>
                  <a:pt x="540" y="533"/>
                </a:lnTo>
                <a:lnTo>
                  <a:pt x="540" y="558"/>
                </a:lnTo>
                <a:lnTo>
                  <a:pt x="540" y="564"/>
                </a:lnTo>
                <a:lnTo>
                  <a:pt x="540" y="610"/>
                </a:lnTo>
                <a:lnTo>
                  <a:pt x="540" y="625"/>
                </a:lnTo>
                <a:lnTo>
                  <a:pt x="544" y="651"/>
                </a:lnTo>
                <a:lnTo>
                  <a:pt x="571" y="657"/>
                </a:lnTo>
                <a:lnTo>
                  <a:pt x="597" y="682"/>
                </a:lnTo>
                <a:lnTo>
                  <a:pt x="597" y="693"/>
                </a:lnTo>
                <a:lnTo>
                  <a:pt x="597" y="719"/>
                </a:lnTo>
                <a:lnTo>
                  <a:pt x="628" y="735"/>
                </a:lnTo>
                <a:lnTo>
                  <a:pt x="628" y="750"/>
                </a:lnTo>
                <a:lnTo>
                  <a:pt x="612" y="791"/>
                </a:lnTo>
                <a:lnTo>
                  <a:pt x="597" y="833"/>
                </a:lnTo>
                <a:lnTo>
                  <a:pt x="529" y="858"/>
                </a:lnTo>
                <a:lnTo>
                  <a:pt x="462" y="868"/>
                </a:lnTo>
                <a:lnTo>
                  <a:pt x="395" y="868"/>
                </a:lnTo>
                <a:lnTo>
                  <a:pt x="420" y="890"/>
                </a:lnTo>
                <a:lnTo>
                  <a:pt x="420" y="915"/>
                </a:lnTo>
                <a:lnTo>
                  <a:pt x="409" y="952"/>
                </a:lnTo>
                <a:lnTo>
                  <a:pt x="420" y="968"/>
                </a:lnTo>
                <a:lnTo>
                  <a:pt x="405" y="993"/>
                </a:lnTo>
                <a:lnTo>
                  <a:pt x="348" y="993"/>
                </a:lnTo>
                <a:lnTo>
                  <a:pt x="301" y="978"/>
                </a:lnTo>
                <a:lnTo>
                  <a:pt x="301" y="1003"/>
                </a:lnTo>
                <a:lnTo>
                  <a:pt x="311" y="1024"/>
                </a:lnTo>
                <a:lnTo>
                  <a:pt x="327" y="1050"/>
                </a:lnTo>
                <a:lnTo>
                  <a:pt x="368" y="1050"/>
                </a:lnTo>
                <a:lnTo>
                  <a:pt x="379" y="1060"/>
                </a:lnTo>
                <a:lnTo>
                  <a:pt x="379" y="1086"/>
                </a:lnTo>
                <a:lnTo>
                  <a:pt x="364" y="1091"/>
                </a:lnTo>
                <a:lnTo>
                  <a:pt x="352" y="1076"/>
                </a:lnTo>
                <a:lnTo>
                  <a:pt x="327" y="1076"/>
                </a:lnTo>
                <a:lnTo>
                  <a:pt x="327" y="1091"/>
                </a:lnTo>
                <a:lnTo>
                  <a:pt x="348" y="1112"/>
                </a:lnTo>
                <a:lnTo>
                  <a:pt x="322" y="1128"/>
                </a:lnTo>
                <a:lnTo>
                  <a:pt x="327" y="1169"/>
                </a:lnTo>
                <a:lnTo>
                  <a:pt x="327" y="1221"/>
                </a:lnTo>
                <a:lnTo>
                  <a:pt x="296" y="1221"/>
                </a:lnTo>
                <a:lnTo>
                  <a:pt x="260" y="1262"/>
                </a:lnTo>
                <a:lnTo>
                  <a:pt x="254" y="1303"/>
                </a:lnTo>
                <a:lnTo>
                  <a:pt x="301" y="1344"/>
                </a:lnTo>
                <a:lnTo>
                  <a:pt x="348" y="1350"/>
                </a:lnTo>
                <a:lnTo>
                  <a:pt x="327" y="1412"/>
                </a:lnTo>
                <a:lnTo>
                  <a:pt x="286" y="1454"/>
                </a:lnTo>
                <a:lnTo>
                  <a:pt x="286" y="1495"/>
                </a:lnTo>
                <a:lnTo>
                  <a:pt x="254" y="1536"/>
                </a:lnTo>
                <a:lnTo>
                  <a:pt x="244" y="1577"/>
                </a:lnTo>
                <a:lnTo>
                  <a:pt x="260" y="1620"/>
                </a:lnTo>
                <a:lnTo>
                  <a:pt x="286" y="1671"/>
                </a:lnTo>
                <a:lnTo>
                  <a:pt x="244" y="1656"/>
                </a:lnTo>
                <a:lnTo>
                  <a:pt x="192" y="1656"/>
                </a:lnTo>
                <a:lnTo>
                  <a:pt x="151" y="1656"/>
                </a:lnTo>
                <a:lnTo>
                  <a:pt x="109" y="1620"/>
                </a:lnTo>
                <a:lnTo>
                  <a:pt x="109" y="1567"/>
                </a:lnTo>
                <a:lnTo>
                  <a:pt x="78" y="1567"/>
                </a:lnTo>
                <a:lnTo>
                  <a:pt x="52" y="1536"/>
                </a:lnTo>
                <a:lnTo>
                  <a:pt x="42" y="1485"/>
                </a:lnTo>
                <a:lnTo>
                  <a:pt x="68" y="1459"/>
                </a:lnTo>
                <a:lnTo>
                  <a:pt x="78" y="1417"/>
                </a:lnTo>
                <a:lnTo>
                  <a:pt x="68" y="1391"/>
                </a:lnTo>
                <a:lnTo>
                  <a:pt x="78" y="1360"/>
                </a:lnTo>
                <a:lnTo>
                  <a:pt x="78" y="1319"/>
                </a:lnTo>
                <a:lnTo>
                  <a:pt x="78" y="1283"/>
                </a:lnTo>
                <a:lnTo>
                  <a:pt x="78" y="1252"/>
                </a:lnTo>
                <a:lnTo>
                  <a:pt x="68" y="1221"/>
                </a:lnTo>
                <a:lnTo>
                  <a:pt x="52" y="1211"/>
                </a:lnTo>
                <a:lnTo>
                  <a:pt x="78" y="1211"/>
                </a:lnTo>
                <a:lnTo>
                  <a:pt x="78" y="1185"/>
                </a:lnTo>
                <a:lnTo>
                  <a:pt x="52" y="1185"/>
                </a:lnTo>
                <a:lnTo>
                  <a:pt x="52" y="1143"/>
                </a:lnTo>
                <a:lnTo>
                  <a:pt x="42" y="1128"/>
                </a:lnTo>
                <a:lnTo>
                  <a:pt x="16" y="1112"/>
                </a:lnTo>
                <a:lnTo>
                  <a:pt x="16" y="1050"/>
                </a:lnTo>
                <a:lnTo>
                  <a:pt x="37" y="1060"/>
                </a:lnTo>
                <a:lnTo>
                  <a:pt x="11" y="1003"/>
                </a:lnTo>
                <a:lnTo>
                  <a:pt x="11" y="941"/>
                </a:lnTo>
                <a:lnTo>
                  <a:pt x="16" y="874"/>
                </a:lnTo>
                <a:lnTo>
                  <a:pt x="37" y="868"/>
                </a:lnTo>
                <a:lnTo>
                  <a:pt x="11" y="807"/>
                </a:lnTo>
                <a:lnTo>
                  <a:pt x="11" y="739"/>
                </a:lnTo>
                <a:lnTo>
                  <a:pt x="37" y="723"/>
                </a:lnTo>
                <a:lnTo>
                  <a:pt x="27" y="672"/>
                </a:lnTo>
                <a:lnTo>
                  <a:pt x="42" y="615"/>
                </a:lnTo>
                <a:lnTo>
                  <a:pt x="27" y="558"/>
                </a:lnTo>
                <a:lnTo>
                  <a:pt x="16" y="506"/>
                </a:lnTo>
                <a:lnTo>
                  <a:pt x="0" y="465"/>
                </a:lnTo>
                <a:lnTo>
                  <a:pt x="11" y="414"/>
                </a:lnTo>
                <a:lnTo>
                  <a:pt x="11" y="341"/>
                </a:lnTo>
                <a:lnTo>
                  <a:pt x="37" y="300"/>
                </a:lnTo>
                <a:lnTo>
                  <a:pt x="52" y="263"/>
                </a:lnTo>
                <a:lnTo>
                  <a:pt x="68" y="247"/>
                </a:lnTo>
                <a:lnTo>
                  <a:pt x="52" y="222"/>
                </a:lnTo>
                <a:lnTo>
                  <a:pt x="62" y="206"/>
                </a:lnTo>
                <a:lnTo>
                  <a:pt x="52" y="165"/>
                </a:lnTo>
                <a:lnTo>
                  <a:pt x="52" y="139"/>
                </a:lnTo>
                <a:lnTo>
                  <a:pt x="62" y="124"/>
                </a:lnTo>
                <a:lnTo>
                  <a:pt x="104" y="108"/>
                </a:lnTo>
                <a:lnTo>
                  <a:pt x="109" y="4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6" name="Freeform 173">
            <a:extLst>
              <a:ext uri="{FF2B5EF4-FFF2-40B4-BE49-F238E27FC236}">
                <a16:creationId xmlns:a16="http://schemas.microsoft.com/office/drawing/2014/main" id="{A58B7FE6-3707-6E45-B348-7DDB0DA07D06}"/>
              </a:ext>
            </a:extLst>
          </p:cNvPr>
          <p:cNvSpPr>
            <a:spLocks noChangeArrowheads="1"/>
          </p:cNvSpPr>
          <p:nvPr/>
        </p:nvSpPr>
        <p:spPr bwMode="auto">
          <a:xfrm>
            <a:off x="2983765" y="6477881"/>
            <a:ext cx="107478" cy="95975"/>
          </a:xfrm>
          <a:custGeom>
            <a:avLst/>
            <a:gdLst>
              <a:gd name="T0" fmla="*/ 37 w 177"/>
              <a:gd name="T1" fmla="*/ 140 h 152"/>
              <a:gd name="T2" fmla="*/ 16 w 177"/>
              <a:gd name="T3" fmla="*/ 73 h 152"/>
              <a:gd name="T4" fmla="*/ 0 w 177"/>
              <a:gd name="T5" fmla="*/ 0 h 152"/>
              <a:gd name="T6" fmla="*/ 26 w 177"/>
              <a:gd name="T7" fmla="*/ 21 h 152"/>
              <a:gd name="T8" fmla="*/ 37 w 177"/>
              <a:gd name="T9" fmla="*/ 47 h 152"/>
              <a:gd name="T10" fmla="*/ 94 w 177"/>
              <a:gd name="T11" fmla="*/ 83 h 152"/>
              <a:gd name="T12" fmla="*/ 135 w 177"/>
              <a:gd name="T13" fmla="*/ 114 h 152"/>
              <a:gd name="T14" fmla="*/ 176 w 177"/>
              <a:gd name="T15" fmla="*/ 125 h 152"/>
              <a:gd name="T16" fmla="*/ 124 w 177"/>
              <a:gd name="T17" fmla="*/ 151 h 152"/>
              <a:gd name="T18" fmla="*/ 78 w 177"/>
              <a:gd name="T19" fmla="*/ 140 h 152"/>
              <a:gd name="T20" fmla="*/ 37 w 177"/>
              <a:gd name="T21" fmla="*/ 140 h 152"/>
              <a:gd name="T22" fmla="*/ 37 w 177"/>
              <a:gd name="T23" fmla="*/ 140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
              <a:gd name="T37" fmla="*/ 0 h 152"/>
              <a:gd name="T38" fmla="*/ 177 w 177"/>
              <a:gd name="T39" fmla="*/ 152 h 1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 h="152">
                <a:moveTo>
                  <a:pt x="37" y="140"/>
                </a:moveTo>
                <a:lnTo>
                  <a:pt x="16" y="73"/>
                </a:lnTo>
                <a:lnTo>
                  <a:pt x="0" y="0"/>
                </a:lnTo>
                <a:lnTo>
                  <a:pt x="26" y="21"/>
                </a:lnTo>
                <a:lnTo>
                  <a:pt x="37" y="47"/>
                </a:lnTo>
                <a:lnTo>
                  <a:pt x="94" y="83"/>
                </a:lnTo>
                <a:lnTo>
                  <a:pt x="135" y="114"/>
                </a:lnTo>
                <a:lnTo>
                  <a:pt x="176" y="125"/>
                </a:lnTo>
                <a:lnTo>
                  <a:pt x="124" y="151"/>
                </a:lnTo>
                <a:lnTo>
                  <a:pt x="78" y="140"/>
                </a:lnTo>
                <a:lnTo>
                  <a:pt x="37" y="14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7" name="Freeform 174">
            <a:extLst>
              <a:ext uri="{FF2B5EF4-FFF2-40B4-BE49-F238E27FC236}">
                <a16:creationId xmlns:a16="http://schemas.microsoft.com/office/drawing/2014/main" id="{AA22A2AD-CA19-A346-A5B0-D617A965C240}"/>
              </a:ext>
            </a:extLst>
          </p:cNvPr>
          <p:cNvSpPr>
            <a:spLocks noChangeArrowheads="1"/>
          </p:cNvSpPr>
          <p:nvPr/>
        </p:nvSpPr>
        <p:spPr bwMode="auto">
          <a:xfrm>
            <a:off x="2598377" y="3936141"/>
            <a:ext cx="19960" cy="41589"/>
          </a:xfrm>
          <a:custGeom>
            <a:avLst/>
            <a:gdLst>
              <a:gd name="T0" fmla="*/ 25 w 32"/>
              <a:gd name="T1" fmla="*/ 67 h 68"/>
              <a:gd name="T2" fmla="*/ 15 w 32"/>
              <a:gd name="T3" fmla="*/ 51 h 68"/>
              <a:gd name="T4" fmla="*/ 15 w 32"/>
              <a:gd name="T5" fmla="*/ 41 h 68"/>
              <a:gd name="T6" fmla="*/ 15 w 32"/>
              <a:gd name="T7" fmla="*/ 16 h 68"/>
              <a:gd name="T8" fmla="*/ 0 w 32"/>
              <a:gd name="T9" fmla="*/ 10 h 68"/>
              <a:gd name="T10" fmla="*/ 0 w 32"/>
              <a:gd name="T11" fmla="*/ 0 h 68"/>
              <a:gd name="T12" fmla="*/ 15 w 32"/>
              <a:gd name="T13" fmla="*/ 10 h 68"/>
              <a:gd name="T14" fmla="*/ 31 w 32"/>
              <a:gd name="T15" fmla="*/ 41 h 68"/>
              <a:gd name="T16" fmla="*/ 25 w 32"/>
              <a:gd name="T17" fmla="*/ 67 h 68"/>
              <a:gd name="T18" fmla="*/ 25 w 32"/>
              <a:gd name="T19" fmla="*/ 67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68"/>
              <a:gd name="T32" fmla="*/ 32 w 32"/>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68">
                <a:moveTo>
                  <a:pt x="25" y="67"/>
                </a:moveTo>
                <a:lnTo>
                  <a:pt x="15" y="51"/>
                </a:lnTo>
                <a:lnTo>
                  <a:pt x="15" y="41"/>
                </a:lnTo>
                <a:lnTo>
                  <a:pt x="15" y="16"/>
                </a:lnTo>
                <a:lnTo>
                  <a:pt x="0" y="10"/>
                </a:lnTo>
                <a:lnTo>
                  <a:pt x="0" y="0"/>
                </a:lnTo>
                <a:lnTo>
                  <a:pt x="15" y="10"/>
                </a:lnTo>
                <a:lnTo>
                  <a:pt x="31" y="41"/>
                </a:lnTo>
                <a:lnTo>
                  <a:pt x="25" y="6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8" name="Freeform 175">
            <a:extLst>
              <a:ext uri="{FF2B5EF4-FFF2-40B4-BE49-F238E27FC236}">
                <a16:creationId xmlns:a16="http://schemas.microsoft.com/office/drawing/2014/main" id="{ACFFAA72-E0C0-EA48-AC9C-EC8EDF1F3930}"/>
              </a:ext>
            </a:extLst>
          </p:cNvPr>
          <p:cNvSpPr>
            <a:spLocks noChangeArrowheads="1"/>
          </p:cNvSpPr>
          <p:nvPr/>
        </p:nvSpPr>
        <p:spPr bwMode="auto">
          <a:xfrm>
            <a:off x="2579952" y="4001723"/>
            <a:ext cx="12283" cy="19195"/>
          </a:xfrm>
          <a:custGeom>
            <a:avLst/>
            <a:gdLst>
              <a:gd name="T0" fmla="*/ 6 w 22"/>
              <a:gd name="T1" fmla="*/ 31 h 32"/>
              <a:gd name="T2" fmla="*/ 0 w 22"/>
              <a:gd name="T3" fmla="*/ 20 h 32"/>
              <a:gd name="T4" fmla="*/ 6 w 22"/>
              <a:gd name="T5" fmla="*/ 15 h 32"/>
              <a:gd name="T6" fmla="*/ 6 w 22"/>
              <a:gd name="T7" fmla="*/ 0 h 32"/>
              <a:gd name="T8" fmla="*/ 21 w 22"/>
              <a:gd name="T9" fmla="*/ 0 h 32"/>
              <a:gd name="T10" fmla="*/ 21 w 22"/>
              <a:gd name="T11" fmla="*/ 20 h 32"/>
              <a:gd name="T12" fmla="*/ 6 w 22"/>
              <a:gd name="T13" fmla="*/ 31 h 32"/>
              <a:gd name="T14" fmla="*/ 6 w 22"/>
              <a:gd name="T15" fmla="*/ 31 h 32"/>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32"/>
              <a:gd name="T26" fmla="*/ 22 w 2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32">
                <a:moveTo>
                  <a:pt x="6" y="31"/>
                </a:moveTo>
                <a:lnTo>
                  <a:pt x="0" y="20"/>
                </a:lnTo>
                <a:lnTo>
                  <a:pt x="6" y="15"/>
                </a:lnTo>
                <a:lnTo>
                  <a:pt x="6" y="0"/>
                </a:lnTo>
                <a:lnTo>
                  <a:pt x="21" y="0"/>
                </a:lnTo>
                <a:lnTo>
                  <a:pt x="21" y="20"/>
                </a:lnTo>
                <a:lnTo>
                  <a:pt x="6"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79" name="Freeform 176">
            <a:extLst>
              <a:ext uri="{FF2B5EF4-FFF2-40B4-BE49-F238E27FC236}">
                <a16:creationId xmlns:a16="http://schemas.microsoft.com/office/drawing/2014/main" id="{704E41E9-CABF-654D-AA8E-516B884EF20D}"/>
              </a:ext>
            </a:extLst>
          </p:cNvPr>
          <p:cNvSpPr>
            <a:spLocks noChangeArrowheads="1"/>
          </p:cNvSpPr>
          <p:nvPr/>
        </p:nvSpPr>
        <p:spPr bwMode="auto">
          <a:xfrm>
            <a:off x="2618338" y="3985728"/>
            <a:ext cx="21496" cy="28792"/>
          </a:xfrm>
          <a:custGeom>
            <a:avLst/>
            <a:gdLst>
              <a:gd name="T0" fmla="*/ 36 w 37"/>
              <a:gd name="T1" fmla="*/ 46 h 47"/>
              <a:gd name="T2" fmla="*/ 20 w 37"/>
              <a:gd name="T3" fmla="*/ 41 h 47"/>
              <a:gd name="T4" fmla="*/ 26 w 37"/>
              <a:gd name="T5" fmla="*/ 26 h 47"/>
              <a:gd name="T6" fmla="*/ 0 w 37"/>
              <a:gd name="T7" fmla="*/ 4 h 47"/>
              <a:gd name="T8" fmla="*/ 10 w 37"/>
              <a:gd name="T9" fmla="*/ 0 h 47"/>
              <a:gd name="T10" fmla="*/ 36 w 37"/>
              <a:gd name="T11" fmla="*/ 26 h 47"/>
              <a:gd name="T12" fmla="*/ 36 w 37"/>
              <a:gd name="T13" fmla="*/ 46 h 47"/>
              <a:gd name="T14" fmla="*/ 36 w 37"/>
              <a:gd name="T15" fmla="*/ 46 h 47"/>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47"/>
              <a:gd name="T26" fmla="*/ 37 w 37"/>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47">
                <a:moveTo>
                  <a:pt x="36" y="46"/>
                </a:moveTo>
                <a:lnTo>
                  <a:pt x="20" y="41"/>
                </a:lnTo>
                <a:lnTo>
                  <a:pt x="26" y="26"/>
                </a:lnTo>
                <a:lnTo>
                  <a:pt x="0" y="4"/>
                </a:lnTo>
                <a:lnTo>
                  <a:pt x="10" y="0"/>
                </a:lnTo>
                <a:lnTo>
                  <a:pt x="36" y="26"/>
                </a:lnTo>
                <a:lnTo>
                  <a:pt x="36" y="4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0" name="Freeform 177">
            <a:extLst>
              <a:ext uri="{FF2B5EF4-FFF2-40B4-BE49-F238E27FC236}">
                <a16:creationId xmlns:a16="http://schemas.microsoft.com/office/drawing/2014/main" id="{2D56B220-9372-0A4D-8192-143AB5020D53}"/>
              </a:ext>
            </a:extLst>
          </p:cNvPr>
          <p:cNvSpPr>
            <a:spLocks noChangeArrowheads="1"/>
          </p:cNvSpPr>
          <p:nvPr/>
        </p:nvSpPr>
        <p:spPr bwMode="auto">
          <a:xfrm>
            <a:off x="2566134" y="3945737"/>
            <a:ext cx="32243" cy="12797"/>
          </a:xfrm>
          <a:custGeom>
            <a:avLst/>
            <a:gdLst>
              <a:gd name="T0" fmla="*/ 11 w 54"/>
              <a:gd name="T1" fmla="*/ 20 h 21"/>
              <a:gd name="T2" fmla="*/ 0 w 54"/>
              <a:gd name="T3" fmla="*/ 0 h 21"/>
              <a:gd name="T4" fmla="*/ 21 w 54"/>
              <a:gd name="T5" fmla="*/ 0 h 21"/>
              <a:gd name="T6" fmla="*/ 43 w 54"/>
              <a:gd name="T7" fmla="*/ 0 h 21"/>
              <a:gd name="T8" fmla="*/ 53 w 54"/>
              <a:gd name="T9" fmla="*/ 0 h 21"/>
              <a:gd name="T10" fmla="*/ 11 w 54"/>
              <a:gd name="T11" fmla="*/ 20 h 21"/>
              <a:gd name="T12" fmla="*/ 11 w 54"/>
              <a:gd name="T13" fmla="*/ 20 h 21"/>
              <a:gd name="T14" fmla="*/ 0 60000 65536"/>
              <a:gd name="T15" fmla="*/ 0 60000 65536"/>
              <a:gd name="T16" fmla="*/ 0 60000 65536"/>
              <a:gd name="T17" fmla="*/ 0 60000 65536"/>
              <a:gd name="T18" fmla="*/ 0 60000 65536"/>
              <a:gd name="T19" fmla="*/ 0 60000 65536"/>
              <a:gd name="T20" fmla="*/ 0 60000 65536"/>
              <a:gd name="T21" fmla="*/ 0 w 54"/>
              <a:gd name="T22" fmla="*/ 0 h 21"/>
              <a:gd name="T23" fmla="*/ 54 w 54"/>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21">
                <a:moveTo>
                  <a:pt x="11" y="20"/>
                </a:moveTo>
                <a:lnTo>
                  <a:pt x="0" y="0"/>
                </a:lnTo>
                <a:lnTo>
                  <a:pt x="21" y="0"/>
                </a:lnTo>
                <a:lnTo>
                  <a:pt x="43" y="0"/>
                </a:lnTo>
                <a:lnTo>
                  <a:pt x="53" y="0"/>
                </a:lnTo>
                <a:lnTo>
                  <a:pt x="11" y="2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1" name="Freeform 178">
            <a:extLst>
              <a:ext uri="{FF2B5EF4-FFF2-40B4-BE49-F238E27FC236}">
                <a16:creationId xmlns:a16="http://schemas.microsoft.com/office/drawing/2014/main" id="{B7A40A0A-DD23-144B-9506-2E397FE6D885}"/>
              </a:ext>
            </a:extLst>
          </p:cNvPr>
          <p:cNvSpPr>
            <a:spLocks noChangeArrowheads="1"/>
          </p:cNvSpPr>
          <p:nvPr/>
        </p:nvSpPr>
        <p:spPr bwMode="auto">
          <a:xfrm>
            <a:off x="2690502" y="4123291"/>
            <a:ext cx="23031" cy="11197"/>
          </a:xfrm>
          <a:custGeom>
            <a:avLst/>
            <a:gdLst>
              <a:gd name="T0" fmla="*/ 10 w 37"/>
              <a:gd name="T1" fmla="*/ 16 h 17"/>
              <a:gd name="T2" fmla="*/ 0 w 37"/>
              <a:gd name="T3" fmla="*/ 5 h 17"/>
              <a:gd name="T4" fmla="*/ 16 w 37"/>
              <a:gd name="T5" fmla="*/ 0 h 17"/>
              <a:gd name="T6" fmla="*/ 36 w 37"/>
              <a:gd name="T7" fmla="*/ 0 h 17"/>
              <a:gd name="T8" fmla="*/ 26 w 37"/>
              <a:gd name="T9" fmla="*/ 16 h 17"/>
              <a:gd name="T10" fmla="*/ 10 w 37"/>
              <a:gd name="T11" fmla="*/ 16 h 17"/>
              <a:gd name="T12" fmla="*/ 10 w 37"/>
              <a:gd name="T13" fmla="*/ 16 h 17"/>
              <a:gd name="T14" fmla="*/ 0 60000 65536"/>
              <a:gd name="T15" fmla="*/ 0 60000 65536"/>
              <a:gd name="T16" fmla="*/ 0 60000 65536"/>
              <a:gd name="T17" fmla="*/ 0 60000 65536"/>
              <a:gd name="T18" fmla="*/ 0 60000 65536"/>
              <a:gd name="T19" fmla="*/ 0 60000 65536"/>
              <a:gd name="T20" fmla="*/ 0 60000 65536"/>
              <a:gd name="T21" fmla="*/ 0 w 37"/>
              <a:gd name="T22" fmla="*/ 0 h 17"/>
              <a:gd name="T23" fmla="*/ 37 w 3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7">
                <a:moveTo>
                  <a:pt x="10" y="16"/>
                </a:moveTo>
                <a:lnTo>
                  <a:pt x="0" y="5"/>
                </a:lnTo>
                <a:lnTo>
                  <a:pt x="16" y="0"/>
                </a:lnTo>
                <a:lnTo>
                  <a:pt x="36" y="0"/>
                </a:lnTo>
                <a:lnTo>
                  <a:pt x="26" y="16"/>
                </a:lnTo>
                <a:lnTo>
                  <a:pt x="1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2" name="Freeform 179">
            <a:extLst>
              <a:ext uri="{FF2B5EF4-FFF2-40B4-BE49-F238E27FC236}">
                <a16:creationId xmlns:a16="http://schemas.microsoft.com/office/drawing/2014/main" id="{944912B6-CD0E-CA48-B933-F2D9E0BD7558}"/>
              </a:ext>
            </a:extLst>
          </p:cNvPr>
          <p:cNvSpPr>
            <a:spLocks noChangeArrowheads="1"/>
          </p:cNvSpPr>
          <p:nvPr/>
        </p:nvSpPr>
        <p:spPr bwMode="auto">
          <a:xfrm>
            <a:off x="2647510" y="4011320"/>
            <a:ext cx="12283" cy="19195"/>
          </a:xfrm>
          <a:custGeom>
            <a:avLst/>
            <a:gdLst>
              <a:gd name="T0" fmla="*/ 4 w 21"/>
              <a:gd name="T1" fmla="*/ 31 h 32"/>
              <a:gd name="T2" fmla="*/ 4 w 21"/>
              <a:gd name="T3" fmla="*/ 25 h 32"/>
              <a:gd name="T4" fmla="*/ 0 w 21"/>
              <a:gd name="T5" fmla="*/ 4 h 32"/>
              <a:gd name="T6" fmla="*/ 4 w 21"/>
              <a:gd name="T7" fmla="*/ 0 h 32"/>
              <a:gd name="T8" fmla="*/ 20 w 21"/>
              <a:gd name="T9" fmla="*/ 31 h 32"/>
              <a:gd name="T10" fmla="*/ 4 w 21"/>
              <a:gd name="T11" fmla="*/ 31 h 32"/>
              <a:gd name="T12" fmla="*/ 4 w 21"/>
              <a:gd name="T13" fmla="*/ 31 h 32"/>
              <a:gd name="T14" fmla="*/ 0 60000 65536"/>
              <a:gd name="T15" fmla="*/ 0 60000 65536"/>
              <a:gd name="T16" fmla="*/ 0 60000 65536"/>
              <a:gd name="T17" fmla="*/ 0 60000 65536"/>
              <a:gd name="T18" fmla="*/ 0 60000 65536"/>
              <a:gd name="T19" fmla="*/ 0 60000 65536"/>
              <a:gd name="T20" fmla="*/ 0 60000 65536"/>
              <a:gd name="T21" fmla="*/ 0 w 21"/>
              <a:gd name="T22" fmla="*/ 0 h 32"/>
              <a:gd name="T23" fmla="*/ 21 w 2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2">
                <a:moveTo>
                  <a:pt x="4" y="31"/>
                </a:moveTo>
                <a:lnTo>
                  <a:pt x="4" y="25"/>
                </a:lnTo>
                <a:lnTo>
                  <a:pt x="0" y="4"/>
                </a:lnTo>
                <a:lnTo>
                  <a:pt x="4" y="0"/>
                </a:lnTo>
                <a:lnTo>
                  <a:pt x="20" y="31"/>
                </a:lnTo>
                <a:lnTo>
                  <a:pt x="4"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3" name="Freeform 180">
            <a:extLst>
              <a:ext uri="{FF2B5EF4-FFF2-40B4-BE49-F238E27FC236}">
                <a16:creationId xmlns:a16="http://schemas.microsoft.com/office/drawing/2014/main" id="{454C1157-D081-7B49-A541-4AEE08698A2D}"/>
              </a:ext>
            </a:extLst>
          </p:cNvPr>
          <p:cNvSpPr>
            <a:spLocks noChangeArrowheads="1"/>
          </p:cNvSpPr>
          <p:nvPr/>
        </p:nvSpPr>
        <p:spPr bwMode="auto">
          <a:xfrm>
            <a:off x="2655188" y="4048111"/>
            <a:ext cx="10747" cy="25593"/>
          </a:xfrm>
          <a:custGeom>
            <a:avLst/>
            <a:gdLst>
              <a:gd name="T0" fmla="*/ 16 w 17"/>
              <a:gd name="T1" fmla="*/ 41 h 42"/>
              <a:gd name="T2" fmla="*/ 0 w 17"/>
              <a:gd name="T3" fmla="*/ 0 h 42"/>
              <a:gd name="T4" fmla="*/ 16 w 17"/>
              <a:gd name="T5" fmla="*/ 35 h 42"/>
              <a:gd name="T6" fmla="*/ 16 w 17"/>
              <a:gd name="T7" fmla="*/ 41 h 42"/>
              <a:gd name="T8" fmla="*/ 16 w 17"/>
              <a:gd name="T9" fmla="*/ 41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16" y="41"/>
                </a:moveTo>
                <a:lnTo>
                  <a:pt x="0" y="0"/>
                </a:lnTo>
                <a:lnTo>
                  <a:pt x="16" y="35"/>
                </a:lnTo>
                <a:lnTo>
                  <a:pt x="16"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4" name="Freeform 181">
            <a:extLst>
              <a:ext uri="{FF2B5EF4-FFF2-40B4-BE49-F238E27FC236}">
                <a16:creationId xmlns:a16="http://schemas.microsoft.com/office/drawing/2014/main" id="{3993C1CC-1F84-7C4A-AD6E-06595AFB8B45}"/>
              </a:ext>
            </a:extLst>
          </p:cNvPr>
          <p:cNvSpPr>
            <a:spLocks noChangeArrowheads="1"/>
          </p:cNvSpPr>
          <p:nvPr/>
        </p:nvSpPr>
        <p:spPr bwMode="auto">
          <a:xfrm>
            <a:off x="2592235" y="4030516"/>
            <a:ext cx="6142" cy="11197"/>
          </a:xfrm>
          <a:custGeom>
            <a:avLst/>
            <a:gdLst>
              <a:gd name="T0" fmla="*/ 0 w 11"/>
              <a:gd name="T1" fmla="*/ 16 h 17"/>
              <a:gd name="T2" fmla="*/ 0 w 11"/>
              <a:gd name="T3" fmla="*/ 10 h 17"/>
              <a:gd name="T4" fmla="*/ 10 w 11"/>
              <a:gd name="T5" fmla="*/ 0 h 17"/>
              <a:gd name="T6" fmla="*/ 10 w 11"/>
              <a:gd name="T7" fmla="*/ 16 h 17"/>
              <a:gd name="T8" fmla="*/ 0 w 11"/>
              <a:gd name="T9" fmla="*/ 16 h 17"/>
              <a:gd name="T10" fmla="*/ 0 w 11"/>
              <a:gd name="T11" fmla="*/ 16 h 17"/>
              <a:gd name="T12" fmla="*/ 0 60000 65536"/>
              <a:gd name="T13" fmla="*/ 0 60000 65536"/>
              <a:gd name="T14" fmla="*/ 0 60000 65536"/>
              <a:gd name="T15" fmla="*/ 0 60000 65536"/>
              <a:gd name="T16" fmla="*/ 0 60000 65536"/>
              <a:gd name="T17" fmla="*/ 0 60000 65536"/>
              <a:gd name="T18" fmla="*/ 0 w 11"/>
              <a:gd name="T19" fmla="*/ 0 h 17"/>
              <a:gd name="T20" fmla="*/ 11 w 1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1" h="17">
                <a:moveTo>
                  <a:pt x="0" y="16"/>
                </a:moveTo>
                <a:lnTo>
                  <a:pt x="0" y="10"/>
                </a:lnTo>
                <a:lnTo>
                  <a:pt x="10" y="0"/>
                </a:lnTo>
                <a:lnTo>
                  <a:pt x="10" y="16"/>
                </a:lnTo>
                <a:lnTo>
                  <a:pt x="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5" name="Freeform 182">
            <a:extLst>
              <a:ext uri="{FF2B5EF4-FFF2-40B4-BE49-F238E27FC236}">
                <a16:creationId xmlns:a16="http://schemas.microsoft.com/office/drawing/2014/main" id="{C2A54633-D021-5242-BFC1-AAD8D9636194}"/>
              </a:ext>
            </a:extLst>
          </p:cNvPr>
          <p:cNvSpPr>
            <a:spLocks noChangeArrowheads="1"/>
          </p:cNvSpPr>
          <p:nvPr/>
        </p:nvSpPr>
        <p:spPr bwMode="auto">
          <a:xfrm>
            <a:off x="2713533" y="4084901"/>
            <a:ext cx="9212" cy="6398"/>
          </a:xfrm>
          <a:custGeom>
            <a:avLst/>
            <a:gdLst>
              <a:gd name="T0" fmla="*/ 16 w 17"/>
              <a:gd name="T1" fmla="*/ 10 h 11"/>
              <a:gd name="T2" fmla="*/ 0 w 17"/>
              <a:gd name="T3" fmla="*/ 10 h 11"/>
              <a:gd name="T4" fmla="*/ 0 w 17"/>
              <a:gd name="T5" fmla="*/ 0 h 11"/>
              <a:gd name="T6" fmla="*/ 16 w 17"/>
              <a:gd name="T7" fmla="*/ 10 h 11"/>
              <a:gd name="T8" fmla="*/ 16 w 17"/>
              <a:gd name="T9" fmla="*/ 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16" y="10"/>
                </a:moveTo>
                <a:lnTo>
                  <a:pt x="0" y="10"/>
                </a:lnTo>
                <a:lnTo>
                  <a:pt x="0" y="0"/>
                </a:lnTo>
                <a:lnTo>
                  <a:pt x="16"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6" name="Freeform 183">
            <a:extLst>
              <a:ext uri="{FF2B5EF4-FFF2-40B4-BE49-F238E27FC236}">
                <a16:creationId xmlns:a16="http://schemas.microsoft.com/office/drawing/2014/main" id="{6DC408F0-E6A7-EF4E-A146-3F038A72C2BD}"/>
              </a:ext>
            </a:extLst>
          </p:cNvPr>
          <p:cNvSpPr>
            <a:spLocks noChangeArrowheads="1"/>
          </p:cNvSpPr>
          <p:nvPr/>
        </p:nvSpPr>
        <p:spPr bwMode="auto">
          <a:xfrm>
            <a:off x="3057464" y="4368028"/>
            <a:ext cx="9212" cy="17596"/>
          </a:xfrm>
          <a:custGeom>
            <a:avLst/>
            <a:gdLst>
              <a:gd name="T0" fmla="*/ 5 w 17"/>
              <a:gd name="T1" fmla="*/ 26 h 27"/>
              <a:gd name="T2" fmla="*/ 0 w 17"/>
              <a:gd name="T3" fmla="*/ 0 h 27"/>
              <a:gd name="T4" fmla="*/ 5 w 17"/>
              <a:gd name="T5" fmla="*/ 0 h 27"/>
              <a:gd name="T6" fmla="*/ 16 w 17"/>
              <a:gd name="T7" fmla="*/ 16 h 27"/>
              <a:gd name="T8" fmla="*/ 5 w 17"/>
              <a:gd name="T9" fmla="*/ 26 h 27"/>
              <a:gd name="T10" fmla="*/ 5 w 17"/>
              <a:gd name="T11" fmla="*/ 26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5" y="26"/>
                </a:moveTo>
                <a:lnTo>
                  <a:pt x="0" y="0"/>
                </a:lnTo>
                <a:lnTo>
                  <a:pt x="5" y="0"/>
                </a:lnTo>
                <a:lnTo>
                  <a:pt x="16" y="16"/>
                </a:lnTo>
                <a:lnTo>
                  <a:pt x="5"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7" name="Freeform 184">
            <a:extLst>
              <a:ext uri="{FF2B5EF4-FFF2-40B4-BE49-F238E27FC236}">
                <a16:creationId xmlns:a16="http://schemas.microsoft.com/office/drawing/2014/main" id="{F60A61D6-C0E0-7D49-9C4D-3055B1626FAD}"/>
              </a:ext>
            </a:extLst>
          </p:cNvPr>
          <p:cNvSpPr>
            <a:spLocks noChangeArrowheads="1"/>
          </p:cNvSpPr>
          <p:nvPr/>
        </p:nvSpPr>
        <p:spPr bwMode="auto">
          <a:xfrm>
            <a:off x="2259054" y="4203271"/>
            <a:ext cx="38384" cy="76780"/>
          </a:xfrm>
          <a:custGeom>
            <a:avLst/>
            <a:gdLst>
              <a:gd name="T0" fmla="*/ 10 w 64"/>
              <a:gd name="T1" fmla="*/ 26 h 120"/>
              <a:gd name="T2" fmla="*/ 36 w 64"/>
              <a:gd name="T3" fmla="*/ 0 h 120"/>
              <a:gd name="T4" fmla="*/ 52 w 64"/>
              <a:gd name="T5" fmla="*/ 0 h 120"/>
              <a:gd name="T6" fmla="*/ 63 w 64"/>
              <a:gd name="T7" fmla="*/ 10 h 120"/>
              <a:gd name="T8" fmla="*/ 52 w 64"/>
              <a:gd name="T9" fmla="*/ 51 h 120"/>
              <a:gd name="T10" fmla="*/ 42 w 64"/>
              <a:gd name="T11" fmla="*/ 82 h 120"/>
              <a:gd name="T12" fmla="*/ 26 w 64"/>
              <a:gd name="T13" fmla="*/ 98 h 120"/>
              <a:gd name="T14" fmla="*/ 10 w 64"/>
              <a:gd name="T15" fmla="*/ 119 h 120"/>
              <a:gd name="T16" fmla="*/ 0 w 64"/>
              <a:gd name="T17" fmla="*/ 108 h 120"/>
              <a:gd name="T18" fmla="*/ 10 w 64"/>
              <a:gd name="T19" fmla="*/ 26 h 120"/>
              <a:gd name="T20" fmla="*/ 10 w 64"/>
              <a:gd name="T21" fmla="*/ 26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20"/>
              <a:gd name="T35" fmla="*/ 64 w 64"/>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20">
                <a:moveTo>
                  <a:pt x="10" y="26"/>
                </a:moveTo>
                <a:lnTo>
                  <a:pt x="36" y="0"/>
                </a:lnTo>
                <a:lnTo>
                  <a:pt x="52" y="0"/>
                </a:lnTo>
                <a:lnTo>
                  <a:pt x="63" y="10"/>
                </a:lnTo>
                <a:lnTo>
                  <a:pt x="52" y="51"/>
                </a:lnTo>
                <a:lnTo>
                  <a:pt x="42" y="82"/>
                </a:lnTo>
                <a:lnTo>
                  <a:pt x="26" y="98"/>
                </a:lnTo>
                <a:lnTo>
                  <a:pt x="10" y="119"/>
                </a:lnTo>
                <a:lnTo>
                  <a:pt x="0" y="108"/>
                </a:lnTo>
                <a:lnTo>
                  <a:pt x="10"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8" name="Freeform 185">
            <a:extLst>
              <a:ext uri="{FF2B5EF4-FFF2-40B4-BE49-F238E27FC236}">
                <a16:creationId xmlns:a16="http://schemas.microsoft.com/office/drawing/2014/main" id="{771859B2-DB12-714D-A072-CECC8588DC1C}"/>
              </a:ext>
            </a:extLst>
          </p:cNvPr>
          <p:cNvSpPr>
            <a:spLocks noChangeArrowheads="1"/>
          </p:cNvSpPr>
          <p:nvPr/>
        </p:nvSpPr>
        <p:spPr bwMode="auto">
          <a:xfrm>
            <a:off x="2782626" y="5031856"/>
            <a:ext cx="334718" cy="390298"/>
          </a:xfrm>
          <a:custGeom>
            <a:avLst/>
            <a:gdLst>
              <a:gd name="T0" fmla="*/ 16 w 545"/>
              <a:gd name="T1" fmla="*/ 259 h 611"/>
              <a:gd name="T2" fmla="*/ 27 w 545"/>
              <a:gd name="T3" fmla="*/ 212 h 611"/>
              <a:gd name="T4" fmla="*/ 27 w 545"/>
              <a:gd name="T5" fmla="*/ 175 h 611"/>
              <a:gd name="T6" fmla="*/ 41 w 545"/>
              <a:gd name="T7" fmla="*/ 118 h 611"/>
              <a:gd name="T8" fmla="*/ 0 w 545"/>
              <a:gd name="T9" fmla="*/ 51 h 611"/>
              <a:gd name="T10" fmla="*/ 52 w 545"/>
              <a:gd name="T11" fmla="*/ 61 h 611"/>
              <a:gd name="T12" fmla="*/ 78 w 545"/>
              <a:gd name="T13" fmla="*/ 41 h 611"/>
              <a:gd name="T14" fmla="*/ 135 w 545"/>
              <a:gd name="T15" fmla="*/ 0 h 611"/>
              <a:gd name="T16" fmla="*/ 187 w 545"/>
              <a:gd name="T17" fmla="*/ 0 h 611"/>
              <a:gd name="T18" fmla="*/ 192 w 545"/>
              <a:gd name="T19" fmla="*/ 61 h 611"/>
              <a:gd name="T20" fmla="*/ 213 w 545"/>
              <a:gd name="T21" fmla="*/ 103 h 611"/>
              <a:gd name="T22" fmla="*/ 254 w 545"/>
              <a:gd name="T23" fmla="*/ 129 h 611"/>
              <a:gd name="T24" fmla="*/ 327 w 545"/>
              <a:gd name="T25" fmla="*/ 149 h 611"/>
              <a:gd name="T26" fmla="*/ 409 w 545"/>
              <a:gd name="T27" fmla="*/ 186 h 611"/>
              <a:gd name="T28" fmla="*/ 420 w 545"/>
              <a:gd name="T29" fmla="*/ 243 h 611"/>
              <a:gd name="T30" fmla="*/ 420 w 545"/>
              <a:gd name="T31" fmla="*/ 294 h 611"/>
              <a:gd name="T32" fmla="*/ 513 w 545"/>
              <a:gd name="T33" fmla="*/ 304 h 611"/>
              <a:gd name="T34" fmla="*/ 544 w 545"/>
              <a:gd name="T35" fmla="*/ 367 h 611"/>
              <a:gd name="T36" fmla="*/ 544 w 545"/>
              <a:gd name="T37" fmla="*/ 429 h 611"/>
              <a:gd name="T38" fmla="*/ 528 w 545"/>
              <a:gd name="T39" fmla="*/ 486 h 611"/>
              <a:gd name="T40" fmla="*/ 497 w 545"/>
              <a:gd name="T41" fmla="*/ 455 h 611"/>
              <a:gd name="T42" fmla="*/ 368 w 545"/>
              <a:gd name="T43" fmla="*/ 455 h 611"/>
              <a:gd name="T44" fmla="*/ 368 w 545"/>
              <a:gd name="T45" fmla="*/ 471 h 611"/>
              <a:gd name="T46" fmla="*/ 342 w 545"/>
              <a:gd name="T47" fmla="*/ 496 h 611"/>
              <a:gd name="T48" fmla="*/ 352 w 545"/>
              <a:gd name="T49" fmla="*/ 527 h 611"/>
              <a:gd name="T50" fmla="*/ 327 w 545"/>
              <a:gd name="T51" fmla="*/ 569 h 611"/>
              <a:gd name="T52" fmla="*/ 285 w 545"/>
              <a:gd name="T53" fmla="*/ 569 h 611"/>
              <a:gd name="T54" fmla="*/ 270 w 545"/>
              <a:gd name="T55" fmla="*/ 606 h 611"/>
              <a:gd name="T56" fmla="*/ 244 w 545"/>
              <a:gd name="T57" fmla="*/ 579 h 611"/>
              <a:gd name="T58" fmla="*/ 202 w 545"/>
              <a:gd name="T59" fmla="*/ 579 h 611"/>
              <a:gd name="T60" fmla="*/ 176 w 545"/>
              <a:gd name="T61" fmla="*/ 564 h 611"/>
              <a:gd name="T62" fmla="*/ 176 w 545"/>
              <a:gd name="T63" fmla="*/ 569 h 611"/>
              <a:gd name="T64" fmla="*/ 160 w 545"/>
              <a:gd name="T65" fmla="*/ 579 h 611"/>
              <a:gd name="T66" fmla="*/ 150 w 545"/>
              <a:gd name="T67" fmla="*/ 610 h 611"/>
              <a:gd name="T68" fmla="*/ 119 w 545"/>
              <a:gd name="T69" fmla="*/ 610 h 611"/>
              <a:gd name="T70" fmla="*/ 104 w 545"/>
              <a:gd name="T71" fmla="*/ 564 h 611"/>
              <a:gd name="T72" fmla="*/ 84 w 545"/>
              <a:gd name="T73" fmla="*/ 512 h 611"/>
              <a:gd name="T74" fmla="*/ 68 w 545"/>
              <a:gd name="T75" fmla="*/ 445 h 611"/>
              <a:gd name="T76" fmla="*/ 41 w 545"/>
              <a:gd name="T77" fmla="*/ 392 h 611"/>
              <a:gd name="T78" fmla="*/ 16 w 545"/>
              <a:gd name="T79" fmla="*/ 361 h 611"/>
              <a:gd name="T80" fmla="*/ 27 w 545"/>
              <a:gd name="T81" fmla="*/ 326 h 611"/>
              <a:gd name="T82" fmla="*/ 37 w 545"/>
              <a:gd name="T83" fmla="*/ 304 h 611"/>
              <a:gd name="T84" fmla="*/ 41 w 545"/>
              <a:gd name="T85" fmla="*/ 310 h 611"/>
              <a:gd name="T86" fmla="*/ 57 w 545"/>
              <a:gd name="T87" fmla="*/ 294 h 611"/>
              <a:gd name="T88" fmla="*/ 16 w 545"/>
              <a:gd name="T89" fmla="*/ 259 h 611"/>
              <a:gd name="T90" fmla="*/ 16 w 545"/>
              <a:gd name="T91" fmla="*/ 259 h 6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5"/>
              <a:gd name="T139" fmla="*/ 0 h 611"/>
              <a:gd name="T140" fmla="*/ 545 w 545"/>
              <a:gd name="T141" fmla="*/ 611 h 6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5" h="611">
                <a:moveTo>
                  <a:pt x="16" y="259"/>
                </a:moveTo>
                <a:lnTo>
                  <a:pt x="27" y="212"/>
                </a:lnTo>
                <a:lnTo>
                  <a:pt x="27" y="175"/>
                </a:lnTo>
                <a:lnTo>
                  <a:pt x="41" y="118"/>
                </a:lnTo>
                <a:lnTo>
                  <a:pt x="0" y="51"/>
                </a:lnTo>
                <a:lnTo>
                  <a:pt x="52" y="61"/>
                </a:lnTo>
                <a:lnTo>
                  <a:pt x="78" y="41"/>
                </a:lnTo>
                <a:lnTo>
                  <a:pt x="135" y="0"/>
                </a:lnTo>
                <a:lnTo>
                  <a:pt x="187" y="0"/>
                </a:lnTo>
                <a:lnTo>
                  <a:pt x="192" y="61"/>
                </a:lnTo>
                <a:lnTo>
                  <a:pt x="213" y="103"/>
                </a:lnTo>
                <a:lnTo>
                  <a:pt x="254" y="129"/>
                </a:lnTo>
                <a:lnTo>
                  <a:pt x="327" y="149"/>
                </a:lnTo>
                <a:lnTo>
                  <a:pt x="409" y="186"/>
                </a:lnTo>
                <a:lnTo>
                  <a:pt x="420" y="243"/>
                </a:lnTo>
                <a:lnTo>
                  <a:pt x="420" y="294"/>
                </a:lnTo>
                <a:lnTo>
                  <a:pt x="513" y="304"/>
                </a:lnTo>
                <a:lnTo>
                  <a:pt x="544" y="367"/>
                </a:lnTo>
                <a:lnTo>
                  <a:pt x="544" y="429"/>
                </a:lnTo>
                <a:lnTo>
                  <a:pt x="528" y="486"/>
                </a:lnTo>
                <a:lnTo>
                  <a:pt x="497" y="455"/>
                </a:lnTo>
                <a:lnTo>
                  <a:pt x="368" y="455"/>
                </a:lnTo>
                <a:lnTo>
                  <a:pt x="368" y="471"/>
                </a:lnTo>
                <a:lnTo>
                  <a:pt x="342" y="496"/>
                </a:lnTo>
                <a:lnTo>
                  <a:pt x="352" y="527"/>
                </a:lnTo>
                <a:lnTo>
                  <a:pt x="327" y="569"/>
                </a:lnTo>
                <a:lnTo>
                  <a:pt x="285" y="569"/>
                </a:lnTo>
                <a:lnTo>
                  <a:pt x="270" y="606"/>
                </a:lnTo>
                <a:lnTo>
                  <a:pt x="244" y="579"/>
                </a:lnTo>
                <a:lnTo>
                  <a:pt x="202" y="579"/>
                </a:lnTo>
                <a:lnTo>
                  <a:pt x="176" y="564"/>
                </a:lnTo>
                <a:lnTo>
                  <a:pt x="176" y="569"/>
                </a:lnTo>
                <a:lnTo>
                  <a:pt x="160" y="579"/>
                </a:lnTo>
                <a:lnTo>
                  <a:pt x="150" y="610"/>
                </a:lnTo>
                <a:lnTo>
                  <a:pt x="119" y="610"/>
                </a:lnTo>
                <a:lnTo>
                  <a:pt x="104" y="564"/>
                </a:lnTo>
                <a:lnTo>
                  <a:pt x="84" y="512"/>
                </a:lnTo>
                <a:lnTo>
                  <a:pt x="68" y="445"/>
                </a:lnTo>
                <a:lnTo>
                  <a:pt x="41" y="392"/>
                </a:lnTo>
                <a:lnTo>
                  <a:pt x="16" y="361"/>
                </a:lnTo>
                <a:lnTo>
                  <a:pt x="27" y="326"/>
                </a:lnTo>
                <a:lnTo>
                  <a:pt x="37" y="304"/>
                </a:lnTo>
                <a:lnTo>
                  <a:pt x="41" y="310"/>
                </a:lnTo>
                <a:lnTo>
                  <a:pt x="57" y="294"/>
                </a:lnTo>
                <a:lnTo>
                  <a:pt x="16" y="25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89" name="Freeform 186">
            <a:extLst>
              <a:ext uri="{FF2B5EF4-FFF2-40B4-BE49-F238E27FC236}">
                <a16:creationId xmlns:a16="http://schemas.microsoft.com/office/drawing/2014/main" id="{3BA2441A-A616-6740-A597-CB9573B578ED}"/>
              </a:ext>
            </a:extLst>
          </p:cNvPr>
          <p:cNvSpPr>
            <a:spLocks noChangeArrowheads="1"/>
          </p:cNvSpPr>
          <p:nvPr/>
        </p:nvSpPr>
        <p:spPr bwMode="auto">
          <a:xfrm>
            <a:off x="2665936" y="4596769"/>
            <a:ext cx="1065569" cy="1169296"/>
          </a:xfrm>
          <a:custGeom>
            <a:avLst/>
            <a:gdLst>
              <a:gd name="T0" fmla="*/ 938 w 1737"/>
              <a:gd name="T1" fmla="*/ 145 h 1828"/>
              <a:gd name="T2" fmla="*/ 990 w 1737"/>
              <a:gd name="T3" fmla="*/ 52 h 1828"/>
              <a:gd name="T4" fmla="*/ 1062 w 1737"/>
              <a:gd name="T5" fmla="*/ 161 h 1828"/>
              <a:gd name="T6" fmla="*/ 979 w 1737"/>
              <a:gd name="T7" fmla="*/ 270 h 1828"/>
              <a:gd name="T8" fmla="*/ 1037 w 1737"/>
              <a:gd name="T9" fmla="*/ 254 h 1828"/>
              <a:gd name="T10" fmla="*/ 1031 w 1737"/>
              <a:gd name="T11" fmla="*/ 327 h 1828"/>
              <a:gd name="T12" fmla="*/ 1207 w 1737"/>
              <a:gd name="T13" fmla="*/ 285 h 1828"/>
              <a:gd name="T14" fmla="*/ 1296 w 1737"/>
              <a:gd name="T15" fmla="*/ 373 h 1828"/>
              <a:gd name="T16" fmla="*/ 1492 w 1737"/>
              <a:gd name="T17" fmla="*/ 373 h 1828"/>
              <a:gd name="T18" fmla="*/ 1689 w 1737"/>
              <a:gd name="T19" fmla="*/ 471 h 1828"/>
              <a:gd name="T20" fmla="*/ 1716 w 1737"/>
              <a:gd name="T21" fmla="*/ 648 h 1828"/>
              <a:gd name="T22" fmla="*/ 1617 w 1737"/>
              <a:gd name="T23" fmla="*/ 797 h 1828"/>
              <a:gd name="T24" fmla="*/ 1560 w 1737"/>
              <a:gd name="T25" fmla="*/ 906 h 1828"/>
              <a:gd name="T26" fmla="*/ 1539 w 1737"/>
              <a:gd name="T27" fmla="*/ 1071 h 1828"/>
              <a:gd name="T28" fmla="*/ 1482 w 1737"/>
              <a:gd name="T29" fmla="*/ 1247 h 1828"/>
              <a:gd name="T30" fmla="*/ 1342 w 1737"/>
              <a:gd name="T31" fmla="*/ 1310 h 1828"/>
              <a:gd name="T32" fmla="*/ 1171 w 1737"/>
              <a:gd name="T33" fmla="*/ 1418 h 1828"/>
              <a:gd name="T34" fmla="*/ 1145 w 1737"/>
              <a:gd name="T35" fmla="*/ 1574 h 1828"/>
              <a:gd name="T36" fmla="*/ 1073 w 1737"/>
              <a:gd name="T37" fmla="*/ 1708 h 1828"/>
              <a:gd name="T38" fmla="*/ 990 w 1737"/>
              <a:gd name="T39" fmla="*/ 1827 h 1828"/>
              <a:gd name="T40" fmla="*/ 938 w 1737"/>
              <a:gd name="T41" fmla="*/ 1723 h 1828"/>
              <a:gd name="T42" fmla="*/ 814 w 1737"/>
              <a:gd name="T43" fmla="*/ 1651 h 1828"/>
              <a:gd name="T44" fmla="*/ 840 w 1737"/>
              <a:gd name="T45" fmla="*/ 1589 h 1828"/>
              <a:gd name="T46" fmla="*/ 928 w 1737"/>
              <a:gd name="T47" fmla="*/ 1501 h 1828"/>
              <a:gd name="T48" fmla="*/ 906 w 1737"/>
              <a:gd name="T49" fmla="*/ 1351 h 1828"/>
              <a:gd name="T50" fmla="*/ 840 w 1737"/>
              <a:gd name="T51" fmla="*/ 1263 h 1828"/>
              <a:gd name="T52" fmla="*/ 736 w 1737"/>
              <a:gd name="T53" fmla="*/ 1108 h 1828"/>
              <a:gd name="T54" fmla="*/ 612 w 1737"/>
              <a:gd name="T55" fmla="*/ 973 h 1828"/>
              <a:gd name="T56" fmla="*/ 518 w 1737"/>
              <a:gd name="T57" fmla="*/ 828 h 1828"/>
              <a:gd name="T58" fmla="*/ 384 w 1737"/>
              <a:gd name="T59" fmla="*/ 740 h 1828"/>
              <a:gd name="T60" fmla="*/ 270 w 1737"/>
              <a:gd name="T61" fmla="*/ 720 h 1828"/>
              <a:gd name="T62" fmla="*/ 166 w 1737"/>
              <a:gd name="T63" fmla="*/ 730 h 1828"/>
              <a:gd name="T64" fmla="*/ 125 w 1737"/>
              <a:gd name="T65" fmla="*/ 679 h 1828"/>
              <a:gd name="T66" fmla="*/ 27 w 1737"/>
              <a:gd name="T67" fmla="*/ 636 h 1828"/>
              <a:gd name="T68" fmla="*/ 27 w 1737"/>
              <a:gd name="T69" fmla="*/ 528 h 1828"/>
              <a:gd name="T70" fmla="*/ 125 w 1737"/>
              <a:gd name="T71" fmla="*/ 419 h 1828"/>
              <a:gd name="T72" fmla="*/ 192 w 1737"/>
              <a:gd name="T73" fmla="*/ 285 h 1828"/>
              <a:gd name="T74" fmla="*/ 166 w 1737"/>
              <a:gd name="T75" fmla="*/ 213 h 1828"/>
              <a:gd name="T76" fmla="*/ 166 w 1737"/>
              <a:gd name="T77" fmla="*/ 187 h 1828"/>
              <a:gd name="T78" fmla="*/ 244 w 1737"/>
              <a:gd name="T79" fmla="*/ 161 h 1828"/>
              <a:gd name="T80" fmla="*/ 295 w 1737"/>
              <a:gd name="T81" fmla="*/ 176 h 1828"/>
              <a:gd name="T82" fmla="*/ 358 w 1737"/>
              <a:gd name="T83" fmla="*/ 197 h 1828"/>
              <a:gd name="T84" fmla="*/ 462 w 1737"/>
              <a:gd name="T85" fmla="*/ 129 h 1828"/>
              <a:gd name="T86" fmla="*/ 394 w 1737"/>
              <a:gd name="T87" fmla="*/ 52 h 1828"/>
              <a:gd name="T88" fmla="*/ 503 w 1737"/>
              <a:gd name="T89" fmla="*/ 52 h 1828"/>
              <a:gd name="T90" fmla="*/ 601 w 1737"/>
              <a:gd name="T91" fmla="*/ 0 h 1828"/>
              <a:gd name="T92" fmla="*/ 612 w 1737"/>
              <a:gd name="T93" fmla="*/ 119 h 1828"/>
              <a:gd name="T94" fmla="*/ 730 w 1737"/>
              <a:gd name="T95" fmla="*/ 161 h 1828"/>
              <a:gd name="T96" fmla="*/ 798 w 1737"/>
              <a:gd name="T97" fmla="*/ 129 h 1828"/>
              <a:gd name="T98" fmla="*/ 855 w 1737"/>
              <a:gd name="T99" fmla="*/ 135 h 18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7"/>
              <a:gd name="T151" fmla="*/ 0 h 1828"/>
              <a:gd name="T152" fmla="*/ 1737 w 1737"/>
              <a:gd name="T153" fmla="*/ 1828 h 18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7" h="1828">
                <a:moveTo>
                  <a:pt x="855" y="135"/>
                </a:moveTo>
                <a:lnTo>
                  <a:pt x="886" y="156"/>
                </a:lnTo>
                <a:lnTo>
                  <a:pt x="938" y="145"/>
                </a:lnTo>
                <a:lnTo>
                  <a:pt x="964" y="104"/>
                </a:lnTo>
                <a:lnTo>
                  <a:pt x="979" y="62"/>
                </a:lnTo>
                <a:lnTo>
                  <a:pt x="990" y="52"/>
                </a:lnTo>
                <a:lnTo>
                  <a:pt x="1006" y="68"/>
                </a:lnTo>
                <a:lnTo>
                  <a:pt x="1031" y="156"/>
                </a:lnTo>
                <a:lnTo>
                  <a:pt x="1062" y="161"/>
                </a:lnTo>
                <a:lnTo>
                  <a:pt x="1057" y="197"/>
                </a:lnTo>
                <a:lnTo>
                  <a:pt x="1006" y="239"/>
                </a:lnTo>
                <a:lnTo>
                  <a:pt x="979" y="270"/>
                </a:lnTo>
                <a:lnTo>
                  <a:pt x="949" y="311"/>
                </a:lnTo>
                <a:lnTo>
                  <a:pt x="1006" y="295"/>
                </a:lnTo>
                <a:lnTo>
                  <a:pt x="1037" y="254"/>
                </a:lnTo>
                <a:lnTo>
                  <a:pt x="1129" y="264"/>
                </a:lnTo>
                <a:lnTo>
                  <a:pt x="1104" y="311"/>
                </a:lnTo>
                <a:lnTo>
                  <a:pt x="1031" y="327"/>
                </a:lnTo>
                <a:lnTo>
                  <a:pt x="1088" y="337"/>
                </a:lnTo>
                <a:lnTo>
                  <a:pt x="1155" y="270"/>
                </a:lnTo>
                <a:lnTo>
                  <a:pt x="1207" y="285"/>
                </a:lnTo>
                <a:lnTo>
                  <a:pt x="1264" y="305"/>
                </a:lnTo>
                <a:lnTo>
                  <a:pt x="1306" y="337"/>
                </a:lnTo>
                <a:lnTo>
                  <a:pt x="1296" y="373"/>
                </a:lnTo>
                <a:lnTo>
                  <a:pt x="1358" y="352"/>
                </a:lnTo>
                <a:lnTo>
                  <a:pt x="1425" y="373"/>
                </a:lnTo>
                <a:lnTo>
                  <a:pt x="1492" y="373"/>
                </a:lnTo>
                <a:lnTo>
                  <a:pt x="1564" y="415"/>
                </a:lnTo>
                <a:lnTo>
                  <a:pt x="1627" y="461"/>
                </a:lnTo>
                <a:lnTo>
                  <a:pt x="1689" y="471"/>
                </a:lnTo>
                <a:lnTo>
                  <a:pt x="1716" y="513"/>
                </a:lnTo>
                <a:lnTo>
                  <a:pt x="1736" y="564"/>
                </a:lnTo>
                <a:lnTo>
                  <a:pt x="1716" y="648"/>
                </a:lnTo>
                <a:lnTo>
                  <a:pt x="1683" y="689"/>
                </a:lnTo>
                <a:lnTo>
                  <a:pt x="1648" y="740"/>
                </a:lnTo>
                <a:lnTo>
                  <a:pt x="1617" y="797"/>
                </a:lnTo>
                <a:lnTo>
                  <a:pt x="1580" y="813"/>
                </a:lnTo>
                <a:lnTo>
                  <a:pt x="1560" y="849"/>
                </a:lnTo>
                <a:lnTo>
                  <a:pt x="1560" y="906"/>
                </a:lnTo>
                <a:lnTo>
                  <a:pt x="1564" y="957"/>
                </a:lnTo>
                <a:lnTo>
                  <a:pt x="1560" y="1040"/>
                </a:lnTo>
                <a:lnTo>
                  <a:pt x="1539" y="1071"/>
                </a:lnTo>
                <a:lnTo>
                  <a:pt x="1534" y="1124"/>
                </a:lnTo>
                <a:lnTo>
                  <a:pt x="1492" y="1206"/>
                </a:lnTo>
                <a:lnTo>
                  <a:pt x="1482" y="1247"/>
                </a:lnTo>
                <a:lnTo>
                  <a:pt x="1450" y="1289"/>
                </a:lnTo>
                <a:lnTo>
                  <a:pt x="1404" y="1289"/>
                </a:lnTo>
                <a:lnTo>
                  <a:pt x="1342" y="1310"/>
                </a:lnTo>
                <a:lnTo>
                  <a:pt x="1274" y="1341"/>
                </a:lnTo>
                <a:lnTo>
                  <a:pt x="1213" y="1372"/>
                </a:lnTo>
                <a:lnTo>
                  <a:pt x="1171" y="1418"/>
                </a:lnTo>
                <a:lnTo>
                  <a:pt x="1166" y="1480"/>
                </a:lnTo>
                <a:lnTo>
                  <a:pt x="1166" y="1543"/>
                </a:lnTo>
                <a:lnTo>
                  <a:pt x="1145" y="1574"/>
                </a:lnTo>
                <a:lnTo>
                  <a:pt x="1114" y="1625"/>
                </a:lnTo>
                <a:lnTo>
                  <a:pt x="1098" y="1666"/>
                </a:lnTo>
                <a:lnTo>
                  <a:pt x="1073" y="1708"/>
                </a:lnTo>
                <a:lnTo>
                  <a:pt x="1037" y="1744"/>
                </a:lnTo>
                <a:lnTo>
                  <a:pt x="1021" y="1786"/>
                </a:lnTo>
                <a:lnTo>
                  <a:pt x="990" y="1827"/>
                </a:lnTo>
                <a:lnTo>
                  <a:pt x="979" y="1791"/>
                </a:lnTo>
                <a:lnTo>
                  <a:pt x="990" y="1764"/>
                </a:lnTo>
                <a:lnTo>
                  <a:pt x="938" y="1723"/>
                </a:lnTo>
                <a:lnTo>
                  <a:pt x="896" y="1692"/>
                </a:lnTo>
                <a:lnTo>
                  <a:pt x="871" y="1692"/>
                </a:lnTo>
                <a:lnTo>
                  <a:pt x="814" y="1651"/>
                </a:lnTo>
                <a:lnTo>
                  <a:pt x="798" y="1651"/>
                </a:lnTo>
                <a:lnTo>
                  <a:pt x="814" y="1625"/>
                </a:lnTo>
                <a:lnTo>
                  <a:pt x="840" y="1589"/>
                </a:lnTo>
                <a:lnTo>
                  <a:pt x="861" y="1558"/>
                </a:lnTo>
                <a:lnTo>
                  <a:pt x="896" y="1527"/>
                </a:lnTo>
                <a:lnTo>
                  <a:pt x="928" y="1501"/>
                </a:lnTo>
                <a:lnTo>
                  <a:pt x="938" y="1459"/>
                </a:lnTo>
                <a:lnTo>
                  <a:pt x="912" y="1418"/>
                </a:lnTo>
                <a:lnTo>
                  <a:pt x="906" y="1351"/>
                </a:lnTo>
                <a:lnTo>
                  <a:pt x="886" y="1330"/>
                </a:lnTo>
                <a:lnTo>
                  <a:pt x="871" y="1341"/>
                </a:lnTo>
                <a:lnTo>
                  <a:pt x="840" y="1263"/>
                </a:lnTo>
                <a:lnTo>
                  <a:pt x="746" y="1257"/>
                </a:lnTo>
                <a:lnTo>
                  <a:pt x="720" y="1165"/>
                </a:lnTo>
                <a:lnTo>
                  <a:pt x="736" y="1108"/>
                </a:lnTo>
                <a:lnTo>
                  <a:pt x="736" y="1046"/>
                </a:lnTo>
                <a:lnTo>
                  <a:pt x="705" y="983"/>
                </a:lnTo>
                <a:lnTo>
                  <a:pt x="612" y="973"/>
                </a:lnTo>
                <a:lnTo>
                  <a:pt x="612" y="922"/>
                </a:lnTo>
                <a:lnTo>
                  <a:pt x="601" y="865"/>
                </a:lnTo>
                <a:lnTo>
                  <a:pt x="518" y="828"/>
                </a:lnTo>
                <a:lnTo>
                  <a:pt x="446" y="808"/>
                </a:lnTo>
                <a:lnTo>
                  <a:pt x="405" y="781"/>
                </a:lnTo>
                <a:lnTo>
                  <a:pt x="384" y="740"/>
                </a:lnTo>
                <a:lnTo>
                  <a:pt x="379" y="679"/>
                </a:lnTo>
                <a:lnTo>
                  <a:pt x="327" y="679"/>
                </a:lnTo>
                <a:lnTo>
                  <a:pt x="270" y="720"/>
                </a:lnTo>
                <a:lnTo>
                  <a:pt x="244" y="740"/>
                </a:lnTo>
                <a:lnTo>
                  <a:pt x="192" y="730"/>
                </a:lnTo>
                <a:lnTo>
                  <a:pt x="166" y="730"/>
                </a:lnTo>
                <a:lnTo>
                  <a:pt x="151" y="730"/>
                </a:lnTo>
                <a:lnTo>
                  <a:pt x="151" y="663"/>
                </a:lnTo>
                <a:lnTo>
                  <a:pt x="125" y="679"/>
                </a:lnTo>
                <a:lnTo>
                  <a:pt x="84" y="679"/>
                </a:lnTo>
                <a:lnTo>
                  <a:pt x="52" y="663"/>
                </a:lnTo>
                <a:lnTo>
                  <a:pt x="27" y="636"/>
                </a:lnTo>
                <a:lnTo>
                  <a:pt x="0" y="595"/>
                </a:lnTo>
                <a:lnTo>
                  <a:pt x="0" y="544"/>
                </a:lnTo>
                <a:lnTo>
                  <a:pt x="27" y="528"/>
                </a:lnTo>
                <a:lnTo>
                  <a:pt x="31" y="487"/>
                </a:lnTo>
                <a:lnTo>
                  <a:pt x="52" y="456"/>
                </a:lnTo>
                <a:lnTo>
                  <a:pt x="125" y="419"/>
                </a:lnTo>
                <a:lnTo>
                  <a:pt x="161" y="419"/>
                </a:lnTo>
                <a:lnTo>
                  <a:pt x="166" y="419"/>
                </a:lnTo>
                <a:lnTo>
                  <a:pt x="192" y="285"/>
                </a:lnTo>
                <a:lnTo>
                  <a:pt x="187" y="254"/>
                </a:lnTo>
                <a:lnTo>
                  <a:pt x="161" y="239"/>
                </a:lnTo>
                <a:lnTo>
                  <a:pt x="166" y="213"/>
                </a:lnTo>
                <a:lnTo>
                  <a:pt x="192" y="213"/>
                </a:lnTo>
                <a:lnTo>
                  <a:pt x="192" y="197"/>
                </a:lnTo>
                <a:lnTo>
                  <a:pt x="166" y="187"/>
                </a:lnTo>
                <a:lnTo>
                  <a:pt x="166" y="161"/>
                </a:lnTo>
                <a:lnTo>
                  <a:pt x="187" y="156"/>
                </a:lnTo>
                <a:lnTo>
                  <a:pt x="244" y="161"/>
                </a:lnTo>
                <a:lnTo>
                  <a:pt x="244" y="145"/>
                </a:lnTo>
                <a:lnTo>
                  <a:pt x="275" y="145"/>
                </a:lnTo>
                <a:lnTo>
                  <a:pt x="295" y="176"/>
                </a:lnTo>
                <a:lnTo>
                  <a:pt x="301" y="187"/>
                </a:lnTo>
                <a:lnTo>
                  <a:pt x="327" y="202"/>
                </a:lnTo>
                <a:lnTo>
                  <a:pt x="358" y="197"/>
                </a:lnTo>
                <a:lnTo>
                  <a:pt x="425" y="172"/>
                </a:lnTo>
                <a:lnTo>
                  <a:pt x="467" y="145"/>
                </a:lnTo>
                <a:lnTo>
                  <a:pt x="462" y="129"/>
                </a:lnTo>
                <a:lnTo>
                  <a:pt x="420" y="119"/>
                </a:lnTo>
                <a:lnTo>
                  <a:pt x="425" y="78"/>
                </a:lnTo>
                <a:lnTo>
                  <a:pt x="394" y="52"/>
                </a:lnTo>
                <a:lnTo>
                  <a:pt x="436" y="52"/>
                </a:lnTo>
                <a:lnTo>
                  <a:pt x="487" y="68"/>
                </a:lnTo>
                <a:lnTo>
                  <a:pt x="503" y="52"/>
                </a:lnTo>
                <a:lnTo>
                  <a:pt x="555" y="37"/>
                </a:lnTo>
                <a:lnTo>
                  <a:pt x="585" y="10"/>
                </a:lnTo>
                <a:lnTo>
                  <a:pt x="601" y="0"/>
                </a:lnTo>
                <a:lnTo>
                  <a:pt x="612" y="37"/>
                </a:lnTo>
                <a:lnTo>
                  <a:pt x="628" y="62"/>
                </a:lnTo>
                <a:lnTo>
                  <a:pt x="612" y="119"/>
                </a:lnTo>
                <a:lnTo>
                  <a:pt x="628" y="161"/>
                </a:lnTo>
                <a:lnTo>
                  <a:pt x="679" y="176"/>
                </a:lnTo>
                <a:lnTo>
                  <a:pt x="730" y="161"/>
                </a:lnTo>
                <a:lnTo>
                  <a:pt x="761" y="156"/>
                </a:lnTo>
                <a:lnTo>
                  <a:pt x="788" y="161"/>
                </a:lnTo>
                <a:lnTo>
                  <a:pt x="798" y="129"/>
                </a:lnTo>
                <a:lnTo>
                  <a:pt x="840" y="119"/>
                </a:lnTo>
                <a:lnTo>
                  <a:pt x="855" y="13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0" name="Freeform 187">
            <a:extLst>
              <a:ext uri="{FF2B5EF4-FFF2-40B4-BE49-F238E27FC236}">
                <a16:creationId xmlns:a16="http://schemas.microsoft.com/office/drawing/2014/main" id="{16B8B9EA-5FD2-694C-9997-02517114251B}"/>
              </a:ext>
            </a:extLst>
          </p:cNvPr>
          <p:cNvSpPr>
            <a:spLocks noChangeArrowheads="1"/>
          </p:cNvSpPr>
          <p:nvPr/>
        </p:nvSpPr>
        <p:spPr bwMode="auto">
          <a:xfrm>
            <a:off x="2751918" y="5262196"/>
            <a:ext cx="231846" cy="1273270"/>
          </a:xfrm>
          <a:custGeom>
            <a:avLst/>
            <a:gdLst>
              <a:gd name="T0" fmla="*/ 67 w 379"/>
              <a:gd name="T1" fmla="*/ 0 h 1990"/>
              <a:gd name="T2" fmla="*/ 135 w 379"/>
              <a:gd name="T3" fmla="*/ 151 h 1990"/>
              <a:gd name="T4" fmla="*/ 202 w 379"/>
              <a:gd name="T5" fmla="*/ 249 h 1990"/>
              <a:gd name="T6" fmla="*/ 145 w 379"/>
              <a:gd name="T7" fmla="*/ 342 h 1990"/>
              <a:gd name="T8" fmla="*/ 145 w 379"/>
              <a:gd name="T9" fmla="*/ 425 h 1990"/>
              <a:gd name="T10" fmla="*/ 129 w 379"/>
              <a:gd name="T11" fmla="*/ 503 h 1990"/>
              <a:gd name="T12" fmla="*/ 93 w 379"/>
              <a:gd name="T13" fmla="*/ 668 h 1990"/>
              <a:gd name="T14" fmla="*/ 135 w 379"/>
              <a:gd name="T15" fmla="*/ 818 h 1990"/>
              <a:gd name="T16" fmla="*/ 104 w 379"/>
              <a:gd name="T17" fmla="*/ 942 h 1990"/>
              <a:gd name="T18" fmla="*/ 108 w 379"/>
              <a:gd name="T19" fmla="*/ 1077 h 1990"/>
              <a:gd name="T20" fmla="*/ 129 w 379"/>
              <a:gd name="T21" fmla="*/ 1263 h 1990"/>
              <a:gd name="T22" fmla="*/ 135 w 379"/>
              <a:gd name="T23" fmla="*/ 1331 h 1990"/>
              <a:gd name="T24" fmla="*/ 171 w 379"/>
              <a:gd name="T25" fmla="*/ 1388 h 1990"/>
              <a:gd name="T26" fmla="*/ 161 w 379"/>
              <a:gd name="T27" fmla="*/ 1424 h 1990"/>
              <a:gd name="T28" fmla="*/ 171 w 379"/>
              <a:gd name="T29" fmla="*/ 1522 h 1990"/>
              <a:gd name="T30" fmla="*/ 171 w 379"/>
              <a:gd name="T31" fmla="*/ 1620 h 1990"/>
              <a:gd name="T32" fmla="*/ 145 w 379"/>
              <a:gd name="T33" fmla="*/ 1739 h 1990"/>
              <a:gd name="T34" fmla="*/ 202 w 379"/>
              <a:gd name="T35" fmla="*/ 1823 h 1990"/>
              <a:gd name="T36" fmla="*/ 337 w 379"/>
              <a:gd name="T37" fmla="*/ 1859 h 1990"/>
              <a:gd name="T38" fmla="*/ 311 w 379"/>
              <a:gd name="T39" fmla="*/ 1905 h 1990"/>
              <a:gd name="T40" fmla="*/ 284 w 379"/>
              <a:gd name="T41" fmla="*/ 1989 h 1990"/>
              <a:gd name="T42" fmla="*/ 264 w 379"/>
              <a:gd name="T43" fmla="*/ 1941 h 1990"/>
              <a:gd name="T44" fmla="*/ 217 w 379"/>
              <a:gd name="T45" fmla="*/ 1905 h 1990"/>
              <a:gd name="T46" fmla="*/ 239 w 379"/>
              <a:gd name="T47" fmla="*/ 1957 h 1990"/>
              <a:gd name="T48" fmla="*/ 186 w 379"/>
              <a:gd name="T49" fmla="*/ 1921 h 1990"/>
              <a:gd name="T50" fmla="*/ 176 w 379"/>
              <a:gd name="T51" fmla="*/ 1880 h 1990"/>
              <a:gd name="T52" fmla="*/ 186 w 379"/>
              <a:gd name="T53" fmla="*/ 1849 h 1990"/>
              <a:gd name="T54" fmla="*/ 135 w 379"/>
              <a:gd name="T55" fmla="*/ 1796 h 1990"/>
              <a:gd name="T56" fmla="*/ 119 w 379"/>
              <a:gd name="T57" fmla="*/ 1750 h 1990"/>
              <a:gd name="T58" fmla="*/ 104 w 379"/>
              <a:gd name="T59" fmla="*/ 1704 h 1990"/>
              <a:gd name="T60" fmla="*/ 129 w 379"/>
              <a:gd name="T61" fmla="*/ 1631 h 1990"/>
              <a:gd name="T62" fmla="*/ 88 w 379"/>
              <a:gd name="T63" fmla="*/ 1563 h 1990"/>
              <a:gd name="T64" fmla="*/ 26 w 379"/>
              <a:gd name="T65" fmla="*/ 1496 h 1990"/>
              <a:gd name="T66" fmla="*/ 104 w 379"/>
              <a:gd name="T67" fmla="*/ 1496 h 1990"/>
              <a:gd name="T68" fmla="*/ 108 w 379"/>
              <a:gd name="T69" fmla="*/ 1398 h 1990"/>
              <a:gd name="T70" fmla="*/ 88 w 379"/>
              <a:gd name="T71" fmla="*/ 1294 h 1990"/>
              <a:gd name="T72" fmla="*/ 36 w 379"/>
              <a:gd name="T73" fmla="*/ 1228 h 1990"/>
              <a:gd name="T74" fmla="*/ 20 w 379"/>
              <a:gd name="T75" fmla="*/ 1077 h 1990"/>
              <a:gd name="T76" fmla="*/ 36 w 379"/>
              <a:gd name="T77" fmla="*/ 901 h 1990"/>
              <a:gd name="T78" fmla="*/ 51 w 379"/>
              <a:gd name="T79" fmla="*/ 746 h 1990"/>
              <a:gd name="T80" fmla="*/ 36 w 379"/>
              <a:gd name="T81" fmla="*/ 560 h 1990"/>
              <a:gd name="T82" fmla="*/ 51 w 379"/>
              <a:gd name="T83" fmla="*/ 352 h 1990"/>
              <a:gd name="T84" fmla="*/ 51 w 379"/>
              <a:gd name="T85" fmla="*/ 207 h 1990"/>
              <a:gd name="T86" fmla="*/ 36 w 379"/>
              <a:gd name="T87" fmla="*/ 41 h 19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9"/>
              <a:gd name="T133" fmla="*/ 0 h 1990"/>
              <a:gd name="T134" fmla="*/ 379 w 379"/>
              <a:gd name="T135" fmla="*/ 1990 h 19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9" h="1990">
                <a:moveTo>
                  <a:pt x="36" y="41"/>
                </a:moveTo>
                <a:lnTo>
                  <a:pt x="51" y="26"/>
                </a:lnTo>
                <a:lnTo>
                  <a:pt x="67" y="0"/>
                </a:lnTo>
                <a:lnTo>
                  <a:pt x="93" y="31"/>
                </a:lnTo>
                <a:lnTo>
                  <a:pt x="119" y="84"/>
                </a:lnTo>
                <a:lnTo>
                  <a:pt x="135" y="151"/>
                </a:lnTo>
                <a:lnTo>
                  <a:pt x="155" y="203"/>
                </a:lnTo>
                <a:lnTo>
                  <a:pt x="171" y="249"/>
                </a:lnTo>
                <a:lnTo>
                  <a:pt x="202" y="249"/>
                </a:lnTo>
                <a:lnTo>
                  <a:pt x="196" y="311"/>
                </a:lnTo>
                <a:lnTo>
                  <a:pt x="155" y="327"/>
                </a:lnTo>
                <a:lnTo>
                  <a:pt x="145" y="342"/>
                </a:lnTo>
                <a:lnTo>
                  <a:pt x="145" y="368"/>
                </a:lnTo>
                <a:lnTo>
                  <a:pt x="155" y="409"/>
                </a:lnTo>
                <a:lnTo>
                  <a:pt x="145" y="425"/>
                </a:lnTo>
                <a:lnTo>
                  <a:pt x="161" y="450"/>
                </a:lnTo>
                <a:lnTo>
                  <a:pt x="145" y="466"/>
                </a:lnTo>
                <a:lnTo>
                  <a:pt x="129" y="503"/>
                </a:lnTo>
                <a:lnTo>
                  <a:pt x="104" y="544"/>
                </a:lnTo>
                <a:lnTo>
                  <a:pt x="104" y="617"/>
                </a:lnTo>
                <a:lnTo>
                  <a:pt x="93" y="668"/>
                </a:lnTo>
                <a:lnTo>
                  <a:pt x="108" y="709"/>
                </a:lnTo>
                <a:lnTo>
                  <a:pt x="119" y="761"/>
                </a:lnTo>
                <a:lnTo>
                  <a:pt x="135" y="818"/>
                </a:lnTo>
                <a:lnTo>
                  <a:pt x="119" y="875"/>
                </a:lnTo>
                <a:lnTo>
                  <a:pt x="129" y="926"/>
                </a:lnTo>
                <a:lnTo>
                  <a:pt x="104" y="942"/>
                </a:lnTo>
                <a:lnTo>
                  <a:pt x="104" y="1010"/>
                </a:lnTo>
                <a:lnTo>
                  <a:pt x="129" y="1071"/>
                </a:lnTo>
                <a:lnTo>
                  <a:pt x="108" y="1077"/>
                </a:lnTo>
                <a:lnTo>
                  <a:pt x="104" y="1144"/>
                </a:lnTo>
                <a:lnTo>
                  <a:pt x="104" y="1206"/>
                </a:lnTo>
                <a:lnTo>
                  <a:pt x="129" y="1263"/>
                </a:lnTo>
                <a:lnTo>
                  <a:pt x="108" y="1253"/>
                </a:lnTo>
                <a:lnTo>
                  <a:pt x="108" y="1316"/>
                </a:lnTo>
                <a:lnTo>
                  <a:pt x="135" y="1331"/>
                </a:lnTo>
                <a:lnTo>
                  <a:pt x="145" y="1346"/>
                </a:lnTo>
                <a:lnTo>
                  <a:pt x="145" y="1388"/>
                </a:lnTo>
                <a:lnTo>
                  <a:pt x="171" y="1388"/>
                </a:lnTo>
                <a:lnTo>
                  <a:pt x="171" y="1414"/>
                </a:lnTo>
                <a:lnTo>
                  <a:pt x="145" y="1414"/>
                </a:lnTo>
                <a:lnTo>
                  <a:pt x="161" y="1424"/>
                </a:lnTo>
                <a:lnTo>
                  <a:pt x="171" y="1455"/>
                </a:lnTo>
                <a:lnTo>
                  <a:pt x="171" y="1486"/>
                </a:lnTo>
                <a:lnTo>
                  <a:pt x="171" y="1522"/>
                </a:lnTo>
                <a:lnTo>
                  <a:pt x="171" y="1563"/>
                </a:lnTo>
                <a:lnTo>
                  <a:pt x="161" y="1594"/>
                </a:lnTo>
                <a:lnTo>
                  <a:pt x="171" y="1620"/>
                </a:lnTo>
                <a:lnTo>
                  <a:pt x="161" y="1662"/>
                </a:lnTo>
                <a:lnTo>
                  <a:pt x="135" y="1688"/>
                </a:lnTo>
                <a:lnTo>
                  <a:pt x="145" y="1739"/>
                </a:lnTo>
                <a:lnTo>
                  <a:pt x="171" y="1770"/>
                </a:lnTo>
                <a:lnTo>
                  <a:pt x="202" y="1770"/>
                </a:lnTo>
                <a:lnTo>
                  <a:pt x="202" y="1823"/>
                </a:lnTo>
                <a:lnTo>
                  <a:pt x="243" y="1859"/>
                </a:lnTo>
                <a:lnTo>
                  <a:pt x="284" y="1859"/>
                </a:lnTo>
                <a:lnTo>
                  <a:pt x="337" y="1859"/>
                </a:lnTo>
                <a:lnTo>
                  <a:pt x="378" y="1874"/>
                </a:lnTo>
                <a:lnTo>
                  <a:pt x="347" y="1880"/>
                </a:lnTo>
                <a:lnTo>
                  <a:pt x="311" y="1905"/>
                </a:lnTo>
                <a:lnTo>
                  <a:pt x="305" y="1931"/>
                </a:lnTo>
                <a:lnTo>
                  <a:pt x="305" y="1972"/>
                </a:lnTo>
                <a:lnTo>
                  <a:pt x="284" y="1989"/>
                </a:lnTo>
                <a:lnTo>
                  <a:pt x="264" y="1983"/>
                </a:lnTo>
                <a:lnTo>
                  <a:pt x="243" y="1957"/>
                </a:lnTo>
                <a:lnTo>
                  <a:pt x="264" y="1941"/>
                </a:lnTo>
                <a:lnTo>
                  <a:pt x="284" y="1931"/>
                </a:lnTo>
                <a:lnTo>
                  <a:pt x="264" y="1900"/>
                </a:lnTo>
                <a:lnTo>
                  <a:pt x="217" y="1905"/>
                </a:lnTo>
                <a:lnTo>
                  <a:pt x="253" y="1931"/>
                </a:lnTo>
                <a:lnTo>
                  <a:pt x="239" y="1948"/>
                </a:lnTo>
                <a:lnTo>
                  <a:pt x="239" y="1957"/>
                </a:lnTo>
                <a:lnTo>
                  <a:pt x="212" y="1948"/>
                </a:lnTo>
                <a:lnTo>
                  <a:pt x="217" y="1931"/>
                </a:lnTo>
                <a:lnTo>
                  <a:pt x="186" y="1921"/>
                </a:lnTo>
                <a:lnTo>
                  <a:pt x="196" y="1900"/>
                </a:lnTo>
                <a:lnTo>
                  <a:pt x="176" y="1915"/>
                </a:lnTo>
                <a:lnTo>
                  <a:pt x="176" y="1880"/>
                </a:lnTo>
                <a:lnTo>
                  <a:pt x="212" y="1880"/>
                </a:lnTo>
                <a:lnTo>
                  <a:pt x="212" y="1859"/>
                </a:lnTo>
                <a:lnTo>
                  <a:pt x="186" y="1849"/>
                </a:lnTo>
                <a:lnTo>
                  <a:pt x="176" y="1864"/>
                </a:lnTo>
                <a:lnTo>
                  <a:pt x="155" y="1837"/>
                </a:lnTo>
                <a:lnTo>
                  <a:pt x="135" y="1796"/>
                </a:lnTo>
                <a:lnTo>
                  <a:pt x="135" y="1792"/>
                </a:lnTo>
                <a:lnTo>
                  <a:pt x="104" y="1755"/>
                </a:lnTo>
                <a:lnTo>
                  <a:pt x="119" y="1750"/>
                </a:lnTo>
                <a:lnTo>
                  <a:pt x="108" y="1724"/>
                </a:lnTo>
                <a:lnTo>
                  <a:pt x="129" y="1724"/>
                </a:lnTo>
                <a:lnTo>
                  <a:pt x="104" y="1704"/>
                </a:lnTo>
                <a:lnTo>
                  <a:pt x="93" y="1657"/>
                </a:lnTo>
                <a:lnTo>
                  <a:pt x="93" y="1631"/>
                </a:lnTo>
                <a:lnTo>
                  <a:pt x="129" y="1631"/>
                </a:lnTo>
                <a:lnTo>
                  <a:pt x="104" y="1594"/>
                </a:lnTo>
                <a:lnTo>
                  <a:pt x="67" y="1594"/>
                </a:lnTo>
                <a:lnTo>
                  <a:pt x="88" y="1563"/>
                </a:lnTo>
                <a:lnTo>
                  <a:pt x="36" y="1537"/>
                </a:lnTo>
                <a:lnTo>
                  <a:pt x="20" y="1547"/>
                </a:lnTo>
                <a:lnTo>
                  <a:pt x="26" y="1496"/>
                </a:lnTo>
                <a:lnTo>
                  <a:pt x="67" y="1496"/>
                </a:lnTo>
                <a:lnTo>
                  <a:pt x="88" y="1537"/>
                </a:lnTo>
                <a:lnTo>
                  <a:pt x="104" y="1496"/>
                </a:lnTo>
                <a:lnTo>
                  <a:pt x="88" y="1439"/>
                </a:lnTo>
                <a:lnTo>
                  <a:pt x="93" y="1429"/>
                </a:lnTo>
                <a:lnTo>
                  <a:pt x="108" y="1398"/>
                </a:lnTo>
                <a:lnTo>
                  <a:pt x="88" y="1388"/>
                </a:lnTo>
                <a:lnTo>
                  <a:pt x="88" y="1357"/>
                </a:lnTo>
                <a:lnTo>
                  <a:pt x="88" y="1294"/>
                </a:lnTo>
                <a:lnTo>
                  <a:pt x="88" y="1238"/>
                </a:lnTo>
                <a:lnTo>
                  <a:pt x="51" y="1238"/>
                </a:lnTo>
                <a:lnTo>
                  <a:pt x="36" y="1228"/>
                </a:lnTo>
                <a:lnTo>
                  <a:pt x="26" y="1186"/>
                </a:lnTo>
                <a:lnTo>
                  <a:pt x="36" y="1139"/>
                </a:lnTo>
                <a:lnTo>
                  <a:pt x="20" y="1077"/>
                </a:lnTo>
                <a:lnTo>
                  <a:pt x="0" y="1005"/>
                </a:lnTo>
                <a:lnTo>
                  <a:pt x="20" y="969"/>
                </a:lnTo>
                <a:lnTo>
                  <a:pt x="36" y="901"/>
                </a:lnTo>
                <a:lnTo>
                  <a:pt x="51" y="828"/>
                </a:lnTo>
                <a:lnTo>
                  <a:pt x="51" y="767"/>
                </a:lnTo>
                <a:lnTo>
                  <a:pt x="51" y="746"/>
                </a:lnTo>
                <a:lnTo>
                  <a:pt x="36" y="679"/>
                </a:lnTo>
                <a:lnTo>
                  <a:pt x="36" y="627"/>
                </a:lnTo>
                <a:lnTo>
                  <a:pt x="36" y="560"/>
                </a:lnTo>
                <a:lnTo>
                  <a:pt x="47" y="487"/>
                </a:lnTo>
                <a:lnTo>
                  <a:pt x="51" y="419"/>
                </a:lnTo>
                <a:lnTo>
                  <a:pt x="51" y="352"/>
                </a:lnTo>
                <a:lnTo>
                  <a:pt x="47" y="285"/>
                </a:lnTo>
                <a:lnTo>
                  <a:pt x="51" y="260"/>
                </a:lnTo>
                <a:lnTo>
                  <a:pt x="51" y="207"/>
                </a:lnTo>
                <a:lnTo>
                  <a:pt x="51" y="115"/>
                </a:lnTo>
                <a:lnTo>
                  <a:pt x="36"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1" name="Freeform 188">
            <a:extLst>
              <a:ext uri="{FF2B5EF4-FFF2-40B4-BE49-F238E27FC236}">
                <a16:creationId xmlns:a16="http://schemas.microsoft.com/office/drawing/2014/main" id="{140B7F24-C990-D742-96CB-74D1AEBD53DE}"/>
              </a:ext>
            </a:extLst>
          </p:cNvPr>
          <p:cNvSpPr>
            <a:spLocks noChangeArrowheads="1"/>
          </p:cNvSpPr>
          <p:nvPr/>
        </p:nvSpPr>
        <p:spPr bwMode="auto">
          <a:xfrm>
            <a:off x="2926953" y="6477881"/>
            <a:ext cx="79841" cy="95975"/>
          </a:xfrm>
          <a:custGeom>
            <a:avLst/>
            <a:gdLst>
              <a:gd name="T0" fmla="*/ 94 w 132"/>
              <a:gd name="T1" fmla="*/ 0 h 152"/>
              <a:gd name="T2" fmla="*/ 110 w 132"/>
              <a:gd name="T3" fmla="*/ 73 h 152"/>
              <a:gd name="T4" fmla="*/ 131 w 132"/>
              <a:gd name="T5" fmla="*/ 140 h 152"/>
              <a:gd name="T6" fmla="*/ 78 w 132"/>
              <a:gd name="T7" fmla="*/ 151 h 152"/>
              <a:gd name="T8" fmla="*/ 0 w 132"/>
              <a:gd name="T9" fmla="*/ 125 h 152"/>
              <a:gd name="T10" fmla="*/ 104 w 132"/>
              <a:gd name="T11" fmla="*/ 114 h 152"/>
              <a:gd name="T12" fmla="*/ 63 w 132"/>
              <a:gd name="T13" fmla="*/ 73 h 152"/>
              <a:gd name="T14" fmla="*/ 78 w 132"/>
              <a:gd name="T15" fmla="*/ 47 h 152"/>
              <a:gd name="T16" fmla="*/ 43 w 132"/>
              <a:gd name="T17" fmla="*/ 57 h 152"/>
              <a:gd name="T18" fmla="*/ 43 w 132"/>
              <a:gd name="T19" fmla="*/ 16 h 152"/>
              <a:gd name="T20" fmla="*/ 63 w 132"/>
              <a:gd name="T21" fmla="*/ 0 h 152"/>
              <a:gd name="T22" fmla="*/ 94 w 132"/>
              <a:gd name="T23" fmla="*/ 0 h 152"/>
              <a:gd name="T24" fmla="*/ 94 w 13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152"/>
              <a:gd name="T41" fmla="*/ 132 w 13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152">
                <a:moveTo>
                  <a:pt x="94" y="0"/>
                </a:moveTo>
                <a:lnTo>
                  <a:pt x="110" y="73"/>
                </a:lnTo>
                <a:lnTo>
                  <a:pt x="131" y="140"/>
                </a:lnTo>
                <a:lnTo>
                  <a:pt x="78" y="151"/>
                </a:lnTo>
                <a:lnTo>
                  <a:pt x="0" y="125"/>
                </a:lnTo>
                <a:lnTo>
                  <a:pt x="104" y="114"/>
                </a:lnTo>
                <a:lnTo>
                  <a:pt x="63" y="73"/>
                </a:lnTo>
                <a:lnTo>
                  <a:pt x="78" y="47"/>
                </a:lnTo>
                <a:lnTo>
                  <a:pt x="43" y="57"/>
                </a:lnTo>
                <a:lnTo>
                  <a:pt x="43" y="16"/>
                </a:lnTo>
                <a:lnTo>
                  <a:pt x="63" y="0"/>
                </a:lnTo>
                <a:lnTo>
                  <a:pt x="94"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2" name="Freeform 189">
            <a:extLst>
              <a:ext uri="{FF2B5EF4-FFF2-40B4-BE49-F238E27FC236}">
                <a16:creationId xmlns:a16="http://schemas.microsoft.com/office/drawing/2014/main" id="{B8C6BC63-A884-C044-BADD-02E716324A5C}"/>
              </a:ext>
            </a:extLst>
          </p:cNvPr>
          <p:cNvSpPr>
            <a:spLocks noChangeArrowheads="1"/>
          </p:cNvSpPr>
          <p:nvPr/>
        </p:nvSpPr>
        <p:spPr bwMode="auto">
          <a:xfrm>
            <a:off x="2337360" y="4420815"/>
            <a:ext cx="95195" cy="97574"/>
          </a:xfrm>
          <a:custGeom>
            <a:avLst/>
            <a:gdLst>
              <a:gd name="T0" fmla="*/ 6 w 156"/>
              <a:gd name="T1" fmla="*/ 0 h 152"/>
              <a:gd name="T2" fmla="*/ 20 w 156"/>
              <a:gd name="T3" fmla="*/ 0 h 152"/>
              <a:gd name="T4" fmla="*/ 41 w 156"/>
              <a:gd name="T5" fmla="*/ 0 h 152"/>
              <a:gd name="T6" fmla="*/ 57 w 156"/>
              <a:gd name="T7" fmla="*/ 0 h 152"/>
              <a:gd name="T8" fmla="*/ 82 w 156"/>
              <a:gd name="T9" fmla="*/ 16 h 152"/>
              <a:gd name="T10" fmla="*/ 108 w 156"/>
              <a:gd name="T11" fmla="*/ 16 h 152"/>
              <a:gd name="T12" fmla="*/ 124 w 156"/>
              <a:gd name="T13" fmla="*/ 42 h 152"/>
              <a:gd name="T14" fmla="*/ 129 w 156"/>
              <a:gd name="T15" fmla="*/ 57 h 152"/>
              <a:gd name="T16" fmla="*/ 150 w 156"/>
              <a:gd name="T17" fmla="*/ 68 h 152"/>
              <a:gd name="T18" fmla="*/ 155 w 156"/>
              <a:gd name="T19" fmla="*/ 78 h 152"/>
              <a:gd name="T20" fmla="*/ 139 w 156"/>
              <a:gd name="T21" fmla="*/ 78 h 152"/>
              <a:gd name="T22" fmla="*/ 129 w 156"/>
              <a:gd name="T23" fmla="*/ 110 h 152"/>
              <a:gd name="T24" fmla="*/ 129 w 156"/>
              <a:gd name="T25" fmla="*/ 120 h 152"/>
              <a:gd name="T26" fmla="*/ 139 w 156"/>
              <a:gd name="T27" fmla="*/ 135 h 152"/>
              <a:gd name="T28" fmla="*/ 129 w 156"/>
              <a:gd name="T29" fmla="*/ 151 h 152"/>
              <a:gd name="T30" fmla="*/ 124 w 156"/>
              <a:gd name="T31" fmla="*/ 145 h 152"/>
              <a:gd name="T32" fmla="*/ 114 w 156"/>
              <a:gd name="T33" fmla="*/ 120 h 152"/>
              <a:gd name="T34" fmla="*/ 108 w 156"/>
              <a:gd name="T35" fmla="*/ 125 h 152"/>
              <a:gd name="T36" fmla="*/ 98 w 156"/>
              <a:gd name="T37" fmla="*/ 120 h 152"/>
              <a:gd name="T38" fmla="*/ 98 w 156"/>
              <a:gd name="T39" fmla="*/ 94 h 152"/>
              <a:gd name="T40" fmla="*/ 62 w 156"/>
              <a:gd name="T41" fmla="*/ 78 h 152"/>
              <a:gd name="T42" fmla="*/ 31 w 156"/>
              <a:gd name="T43" fmla="*/ 42 h 152"/>
              <a:gd name="T44" fmla="*/ 41 w 156"/>
              <a:gd name="T45" fmla="*/ 68 h 152"/>
              <a:gd name="T46" fmla="*/ 0 w 156"/>
              <a:gd name="T47" fmla="*/ 42 h 152"/>
              <a:gd name="T48" fmla="*/ 6 w 156"/>
              <a:gd name="T49" fmla="*/ 27 h 152"/>
              <a:gd name="T50" fmla="*/ 6 w 156"/>
              <a:gd name="T51" fmla="*/ 0 h 152"/>
              <a:gd name="T52" fmla="*/ 6 w 156"/>
              <a:gd name="T53" fmla="*/ 0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
              <a:gd name="T82" fmla="*/ 0 h 152"/>
              <a:gd name="T83" fmla="*/ 156 w 15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 h="152">
                <a:moveTo>
                  <a:pt x="6" y="0"/>
                </a:moveTo>
                <a:lnTo>
                  <a:pt x="20" y="0"/>
                </a:lnTo>
                <a:lnTo>
                  <a:pt x="41" y="0"/>
                </a:lnTo>
                <a:lnTo>
                  <a:pt x="57" y="0"/>
                </a:lnTo>
                <a:lnTo>
                  <a:pt x="82" y="16"/>
                </a:lnTo>
                <a:lnTo>
                  <a:pt x="108" y="16"/>
                </a:lnTo>
                <a:lnTo>
                  <a:pt x="124" y="42"/>
                </a:lnTo>
                <a:lnTo>
                  <a:pt x="129" y="57"/>
                </a:lnTo>
                <a:lnTo>
                  <a:pt x="150" y="68"/>
                </a:lnTo>
                <a:lnTo>
                  <a:pt x="155" y="78"/>
                </a:lnTo>
                <a:lnTo>
                  <a:pt x="139" y="78"/>
                </a:lnTo>
                <a:lnTo>
                  <a:pt x="129" y="110"/>
                </a:lnTo>
                <a:lnTo>
                  <a:pt x="129" y="120"/>
                </a:lnTo>
                <a:lnTo>
                  <a:pt x="139" y="135"/>
                </a:lnTo>
                <a:lnTo>
                  <a:pt x="129" y="151"/>
                </a:lnTo>
                <a:lnTo>
                  <a:pt x="124" y="145"/>
                </a:lnTo>
                <a:lnTo>
                  <a:pt x="114" y="120"/>
                </a:lnTo>
                <a:lnTo>
                  <a:pt x="108" y="125"/>
                </a:lnTo>
                <a:lnTo>
                  <a:pt x="98" y="120"/>
                </a:lnTo>
                <a:lnTo>
                  <a:pt x="98" y="94"/>
                </a:lnTo>
                <a:lnTo>
                  <a:pt x="62" y="78"/>
                </a:lnTo>
                <a:lnTo>
                  <a:pt x="31" y="42"/>
                </a:lnTo>
                <a:lnTo>
                  <a:pt x="41" y="68"/>
                </a:lnTo>
                <a:lnTo>
                  <a:pt x="0" y="42"/>
                </a:lnTo>
                <a:lnTo>
                  <a:pt x="6" y="27"/>
                </a:lnTo>
                <a:lnTo>
                  <a:pt x="6"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3" name="Freeform 190">
            <a:extLst>
              <a:ext uri="{FF2B5EF4-FFF2-40B4-BE49-F238E27FC236}">
                <a16:creationId xmlns:a16="http://schemas.microsoft.com/office/drawing/2014/main" id="{B1A2EB7E-A190-D546-AD98-676082CAA939}"/>
              </a:ext>
            </a:extLst>
          </p:cNvPr>
          <p:cNvSpPr>
            <a:spLocks noChangeArrowheads="1"/>
          </p:cNvSpPr>
          <p:nvPr/>
        </p:nvSpPr>
        <p:spPr bwMode="auto">
          <a:xfrm>
            <a:off x="2738099" y="4171280"/>
            <a:ext cx="96730" cy="65583"/>
          </a:xfrm>
          <a:custGeom>
            <a:avLst/>
            <a:gdLst>
              <a:gd name="T0" fmla="*/ 0 w 157"/>
              <a:gd name="T1" fmla="*/ 77 h 104"/>
              <a:gd name="T2" fmla="*/ 0 w 157"/>
              <a:gd name="T3" fmla="*/ 41 h 104"/>
              <a:gd name="T4" fmla="*/ 0 w 157"/>
              <a:gd name="T5" fmla="*/ 0 h 104"/>
              <a:gd name="T6" fmla="*/ 6 w 157"/>
              <a:gd name="T7" fmla="*/ 0 h 104"/>
              <a:gd name="T8" fmla="*/ 41 w 157"/>
              <a:gd name="T9" fmla="*/ 0 h 104"/>
              <a:gd name="T10" fmla="*/ 84 w 157"/>
              <a:gd name="T11" fmla="*/ 10 h 104"/>
              <a:gd name="T12" fmla="*/ 99 w 157"/>
              <a:gd name="T13" fmla="*/ 26 h 104"/>
              <a:gd name="T14" fmla="*/ 156 w 157"/>
              <a:gd name="T15" fmla="*/ 41 h 104"/>
              <a:gd name="T16" fmla="*/ 140 w 157"/>
              <a:gd name="T17" fmla="*/ 67 h 104"/>
              <a:gd name="T18" fmla="*/ 72 w 157"/>
              <a:gd name="T19" fmla="*/ 67 h 104"/>
              <a:gd name="T20" fmla="*/ 47 w 157"/>
              <a:gd name="T21" fmla="*/ 67 h 104"/>
              <a:gd name="T22" fmla="*/ 16 w 157"/>
              <a:gd name="T23" fmla="*/ 103 h 104"/>
              <a:gd name="T24" fmla="*/ 0 w 157"/>
              <a:gd name="T25" fmla="*/ 77 h 104"/>
              <a:gd name="T26" fmla="*/ 0 w 157"/>
              <a:gd name="T27" fmla="*/ 7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04"/>
              <a:gd name="T44" fmla="*/ 157 w 157"/>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04">
                <a:moveTo>
                  <a:pt x="0" y="77"/>
                </a:moveTo>
                <a:lnTo>
                  <a:pt x="0" y="41"/>
                </a:lnTo>
                <a:lnTo>
                  <a:pt x="0" y="0"/>
                </a:lnTo>
                <a:lnTo>
                  <a:pt x="6" y="0"/>
                </a:lnTo>
                <a:lnTo>
                  <a:pt x="41" y="0"/>
                </a:lnTo>
                <a:lnTo>
                  <a:pt x="84" y="10"/>
                </a:lnTo>
                <a:lnTo>
                  <a:pt x="99" y="26"/>
                </a:lnTo>
                <a:lnTo>
                  <a:pt x="156" y="41"/>
                </a:lnTo>
                <a:lnTo>
                  <a:pt x="140" y="67"/>
                </a:lnTo>
                <a:lnTo>
                  <a:pt x="72" y="67"/>
                </a:lnTo>
                <a:lnTo>
                  <a:pt x="47" y="67"/>
                </a:lnTo>
                <a:lnTo>
                  <a:pt x="16" y="103"/>
                </a:lnTo>
                <a:lnTo>
                  <a:pt x="0" y="7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4" name="Freeform 191">
            <a:extLst>
              <a:ext uri="{FF2B5EF4-FFF2-40B4-BE49-F238E27FC236}">
                <a16:creationId xmlns:a16="http://schemas.microsoft.com/office/drawing/2014/main" id="{46C221DE-E989-A347-AFDF-3A3C291470D6}"/>
              </a:ext>
            </a:extLst>
          </p:cNvPr>
          <p:cNvSpPr>
            <a:spLocks noChangeArrowheads="1"/>
          </p:cNvSpPr>
          <p:nvPr/>
        </p:nvSpPr>
        <p:spPr bwMode="auto">
          <a:xfrm>
            <a:off x="2466333" y="4707140"/>
            <a:ext cx="158147" cy="180753"/>
          </a:xfrm>
          <a:custGeom>
            <a:avLst/>
            <a:gdLst>
              <a:gd name="T0" fmla="*/ 98 w 260"/>
              <a:gd name="T1" fmla="*/ 0 h 285"/>
              <a:gd name="T2" fmla="*/ 150 w 260"/>
              <a:gd name="T3" fmla="*/ 26 h 285"/>
              <a:gd name="T4" fmla="*/ 176 w 260"/>
              <a:gd name="T5" fmla="*/ 46 h 285"/>
              <a:gd name="T6" fmla="*/ 208 w 260"/>
              <a:gd name="T7" fmla="*/ 46 h 285"/>
              <a:gd name="T8" fmla="*/ 233 w 260"/>
              <a:gd name="T9" fmla="*/ 57 h 285"/>
              <a:gd name="T10" fmla="*/ 259 w 260"/>
              <a:gd name="T11" fmla="*/ 98 h 285"/>
              <a:gd name="T12" fmla="*/ 233 w 260"/>
              <a:gd name="T13" fmla="*/ 134 h 285"/>
              <a:gd name="T14" fmla="*/ 192 w 260"/>
              <a:gd name="T15" fmla="*/ 180 h 285"/>
              <a:gd name="T16" fmla="*/ 139 w 260"/>
              <a:gd name="T17" fmla="*/ 202 h 285"/>
              <a:gd name="T18" fmla="*/ 108 w 260"/>
              <a:gd name="T19" fmla="*/ 243 h 285"/>
              <a:gd name="T20" fmla="*/ 93 w 260"/>
              <a:gd name="T21" fmla="*/ 284 h 285"/>
              <a:gd name="T22" fmla="*/ 57 w 260"/>
              <a:gd name="T23" fmla="*/ 263 h 285"/>
              <a:gd name="T24" fmla="*/ 31 w 260"/>
              <a:gd name="T25" fmla="*/ 258 h 285"/>
              <a:gd name="T26" fmla="*/ 41 w 260"/>
              <a:gd name="T27" fmla="*/ 217 h 285"/>
              <a:gd name="T28" fmla="*/ 51 w 260"/>
              <a:gd name="T29" fmla="*/ 217 h 285"/>
              <a:gd name="T30" fmla="*/ 57 w 260"/>
              <a:gd name="T31" fmla="*/ 180 h 285"/>
              <a:gd name="T32" fmla="*/ 51 w 260"/>
              <a:gd name="T33" fmla="*/ 165 h 285"/>
              <a:gd name="T34" fmla="*/ 31 w 260"/>
              <a:gd name="T35" fmla="*/ 180 h 285"/>
              <a:gd name="T36" fmla="*/ 0 w 260"/>
              <a:gd name="T37" fmla="*/ 165 h 285"/>
              <a:gd name="T38" fmla="*/ 16 w 260"/>
              <a:gd name="T39" fmla="*/ 149 h 285"/>
              <a:gd name="T40" fmla="*/ 10 w 260"/>
              <a:gd name="T41" fmla="*/ 108 h 285"/>
              <a:gd name="T42" fmla="*/ 26 w 260"/>
              <a:gd name="T43" fmla="*/ 98 h 285"/>
              <a:gd name="T44" fmla="*/ 26 w 260"/>
              <a:gd name="T45" fmla="*/ 82 h 285"/>
              <a:gd name="T46" fmla="*/ 41 w 260"/>
              <a:gd name="T47" fmla="*/ 57 h 285"/>
              <a:gd name="T48" fmla="*/ 41 w 260"/>
              <a:gd name="T49" fmla="*/ 30 h 285"/>
              <a:gd name="T50" fmla="*/ 57 w 260"/>
              <a:gd name="T51" fmla="*/ 26 h 285"/>
              <a:gd name="T52" fmla="*/ 98 w 260"/>
              <a:gd name="T53" fmla="*/ 0 h 285"/>
              <a:gd name="T54" fmla="*/ 98 w 260"/>
              <a:gd name="T55" fmla="*/ 0 h 2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0"/>
              <a:gd name="T85" fmla="*/ 0 h 285"/>
              <a:gd name="T86" fmla="*/ 260 w 260"/>
              <a:gd name="T87" fmla="*/ 285 h 2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0" h="285">
                <a:moveTo>
                  <a:pt x="98" y="0"/>
                </a:moveTo>
                <a:lnTo>
                  <a:pt x="150" y="26"/>
                </a:lnTo>
                <a:lnTo>
                  <a:pt x="176" y="46"/>
                </a:lnTo>
                <a:lnTo>
                  <a:pt x="208" y="46"/>
                </a:lnTo>
                <a:lnTo>
                  <a:pt x="233" y="57"/>
                </a:lnTo>
                <a:lnTo>
                  <a:pt x="259" y="98"/>
                </a:lnTo>
                <a:lnTo>
                  <a:pt x="233" y="134"/>
                </a:lnTo>
                <a:lnTo>
                  <a:pt x="192" y="180"/>
                </a:lnTo>
                <a:lnTo>
                  <a:pt x="139" y="202"/>
                </a:lnTo>
                <a:lnTo>
                  <a:pt x="108" y="243"/>
                </a:lnTo>
                <a:lnTo>
                  <a:pt x="93" y="284"/>
                </a:lnTo>
                <a:lnTo>
                  <a:pt x="57" y="263"/>
                </a:lnTo>
                <a:lnTo>
                  <a:pt x="31" y="258"/>
                </a:lnTo>
                <a:lnTo>
                  <a:pt x="41" y="217"/>
                </a:lnTo>
                <a:lnTo>
                  <a:pt x="51" y="217"/>
                </a:lnTo>
                <a:lnTo>
                  <a:pt x="57" y="180"/>
                </a:lnTo>
                <a:lnTo>
                  <a:pt x="51" y="165"/>
                </a:lnTo>
                <a:lnTo>
                  <a:pt x="31" y="180"/>
                </a:lnTo>
                <a:lnTo>
                  <a:pt x="0" y="165"/>
                </a:lnTo>
                <a:lnTo>
                  <a:pt x="16" y="149"/>
                </a:lnTo>
                <a:lnTo>
                  <a:pt x="10" y="108"/>
                </a:lnTo>
                <a:lnTo>
                  <a:pt x="26" y="98"/>
                </a:lnTo>
                <a:lnTo>
                  <a:pt x="26" y="82"/>
                </a:lnTo>
                <a:lnTo>
                  <a:pt x="41" y="57"/>
                </a:lnTo>
                <a:lnTo>
                  <a:pt x="41" y="30"/>
                </a:lnTo>
                <a:lnTo>
                  <a:pt x="57" y="26"/>
                </a:lnTo>
                <a:lnTo>
                  <a:pt x="98"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5" name="Freeform 192">
            <a:extLst>
              <a:ext uri="{FF2B5EF4-FFF2-40B4-BE49-F238E27FC236}">
                <a16:creationId xmlns:a16="http://schemas.microsoft.com/office/drawing/2014/main" id="{DC837BDF-CAD7-0945-8BB3-0CD438C99C20}"/>
              </a:ext>
            </a:extLst>
          </p:cNvPr>
          <p:cNvSpPr>
            <a:spLocks noChangeArrowheads="1"/>
          </p:cNvSpPr>
          <p:nvPr/>
        </p:nvSpPr>
        <p:spPr bwMode="auto">
          <a:xfrm>
            <a:off x="2171536" y="4219268"/>
            <a:ext cx="102872" cy="123168"/>
          </a:xfrm>
          <a:custGeom>
            <a:avLst/>
            <a:gdLst>
              <a:gd name="T0" fmla="*/ 150 w 167"/>
              <a:gd name="T1" fmla="*/ 0 h 193"/>
              <a:gd name="T2" fmla="*/ 140 w 167"/>
              <a:gd name="T3" fmla="*/ 83 h 193"/>
              <a:gd name="T4" fmla="*/ 150 w 167"/>
              <a:gd name="T5" fmla="*/ 94 h 193"/>
              <a:gd name="T6" fmla="*/ 160 w 167"/>
              <a:gd name="T7" fmla="*/ 98 h 193"/>
              <a:gd name="T8" fmla="*/ 166 w 167"/>
              <a:gd name="T9" fmla="*/ 98 h 193"/>
              <a:gd name="T10" fmla="*/ 166 w 167"/>
              <a:gd name="T11" fmla="*/ 114 h 193"/>
              <a:gd name="T12" fmla="*/ 140 w 167"/>
              <a:gd name="T13" fmla="*/ 125 h 193"/>
              <a:gd name="T14" fmla="*/ 140 w 167"/>
              <a:gd name="T15" fmla="*/ 141 h 193"/>
              <a:gd name="T16" fmla="*/ 135 w 167"/>
              <a:gd name="T17" fmla="*/ 155 h 193"/>
              <a:gd name="T18" fmla="*/ 125 w 167"/>
              <a:gd name="T19" fmla="*/ 155 h 193"/>
              <a:gd name="T20" fmla="*/ 115 w 167"/>
              <a:gd name="T21" fmla="*/ 176 h 193"/>
              <a:gd name="T22" fmla="*/ 99 w 167"/>
              <a:gd name="T23" fmla="*/ 192 h 193"/>
              <a:gd name="T24" fmla="*/ 41 w 167"/>
              <a:gd name="T25" fmla="*/ 182 h 193"/>
              <a:gd name="T26" fmla="*/ 0 w 167"/>
              <a:gd name="T27" fmla="*/ 151 h 193"/>
              <a:gd name="T28" fmla="*/ 16 w 167"/>
              <a:gd name="T29" fmla="*/ 135 h 193"/>
              <a:gd name="T30" fmla="*/ 6 w 167"/>
              <a:gd name="T31" fmla="*/ 114 h 193"/>
              <a:gd name="T32" fmla="*/ 31 w 167"/>
              <a:gd name="T33" fmla="*/ 83 h 193"/>
              <a:gd name="T34" fmla="*/ 84 w 167"/>
              <a:gd name="T35" fmla="*/ 83 h 193"/>
              <a:gd name="T36" fmla="*/ 94 w 167"/>
              <a:gd name="T37" fmla="*/ 68 h 193"/>
              <a:gd name="T38" fmla="*/ 57 w 167"/>
              <a:gd name="T39" fmla="*/ 31 h 193"/>
              <a:gd name="T40" fmla="*/ 72 w 167"/>
              <a:gd name="T41" fmla="*/ 0 h 193"/>
              <a:gd name="T42" fmla="*/ 150 w 167"/>
              <a:gd name="T43" fmla="*/ 0 h 193"/>
              <a:gd name="T44" fmla="*/ 150 w 167"/>
              <a:gd name="T45" fmla="*/ 0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7"/>
              <a:gd name="T70" fmla="*/ 0 h 193"/>
              <a:gd name="T71" fmla="*/ 167 w 167"/>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7" h="193">
                <a:moveTo>
                  <a:pt x="150" y="0"/>
                </a:moveTo>
                <a:lnTo>
                  <a:pt x="140" y="83"/>
                </a:lnTo>
                <a:lnTo>
                  <a:pt x="150" y="94"/>
                </a:lnTo>
                <a:lnTo>
                  <a:pt x="160" y="98"/>
                </a:lnTo>
                <a:lnTo>
                  <a:pt x="166" y="98"/>
                </a:lnTo>
                <a:lnTo>
                  <a:pt x="166" y="114"/>
                </a:lnTo>
                <a:lnTo>
                  <a:pt x="140" y="125"/>
                </a:lnTo>
                <a:lnTo>
                  <a:pt x="140" y="141"/>
                </a:lnTo>
                <a:lnTo>
                  <a:pt x="135" y="155"/>
                </a:lnTo>
                <a:lnTo>
                  <a:pt x="125" y="155"/>
                </a:lnTo>
                <a:lnTo>
                  <a:pt x="115" y="176"/>
                </a:lnTo>
                <a:lnTo>
                  <a:pt x="99" y="192"/>
                </a:lnTo>
                <a:lnTo>
                  <a:pt x="41" y="182"/>
                </a:lnTo>
                <a:lnTo>
                  <a:pt x="0" y="151"/>
                </a:lnTo>
                <a:lnTo>
                  <a:pt x="16" y="135"/>
                </a:lnTo>
                <a:lnTo>
                  <a:pt x="6" y="114"/>
                </a:lnTo>
                <a:lnTo>
                  <a:pt x="31" y="83"/>
                </a:lnTo>
                <a:lnTo>
                  <a:pt x="84" y="83"/>
                </a:lnTo>
                <a:lnTo>
                  <a:pt x="94" y="68"/>
                </a:lnTo>
                <a:lnTo>
                  <a:pt x="57" y="31"/>
                </a:lnTo>
                <a:lnTo>
                  <a:pt x="72" y="0"/>
                </a:lnTo>
                <a:lnTo>
                  <a:pt x="150"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6" name="Freeform 193" descr="Diagonales larges vers le bas">
            <a:extLst>
              <a:ext uri="{FF2B5EF4-FFF2-40B4-BE49-F238E27FC236}">
                <a16:creationId xmlns:a16="http://schemas.microsoft.com/office/drawing/2014/main" id="{37492C5C-50D9-8149-AB99-24C9E859D57C}"/>
              </a:ext>
            </a:extLst>
          </p:cNvPr>
          <p:cNvSpPr>
            <a:spLocks noChangeArrowheads="1"/>
          </p:cNvSpPr>
          <p:nvPr/>
        </p:nvSpPr>
        <p:spPr bwMode="auto">
          <a:xfrm>
            <a:off x="3006795" y="4513591"/>
            <a:ext cx="125903" cy="196748"/>
          </a:xfrm>
          <a:custGeom>
            <a:avLst/>
            <a:gdLst>
              <a:gd name="T0" fmla="*/ 72 w 207"/>
              <a:gd name="T1" fmla="*/ 0 h 307"/>
              <a:gd name="T2" fmla="*/ 134 w 207"/>
              <a:gd name="T3" fmla="*/ 41 h 307"/>
              <a:gd name="T4" fmla="*/ 114 w 207"/>
              <a:gd name="T5" fmla="*/ 84 h 307"/>
              <a:gd name="T6" fmla="*/ 139 w 207"/>
              <a:gd name="T7" fmla="*/ 68 h 307"/>
              <a:gd name="T8" fmla="*/ 190 w 207"/>
              <a:gd name="T9" fmla="*/ 99 h 307"/>
              <a:gd name="T10" fmla="*/ 180 w 207"/>
              <a:gd name="T11" fmla="*/ 141 h 307"/>
              <a:gd name="T12" fmla="*/ 149 w 207"/>
              <a:gd name="T13" fmla="*/ 156 h 307"/>
              <a:gd name="T14" fmla="*/ 139 w 207"/>
              <a:gd name="T15" fmla="*/ 192 h 307"/>
              <a:gd name="T16" fmla="*/ 180 w 207"/>
              <a:gd name="T17" fmla="*/ 218 h 307"/>
              <a:gd name="T18" fmla="*/ 206 w 207"/>
              <a:gd name="T19" fmla="*/ 286 h 307"/>
              <a:gd name="T20" fmla="*/ 175 w 207"/>
              <a:gd name="T21" fmla="*/ 290 h 307"/>
              <a:gd name="T22" fmla="*/ 124 w 207"/>
              <a:gd name="T23" fmla="*/ 306 h 307"/>
              <a:gd name="T24" fmla="*/ 72 w 207"/>
              <a:gd name="T25" fmla="*/ 290 h 307"/>
              <a:gd name="T26" fmla="*/ 57 w 207"/>
              <a:gd name="T27" fmla="*/ 249 h 307"/>
              <a:gd name="T28" fmla="*/ 72 w 207"/>
              <a:gd name="T29" fmla="*/ 192 h 307"/>
              <a:gd name="T30" fmla="*/ 57 w 207"/>
              <a:gd name="T31" fmla="*/ 166 h 307"/>
              <a:gd name="T32" fmla="*/ 46 w 207"/>
              <a:gd name="T33" fmla="*/ 129 h 307"/>
              <a:gd name="T34" fmla="*/ 30 w 207"/>
              <a:gd name="T35" fmla="*/ 141 h 307"/>
              <a:gd name="T36" fmla="*/ 0 w 207"/>
              <a:gd name="T37" fmla="*/ 109 h 307"/>
              <a:gd name="T38" fmla="*/ 14 w 207"/>
              <a:gd name="T39" fmla="*/ 84 h 307"/>
              <a:gd name="T40" fmla="*/ 14 w 207"/>
              <a:gd name="T41" fmla="*/ 68 h 307"/>
              <a:gd name="T42" fmla="*/ 46 w 207"/>
              <a:gd name="T43" fmla="*/ 57 h 307"/>
              <a:gd name="T44" fmla="*/ 30 w 207"/>
              <a:gd name="T45" fmla="*/ 31 h 307"/>
              <a:gd name="T46" fmla="*/ 72 w 207"/>
              <a:gd name="T47" fmla="*/ 0 h 307"/>
              <a:gd name="T48" fmla="*/ 72 w 207"/>
              <a:gd name="T49" fmla="*/ 0 h 3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7"/>
              <a:gd name="T76" fmla="*/ 0 h 307"/>
              <a:gd name="T77" fmla="*/ 207 w 207"/>
              <a:gd name="T78" fmla="*/ 307 h 3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7" h="307">
                <a:moveTo>
                  <a:pt x="72" y="0"/>
                </a:moveTo>
                <a:lnTo>
                  <a:pt x="134" y="41"/>
                </a:lnTo>
                <a:lnTo>
                  <a:pt x="114" y="84"/>
                </a:lnTo>
                <a:lnTo>
                  <a:pt x="139" y="68"/>
                </a:lnTo>
                <a:lnTo>
                  <a:pt x="190" y="99"/>
                </a:lnTo>
                <a:lnTo>
                  <a:pt x="180" y="141"/>
                </a:lnTo>
                <a:lnTo>
                  <a:pt x="149" y="156"/>
                </a:lnTo>
                <a:lnTo>
                  <a:pt x="139" y="192"/>
                </a:lnTo>
                <a:lnTo>
                  <a:pt x="180" y="218"/>
                </a:lnTo>
                <a:lnTo>
                  <a:pt x="206" y="286"/>
                </a:lnTo>
                <a:lnTo>
                  <a:pt x="175" y="290"/>
                </a:lnTo>
                <a:lnTo>
                  <a:pt x="124" y="306"/>
                </a:lnTo>
                <a:lnTo>
                  <a:pt x="72" y="290"/>
                </a:lnTo>
                <a:lnTo>
                  <a:pt x="57" y="249"/>
                </a:lnTo>
                <a:lnTo>
                  <a:pt x="72" y="192"/>
                </a:lnTo>
                <a:lnTo>
                  <a:pt x="57" y="166"/>
                </a:lnTo>
                <a:lnTo>
                  <a:pt x="46" y="129"/>
                </a:lnTo>
                <a:lnTo>
                  <a:pt x="30" y="141"/>
                </a:lnTo>
                <a:lnTo>
                  <a:pt x="0" y="109"/>
                </a:lnTo>
                <a:lnTo>
                  <a:pt x="14" y="84"/>
                </a:lnTo>
                <a:lnTo>
                  <a:pt x="14" y="68"/>
                </a:lnTo>
                <a:lnTo>
                  <a:pt x="46" y="57"/>
                </a:lnTo>
                <a:lnTo>
                  <a:pt x="30" y="31"/>
                </a:lnTo>
                <a:lnTo>
                  <a:pt x="72"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7" name="Freeform 194">
            <a:extLst>
              <a:ext uri="{FF2B5EF4-FFF2-40B4-BE49-F238E27FC236}">
                <a16:creationId xmlns:a16="http://schemas.microsoft.com/office/drawing/2014/main" id="{D3D72488-831C-2D40-BD23-C53159765F86}"/>
              </a:ext>
            </a:extLst>
          </p:cNvPr>
          <p:cNvSpPr>
            <a:spLocks noChangeArrowheads="1"/>
          </p:cNvSpPr>
          <p:nvPr/>
        </p:nvSpPr>
        <p:spPr bwMode="auto">
          <a:xfrm>
            <a:off x="2665936" y="4166480"/>
            <a:ext cx="72164" cy="52787"/>
          </a:xfrm>
          <a:custGeom>
            <a:avLst/>
            <a:gdLst>
              <a:gd name="T0" fmla="*/ 119 w 120"/>
              <a:gd name="T1" fmla="*/ 6 h 84"/>
              <a:gd name="T2" fmla="*/ 119 w 120"/>
              <a:gd name="T3" fmla="*/ 47 h 84"/>
              <a:gd name="T4" fmla="*/ 119 w 120"/>
              <a:gd name="T5" fmla="*/ 83 h 84"/>
              <a:gd name="T6" fmla="*/ 27 w 120"/>
              <a:gd name="T7" fmla="*/ 83 h 84"/>
              <a:gd name="T8" fmla="*/ 0 w 120"/>
              <a:gd name="T9" fmla="*/ 73 h 84"/>
              <a:gd name="T10" fmla="*/ 11 w 120"/>
              <a:gd name="T11" fmla="*/ 47 h 84"/>
              <a:gd name="T12" fmla="*/ 99 w 120"/>
              <a:gd name="T13" fmla="*/ 57 h 84"/>
              <a:gd name="T14" fmla="*/ 78 w 120"/>
              <a:gd name="T15" fmla="*/ 41 h 84"/>
              <a:gd name="T16" fmla="*/ 68 w 120"/>
              <a:gd name="T17" fmla="*/ 20 h 84"/>
              <a:gd name="T18" fmla="*/ 52 w 120"/>
              <a:gd name="T19" fmla="*/ 0 h 84"/>
              <a:gd name="T20" fmla="*/ 93 w 120"/>
              <a:gd name="T21" fmla="*/ 0 h 84"/>
              <a:gd name="T22" fmla="*/ 119 w 120"/>
              <a:gd name="T23" fmla="*/ 6 h 84"/>
              <a:gd name="T24" fmla="*/ 119 w 120"/>
              <a:gd name="T25" fmla="*/ 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84"/>
              <a:gd name="T41" fmla="*/ 120 w 120"/>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84">
                <a:moveTo>
                  <a:pt x="119" y="6"/>
                </a:moveTo>
                <a:lnTo>
                  <a:pt x="119" y="47"/>
                </a:lnTo>
                <a:lnTo>
                  <a:pt x="119" y="83"/>
                </a:lnTo>
                <a:lnTo>
                  <a:pt x="27" y="83"/>
                </a:lnTo>
                <a:lnTo>
                  <a:pt x="0" y="73"/>
                </a:lnTo>
                <a:lnTo>
                  <a:pt x="11" y="47"/>
                </a:lnTo>
                <a:lnTo>
                  <a:pt x="99" y="57"/>
                </a:lnTo>
                <a:lnTo>
                  <a:pt x="78" y="41"/>
                </a:lnTo>
                <a:lnTo>
                  <a:pt x="68" y="20"/>
                </a:lnTo>
                <a:lnTo>
                  <a:pt x="52" y="0"/>
                </a:lnTo>
                <a:lnTo>
                  <a:pt x="93" y="0"/>
                </a:lnTo>
                <a:lnTo>
                  <a:pt x="119" y="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8" name="Freeform 195">
            <a:extLst>
              <a:ext uri="{FF2B5EF4-FFF2-40B4-BE49-F238E27FC236}">
                <a16:creationId xmlns:a16="http://schemas.microsoft.com/office/drawing/2014/main" id="{B5830A09-A3F9-E247-B43C-C92A8B30CDE3}"/>
              </a:ext>
            </a:extLst>
          </p:cNvPr>
          <p:cNvSpPr>
            <a:spLocks noChangeArrowheads="1"/>
          </p:cNvSpPr>
          <p:nvPr/>
        </p:nvSpPr>
        <p:spPr bwMode="auto">
          <a:xfrm>
            <a:off x="2248307" y="4280051"/>
            <a:ext cx="168894" cy="81578"/>
          </a:xfrm>
          <a:custGeom>
            <a:avLst/>
            <a:gdLst>
              <a:gd name="T0" fmla="*/ 41 w 275"/>
              <a:gd name="T1" fmla="*/ 4 h 130"/>
              <a:gd name="T2" fmla="*/ 67 w 275"/>
              <a:gd name="T3" fmla="*/ 4 h 130"/>
              <a:gd name="T4" fmla="*/ 119 w 275"/>
              <a:gd name="T5" fmla="*/ 4 h 130"/>
              <a:gd name="T6" fmla="*/ 176 w 275"/>
              <a:gd name="T7" fmla="*/ 0 h 130"/>
              <a:gd name="T8" fmla="*/ 207 w 275"/>
              <a:gd name="T9" fmla="*/ 4 h 130"/>
              <a:gd name="T10" fmla="*/ 243 w 275"/>
              <a:gd name="T11" fmla="*/ 4 h 130"/>
              <a:gd name="T12" fmla="*/ 253 w 275"/>
              <a:gd name="T13" fmla="*/ 20 h 130"/>
              <a:gd name="T14" fmla="*/ 233 w 275"/>
              <a:gd name="T15" fmla="*/ 31 h 130"/>
              <a:gd name="T16" fmla="*/ 274 w 275"/>
              <a:gd name="T17" fmla="*/ 41 h 130"/>
              <a:gd name="T18" fmla="*/ 217 w 275"/>
              <a:gd name="T19" fmla="*/ 61 h 130"/>
              <a:gd name="T20" fmla="*/ 202 w 275"/>
              <a:gd name="T21" fmla="*/ 47 h 130"/>
              <a:gd name="T22" fmla="*/ 191 w 275"/>
              <a:gd name="T23" fmla="*/ 61 h 130"/>
              <a:gd name="T24" fmla="*/ 165 w 275"/>
              <a:gd name="T25" fmla="*/ 88 h 130"/>
              <a:gd name="T26" fmla="*/ 135 w 275"/>
              <a:gd name="T27" fmla="*/ 98 h 130"/>
              <a:gd name="T28" fmla="*/ 108 w 275"/>
              <a:gd name="T29" fmla="*/ 129 h 130"/>
              <a:gd name="T30" fmla="*/ 92 w 275"/>
              <a:gd name="T31" fmla="*/ 129 h 130"/>
              <a:gd name="T32" fmla="*/ 82 w 275"/>
              <a:gd name="T33" fmla="*/ 123 h 130"/>
              <a:gd name="T34" fmla="*/ 78 w 275"/>
              <a:gd name="T35" fmla="*/ 113 h 130"/>
              <a:gd name="T36" fmla="*/ 67 w 275"/>
              <a:gd name="T37" fmla="*/ 88 h 130"/>
              <a:gd name="T38" fmla="*/ 36 w 275"/>
              <a:gd name="T39" fmla="*/ 72 h 130"/>
              <a:gd name="T40" fmla="*/ 0 w 275"/>
              <a:gd name="T41" fmla="*/ 61 h 130"/>
              <a:gd name="T42" fmla="*/ 10 w 275"/>
              <a:gd name="T43" fmla="*/ 61 h 130"/>
              <a:gd name="T44" fmla="*/ 16 w 275"/>
              <a:gd name="T45" fmla="*/ 47 h 130"/>
              <a:gd name="T46" fmla="*/ 16 w 275"/>
              <a:gd name="T47" fmla="*/ 31 h 130"/>
              <a:gd name="T48" fmla="*/ 41 w 275"/>
              <a:gd name="T49" fmla="*/ 20 h 130"/>
              <a:gd name="T50" fmla="*/ 41 w 275"/>
              <a:gd name="T51" fmla="*/ 4 h 130"/>
              <a:gd name="T52" fmla="*/ 41 w 275"/>
              <a:gd name="T53" fmla="*/ 4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5"/>
              <a:gd name="T82" fmla="*/ 0 h 130"/>
              <a:gd name="T83" fmla="*/ 275 w 275"/>
              <a:gd name="T84" fmla="*/ 130 h 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5" h="130">
                <a:moveTo>
                  <a:pt x="41" y="4"/>
                </a:moveTo>
                <a:lnTo>
                  <a:pt x="67" y="4"/>
                </a:lnTo>
                <a:lnTo>
                  <a:pt x="119" y="4"/>
                </a:lnTo>
                <a:lnTo>
                  <a:pt x="176" y="0"/>
                </a:lnTo>
                <a:lnTo>
                  <a:pt x="207" y="4"/>
                </a:lnTo>
                <a:lnTo>
                  <a:pt x="243" y="4"/>
                </a:lnTo>
                <a:lnTo>
                  <a:pt x="253" y="20"/>
                </a:lnTo>
                <a:lnTo>
                  <a:pt x="233" y="31"/>
                </a:lnTo>
                <a:lnTo>
                  <a:pt x="274" y="41"/>
                </a:lnTo>
                <a:lnTo>
                  <a:pt x="217" y="61"/>
                </a:lnTo>
                <a:lnTo>
                  <a:pt x="202" y="47"/>
                </a:lnTo>
                <a:lnTo>
                  <a:pt x="191" y="61"/>
                </a:lnTo>
                <a:lnTo>
                  <a:pt x="165" y="88"/>
                </a:lnTo>
                <a:lnTo>
                  <a:pt x="135" y="98"/>
                </a:lnTo>
                <a:lnTo>
                  <a:pt x="108" y="129"/>
                </a:lnTo>
                <a:lnTo>
                  <a:pt x="92" y="129"/>
                </a:lnTo>
                <a:lnTo>
                  <a:pt x="82" y="123"/>
                </a:lnTo>
                <a:lnTo>
                  <a:pt x="78" y="113"/>
                </a:lnTo>
                <a:lnTo>
                  <a:pt x="67" y="88"/>
                </a:lnTo>
                <a:lnTo>
                  <a:pt x="36" y="72"/>
                </a:lnTo>
                <a:lnTo>
                  <a:pt x="0" y="61"/>
                </a:lnTo>
                <a:lnTo>
                  <a:pt x="10" y="61"/>
                </a:lnTo>
                <a:lnTo>
                  <a:pt x="16" y="47"/>
                </a:lnTo>
                <a:lnTo>
                  <a:pt x="16" y="31"/>
                </a:lnTo>
                <a:lnTo>
                  <a:pt x="41" y="20"/>
                </a:lnTo>
                <a:lnTo>
                  <a:pt x="41" y="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199" name="Freeform 196">
            <a:extLst>
              <a:ext uri="{FF2B5EF4-FFF2-40B4-BE49-F238E27FC236}">
                <a16:creationId xmlns:a16="http://schemas.microsoft.com/office/drawing/2014/main" id="{CDCEC1D5-A8AE-BB42-9655-3EFA0ED983E9}"/>
              </a:ext>
            </a:extLst>
          </p:cNvPr>
          <p:cNvSpPr>
            <a:spLocks noChangeArrowheads="1"/>
          </p:cNvSpPr>
          <p:nvPr/>
        </p:nvSpPr>
        <p:spPr bwMode="auto">
          <a:xfrm>
            <a:off x="2564599" y="4203271"/>
            <a:ext cx="50669" cy="19195"/>
          </a:xfrm>
          <a:custGeom>
            <a:avLst/>
            <a:gdLst>
              <a:gd name="T0" fmla="*/ 47 w 84"/>
              <a:gd name="T1" fmla="*/ 31 h 32"/>
              <a:gd name="T2" fmla="*/ 16 w 84"/>
              <a:gd name="T3" fmla="*/ 31 h 32"/>
              <a:gd name="T4" fmla="*/ 0 w 84"/>
              <a:gd name="T5" fmla="*/ 15 h 32"/>
              <a:gd name="T6" fmla="*/ 16 w 84"/>
              <a:gd name="T7" fmla="*/ 0 h 32"/>
              <a:gd name="T8" fmla="*/ 67 w 84"/>
              <a:gd name="T9" fmla="*/ 10 h 32"/>
              <a:gd name="T10" fmla="*/ 83 w 84"/>
              <a:gd name="T11" fmla="*/ 31 h 32"/>
              <a:gd name="T12" fmla="*/ 47 w 84"/>
              <a:gd name="T13" fmla="*/ 31 h 32"/>
              <a:gd name="T14" fmla="*/ 47 w 84"/>
              <a:gd name="T15" fmla="*/ 31 h 32"/>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32"/>
              <a:gd name="T26" fmla="*/ 84 w 84"/>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32">
                <a:moveTo>
                  <a:pt x="47" y="31"/>
                </a:moveTo>
                <a:lnTo>
                  <a:pt x="16" y="31"/>
                </a:lnTo>
                <a:lnTo>
                  <a:pt x="0" y="15"/>
                </a:lnTo>
                <a:lnTo>
                  <a:pt x="16" y="0"/>
                </a:lnTo>
                <a:lnTo>
                  <a:pt x="67" y="10"/>
                </a:lnTo>
                <a:lnTo>
                  <a:pt x="83" y="31"/>
                </a:lnTo>
                <a:lnTo>
                  <a:pt x="47"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0" name="Freeform 197" descr="Diagonales larges vers le bas">
            <a:extLst>
              <a:ext uri="{FF2B5EF4-FFF2-40B4-BE49-F238E27FC236}">
                <a16:creationId xmlns:a16="http://schemas.microsoft.com/office/drawing/2014/main" id="{CE3D8EE5-5123-674B-BE6D-37E7D9BC912A}"/>
              </a:ext>
            </a:extLst>
          </p:cNvPr>
          <p:cNvSpPr>
            <a:spLocks noChangeArrowheads="1"/>
          </p:cNvSpPr>
          <p:nvPr/>
        </p:nvSpPr>
        <p:spPr bwMode="auto">
          <a:xfrm>
            <a:off x="2817941" y="1965450"/>
            <a:ext cx="522037" cy="659029"/>
          </a:xfrm>
          <a:custGeom>
            <a:avLst/>
            <a:gdLst>
              <a:gd name="T0" fmla="*/ 497 w 850"/>
              <a:gd name="T1" fmla="*/ 1014 h 1032"/>
              <a:gd name="T2" fmla="*/ 373 w 850"/>
              <a:gd name="T3" fmla="*/ 889 h 1032"/>
              <a:gd name="T4" fmla="*/ 352 w 850"/>
              <a:gd name="T5" fmla="*/ 838 h 1032"/>
              <a:gd name="T6" fmla="*/ 306 w 850"/>
              <a:gd name="T7" fmla="*/ 797 h 1032"/>
              <a:gd name="T8" fmla="*/ 218 w 850"/>
              <a:gd name="T9" fmla="*/ 797 h 1032"/>
              <a:gd name="T10" fmla="*/ 218 w 850"/>
              <a:gd name="T11" fmla="*/ 699 h 1032"/>
              <a:gd name="T12" fmla="*/ 336 w 850"/>
              <a:gd name="T13" fmla="*/ 703 h 1032"/>
              <a:gd name="T14" fmla="*/ 352 w 850"/>
              <a:gd name="T15" fmla="*/ 656 h 1032"/>
              <a:gd name="T16" fmla="*/ 456 w 850"/>
              <a:gd name="T17" fmla="*/ 590 h 1032"/>
              <a:gd name="T18" fmla="*/ 430 w 850"/>
              <a:gd name="T19" fmla="*/ 482 h 1032"/>
              <a:gd name="T20" fmla="*/ 373 w 850"/>
              <a:gd name="T21" fmla="*/ 439 h 1032"/>
              <a:gd name="T22" fmla="*/ 373 w 850"/>
              <a:gd name="T23" fmla="*/ 347 h 1032"/>
              <a:gd name="T24" fmla="*/ 332 w 850"/>
              <a:gd name="T25" fmla="*/ 331 h 1032"/>
              <a:gd name="T26" fmla="*/ 238 w 850"/>
              <a:gd name="T27" fmla="*/ 331 h 1032"/>
              <a:gd name="T28" fmla="*/ 172 w 850"/>
              <a:gd name="T29" fmla="*/ 331 h 1032"/>
              <a:gd name="T30" fmla="*/ 21 w 850"/>
              <a:gd name="T31" fmla="*/ 269 h 1032"/>
              <a:gd name="T32" fmla="*/ 62 w 850"/>
              <a:gd name="T33" fmla="*/ 196 h 1032"/>
              <a:gd name="T34" fmla="*/ 52 w 850"/>
              <a:gd name="T35" fmla="*/ 114 h 1032"/>
              <a:gd name="T36" fmla="*/ 135 w 850"/>
              <a:gd name="T37" fmla="*/ 36 h 1032"/>
              <a:gd name="T38" fmla="*/ 264 w 850"/>
              <a:gd name="T39" fmla="*/ 26 h 1032"/>
              <a:gd name="T40" fmla="*/ 172 w 850"/>
              <a:gd name="T41" fmla="*/ 119 h 1032"/>
              <a:gd name="T42" fmla="*/ 104 w 850"/>
              <a:gd name="T43" fmla="*/ 237 h 1032"/>
              <a:gd name="T44" fmla="*/ 176 w 850"/>
              <a:gd name="T45" fmla="*/ 186 h 1032"/>
              <a:gd name="T46" fmla="*/ 228 w 850"/>
              <a:gd name="T47" fmla="*/ 104 h 1032"/>
              <a:gd name="T48" fmla="*/ 404 w 850"/>
              <a:gd name="T49" fmla="*/ 47 h 1032"/>
              <a:gd name="T50" fmla="*/ 389 w 850"/>
              <a:gd name="T51" fmla="*/ 135 h 1032"/>
              <a:gd name="T52" fmla="*/ 404 w 850"/>
              <a:gd name="T53" fmla="*/ 176 h 1032"/>
              <a:gd name="T54" fmla="*/ 471 w 850"/>
              <a:gd name="T55" fmla="*/ 155 h 1032"/>
              <a:gd name="T56" fmla="*/ 565 w 850"/>
              <a:gd name="T57" fmla="*/ 202 h 1032"/>
              <a:gd name="T58" fmla="*/ 524 w 850"/>
              <a:gd name="T59" fmla="*/ 243 h 1032"/>
              <a:gd name="T60" fmla="*/ 612 w 850"/>
              <a:gd name="T61" fmla="*/ 264 h 1032"/>
              <a:gd name="T62" fmla="*/ 647 w 850"/>
              <a:gd name="T63" fmla="*/ 331 h 1032"/>
              <a:gd name="T64" fmla="*/ 678 w 850"/>
              <a:gd name="T65" fmla="*/ 403 h 1032"/>
              <a:gd name="T66" fmla="*/ 673 w 850"/>
              <a:gd name="T67" fmla="*/ 445 h 1032"/>
              <a:gd name="T68" fmla="*/ 663 w 850"/>
              <a:gd name="T69" fmla="*/ 497 h 1032"/>
              <a:gd name="T70" fmla="*/ 766 w 850"/>
              <a:gd name="T71" fmla="*/ 590 h 1032"/>
              <a:gd name="T72" fmla="*/ 849 w 850"/>
              <a:gd name="T73" fmla="*/ 672 h 1032"/>
              <a:gd name="T74" fmla="*/ 745 w 850"/>
              <a:gd name="T75" fmla="*/ 756 h 1032"/>
              <a:gd name="T76" fmla="*/ 663 w 850"/>
              <a:gd name="T77" fmla="*/ 714 h 1032"/>
              <a:gd name="T78" fmla="*/ 622 w 850"/>
              <a:gd name="T79" fmla="*/ 703 h 1032"/>
              <a:gd name="T80" fmla="*/ 622 w 850"/>
              <a:gd name="T81" fmla="*/ 807 h 1032"/>
              <a:gd name="T82" fmla="*/ 637 w 850"/>
              <a:gd name="T83" fmla="*/ 962 h 1032"/>
              <a:gd name="T84" fmla="*/ 555 w 850"/>
              <a:gd name="T85" fmla="*/ 921 h 1032"/>
              <a:gd name="T86" fmla="*/ 565 w 850"/>
              <a:gd name="T87" fmla="*/ 999 h 10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0"/>
              <a:gd name="T133" fmla="*/ 0 h 1032"/>
              <a:gd name="T134" fmla="*/ 850 w 850"/>
              <a:gd name="T135" fmla="*/ 1032 h 10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0" h="1032">
                <a:moveTo>
                  <a:pt x="565" y="1031"/>
                </a:moveTo>
                <a:lnTo>
                  <a:pt x="528" y="1031"/>
                </a:lnTo>
                <a:lnTo>
                  <a:pt x="497" y="1014"/>
                </a:lnTo>
                <a:lnTo>
                  <a:pt x="440" y="957"/>
                </a:lnTo>
                <a:lnTo>
                  <a:pt x="393" y="931"/>
                </a:lnTo>
                <a:lnTo>
                  <a:pt x="373" y="889"/>
                </a:lnTo>
                <a:lnTo>
                  <a:pt x="379" y="879"/>
                </a:lnTo>
                <a:lnTo>
                  <a:pt x="389" y="864"/>
                </a:lnTo>
                <a:lnTo>
                  <a:pt x="352" y="838"/>
                </a:lnTo>
                <a:lnTo>
                  <a:pt x="332" y="797"/>
                </a:lnTo>
                <a:lnTo>
                  <a:pt x="311" y="781"/>
                </a:lnTo>
                <a:lnTo>
                  <a:pt x="306" y="797"/>
                </a:lnTo>
                <a:lnTo>
                  <a:pt x="270" y="787"/>
                </a:lnTo>
                <a:lnTo>
                  <a:pt x="254" y="787"/>
                </a:lnTo>
                <a:lnTo>
                  <a:pt x="218" y="797"/>
                </a:lnTo>
                <a:lnTo>
                  <a:pt x="176" y="771"/>
                </a:lnTo>
                <a:lnTo>
                  <a:pt x="187" y="729"/>
                </a:lnTo>
                <a:lnTo>
                  <a:pt x="218" y="699"/>
                </a:lnTo>
                <a:lnTo>
                  <a:pt x="238" y="703"/>
                </a:lnTo>
                <a:lnTo>
                  <a:pt x="295" y="719"/>
                </a:lnTo>
                <a:lnTo>
                  <a:pt x="336" y="703"/>
                </a:lnTo>
                <a:lnTo>
                  <a:pt x="363" y="714"/>
                </a:lnTo>
                <a:lnTo>
                  <a:pt x="373" y="688"/>
                </a:lnTo>
                <a:lnTo>
                  <a:pt x="352" y="656"/>
                </a:lnTo>
                <a:lnTo>
                  <a:pt x="379" y="646"/>
                </a:lnTo>
                <a:lnTo>
                  <a:pt x="420" y="621"/>
                </a:lnTo>
                <a:lnTo>
                  <a:pt x="456" y="590"/>
                </a:lnTo>
                <a:lnTo>
                  <a:pt x="456" y="554"/>
                </a:lnTo>
                <a:lnTo>
                  <a:pt x="456" y="512"/>
                </a:lnTo>
                <a:lnTo>
                  <a:pt x="430" y="482"/>
                </a:lnTo>
                <a:lnTo>
                  <a:pt x="420" y="455"/>
                </a:lnTo>
                <a:lnTo>
                  <a:pt x="363" y="460"/>
                </a:lnTo>
                <a:lnTo>
                  <a:pt x="373" y="439"/>
                </a:lnTo>
                <a:lnTo>
                  <a:pt x="404" y="439"/>
                </a:lnTo>
                <a:lnTo>
                  <a:pt x="373" y="393"/>
                </a:lnTo>
                <a:lnTo>
                  <a:pt x="373" y="347"/>
                </a:lnTo>
                <a:lnTo>
                  <a:pt x="348" y="310"/>
                </a:lnTo>
                <a:lnTo>
                  <a:pt x="311" y="310"/>
                </a:lnTo>
                <a:lnTo>
                  <a:pt x="332" y="331"/>
                </a:lnTo>
                <a:lnTo>
                  <a:pt x="321" y="362"/>
                </a:lnTo>
                <a:lnTo>
                  <a:pt x="295" y="362"/>
                </a:lnTo>
                <a:lnTo>
                  <a:pt x="238" y="331"/>
                </a:lnTo>
                <a:lnTo>
                  <a:pt x="244" y="362"/>
                </a:lnTo>
                <a:lnTo>
                  <a:pt x="218" y="347"/>
                </a:lnTo>
                <a:lnTo>
                  <a:pt x="172" y="331"/>
                </a:lnTo>
                <a:lnTo>
                  <a:pt x="109" y="310"/>
                </a:lnTo>
                <a:lnTo>
                  <a:pt x="68" y="280"/>
                </a:lnTo>
                <a:lnTo>
                  <a:pt x="21" y="269"/>
                </a:lnTo>
                <a:lnTo>
                  <a:pt x="0" y="212"/>
                </a:lnTo>
                <a:lnTo>
                  <a:pt x="62" y="223"/>
                </a:lnTo>
                <a:lnTo>
                  <a:pt x="62" y="196"/>
                </a:lnTo>
                <a:lnTo>
                  <a:pt x="0" y="176"/>
                </a:lnTo>
                <a:lnTo>
                  <a:pt x="27" y="119"/>
                </a:lnTo>
                <a:lnTo>
                  <a:pt x="52" y="114"/>
                </a:lnTo>
                <a:lnTo>
                  <a:pt x="47" y="104"/>
                </a:lnTo>
                <a:lnTo>
                  <a:pt x="94" y="62"/>
                </a:lnTo>
                <a:lnTo>
                  <a:pt x="135" y="36"/>
                </a:lnTo>
                <a:lnTo>
                  <a:pt x="197" y="0"/>
                </a:lnTo>
                <a:lnTo>
                  <a:pt x="295" y="10"/>
                </a:lnTo>
                <a:lnTo>
                  <a:pt x="264" y="26"/>
                </a:lnTo>
                <a:lnTo>
                  <a:pt x="218" y="51"/>
                </a:lnTo>
                <a:lnTo>
                  <a:pt x="172" y="88"/>
                </a:lnTo>
                <a:lnTo>
                  <a:pt x="172" y="119"/>
                </a:lnTo>
                <a:lnTo>
                  <a:pt x="145" y="161"/>
                </a:lnTo>
                <a:lnTo>
                  <a:pt x="160" y="202"/>
                </a:lnTo>
                <a:lnTo>
                  <a:pt x="104" y="237"/>
                </a:lnTo>
                <a:lnTo>
                  <a:pt x="156" y="243"/>
                </a:lnTo>
                <a:lnTo>
                  <a:pt x="197" y="196"/>
                </a:lnTo>
                <a:lnTo>
                  <a:pt x="176" y="186"/>
                </a:lnTo>
                <a:lnTo>
                  <a:pt x="197" y="145"/>
                </a:lnTo>
                <a:lnTo>
                  <a:pt x="218" y="135"/>
                </a:lnTo>
                <a:lnTo>
                  <a:pt x="228" y="104"/>
                </a:lnTo>
                <a:lnTo>
                  <a:pt x="264" y="78"/>
                </a:lnTo>
                <a:lnTo>
                  <a:pt x="311" y="51"/>
                </a:lnTo>
                <a:lnTo>
                  <a:pt x="404" y="47"/>
                </a:lnTo>
                <a:lnTo>
                  <a:pt x="393" y="78"/>
                </a:lnTo>
                <a:lnTo>
                  <a:pt x="404" y="93"/>
                </a:lnTo>
                <a:lnTo>
                  <a:pt x="389" y="135"/>
                </a:lnTo>
                <a:lnTo>
                  <a:pt x="348" y="196"/>
                </a:lnTo>
                <a:lnTo>
                  <a:pt x="389" y="171"/>
                </a:lnTo>
                <a:lnTo>
                  <a:pt x="404" y="176"/>
                </a:lnTo>
                <a:lnTo>
                  <a:pt x="446" y="196"/>
                </a:lnTo>
                <a:lnTo>
                  <a:pt x="440" y="171"/>
                </a:lnTo>
                <a:lnTo>
                  <a:pt x="471" y="155"/>
                </a:lnTo>
                <a:lnTo>
                  <a:pt x="502" y="161"/>
                </a:lnTo>
                <a:lnTo>
                  <a:pt x="555" y="176"/>
                </a:lnTo>
                <a:lnTo>
                  <a:pt x="565" y="202"/>
                </a:lnTo>
                <a:lnTo>
                  <a:pt x="524" y="212"/>
                </a:lnTo>
                <a:lnTo>
                  <a:pt x="555" y="227"/>
                </a:lnTo>
                <a:lnTo>
                  <a:pt x="524" y="243"/>
                </a:lnTo>
                <a:lnTo>
                  <a:pt x="569" y="253"/>
                </a:lnTo>
                <a:lnTo>
                  <a:pt x="580" y="295"/>
                </a:lnTo>
                <a:lnTo>
                  <a:pt x="612" y="264"/>
                </a:lnTo>
                <a:lnTo>
                  <a:pt x="637" y="280"/>
                </a:lnTo>
                <a:lnTo>
                  <a:pt x="647" y="305"/>
                </a:lnTo>
                <a:lnTo>
                  <a:pt x="647" y="331"/>
                </a:lnTo>
                <a:lnTo>
                  <a:pt x="678" y="352"/>
                </a:lnTo>
                <a:lnTo>
                  <a:pt x="704" y="378"/>
                </a:lnTo>
                <a:lnTo>
                  <a:pt x="678" y="403"/>
                </a:lnTo>
                <a:lnTo>
                  <a:pt x="715" y="403"/>
                </a:lnTo>
                <a:lnTo>
                  <a:pt x="730" y="439"/>
                </a:lnTo>
                <a:lnTo>
                  <a:pt x="673" y="445"/>
                </a:lnTo>
                <a:lnTo>
                  <a:pt x="741" y="482"/>
                </a:lnTo>
                <a:lnTo>
                  <a:pt x="704" y="482"/>
                </a:lnTo>
                <a:lnTo>
                  <a:pt x="663" y="497"/>
                </a:lnTo>
                <a:lnTo>
                  <a:pt x="688" y="527"/>
                </a:lnTo>
                <a:lnTo>
                  <a:pt x="715" y="570"/>
                </a:lnTo>
                <a:lnTo>
                  <a:pt x="766" y="590"/>
                </a:lnTo>
                <a:lnTo>
                  <a:pt x="782" y="656"/>
                </a:lnTo>
                <a:lnTo>
                  <a:pt x="823" y="656"/>
                </a:lnTo>
                <a:lnTo>
                  <a:pt x="849" y="672"/>
                </a:lnTo>
                <a:lnTo>
                  <a:pt x="839" y="699"/>
                </a:lnTo>
                <a:lnTo>
                  <a:pt x="788" y="740"/>
                </a:lnTo>
                <a:lnTo>
                  <a:pt x="745" y="756"/>
                </a:lnTo>
                <a:lnTo>
                  <a:pt x="720" y="807"/>
                </a:lnTo>
                <a:lnTo>
                  <a:pt x="688" y="771"/>
                </a:lnTo>
                <a:lnTo>
                  <a:pt x="663" y="714"/>
                </a:lnTo>
                <a:lnTo>
                  <a:pt x="647" y="672"/>
                </a:lnTo>
                <a:lnTo>
                  <a:pt x="612" y="672"/>
                </a:lnTo>
                <a:lnTo>
                  <a:pt x="622" y="703"/>
                </a:lnTo>
                <a:lnTo>
                  <a:pt x="580" y="714"/>
                </a:lnTo>
                <a:lnTo>
                  <a:pt x="596" y="766"/>
                </a:lnTo>
                <a:lnTo>
                  <a:pt x="622" y="807"/>
                </a:lnTo>
                <a:lnTo>
                  <a:pt x="657" y="848"/>
                </a:lnTo>
                <a:lnTo>
                  <a:pt x="663" y="916"/>
                </a:lnTo>
                <a:lnTo>
                  <a:pt x="637" y="962"/>
                </a:lnTo>
                <a:lnTo>
                  <a:pt x="622" y="983"/>
                </a:lnTo>
                <a:lnTo>
                  <a:pt x="596" y="962"/>
                </a:lnTo>
                <a:lnTo>
                  <a:pt x="555" y="921"/>
                </a:lnTo>
                <a:lnTo>
                  <a:pt x="497" y="874"/>
                </a:lnTo>
                <a:lnTo>
                  <a:pt x="528" y="946"/>
                </a:lnTo>
                <a:lnTo>
                  <a:pt x="565" y="999"/>
                </a:lnTo>
                <a:lnTo>
                  <a:pt x="565" y="10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1" name="Freeform 198" descr="Diagonales larges vers le bas">
            <a:extLst>
              <a:ext uri="{FF2B5EF4-FFF2-40B4-BE49-F238E27FC236}">
                <a16:creationId xmlns:a16="http://schemas.microsoft.com/office/drawing/2014/main" id="{05D187BB-EE3D-4E49-9D0A-5E178A97B422}"/>
              </a:ext>
            </a:extLst>
          </p:cNvPr>
          <p:cNvSpPr>
            <a:spLocks noChangeArrowheads="1"/>
          </p:cNvSpPr>
          <p:nvPr/>
        </p:nvSpPr>
        <p:spPr bwMode="auto">
          <a:xfrm>
            <a:off x="3006794" y="1405595"/>
            <a:ext cx="744671" cy="460681"/>
          </a:xfrm>
          <a:custGeom>
            <a:avLst/>
            <a:gdLst>
              <a:gd name="T0" fmla="*/ 249 w 1214"/>
              <a:gd name="T1" fmla="*/ 709 h 721"/>
              <a:gd name="T2" fmla="*/ 259 w 1214"/>
              <a:gd name="T3" fmla="*/ 679 h 721"/>
              <a:gd name="T4" fmla="*/ 206 w 1214"/>
              <a:gd name="T5" fmla="*/ 683 h 721"/>
              <a:gd name="T6" fmla="*/ 46 w 1214"/>
              <a:gd name="T7" fmla="*/ 652 h 721"/>
              <a:gd name="T8" fmla="*/ 4 w 1214"/>
              <a:gd name="T9" fmla="*/ 611 h 721"/>
              <a:gd name="T10" fmla="*/ 67 w 1214"/>
              <a:gd name="T11" fmla="*/ 559 h 721"/>
              <a:gd name="T12" fmla="*/ 124 w 1214"/>
              <a:gd name="T13" fmla="*/ 544 h 721"/>
              <a:gd name="T14" fmla="*/ 175 w 1214"/>
              <a:gd name="T15" fmla="*/ 507 h 721"/>
              <a:gd name="T16" fmla="*/ 191 w 1214"/>
              <a:gd name="T17" fmla="*/ 585 h 721"/>
              <a:gd name="T18" fmla="*/ 300 w 1214"/>
              <a:gd name="T19" fmla="*/ 544 h 721"/>
              <a:gd name="T20" fmla="*/ 233 w 1214"/>
              <a:gd name="T21" fmla="*/ 548 h 721"/>
              <a:gd name="T22" fmla="*/ 326 w 1214"/>
              <a:gd name="T23" fmla="*/ 435 h 721"/>
              <a:gd name="T24" fmla="*/ 372 w 1214"/>
              <a:gd name="T25" fmla="*/ 450 h 721"/>
              <a:gd name="T26" fmla="*/ 367 w 1214"/>
              <a:gd name="T27" fmla="*/ 419 h 721"/>
              <a:gd name="T28" fmla="*/ 341 w 1214"/>
              <a:gd name="T29" fmla="*/ 327 h 721"/>
              <a:gd name="T30" fmla="*/ 398 w 1214"/>
              <a:gd name="T31" fmla="*/ 270 h 721"/>
              <a:gd name="T32" fmla="*/ 450 w 1214"/>
              <a:gd name="T33" fmla="*/ 342 h 721"/>
              <a:gd name="T34" fmla="*/ 507 w 1214"/>
              <a:gd name="T35" fmla="*/ 368 h 721"/>
              <a:gd name="T36" fmla="*/ 466 w 1214"/>
              <a:gd name="T37" fmla="*/ 290 h 721"/>
              <a:gd name="T38" fmla="*/ 590 w 1214"/>
              <a:gd name="T39" fmla="*/ 285 h 721"/>
              <a:gd name="T40" fmla="*/ 642 w 1214"/>
              <a:gd name="T41" fmla="*/ 249 h 721"/>
              <a:gd name="T42" fmla="*/ 631 w 1214"/>
              <a:gd name="T43" fmla="*/ 223 h 721"/>
              <a:gd name="T44" fmla="*/ 460 w 1214"/>
              <a:gd name="T45" fmla="*/ 259 h 721"/>
              <a:gd name="T46" fmla="*/ 460 w 1214"/>
              <a:gd name="T47" fmla="*/ 202 h 721"/>
              <a:gd name="T48" fmla="*/ 476 w 1214"/>
              <a:gd name="T49" fmla="*/ 182 h 721"/>
              <a:gd name="T50" fmla="*/ 341 w 1214"/>
              <a:gd name="T51" fmla="*/ 176 h 721"/>
              <a:gd name="T52" fmla="*/ 326 w 1214"/>
              <a:gd name="T53" fmla="*/ 150 h 721"/>
              <a:gd name="T54" fmla="*/ 351 w 1214"/>
              <a:gd name="T55" fmla="*/ 99 h 721"/>
              <a:gd name="T56" fmla="*/ 439 w 1214"/>
              <a:gd name="T57" fmla="*/ 68 h 721"/>
              <a:gd name="T58" fmla="*/ 517 w 1214"/>
              <a:gd name="T59" fmla="*/ 68 h 721"/>
              <a:gd name="T60" fmla="*/ 549 w 1214"/>
              <a:gd name="T61" fmla="*/ 42 h 721"/>
              <a:gd name="T62" fmla="*/ 642 w 1214"/>
              <a:gd name="T63" fmla="*/ 42 h 721"/>
              <a:gd name="T64" fmla="*/ 683 w 1214"/>
              <a:gd name="T65" fmla="*/ 109 h 721"/>
              <a:gd name="T66" fmla="*/ 735 w 1214"/>
              <a:gd name="T67" fmla="*/ 16 h 721"/>
              <a:gd name="T68" fmla="*/ 844 w 1214"/>
              <a:gd name="T69" fmla="*/ 84 h 721"/>
              <a:gd name="T70" fmla="*/ 926 w 1214"/>
              <a:gd name="T71" fmla="*/ 27 h 721"/>
              <a:gd name="T72" fmla="*/ 963 w 1214"/>
              <a:gd name="T73" fmla="*/ 31 h 721"/>
              <a:gd name="T74" fmla="*/ 993 w 1214"/>
              <a:gd name="T75" fmla="*/ 57 h 721"/>
              <a:gd name="T76" fmla="*/ 1046 w 1214"/>
              <a:gd name="T77" fmla="*/ 31 h 721"/>
              <a:gd name="T78" fmla="*/ 1118 w 1214"/>
              <a:gd name="T79" fmla="*/ 84 h 721"/>
              <a:gd name="T80" fmla="*/ 1118 w 1214"/>
              <a:gd name="T81" fmla="*/ 109 h 721"/>
              <a:gd name="T82" fmla="*/ 1213 w 1214"/>
              <a:gd name="T83" fmla="*/ 182 h 721"/>
              <a:gd name="T84" fmla="*/ 1118 w 1214"/>
              <a:gd name="T85" fmla="*/ 233 h 721"/>
              <a:gd name="T86" fmla="*/ 952 w 1214"/>
              <a:gd name="T87" fmla="*/ 244 h 721"/>
              <a:gd name="T88" fmla="*/ 1071 w 1214"/>
              <a:gd name="T89" fmla="*/ 259 h 721"/>
              <a:gd name="T90" fmla="*/ 926 w 1214"/>
              <a:gd name="T91" fmla="*/ 316 h 721"/>
              <a:gd name="T92" fmla="*/ 833 w 1214"/>
              <a:gd name="T93" fmla="*/ 368 h 721"/>
              <a:gd name="T94" fmla="*/ 725 w 1214"/>
              <a:gd name="T95" fmla="*/ 425 h 721"/>
              <a:gd name="T96" fmla="*/ 600 w 1214"/>
              <a:gd name="T97" fmla="*/ 435 h 721"/>
              <a:gd name="T98" fmla="*/ 492 w 1214"/>
              <a:gd name="T99" fmla="*/ 466 h 721"/>
              <a:gd name="T100" fmla="*/ 584 w 1214"/>
              <a:gd name="T101" fmla="*/ 503 h 721"/>
              <a:gd name="T102" fmla="*/ 517 w 1214"/>
              <a:gd name="T103" fmla="*/ 569 h 721"/>
              <a:gd name="T104" fmla="*/ 424 w 1214"/>
              <a:gd name="T105" fmla="*/ 595 h 721"/>
              <a:gd name="T106" fmla="*/ 331 w 1214"/>
              <a:gd name="T107" fmla="*/ 611 h 721"/>
              <a:gd name="T108" fmla="*/ 284 w 1214"/>
              <a:gd name="T109" fmla="*/ 611 h 721"/>
              <a:gd name="T110" fmla="*/ 382 w 1214"/>
              <a:gd name="T111" fmla="*/ 652 h 721"/>
              <a:gd name="T112" fmla="*/ 305 w 1214"/>
              <a:gd name="T113" fmla="*/ 720 h 7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14"/>
              <a:gd name="T172" fmla="*/ 0 h 721"/>
              <a:gd name="T173" fmla="*/ 1214 w 1214"/>
              <a:gd name="T174" fmla="*/ 721 h 7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14" h="721">
                <a:moveTo>
                  <a:pt x="305" y="720"/>
                </a:moveTo>
                <a:lnTo>
                  <a:pt x="249" y="709"/>
                </a:lnTo>
                <a:lnTo>
                  <a:pt x="263" y="693"/>
                </a:lnTo>
                <a:lnTo>
                  <a:pt x="259" y="679"/>
                </a:lnTo>
                <a:lnTo>
                  <a:pt x="233" y="652"/>
                </a:lnTo>
                <a:lnTo>
                  <a:pt x="206" y="683"/>
                </a:lnTo>
                <a:lnTo>
                  <a:pt x="114" y="679"/>
                </a:lnTo>
                <a:lnTo>
                  <a:pt x="46" y="652"/>
                </a:lnTo>
                <a:lnTo>
                  <a:pt x="0" y="626"/>
                </a:lnTo>
                <a:lnTo>
                  <a:pt x="4" y="611"/>
                </a:lnTo>
                <a:lnTo>
                  <a:pt x="30" y="585"/>
                </a:lnTo>
                <a:lnTo>
                  <a:pt x="67" y="559"/>
                </a:lnTo>
                <a:lnTo>
                  <a:pt x="124" y="585"/>
                </a:lnTo>
                <a:lnTo>
                  <a:pt x="124" y="544"/>
                </a:lnTo>
                <a:lnTo>
                  <a:pt x="134" y="507"/>
                </a:lnTo>
                <a:lnTo>
                  <a:pt x="175" y="507"/>
                </a:lnTo>
                <a:lnTo>
                  <a:pt x="181" y="548"/>
                </a:lnTo>
                <a:lnTo>
                  <a:pt x="191" y="585"/>
                </a:lnTo>
                <a:lnTo>
                  <a:pt x="233" y="585"/>
                </a:lnTo>
                <a:lnTo>
                  <a:pt x="300" y="544"/>
                </a:lnTo>
                <a:lnTo>
                  <a:pt x="274" y="544"/>
                </a:lnTo>
                <a:lnTo>
                  <a:pt x="233" y="548"/>
                </a:lnTo>
                <a:lnTo>
                  <a:pt x="290" y="419"/>
                </a:lnTo>
                <a:lnTo>
                  <a:pt x="326" y="435"/>
                </a:lnTo>
                <a:lnTo>
                  <a:pt x="357" y="476"/>
                </a:lnTo>
                <a:lnTo>
                  <a:pt x="372" y="450"/>
                </a:lnTo>
                <a:lnTo>
                  <a:pt x="409" y="425"/>
                </a:lnTo>
                <a:lnTo>
                  <a:pt x="367" y="419"/>
                </a:lnTo>
                <a:lnTo>
                  <a:pt x="351" y="383"/>
                </a:lnTo>
                <a:lnTo>
                  <a:pt x="341" y="327"/>
                </a:lnTo>
                <a:lnTo>
                  <a:pt x="357" y="274"/>
                </a:lnTo>
                <a:lnTo>
                  <a:pt x="398" y="270"/>
                </a:lnTo>
                <a:lnTo>
                  <a:pt x="435" y="285"/>
                </a:lnTo>
                <a:lnTo>
                  <a:pt x="450" y="342"/>
                </a:lnTo>
                <a:lnTo>
                  <a:pt x="460" y="393"/>
                </a:lnTo>
                <a:lnTo>
                  <a:pt x="507" y="368"/>
                </a:lnTo>
                <a:lnTo>
                  <a:pt x="476" y="331"/>
                </a:lnTo>
                <a:lnTo>
                  <a:pt x="466" y="290"/>
                </a:lnTo>
                <a:lnTo>
                  <a:pt x="507" y="290"/>
                </a:lnTo>
                <a:lnTo>
                  <a:pt x="590" y="285"/>
                </a:lnTo>
                <a:lnTo>
                  <a:pt x="683" y="259"/>
                </a:lnTo>
                <a:lnTo>
                  <a:pt x="642" y="249"/>
                </a:lnTo>
                <a:lnTo>
                  <a:pt x="725" y="192"/>
                </a:lnTo>
                <a:lnTo>
                  <a:pt x="631" y="223"/>
                </a:lnTo>
                <a:lnTo>
                  <a:pt x="549" y="270"/>
                </a:lnTo>
                <a:lnTo>
                  <a:pt x="460" y="259"/>
                </a:lnTo>
                <a:lnTo>
                  <a:pt x="409" y="233"/>
                </a:lnTo>
                <a:lnTo>
                  <a:pt x="460" y="202"/>
                </a:lnTo>
                <a:lnTo>
                  <a:pt x="574" y="182"/>
                </a:lnTo>
                <a:lnTo>
                  <a:pt x="476" y="182"/>
                </a:lnTo>
                <a:lnTo>
                  <a:pt x="394" y="217"/>
                </a:lnTo>
                <a:lnTo>
                  <a:pt x="341" y="176"/>
                </a:lnTo>
                <a:lnTo>
                  <a:pt x="517" y="160"/>
                </a:lnTo>
                <a:lnTo>
                  <a:pt x="326" y="150"/>
                </a:lnTo>
                <a:lnTo>
                  <a:pt x="450" y="115"/>
                </a:lnTo>
                <a:lnTo>
                  <a:pt x="351" y="99"/>
                </a:lnTo>
                <a:lnTo>
                  <a:pt x="351" y="72"/>
                </a:lnTo>
                <a:lnTo>
                  <a:pt x="439" y="68"/>
                </a:lnTo>
                <a:lnTo>
                  <a:pt x="502" y="52"/>
                </a:lnTo>
                <a:lnTo>
                  <a:pt x="517" y="68"/>
                </a:lnTo>
                <a:lnTo>
                  <a:pt x="584" y="84"/>
                </a:lnTo>
                <a:lnTo>
                  <a:pt x="549" y="42"/>
                </a:lnTo>
                <a:lnTo>
                  <a:pt x="600" y="16"/>
                </a:lnTo>
                <a:lnTo>
                  <a:pt x="642" y="42"/>
                </a:lnTo>
                <a:lnTo>
                  <a:pt x="631" y="84"/>
                </a:lnTo>
                <a:lnTo>
                  <a:pt x="683" y="109"/>
                </a:lnTo>
                <a:lnTo>
                  <a:pt x="678" y="52"/>
                </a:lnTo>
                <a:lnTo>
                  <a:pt x="735" y="16"/>
                </a:lnTo>
                <a:lnTo>
                  <a:pt x="807" y="5"/>
                </a:lnTo>
                <a:lnTo>
                  <a:pt x="844" y="84"/>
                </a:lnTo>
                <a:lnTo>
                  <a:pt x="848" y="0"/>
                </a:lnTo>
                <a:lnTo>
                  <a:pt x="926" y="27"/>
                </a:lnTo>
                <a:lnTo>
                  <a:pt x="937" y="84"/>
                </a:lnTo>
                <a:lnTo>
                  <a:pt x="963" y="31"/>
                </a:lnTo>
                <a:lnTo>
                  <a:pt x="983" y="27"/>
                </a:lnTo>
                <a:lnTo>
                  <a:pt x="993" y="57"/>
                </a:lnTo>
                <a:lnTo>
                  <a:pt x="1009" y="31"/>
                </a:lnTo>
                <a:lnTo>
                  <a:pt x="1046" y="31"/>
                </a:lnTo>
                <a:lnTo>
                  <a:pt x="1046" y="68"/>
                </a:lnTo>
                <a:lnTo>
                  <a:pt x="1118" y="84"/>
                </a:lnTo>
                <a:lnTo>
                  <a:pt x="1036" y="115"/>
                </a:lnTo>
                <a:lnTo>
                  <a:pt x="1118" y="109"/>
                </a:lnTo>
                <a:lnTo>
                  <a:pt x="1181" y="109"/>
                </a:lnTo>
                <a:lnTo>
                  <a:pt x="1213" y="182"/>
                </a:lnTo>
                <a:lnTo>
                  <a:pt x="1181" y="207"/>
                </a:lnTo>
                <a:lnTo>
                  <a:pt x="1118" y="233"/>
                </a:lnTo>
                <a:lnTo>
                  <a:pt x="1046" y="244"/>
                </a:lnTo>
                <a:lnTo>
                  <a:pt x="952" y="244"/>
                </a:lnTo>
                <a:lnTo>
                  <a:pt x="983" y="270"/>
                </a:lnTo>
                <a:lnTo>
                  <a:pt x="1071" y="259"/>
                </a:lnTo>
                <a:lnTo>
                  <a:pt x="979" y="301"/>
                </a:lnTo>
                <a:lnTo>
                  <a:pt x="926" y="316"/>
                </a:lnTo>
                <a:lnTo>
                  <a:pt x="875" y="342"/>
                </a:lnTo>
                <a:lnTo>
                  <a:pt x="833" y="368"/>
                </a:lnTo>
                <a:lnTo>
                  <a:pt x="787" y="409"/>
                </a:lnTo>
                <a:lnTo>
                  <a:pt x="725" y="425"/>
                </a:lnTo>
                <a:lnTo>
                  <a:pt x="658" y="440"/>
                </a:lnTo>
                <a:lnTo>
                  <a:pt x="600" y="435"/>
                </a:lnTo>
                <a:lnTo>
                  <a:pt x="549" y="425"/>
                </a:lnTo>
                <a:lnTo>
                  <a:pt x="492" y="466"/>
                </a:lnTo>
                <a:lnTo>
                  <a:pt x="549" y="466"/>
                </a:lnTo>
                <a:lnTo>
                  <a:pt x="584" y="503"/>
                </a:lnTo>
                <a:lnTo>
                  <a:pt x="543" y="544"/>
                </a:lnTo>
                <a:lnTo>
                  <a:pt x="517" y="569"/>
                </a:lnTo>
                <a:lnTo>
                  <a:pt x="439" y="569"/>
                </a:lnTo>
                <a:lnTo>
                  <a:pt x="424" y="595"/>
                </a:lnTo>
                <a:lnTo>
                  <a:pt x="394" y="611"/>
                </a:lnTo>
                <a:lnTo>
                  <a:pt x="331" y="611"/>
                </a:lnTo>
                <a:lnTo>
                  <a:pt x="305" y="569"/>
                </a:lnTo>
                <a:lnTo>
                  <a:pt x="284" y="611"/>
                </a:lnTo>
                <a:lnTo>
                  <a:pt x="341" y="652"/>
                </a:lnTo>
                <a:lnTo>
                  <a:pt x="382" y="652"/>
                </a:lnTo>
                <a:lnTo>
                  <a:pt x="341" y="704"/>
                </a:lnTo>
                <a:lnTo>
                  <a:pt x="305" y="72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2" name="Freeform 199" descr="Diagonales larges vers le bas">
            <a:extLst>
              <a:ext uri="{FF2B5EF4-FFF2-40B4-BE49-F238E27FC236}">
                <a16:creationId xmlns:a16="http://schemas.microsoft.com/office/drawing/2014/main" id="{A6F1CFE1-804B-6A40-8DE9-727947F7915D}"/>
              </a:ext>
            </a:extLst>
          </p:cNvPr>
          <p:cNvSpPr>
            <a:spLocks noChangeArrowheads="1"/>
          </p:cNvSpPr>
          <p:nvPr/>
        </p:nvSpPr>
        <p:spPr bwMode="auto">
          <a:xfrm>
            <a:off x="2188425" y="1842283"/>
            <a:ext cx="362355" cy="292723"/>
          </a:xfrm>
          <a:custGeom>
            <a:avLst/>
            <a:gdLst>
              <a:gd name="T0" fmla="*/ 435 w 591"/>
              <a:gd name="T1" fmla="*/ 456 h 457"/>
              <a:gd name="T2" fmla="*/ 357 w 591"/>
              <a:gd name="T3" fmla="*/ 415 h 457"/>
              <a:gd name="T4" fmla="*/ 316 w 591"/>
              <a:gd name="T5" fmla="*/ 403 h 457"/>
              <a:gd name="T6" fmla="*/ 196 w 591"/>
              <a:gd name="T7" fmla="*/ 419 h 457"/>
              <a:gd name="T8" fmla="*/ 72 w 591"/>
              <a:gd name="T9" fmla="*/ 393 h 457"/>
              <a:gd name="T10" fmla="*/ 83 w 591"/>
              <a:gd name="T11" fmla="*/ 347 h 457"/>
              <a:gd name="T12" fmla="*/ 3 w 591"/>
              <a:gd name="T13" fmla="*/ 305 h 457"/>
              <a:gd name="T14" fmla="*/ 3 w 591"/>
              <a:gd name="T15" fmla="*/ 243 h 457"/>
              <a:gd name="T16" fmla="*/ 134 w 591"/>
              <a:gd name="T17" fmla="*/ 254 h 457"/>
              <a:gd name="T18" fmla="*/ 233 w 591"/>
              <a:gd name="T19" fmla="*/ 280 h 457"/>
              <a:gd name="T20" fmla="*/ 155 w 591"/>
              <a:gd name="T21" fmla="*/ 217 h 457"/>
              <a:gd name="T22" fmla="*/ 30 w 591"/>
              <a:gd name="T23" fmla="*/ 202 h 457"/>
              <a:gd name="T24" fmla="*/ 41 w 591"/>
              <a:gd name="T25" fmla="*/ 150 h 457"/>
              <a:gd name="T26" fmla="*/ 176 w 591"/>
              <a:gd name="T27" fmla="*/ 150 h 457"/>
              <a:gd name="T28" fmla="*/ 83 w 591"/>
              <a:gd name="T29" fmla="*/ 119 h 457"/>
              <a:gd name="T30" fmla="*/ 67 w 591"/>
              <a:gd name="T31" fmla="*/ 78 h 457"/>
              <a:gd name="T32" fmla="*/ 124 w 591"/>
              <a:gd name="T33" fmla="*/ 62 h 457"/>
              <a:gd name="T34" fmla="*/ 134 w 591"/>
              <a:gd name="T35" fmla="*/ 37 h 457"/>
              <a:gd name="T36" fmla="*/ 206 w 591"/>
              <a:gd name="T37" fmla="*/ 21 h 457"/>
              <a:gd name="T38" fmla="*/ 316 w 591"/>
              <a:gd name="T39" fmla="*/ 0 h 457"/>
              <a:gd name="T40" fmla="*/ 263 w 591"/>
              <a:gd name="T41" fmla="*/ 67 h 457"/>
              <a:gd name="T42" fmla="*/ 341 w 591"/>
              <a:gd name="T43" fmla="*/ 62 h 457"/>
              <a:gd name="T44" fmla="*/ 367 w 591"/>
              <a:gd name="T45" fmla="*/ 104 h 457"/>
              <a:gd name="T46" fmla="*/ 372 w 591"/>
              <a:gd name="T47" fmla="*/ 119 h 457"/>
              <a:gd name="T48" fmla="*/ 424 w 591"/>
              <a:gd name="T49" fmla="*/ 104 h 457"/>
              <a:gd name="T50" fmla="*/ 439 w 591"/>
              <a:gd name="T51" fmla="*/ 78 h 457"/>
              <a:gd name="T52" fmla="*/ 439 w 591"/>
              <a:gd name="T53" fmla="*/ 150 h 457"/>
              <a:gd name="T54" fmla="*/ 439 w 591"/>
              <a:gd name="T55" fmla="*/ 202 h 457"/>
              <a:gd name="T56" fmla="*/ 482 w 591"/>
              <a:gd name="T57" fmla="*/ 145 h 457"/>
              <a:gd name="T58" fmla="*/ 533 w 591"/>
              <a:gd name="T59" fmla="*/ 67 h 457"/>
              <a:gd name="T60" fmla="*/ 574 w 591"/>
              <a:gd name="T61" fmla="*/ 109 h 457"/>
              <a:gd name="T62" fmla="*/ 570 w 591"/>
              <a:gd name="T63" fmla="*/ 171 h 457"/>
              <a:gd name="T64" fmla="*/ 533 w 591"/>
              <a:gd name="T65" fmla="*/ 243 h 457"/>
              <a:gd name="T66" fmla="*/ 527 w 591"/>
              <a:gd name="T67" fmla="*/ 295 h 457"/>
              <a:gd name="T68" fmla="*/ 549 w 591"/>
              <a:gd name="T69" fmla="*/ 321 h 457"/>
              <a:gd name="T70" fmla="*/ 590 w 591"/>
              <a:gd name="T71" fmla="*/ 378 h 457"/>
              <a:gd name="T72" fmla="*/ 543 w 591"/>
              <a:gd name="T73" fmla="*/ 393 h 457"/>
              <a:gd name="T74" fmla="*/ 482 w 591"/>
              <a:gd name="T75" fmla="*/ 393 h 457"/>
              <a:gd name="T76" fmla="*/ 507 w 591"/>
              <a:gd name="T77" fmla="*/ 419 h 457"/>
              <a:gd name="T78" fmla="*/ 476 w 591"/>
              <a:gd name="T79" fmla="*/ 456 h 4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1"/>
              <a:gd name="T121" fmla="*/ 0 h 457"/>
              <a:gd name="T122" fmla="*/ 591 w 591"/>
              <a:gd name="T123" fmla="*/ 457 h 4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1" h="457">
                <a:moveTo>
                  <a:pt x="476" y="456"/>
                </a:moveTo>
                <a:lnTo>
                  <a:pt x="435" y="456"/>
                </a:lnTo>
                <a:lnTo>
                  <a:pt x="382" y="435"/>
                </a:lnTo>
                <a:lnTo>
                  <a:pt x="357" y="415"/>
                </a:lnTo>
                <a:lnTo>
                  <a:pt x="357" y="378"/>
                </a:lnTo>
                <a:lnTo>
                  <a:pt x="316" y="403"/>
                </a:lnTo>
                <a:lnTo>
                  <a:pt x="263" y="415"/>
                </a:lnTo>
                <a:lnTo>
                  <a:pt x="196" y="419"/>
                </a:lnTo>
                <a:lnTo>
                  <a:pt x="124" y="403"/>
                </a:lnTo>
                <a:lnTo>
                  <a:pt x="72" y="393"/>
                </a:lnTo>
                <a:lnTo>
                  <a:pt x="72" y="368"/>
                </a:lnTo>
                <a:lnTo>
                  <a:pt x="83" y="347"/>
                </a:lnTo>
                <a:lnTo>
                  <a:pt x="46" y="321"/>
                </a:lnTo>
                <a:lnTo>
                  <a:pt x="3" y="305"/>
                </a:lnTo>
                <a:lnTo>
                  <a:pt x="0" y="270"/>
                </a:lnTo>
                <a:lnTo>
                  <a:pt x="3" y="243"/>
                </a:lnTo>
                <a:lnTo>
                  <a:pt x="72" y="243"/>
                </a:lnTo>
                <a:lnTo>
                  <a:pt x="134" y="254"/>
                </a:lnTo>
                <a:lnTo>
                  <a:pt x="176" y="270"/>
                </a:lnTo>
                <a:lnTo>
                  <a:pt x="233" y="280"/>
                </a:lnTo>
                <a:lnTo>
                  <a:pt x="217" y="259"/>
                </a:lnTo>
                <a:lnTo>
                  <a:pt x="155" y="217"/>
                </a:lnTo>
                <a:lnTo>
                  <a:pt x="98" y="217"/>
                </a:lnTo>
                <a:lnTo>
                  <a:pt x="30" y="202"/>
                </a:lnTo>
                <a:lnTo>
                  <a:pt x="26" y="171"/>
                </a:lnTo>
                <a:lnTo>
                  <a:pt x="41" y="150"/>
                </a:lnTo>
                <a:lnTo>
                  <a:pt x="88" y="150"/>
                </a:lnTo>
                <a:lnTo>
                  <a:pt x="176" y="150"/>
                </a:lnTo>
                <a:lnTo>
                  <a:pt x="67" y="129"/>
                </a:lnTo>
                <a:lnTo>
                  <a:pt x="83" y="119"/>
                </a:lnTo>
                <a:lnTo>
                  <a:pt x="46" y="104"/>
                </a:lnTo>
                <a:lnTo>
                  <a:pt x="67" y="78"/>
                </a:lnTo>
                <a:lnTo>
                  <a:pt x="98" y="67"/>
                </a:lnTo>
                <a:lnTo>
                  <a:pt x="124" y="62"/>
                </a:lnTo>
                <a:lnTo>
                  <a:pt x="114" y="41"/>
                </a:lnTo>
                <a:lnTo>
                  <a:pt x="134" y="37"/>
                </a:lnTo>
                <a:lnTo>
                  <a:pt x="165" y="37"/>
                </a:lnTo>
                <a:lnTo>
                  <a:pt x="206" y="21"/>
                </a:lnTo>
                <a:lnTo>
                  <a:pt x="249" y="10"/>
                </a:lnTo>
                <a:lnTo>
                  <a:pt x="316" y="0"/>
                </a:lnTo>
                <a:lnTo>
                  <a:pt x="306" y="41"/>
                </a:lnTo>
                <a:lnTo>
                  <a:pt x="263" y="67"/>
                </a:lnTo>
                <a:lnTo>
                  <a:pt x="316" y="67"/>
                </a:lnTo>
                <a:lnTo>
                  <a:pt x="341" y="62"/>
                </a:lnTo>
                <a:lnTo>
                  <a:pt x="372" y="82"/>
                </a:lnTo>
                <a:lnTo>
                  <a:pt x="367" y="104"/>
                </a:lnTo>
                <a:lnTo>
                  <a:pt x="331" y="119"/>
                </a:lnTo>
                <a:lnTo>
                  <a:pt x="372" y="119"/>
                </a:lnTo>
                <a:lnTo>
                  <a:pt x="409" y="129"/>
                </a:lnTo>
                <a:lnTo>
                  <a:pt x="424" y="104"/>
                </a:lnTo>
                <a:lnTo>
                  <a:pt x="424" y="67"/>
                </a:lnTo>
                <a:lnTo>
                  <a:pt x="439" y="78"/>
                </a:lnTo>
                <a:lnTo>
                  <a:pt x="461" y="109"/>
                </a:lnTo>
                <a:lnTo>
                  <a:pt x="439" y="150"/>
                </a:lnTo>
                <a:lnTo>
                  <a:pt x="424" y="192"/>
                </a:lnTo>
                <a:lnTo>
                  <a:pt x="439" y="202"/>
                </a:lnTo>
                <a:lnTo>
                  <a:pt x="466" y="186"/>
                </a:lnTo>
                <a:lnTo>
                  <a:pt x="482" y="145"/>
                </a:lnTo>
                <a:lnTo>
                  <a:pt x="502" y="104"/>
                </a:lnTo>
                <a:lnTo>
                  <a:pt x="533" y="67"/>
                </a:lnTo>
                <a:lnTo>
                  <a:pt x="559" y="78"/>
                </a:lnTo>
                <a:lnTo>
                  <a:pt x="574" y="109"/>
                </a:lnTo>
                <a:lnTo>
                  <a:pt x="585" y="135"/>
                </a:lnTo>
                <a:lnTo>
                  <a:pt x="570" y="171"/>
                </a:lnTo>
                <a:lnTo>
                  <a:pt x="549" y="212"/>
                </a:lnTo>
                <a:lnTo>
                  <a:pt x="533" y="243"/>
                </a:lnTo>
                <a:lnTo>
                  <a:pt x="517" y="270"/>
                </a:lnTo>
                <a:lnTo>
                  <a:pt x="527" y="295"/>
                </a:lnTo>
                <a:lnTo>
                  <a:pt x="543" y="327"/>
                </a:lnTo>
                <a:lnTo>
                  <a:pt x="549" y="321"/>
                </a:lnTo>
                <a:lnTo>
                  <a:pt x="570" y="352"/>
                </a:lnTo>
                <a:lnTo>
                  <a:pt x="590" y="378"/>
                </a:lnTo>
                <a:lnTo>
                  <a:pt x="570" y="415"/>
                </a:lnTo>
                <a:lnTo>
                  <a:pt x="543" y="393"/>
                </a:lnTo>
                <a:lnTo>
                  <a:pt x="507" y="393"/>
                </a:lnTo>
                <a:lnTo>
                  <a:pt x="482" y="393"/>
                </a:lnTo>
                <a:lnTo>
                  <a:pt x="466" y="435"/>
                </a:lnTo>
                <a:lnTo>
                  <a:pt x="507" y="419"/>
                </a:lnTo>
                <a:lnTo>
                  <a:pt x="507" y="445"/>
                </a:lnTo>
                <a:lnTo>
                  <a:pt x="476" y="45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3" name="Freeform 200" descr="Diagonales larges vers le bas">
            <a:extLst>
              <a:ext uri="{FF2B5EF4-FFF2-40B4-BE49-F238E27FC236}">
                <a16:creationId xmlns:a16="http://schemas.microsoft.com/office/drawing/2014/main" id="{B1248175-30CB-5E46-B2D1-1861879DBD7D}"/>
              </a:ext>
            </a:extLst>
          </p:cNvPr>
          <p:cNvSpPr>
            <a:spLocks noChangeArrowheads="1"/>
          </p:cNvSpPr>
          <p:nvPr/>
        </p:nvSpPr>
        <p:spPr bwMode="auto">
          <a:xfrm>
            <a:off x="3022149" y="1459982"/>
            <a:ext cx="187319" cy="244737"/>
          </a:xfrm>
          <a:custGeom>
            <a:avLst/>
            <a:gdLst>
              <a:gd name="T0" fmla="*/ 108 w 307"/>
              <a:gd name="T1" fmla="*/ 383 h 384"/>
              <a:gd name="T2" fmla="*/ 61 w 307"/>
              <a:gd name="T3" fmla="*/ 377 h 384"/>
              <a:gd name="T4" fmla="*/ 41 w 307"/>
              <a:gd name="T5" fmla="*/ 366 h 384"/>
              <a:gd name="T6" fmla="*/ 0 w 307"/>
              <a:gd name="T7" fmla="*/ 341 h 384"/>
              <a:gd name="T8" fmla="*/ 0 w 307"/>
              <a:gd name="T9" fmla="*/ 294 h 384"/>
              <a:gd name="T10" fmla="*/ 41 w 307"/>
              <a:gd name="T11" fmla="*/ 258 h 384"/>
              <a:gd name="T12" fmla="*/ 129 w 307"/>
              <a:gd name="T13" fmla="*/ 274 h 384"/>
              <a:gd name="T14" fmla="*/ 124 w 307"/>
              <a:gd name="T15" fmla="*/ 233 h 384"/>
              <a:gd name="T16" fmla="*/ 47 w 307"/>
              <a:gd name="T17" fmla="*/ 227 h 384"/>
              <a:gd name="T18" fmla="*/ 4 w 307"/>
              <a:gd name="T19" fmla="*/ 217 h 384"/>
              <a:gd name="T20" fmla="*/ 61 w 307"/>
              <a:gd name="T21" fmla="*/ 186 h 384"/>
              <a:gd name="T22" fmla="*/ 4 w 307"/>
              <a:gd name="T23" fmla="*/ 186 h 384"/>
              <a:gd name="T24" fmla="*/ 41 w 307"/>
              <a:gd name="T25" fmla="*/ 124 h 384"/>
              <a:gd name="T26" fmla="*/ 83 w 307"/>
              <a:gd name="T27" fmla="*/ 149 h 384"/>
              <a:gd name="T28" fmla="*/ 124 w 307"/>
              <a:gd name="T29" fmla="*/ 124 h 384"/>
              <a:gd name="T30" fmla="*/ 83 w 307"/>
              <a:gd name="T31" fmla="*/ 124 h 384"/>
              <a:gd name="T32" fmla="*/ 61 w 307"/>
              <a:gd name="T33" fmla="*/ 98 h 384"/>
              <a:gd name="T34" fmla="*/ 98 w 307"/>
              <a:gd name="T35" fmla="*/ 77 h 384"/>
              <a:gd name="T36" fmla="*/ 150 w 307"/>
              <a:gd name="T37" fmla="*/ 92 h 384"/>
              <a:gd name="T38" fmla="*/ 165 w 307"/>
              <a:gd name="T39" fmla="*/ 77 h 384"/>
              <a:gd name="T40" fmla="*/ 150 w 307"/>
              <a:gd name="T41" fmla="*/ 57 h 384"/>
              <a:gd name="T42" fmla="*/ 181 w 307"/>
              <a:gd name="T43" fmla="*/ 41 h 384"/>
              <a:gd name="T44" fmla="*/ 238 w 307"/>
              <a:gd name="T45" fmla="*/ 0 h 384"/>
              <a:gd name="T46" fmla="*/ 275 w 307"/>
              <a:gd name="T47" fmla="*/ 31 h 384"/>
              <a:gd name="T48" fmla="*/ 259 w 307"/>
              <a:gd name="T49" fmla="*/ 67 h 384"/>
              <a:gd name="T50" fmla="*/ 259 w 307"/>
              <a:gd name="T51" fmla="*/ 118 h 384"/>
              <a:gd name="T52" fmla="*/ 275 w 307"/>
              <a:gd name="T53" fmla="*/ 134 h 384"/>
              <a:gd name="T54" fmla="*/ 265 w 307"/>
              <a:gd name="T55" fmla="*/ 175 h 384"/>
              <a:gd name="T56" fmla="*/ 290 w 307"/>
              <a:gd name="T57" fmla="*/ 202 h 384"/>
              <a:gd name="T58" fmla="*/ 259 w 307"/>
              <a:gd name="T59" fmla="*/ 258 h 384"/>
              <a:gd name="T60" fmla="*/ 290 w 307"/>
              <a:gd name="T61" fmla="*/ 247 h 384"/>
              <a:gd name="T62" fmla="*/ 306 w 307"/>
              <a:gd name="T63" fmla="*/ 299 h 384"/>
              <a:gd name="T64" fmla="*/ 280 w 307"/>
              <a:gd name="T65" fmla="*/ 299 h 384"/>
              <a:gd name="T66" fmla="*/ 238 w 307"/>
              <a:gd name="T67" fmla="*/ 315 h 384"/>
              <a:gd name="T68" fmla="*/ 192 w 307"/>
              <a:gd name="T69" fmla="*/ 335 h 384"/>
              <a:gd name="T70" fmla="*/ 208 w 307"/>
              <a:gd name="T71" fmla="*/ 294 h 384"/>
              <a:gd name="T72" fmla="*/ 171 w 307"/>
              <a:gd name="T73" fmla="*/ 315 h 384"/>
              <a:gd name="T74" fmla="*/ 165 w 307"/>
              <a:gd name="T75" fmla="*/ 351 h 384"/>
              <a:gd name="T76" fmla="*/ 140 w 307"/>
              <a:gd name="T77" fmla="*/ 356 h 384"/>
              <a:gd name="T78" fmla="*/ 108 w 307"/>
              <a:gd name="T79" fmla="*/ 383 h 384"/>
              <a:gd name="T80" fmla="*/ 108 w 307"/>
              <a:gd name="T81" fmla="*/ 383 h 3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7"/>
              <a:gd name="T124" fmla="*/ 0 h 384"/>
              <a:gd name="T125" fmla="*/ 307 w 307"/>
              <a:gd name="T126" fmla="*/ 384 h 3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7" h="384">
                <a:moveTo>
                  <a:pt x="108" y="383"/>
                </a:moveTo>
                <a:lnTo>
                  <a:pt x="61" y="377"/>
                </a:lnTo>
                <a:lnTo>
                  <a:pt x="41" y="366"/>
                </a:lnTo>
                <a:lnTo>
                  <a:pt x="0" y="341"/>
                </a:lnTo>
                <a:lnTo>
                  <a:pt x="0" y="294"/>
                </a:lnTo>
                <a:lnTo>
                  <a:pt x="41" y="258"/>
                </a:lnTo>
                <a:lnTo>
                  <a:pt x="129" y="274"/>
                </a:lnTo>
                <a:lnTo>
                  <a:pt x="124" y="233"/>
                </a:lnTo>
                <a:lnTo>
                  <a:pt x="47" y="227"/>
                </a:lnTo>
                <a:lnTo>
                  <a:pt x="4" y="217"/>
                </a:lnTo>
                <a:lnTo>
                  <a:pt x="61" y="186"/>
                </a:lnTo>
                <a:lnTo>
                  <a:pt x="4" y="186"/>
                </a:lnTo>
                <a:lnTo>
                  <a:pt x="41" y="124"/>
                </a:lnTo>
                <a:lnTo>
                  <a:pt x="83" y="149"/>
                </a:lnTo>
                <a:lnTo>
                  <a:pt x="124" y="124"/>
                </a:lnTo>
                <a:lnTo>
                  <a:pt x="83" y="124"/>
                </a:lnTo>
                <a:lnTo>
                  <a:pt x="61" y="98"/>
                </a:lnTo>
                <a:lnTo>
                  <a:pt x="98" y="77"/>
                </a:lnTo>
                <a:lnTo>
                  <a:pt x="150" y="92"/>
                </a:lnTo>
                <a:lnTo>
                  <a:pt x="165" y="77"/>
                </a:lnTo>
                <a:lnTo>
                  <a:pt x="150" y="57"/>
                </a:lnTo>
                <a:lnTo>
                  <a:pt x="181" y="41"/>
                </a:lnTo>
                <a:lnTo>
                  <a:pt x="238" y="0"/>
                </a:lnTo>
                <a:lnTo>
                  <a:pt x="275" y="31"/>
                </a:lnTo>
                <a:lnTo>
                  <a:pt x="259" y="67"/>
                </a:lnTo>
                <a:lnTo>
                  <a:pt x="259" y="118"/>
                </a:lnTo>
                <a:lnTo>
                  <a:pt x="275" y="134"/>
                </a:lnTo>
                <a:lnTo>
                  <a:pt x="265" y="175"/>
                </a:lnTo>
                <a:lnTo>
                  <a:pt x="290" y="202"/>
                </a:lnTo>
                <a:lnTo>
                  <a:pt x="259" y="258"/>
                </a:lnTo>
                <a:lnTo>
                  <a:pt x="290" y="247"/>
                </a:lnTo>
                <a:lnTo>
                  <a:pt x="306" y="299"/>
                </a:lnTo>
                <a:lnTo>
                  <a:pt x="280" y="299"/>
                </a:lnTo>
                <a:lnTo>
                  <a:pt x="238" y="315"/>
                </a:lnTo>
                <a:lnTo>
                  <a:pt x="192" y="335"/>
                </a:lnTo>
                <a:lnTo>
                  <a:pt x="208" y="294"/>
                </a:lnTo>
                <a:lnTo>
                  <a:pt x="171" y="315"/>
                </a:lnTo>
                <a:lnTo>
                  <a:pt x="165" y="351"/>
                </a:lnTo>
                <a:lnTo>
                  <a:pt x="140" y="356"/>
                </a:lnTo>
                <a:lnTo>
                  <a:pt x="108" y="38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4" name="Freeform 201" descr="Diagonales larges vers le bas">
            <a:extLst>
              <a:ext uri="{FF2B5EF4-FFF2-40B4-BE49-F238E27FC236}">
                <a16:creationId xmlns:a16="http://schemas.microsoft.com/office/drawing/2014/main" id="{39DA0954-02EE-C34B-9F37-149D5E24FF5B}"/>
              </a:ext>
            </a:extLst>
          </p:cNvPr>
          <p:cNvSpPr>
            <a:spLocks noChangeArrowheads="1"/>
          </p:cNvSpPr>
          <p:nvPr/>
        </p:nvSpPr>
        <p:spPr bwMode="auto">
          <a:xfrm>
            <a:off x="2096301" y="1727113"/>
            <a:ext cx="280978" cy="185552"/>
          </a:xfrm>
          <a:custGeom>
            <a:avLst/>
            <a:gdLst>
              <a:gd name="T0" fmla="*/ 57 w 457"/>
              <a:gd name="T1" fmla="*/ 290 h 291"/>
              <a:gd name="T2" fmla="*/ 31 w 457"/>
              <a:gd name="T3" fmla="*/ 290 h 291"/>
              <a:gd name="T4" fmla="*/ 41 w 457"/>
              <a:gd name="T5" fmla="*/ 259 h 291"/>
              <a:gd name="T6" fmla="*/ 41 w 457"/>
              <a:gd name="T7" fmla="*/ 233 h 291"/>
              <a:gd name="T8" fmla="*/ 20 w 457"/>
              <a:gd name="T9" fmla="*/ 217 h 291"/>
              <a:gd name="T10" fmla="*/ 0 w 457"/>
              <a:gd name="T11" fmla="*/ 191 h 291"/>
              <a:gd name="T12" fmla="*/ 47 w 457"/>
              <a:gd name="T13" fmla="*/ 165 h 291"/>
              <a:gd name="T14" fmla="*/ 72 w 457"/>
              <a:gd name="T15" fmla="*/ 134 h 291"/>
              <a:gd name="T16" fmla="*/ 108 w 457"/>
              <a:gd name="T17" fmla="*/ 134 h 291"/>
              <a:gd name="T18" fmla="*/ 114 w 457"/>
              <a:gd name="T19" fmla="*/ 124 h 291"/>
              <a:gd name="T20" fmla="*/ 108 w 457"/>
              <a:gd name="T21" fmla="*/ 108 h 291"/>
              <a:gd name="T22" fmla="*/ 114 w 457"/>
              <a:gd name="T23" fmla="*/ 108 h 291"/>
              <a:gd name="T24" fmla="*/ 124 w 457"/>
              <a:gd name="T25" fmla="*/ 108 h 291"/>
              <a:gd name="T26" fmla="*/ 192 w 457"/>
              <a:gd name="T27" fmla="*/ 67 h 291"/>
              <a:gd name="T28" fmla="*/ 181 w 457"/>
              <a:gd name="T29" fmla="*/ 46 h 291"/>
              <a:gd name="T30" fmla="*/ 207 w 457"/>
              <a:gd name="T31" fmla="*/ 0 h 291"/>
              <a:gd name="T32" fmla="*/ 264 w 457"/>
              <a:gd name="T33" fmla="*/ 4 h 291"/>
              <a:gd name="T34" fmla="*/ 274 w 457"/>
              <a:gd name="T35" fmla="*/ 16 h 291"/>
              <a:gd name="T36" fmla="*/ 341 w 457"/>
              <a:gd name="T37" fmla="*/ 26 h 291"/>
              <a:gd name="T38" fmla="*/ 341 w 457"/>
              <a:gd name="T39" fmla="*/ 41 h 291"/>
              <a:gd name="T40" fmla="*/ 357 w 457"/>
              <a:gd name="T41" fmla="*/ 57 h 291"/>
              <a:gd name="T42" fmla="*/ 331 w 457"/>
              <a:gd name="T43" fmla="*/ 72 h 291"/>
              <a:gd name="T44" fmla="*/ 368 w 457"/>
              <a:gd name="T45" fmla="*/ 67 h 291"/>
              <a:gd name="T46" fmla="*/ 372 w 457"/>
              <a:gd name="T47" fmla="*/ 67 h 291"/>
              <a:gd name="T48" fmla="*/ 368 w 457"/>
              <a:gd name="T49" fmla="*/ 93 h 291"/>
              <a:gd name="T50" fmla="*/ 393 w 457"/>
              <a:gd name="T51" fmla="*/ 72 h 291"/>
              <a:gd name="T52" fmla="*/ 393 w 457"/>
              <a:gd name="T53" fmla="*/ 67 h 291"/>
              <a:gd name="T54" fmla="*/ 425 w 457"/>
              <a:gd name="T55" fmla="*/ 72 h 291"/>
              <a:gd name="T56" fmla="*/ 440 w 457"/>
              <a:gd name="T57" fmla="*/ 83 h 291"/>
              <a:gd name="T58" fmla="*/ 440 w 457"/>
              <a:gd name="T59" fmla="*/ 134 h 291"/>
              <a:gd name="T60" fmla="*/ 456 w 457"/>
              <a:gd name="T61" fmla="*/ 165 h 291"/>
              <a:gd name="T62" fmla="*/ 414 w 457"/>
              <a:gd name="T63" fmla="*/ 176 h 291"/>
              <a:gd name="T64" fmla="*/ 368 w 457"/>
              <a:gd name="T65" fmla="*/ 181 h 291"/>
              <a:gd name="T66" fmla="*/ 305 w 457"/>
              <a:gd name="T67" fmla="*/ 191 h 291"/>
              <a:gd name="T68" fmla="*/ 274 w 457"/>
              <a:gd name="T69" fmla="*/ 202 h 291"/>
              <a:gd name="T70" fmla="*/ 239 w 457"/>
              <a:gd name="T71" fmla="*/ 222 h 291"/>
              <a:gd name="T72" fmla="*/ 207 w 457"/>
              <a:gd name="T73" fmla="*/ 222 h 291"/>
              <a:gd name="T74" fmla="*/ 196 w 457"/>
              <a:gd name="T75" fmla="*/ 217 h 291"/>
              <a:gd name="T76" fmla="*/ 165 w 457"/>
              <a:gd name="T77" fmla="*/ 248 h 291"/>
              <a:gd name="T78" fmla="*/ 139 w 457"/>
              <a:gd name="T79" fmla="*/ 284 h 291"/>
              <a:gd name="T80" fmla="*/ 108 w 457"/>
              <a:gd name="T81" fmla="*/ 274 h 291"/>
              <a:gd name="T82" fmla="*/ 57 w 457"/>
              <a:gd name="T83" fmla="*/ 290 h 291"/>
              <a:gd name="T84" fmla="*/ 57 w 457"/>
              <a:gd name="T85" fmla="*/ 290 h 2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291"/>
              <a:gd name="T131" fmla="*/ 457 w 457"/>
              <a:gd name="T132" fmla="*/ 291 h 2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291">
                <a:moveTo>
                  <a:pt x="57" y="290"/>
                </a:moveTo>
                <a:lnTo>
                  <a:pt x="31" y="290"/>
                </a:lnTo>
                <a:lnTo>
                  <a:pt x="41" y="259"/>
                </a:lnTo>
                <a:lnTo>
                  <a:pt x="41" y="233"/>
                </a:lnTo>
                <a:lnTo>
                  <a:pt x="20" y="217"/>
                </a:lnTo>
                <a:lnTo>
                  <a:pt x="0" y="191"/>
                </a:lnTo>
                <a:lnTo>
                  <a:pt x="47" y="165"/>
                </a:lnTo>
                <a:lnTo>
                  <a:pt x="72" y="134"/>
                </a:lnTo>
                <a:lnTo>
                  <a:pt x="108" y="134"/>
                </a:lnTo>
                <a:lnTo>
                  <a:pt x="114" y="124"/>
                </a:lnTo>
                <a:lnTo>
                  <a:pt x="108" y="108"/>
                </a:lnTo>
                <a:lnTo>
                  <a:pt x="114" y="108"/>
                </a:lnTo>
                <a:lnTo>
                  <a:pt x="124" y="108"/>
                </a:lnTo>
                <a:lnTo>
                  <a:pt x="192" y="67"/>
                </a:lnTo>
                <a:lnTo>
                  <a:pt x="181" y="46"/>
                </a:lnTo>
                <a:lnTo>
                  <a:pt x="207" y="0"/>
                </a:lnTo>
                <a:lnTo>
                  <a:pt x="264" y="4"/>
                </a:lnTo>
                <a:lnTo>
                  <a:pt x="274" y="16"/>
                </a:lnTo>
                <a:lnTo>
                  <a:pt x="341" y="26"/>
                </a:lnTo>
                <a:lnTo>
                  <a:pt x="341" y="41"/>
                </a:lnTo>
                <a:lnTo>
                  <a:pt x="357" y="57"/>
                </a:lnTo>
                <a:lnTo>
                  <a:pt x="331" y="72"/>
                </a:lnTo>
                <a:lnTo>
                  <a:pt x="368" y="67"/>
                </a:lnTo>
                <a:lnTo>
                  <a:pt x="372" y="67"/>
                </a:lnTo>
                <a:lnTo>
                  <a:pt x="368" y="93"/>
                </a:lnTo>
                <a:lnTo>
                  <a:pt x="393" y="72"/>
                </a:lnTo>
                <a:lnTo>
                  <a:pt x="393" y="67"/>
                </a:lnTo>
                <a:lnTo>
                  <a:pt x="425" y="72"/>
                </a:lnTo>
                <a:lnTo>
                  <a:pt x="440" y="83"/>
                </a:lnTo>
                <a:lnTo>
                  <a:pt x="440" y="134"/>
                </a:lnTo>
                <a:lnTo>
                  <a:pt x="456" y="165"/>
                </a:lnTo>
                <a:lnTo>
                  <a:pt x="414" y="176"/>
                </a:lnTo>
                <a:lnTo>
                  <a:pt x="368" y="181"/>
                </a:lnTo>
                <a:lnTo>
                  <a:pt x="305" y="191"/>
                </a:lnTo>
                <a:lnTo>
                  <a:pt x="274" y="202"/>
                </a:lnTo>
                <a:lnTo>
                  <a:pt x="239" y="222"/>
                </a:lnTo>
                <a:lnTo>
                  <a:pt x="207" y="222"/>
                </a:lnTo>
                <a:lnTo>
                  <a:pt x="196" y="217"/>
                </a:lnTo>
                <a:lnTo>
                  <a:pt x="165" y="248"/>
                </a:lnTo>
                <a:lnTo>
                  <a:pt x="139" y="284"/>
                </a:lnTo>
                <a:lnTo>
                  <a:pt x="108" y="274"/>
                </a:lnTo>
                <a:lnTo>
                  <a:pt x="57" y="29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5" name="Freeform 202" descr="Diagonales larges vers le bas">
            <a:extLst>
              <a:ext uri="{FF2B5EF4-FFF2-40B4-BE49-F238E27FC236}">
                <a16:creationId xmlns:a16="http://schemas.microsoft.com/office/drawing/2014/main" id="{B10221C6-0D55-8E46-AC0F-867C67A08EC9}"/>
              </a:ext>
            </a:extLst>
          </p:cNvPr>
          <p:cNvSpPr>
            <a:spLocks noChangeArrowheads="1"/>
          </p:cNvSpPr>
          <p:nvPr/>
        </p:nvSpPr>
        <p:spPr bwMode="auto">
          <a:xfrm>
            <a:off x="2874750" y="1747907"/>
            <a:ext cx="285585" cy="198348"/>
          </a:xfrm>
          <a:custGeom>
            <a:avLst/>
            <a:gdLst>
              <a:gd name="T0" fmla="*/ 388 w 464"/>
              <a:gd name="T1" fmla="*/ 311 h 312"/>
              <a:gd name="T2" fmla="*/ 327 w 464"/>
              <a:gd name="T3" fmla="*/ 311 h 312"/>
              <a:gd name="T4" fmla="*/ 280 w 464"/>
              <a:gd name="T5" fmla="*/ 294 h 312"/>
              <a:gd name="T6" fmla="*/ 213 w 464"/>
              <a:gd name="T7" fmla="*/ 284 h 312"/>
              <a:gd name="T8" fmla="*/ 135 w 464"/>
              <a:gd name="T9" fmla="*/ 269 h 312"/>
              <a:gd name="T10" fmla="*/ 67 w 464"/>
              <a:gd name="T11" fmla="*/ 253 h 312"/>
              <a:gd name="T12" fmla="*/ 26 w 464"/>
              <a:gd name="T13" fmla="*/ 216 h 312"/>
              <a:gd name="T14" fmla="*/ 41 w 464"/>
              <a:gd name="T15" fmla="*/ 186 h 312"/>
              <a:gd name="T16" fmla="*/ 62 w 464"/>
              <a:gd name="T17" fmla="*/ 149 h 312"/>
              <a:gd name="T18" fmla="*/ 67 w 464"/>
              <a:gd name="T19" fmla="*/ 108 h 312"/>
              <a:gd name="T20" fmla="*/ 62 w 464"/>
              <a:gd name="T21" fmla="*/ 82 h 312"/>
              <a:gd name="T22" fmla="*/ 16 w 464"/>
              <a:gd name="T23" fmla="*/ 67 h 312"/>
              <a:gd name="T24" fmla="*/ 0 w 464"/>
              <a:gd name="T25" fmla="*/ 36 h 312"/>
              <a:gd name="T26" fmla="*/ 10 w 464"/>
              <a:gd name="T27" fmla="*/ 0 h 312"/>
              <a:gd name="T28" fmla="*/ 51 w 464"/>
              <a:gd name="T29" fmla="*/ 0 h 312"/>
              <a:gd name="T30" fmla="*/ 104 w 464"/>
              <a:gd name="T31" fmla="*/ 36 h 312"/>
              <a:gd name="T32" fmla="*/ 125 w 464"/>
              <a:gd name="T33" fmla="*/ 51 h 312"/>
              <a:gd name="T34" fmla="*/ 171 w 464"/>
              <a:gd name="T35" fmla="*/ 82 h 312"/>
              <a:gd name="T36" fmla="*/ 186 w 464"/>
              <a:gd name="T37" fmla="*/ 118 h 312"/>
              <a:gd name="T38" fmla="*/ 161 w 464"/>
              <a:gd name="T39" fmla="*/ 118 h 312"/>
              <a:gd name="T40" fmla="*/ 151 w 464"/>
              <a:gd name="T41" fmla="*/ 134 h 312"/>
              <a:gd name="T42" fmla="*/ 151 w 464"/>
              <a:gd name="T43" fmla="*/ 149 h 312"/>
              <a:gd name="T44" fmla="*/ 171 w 464"/>
              <a:gd name="T45" fmla="*/ 186 h 312"/>
              <a:gd name="T46" fmla="*/ 213 w 464"/>
              <a:gd name="T47" fmla="*/ 191 h 312"/>
              <a:gd name="T48" fmla="*/ 254 w 464"/>
              <a:gd name="T49" fmla="*/ 212 h 312"/>
              <a:gd name="T50" fmla="*/ 321 w 464"/>
              <a:gd name="T51" fmla="*/ 212 h 312"/>
              <a:gd name="T52" fmla="*/ 368 w 464"/>
              <a:gd name="T53" fmla="*/ 202 h 312"/>
              <a:gd name="T54" fmla="*/ 431 w 464"/>
              <a:gd name="T55" fmla="*/ 216 h 312"/>
              <a:gd name="T56" fmla="*/ 463 w 464"/>
              <a:gd name="T57" fmla="*/ 243 h 312"/>
              <a:gd name="T58" fmla="*/ 463 w 464"/>
              <a:gd name="T59" fmla="*/ 259 h 312"/>
              <a:gd name="T60" fmla="*/ 431 w 464"/>
              <a:gd name="T61" fmla="*/ 279 h 312"/>
              <a:gd name="T62" fmla="*/ 409 w 464"/>
              <a:gd name="T63" fmla="*/ 300 h 312"/>
              <a:gd name="T64" fmla="*/ 388 w 464"/>
              <a:gd name="T65" fmla="*/ 311 h 312"/>
              <a:gd name="T66" fmla="*/ 388 w 464"/>
              <a:gd name="T67" fmla="*/ 311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4"/>
              <a:gd name="T103" fmla="*/ 0 h 312"/>
              <a:gd name="T104" fmla="*/ 464 w 464"/>
              <a:gd name="T105" fmla="*/ 312 h 3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4" h="312">
                <a:moveTo>
                  <a:pt x="388" y="311"/>
                </a:moveTo>
                <a:lnTo>
                  <a:pt x="327" y="311"/>
                </a:lnTo>
                <a:lnTo>
                  <a:pt x="280" y="294"/>
                </a:lnTo>
                <a:lnTo>
                  <a:pt x="213" y="284"/>
                </a:lnTo>
                <a:lnTo>
                  <a:pt x="135" y="269"/>
                </a:lnTo>
                <a:lnTo>
                  <a:pt x="67" y="253"/>
                </a:lnTo>
                <a:lnTo>
                  <a:pt x="26" y="216"/>
                </a:lnTo>
                <a:lnTo>
                  <a:pt x="41" y="186"/>
                </a:lnTo>
                <a:lnTo>
                  <a:pt x="62" y="149"/>
                </a:lnTo>
                <a:lnTo>
                  <a:pt x="67" y="108"/>
                </a:lnTo>
                <a:lnTo>
                  <a:pt x="62" y="82"/>
                </a:lnTo>
                <a:lnTo>
                  <a:pt x="16" y="67"/>
                </a:lnTo>
                <a:lnTo>
                  <a:pt x="0" y="36"/>
                </a:lnTo>
                <a:lnTo>
                  <a:pt x="10" y="0"/>
                </a:lnTo>
                <a:lnTo>
                  <a:pt x="51" y="0"/>
                </a:lnTo>
                <a:lnTo>
                  <a:pt x="104" y="36"/>
                </a:lnTo>
                <a:lnTo>
                  <a:pt x="125" y="51"/>
                </a:lnTo>
                <a:lnTo>
                  <a:pt x="171" y="82"/>
                </a:lnTo>
                <a:lnTo>
                  <a:pt x="186" y="118"/>
                </a:lnTo>
                <a:lnTo>
                  <a:pt x="161" y="118"/>
                </a:lnTo>
                <a:lnTo>
                  <a:pt x="151" y="134"/>
                </a:lnTo>
                <a:lnTo>
                  <a:pt x="151" y="149"/>
                </a:lnTo>
                <a:lnTo>
                  <a:pt x="171" y="186"/>
                </a:lnTo>
                <a:lnTo>
                  <a:pt x="213" y="191"/>
                </a:lnTo>
                <a:lnTo>
                  <a:pt x="254" y="212"/>
                </a:lnTo>
                <a:lnTo>
                  <a:pt x="321" y="212"/>
                </a:lnTo>
                <a:lnTo>
                  <a:pt x="368" y="202"/>
                </a:lnTo>
                <a:lnTo>
                  <a:pt x="431" y="216"/>
                </a:lnTo>
                <a:lnTo>
                  <a:pt x="463" y="243"/>
                </a:lnTo>
                <a:lnTo>
                  <a:pt x="463" y="259"/>
                </a:lnTo>
                <a:lnTo>
                  <a:pt x="431" y="279"/>
                </a:lnTo>
                <a:lnTo>
                  <a:pt x="409" y="300"/>
                </a:lnTo>
                <a:lnTo>
                  <a:pt x="388" y="31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6" name="Freeform 203" descr="Diagonales larges vers le bas">
            <a:extLst>
              <a:ext uri="{FF2B5EF4-FFF2-40B4-BE49-F238E27FC236}">
                <a16:creationId xmlns:a16="http://schemas.microsoft.com/office/drawing/2014/main" id="{FD1AD887-F72C-8543-A2D9-66160ADB2682}"/>
              </a:ext>
            </a:extLst>
          </p:cNvPr>
          <p:cNvSpPr>
            <a:spLocks noChangeArrowheads="1"/>
          </p:cNvSpPr>
          <p:nvPr/>
        </p:nvSpPr>
        <p:spPr bwMode="auto">
          <a:xfrm>
            <a:off x="2414128" y="1661530"/>
            <a:ext cx="251806" cy="145563"/>
          </a:xfrm>
          <a:custGeom>
            <a:avLst/>
            <a:gdLst>
              <a:gd name="T0" fmla="*/ 332 w 410"/>
              <a:gd name="T1" fmla="*/ 228 h 229"/>
              <a:gd name="T2" fmla="*/ 248 w 410"/>
              <a:gd name="T3" fmla="*/ 212 h 229"/>
              <a:gd name="T4" fmla="*/ 260 w 410"/>
              <a:gd name="T5" fmla="*/ 197 h 229"/>
              <a:gd name="T6" fmla="*/ 72 w 410"/>
              <a:gd name="T7" fmla="*/ 218 h 229"/>
              <a:gd name="T8" fmla="*/ 52 w 410"/>
              <a:gd name="T9" fmla="*/ 187 h 229"/>
              <a:gd name="T10" fmla="*/ 99 w 410"/>
              <a:gd name="T11" fmla="*/ 176 h 229"/>
              <a:gd name="T12" fmla="*/ 166 w 410"/>
              <a:gd name="T13" fmla="*/ 176 h 229"/>
              <a:gd name="T14" fmla="*/ 203 w 410"/>
              <a:gd name="T15" fmla="*/ 150 h 229"/>
              <a:gd name="T16" fmla="*/ 109 w 410"/>
              <a:gd name="T17" fmla="*/ 145 h 229"/>
              <a:gd name="T18" fmla="*/ 140 w 410"/>
              <a:gd name="T19" fmla="*/ 120 h 229"/>
              <a:gd name="T20" fmla="*/ 135 w 410"/>
              <a:gd name="T21" fmla="*/ 108 h 229"/>
              <a:gd name="T22" fmla="*/ 68 w 410"/>
              <a:gd name="T23" fmla="*/ 145 h 229"/>
              <a:gd name="T24" fmla="*/ 27 w 410"/>
              <a:gd name="T25" fmla="*/ 135 h 229"/>
              <a:gd name="T26" fmla="*/ 0 w 410"/>
              <a:gd name="T27" fmla="*/ 93 h 229"/>
              <a:gd name="T28" fmla="*/ 57 w 410"/>
              <a:gd name="T29" fmla="*/ 67 h 229"/>
              <a:gd name="T30" fmla="*/ 94 w 410"/>
              <a:gd name="T31" fmla="*/ 36 h 229"/>
              <a:gd name="T32" fmla="*/ 140 w 410"/>
              <a:gd name="T33" fmla="*/ 10 h 229"/>
              <a:gd name="T34" fmla="*/ 192 w 410"/>
              <a:gd name="T35" fmla="*/ 0 h 229"/>
              <a:gd name="T36" fmla="*/ 192 w 410"/>
              <a:gd name="T37" fmla="*/ 41 h 229"/>
              <a:gd name="T38" fmla="*/ 218 w 410"/>
              <a:gd name="T39" fmla="*/ 41 h 229"/>
              <a:gd name="T40" fmla="*/ 233 w 410"/>
              <a:gd name="T41" fmla="*/ 63 h 229"/>
              <a:gd name="T42" fmla="*/ 223 w 410"/>
              <a:gd name="T43" fmla="*/ 93 h 229"/>
              <a:gd name="T44" fmla="*/ 218 w 410"/>
              <a:gd name="T45" fmla="*/ 130 h 229"/>
              <a:gd name="T46" fmla="*/ 244 w 410"/>
              <a:gd name="T47" fmla="*/ 135 h 229"/>
              <a:gd name="T48" fmla="*/ 275 w 410"/>
              <a:gd name="T49" fmla="*/ 150 h 229"/>
              <a:gd name="T50" fmla="*/ 301 w 410"/>
              <a:gd name="T51" fmla="*/ 130 h 229"/>
              <a:gd name="T52" fmla="*/ 316 w 410"/>
              <a:gd name="T53" fmla="*/ 93 h 229"/>
              <a:gd name="T54" fmla="*/ 342 w 410"/>
              <a:gd name="T55" fmla="*/ 51 h 229"/>
              <a:gd name="T56" fmla="*/ 393 w 410"/>
              <a:gd name="T57" fmla="*/ 26 h 229"/>
              <a:gd name="T58" fmla="*/ 379 w 410"/>
              <a:gd name="T59" fmla="*/ 67 h 229"/>
              <a:gd name="T60" fmla="*/ 358 w 410"/>
              <a:gd name="T61" fmla="*/ 120 h 229"/>
              <a:gd name="T62" fmla="*/ 368 w 410"/>
              <a:gd name="T63" fmla="*/ 145 h 229"/>
              <a:gd name="T64" fmla="*/ 399 w 410"/>
              <a:gd name="T65" fmla="*/ 130 h 229"/>
              <a:gd name="T66" fmla="*/ 409 w 410"/>
              <a:gd name="T67" fmla="*/ 150 h 229"/>
              <a:gd name="T68" fmla="*/ 379 w 410"/>
              <a:gd name="T69" fmla="*/ 202 h 229"/>
              <a:gd name="T70" fmla="*/ 332 w 410"/>
              <a:gd name="T71" fmla="*/ 228 h 229"/>
              <a:gd name="T72" fmla="*/ 332 w 410"/>
              <a:gd name="T73" fmla="*/ 228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0"/>
              <a:gd name="T112" fmla="*/ 0 h 229"/>
              <a:gd name="T113" fmla="*/ 410 w 410"/>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0" h="229">
                <a:moveTo>
                  <a:pt x="332" y="228"/>
                </a:moveTo>
                <a:lnTo>
                  <a:pt x="248" y="212"/>
                </a:lnTo>
                <a:lnTo>
                  <a:pt x="260" y="197"/>
                </a:lnTo>
                <a:lnTo>
                  <a:pt x="72" y="218"/>
                </a:lnTo>
                <a:lnTo>
                  <a:pt x="52" y="187"/>
                </a:lnTo>
                <a:lnTo>
                  <a:pt x="99" y="176"/>
                </a:lnTo>
                <a:lnTo>
                  <a:pt x="166" y="176"/>
                </a:lnTo>
                <a:lnTo>
                  <a:pt x="203" y="150"/>
                </a:lnTo>
                <a:lnTo>
                  <a:pt x="109" y="145"/>
                </a:lnTo>
                <a:lnTo>
                  <a:pt x="140" y="120"/>
                </a:lnTo>
                <a:lnTo>
                  <a:pt x="135" y="108"/>
                </a:lnTo>
                <a:lnTo>
                  <a:pt x="68" y="145"/>
                </a:lnTo>
                <a:lnTo>
                  <a:pt x="27" y="135"/>
                </a:lnTo>
                <a:lnTo>
                  <a:pt x="0" y="93"/>
                </a:lnTo>
                <a:lnTo>
                  <a:pt x="57" y="67"/>
                </a:lnTo>
                <a:lnTo>
                  <a:pt x="94" y="36"/>
                </a:lnTo>
                <a:lnTo>
                  <a:pt x="140" y="10"/>
                </a:lnTo>
                <a:lnTo>
                  <a:pt x="192" y="0"/>
                </a:lnTo>
                <a:lnTo>
                  <a:pt x="192" y="41"/>
                </a:lnTo>
                <a:lnTo>
                  <a:pt x="218" y="41"/>
                </a:lnTo>
                <a:lnTo>
                  <a:pt x="233" y="63"/>
                </a:lnTo>
                <a:lnTo>
                  <a:pt x="223" y="93"/>
                </a:lnTo>
                <a:lnTo>
                  <a:pt x="218" y="130"/>
                </a:lnTo>
                <a:lnTo>
                  <a:pt x="244" y="135"/>
                </a:lnTo>
                <a:lnTo>
                  <a:pt x="275" y="150"/>
                </a:lnTo>
                <a:lnTo>
                  <a:pt x="301" y="130"/>
                </a:lnTo>
                <a:lnTo>
                  <a:pt x="316" y="93"/>
                </a:lnTo>
                <a:lnTo>
                  <a:pt x="342" y="51"/>
                </a:lnTo>
                <a:lnTo>
                  <a:pt x="393" y="26"/>
                </a:lnTo>
                <a:lnTo>
                  <a:pt x="379" y="67"/>
                </a:lnTo>
                <a:lnTo>
                  <a:pt x="358" y="120"/>
                </a:lnTo>
                <a:lnTo>
                  <a:pt x="368" y="145"/>
                </a:lnTo>
                <a:lnTo>
                  <a:pt x="399" y="130"/>
                </a:lnTo>
                <a:lnTo>
                  <a:pt x="409" y="150"/>
                </a:lnTo>
                <a:lnTo>
                  <a:pt x="379" y="202"/>
                </a:lnTo>
                <a:lnTo>
                  <a:pt x="332" y="22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7" name="Freeform 204" descr="Diagonales larges vers le bas">
            <a:extLst>
              <a:ext uri="{FF2B5EF4-FFF2-40B4-BE49-F238E27FC236}">
                <a16:creationId xmlns:a16="http://schemas.microsoft.com/office/drawing/2014/main" id="{25537584-01AF-C843-8707-6F5DD4DDBE40}"/>
              </a:ext>
            </a:extLst>
          </p:cNvPr>
          <p:cNvSpPr>
            <a:spLocks noChangeArrowheads="1"/>
          </p:cNvSpPr>
          <p:nvPr/>
        </p:nvSpPr>
        <p:spPr bwMode="auto">
          <a:xfrm>
            <a:off x="2604518" y="1903066"/>
            <a:ext cx="147399" cy="145562"/>
          </a:xfrm>
          <a:custGeom>
            <a:avLst/>
            <a:gdLst>
              <a:gd name="T0" fmla="*/ 47 w 240"/>
              <a:gd name="T1" fmla="*/ 228 h 229"/>
              <a:gd name="T2" fmla="*/ 31 w 240"/>
              <a:gd name="T3" fmla="*/ 218 h 229"/>
              <a:gd name="T4" fmla="*/ 41 w 240"/>
              <a:gd name="T5" fmla="*/ 187 h 229"/>
              <a:gd name="T6" fmla="*/ 31 w 240"/>
              <a:gd name="T7" fmla="*/ 150 h 229"/>
              <a:gd name="T8" fmla="*/ 21 w 240"/>
              <a:gd name="T9" fmla="*/ 124 h 229"/>
              <a:gd name="T10" fmla="*/ 0 w 240"/>
              <a:gd name="T11" fmla="*/ 98 h 229"/>
              <a:gd name="T12" fmla="*/ 0 w 240"/>
              <a:gd name="T13" fmla="*/ 57 h 229"/>
              <a:gd name="T14" fmla="*/ 31 w 240"/>
              <a:gd name="T15" fmla="*/ 41 h 229"/>
              <a:gd name="T16" fmla="*/ 31 w 240"/>
              <a:gd name="T17" fmla="*/ 83 h 229"/>
              <a:gd name="T18" fmla="*/ 47 w 240"/>
              <a:gd name="T19" fmla="*/ 98 h 229"/>
              <a:gd name="T20" fmla="*/ 73 w 240"/>
              <a:gd name="T21" fmla="*/ 77 h 229"/>
              <a:gd name="T22" fmla="*/ 88 w 240"/>
              <a:gd name="T23" fmla="*/ 51 h 229"/>
              <a:gd name="T24" fmla="*/ 114 w 240"/>
              <a:gd name="T25" fmla="*/ 51 h 229"/>
              <a:gd name="T26" fmla="*/ 114 w 240"/>
              <a:gd name="T27" fmla="*/ 36 h 229"/>
              <a:gd name="T28" fmla="*/ 88 w 240"/>
              <a:gd name="T29" fmla="*/ 16 h 229"/>
              <a:gd name="T30" fmla="*/ 114 w 240"/>
              <a:gd name="T31" fmla="*/ 0 h 229"/>
              <a:gd name="T32" fmla="*/ 141 w 240"/>
              <a:gd name="T33" fmla="*/ 0 h 229"/>
              <a:gd name="T34" fmla="*/ 166 w 240"/>
              <a:gd name="T35" fmla="*/ 26 h 229"/>
              <a:gd name="T36" fmla="*/ 218 w 240"/>
              <a:gd name="T37" fmla="*/ 16 h 229"/>
              <a:gd name="T38" fmla="*/ 239 w 240"/>
              <a:gd name="T39" fmla="*/ 36 h 229"/>
              <a:gd name="T40" fmla="*/ 223 w 240"/>
              <a:gd name="T41" fmla="*/ 41 h 229"/>
              <a:gd name="T42" fmla="*/ 198 w 240"/>
              <a:gd name="T43" fmla="*/ 41 h 229"/>
              <a:gd name="T44" fmla="*/ 208 w 240"/>
              <a:gd name="T45" fmla="*/ 51 h 229"/>
              <a:gd name="T46" fmla="*/ 192 w 240"/>
              <a:gd name="T47" fmla="*/ 51 h 229"/>
              <a:gd name="T48" fmla="*/ 151 w 240"/>
              <a:gd name="T49" fmla="*/ 67 h 229"/>
              <a:gd name="T50" fmla="*/ 151 w 240"/>
              <a:gd name="T51" fmla="*/ 83 h 229"/>
              <a:gd name="T52" fmla="*/ 166 w 240"/>
              <a:gd name="T53" fmla="*/ 83 h 229"/>
              <a:gd name="T54" fmla="*/ 182 w 240"/>
              <a:gd name="T55" fmla="*/ 83 h 229"/>
              <a:gd name="T56" fmla="*/ 192 w 240"/>
              <a:gd name="T57" fmla="*/ 134 h 229"/>
              <a:gd name="T58" fmla="*/ 156 w 240"/>
              <a:gd name="T59" fmla="*/ 176 h 229"/>
              <a:gd name="T60" fmla="*/ 125 w 240"/>
              <a:gd name="T61" fmla="*/ 202 h 229"/>
              <a:gd name="T62" fmla="*/ 88 w 240"/>
              <a:gd name="T63" fmla="*/ 191 h 229"/>
              <a:gd name="T64" fmla="*/ 98 w 240"/>
              <a:gd name="T65" fmla="*/ 176 h 229"/>
              <a:gd name="T66" fmla="*/ 73 w 240"/>
              <a:gd name="T67" fmla="*/ 191 h 229"/>
              <a:gd name="T68" fmla="*/ 73 w 240"/>
              <a:gd name="T69" fmla="*/ 212 h 229"/>
              <a:gd name="T70" fmla="*/ 47 w 240"/>
              <a:gd name="T71" fmla="*/ 228 h 229"/>
              <a:gd name="T72" fmla="*/ 47 w 240"/>
              <a:gd name="T73" fmla="*/ 228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229"/>
              <a:gd name="T113" fmla="*/ 240 w 240"/>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229">
                <a:moveTo>
                  <a:pt x="47" y="228"/>
                </a:moveTo>
                <a:lnTo>
                  <a:pt x="31" y="218"/>
                </a:lnTo>
                <a:lnTo>
                  <a:pt x="41" y="187"/>
                </a:lnTo>
                <a:lnTo>
                  <a:pt x="31" y="150"/>
                </a:lnTo>
                <a:lnTo>
                  <a:pt x="21" y="124"/>
                </a:lnTo>
                <a:lnTo>
                  <a:pt x="0" y="98"/>
                </a:lnTo>
                <a:lnTo>
                  <a:pt x="0" y="57"/>
                </a:lnTo>
                <a:lnTo>
                  <a:pt x="31" y="41"/>
                </a:lnTo>
                <a:lnTo>
                  <a:pt x="31" y="83"/>
                </a:lnTo>
                <a:lnTo>
                  <a:pt x="47" y="98"/>
                </a:lnTo>
                <a:lnTo>
                  <a:pt x="73" y="77"/>
                </a:lnTo>
                <a:lnTo>
                  <a:pt x="88" y="51"/>
                </a:lnTo>
                <a:lnTo>
                  <a:pt x="114" y="51"/>
                </a:lnTo>
                <a:lnTo>
                  <a:pt x="114" y="36"/>
                </a:lnTo>
                <a:lnTo>
                  <a:pt x="88" y="16"/>
                </a:lnTo>
                <a:lnTo>
                  <a:pt x="114" y="0"/>
                </a:lnTo>
                <a:lnTo>
                  <a:pt x="141" y="0"/>
                </a:lnTo>
                <a:lnTo>
                  <a:pt x="166" y="26"/>
                </a:lnTo>
                <a:lnTo>
                  <a:pt x="218" y="16"/>
                </a:lnTo>
                <a:lnTo>
                  <a:pt x="239" y="36"/>
                </a:lnTo>
                <a:lnTo>
                  <a:pt x="223" y="41"/>
                </a:lnTo>
                <a:lnTo>
                  <a:pt x="198" y="41"/>
                </a:lnTo>
                <a:lnTo>
                  <a:pt x="208" y="51"/>
                </a:lnTo>
                <a:lnTo>
                  <a:pt x="192" y="51"/>
                </a:lnTo>
                <a:lnTo>
                  <a:pt x="151" y="67"/>
                </a:lnTo>
                <a:lnTo>
                  <a:pt x="151" y="83"/>
                </a:lnTo>
                <a:lnTo>
                  <a:pt x="166" y="83"/>
                </a:lnTo>
                <a:lnTo>
                  <a:pt x="182" y="83"/>
                </a:lnTo>
                <a:lnTo>
                  <a:pt x="192" y="134"/>
                </a:lnTo>
                <a:lnTo>
                  <a:pt x="156" y="176"/>
                </a:lnTo>
                <a:lnTo>
                  <a:pt x="125" y="202"/>
                </a:lnTo>
                <a:lnTo>
                  <a:pt x="88" y="191"/>
                </a:lnTo>
                <a:lnTo>
                  <a:pt x="98" y="176"/>
                </a:lnTo>
                <a:lnTo>
                  <a:pt x="73" y="191"/>
                </a:lnTo>
                <a:lnTo>
                  <a:pt x="73" y="212"/>
                </a:lnTo>
                <a:lnTo>
                  <a:pt x="47" y="22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8" name="Freeform 205" descr="Diagonales larges vers le bas">
            <a:extLst>
              <a:ext uri="{FF2B5EF4-FFF2-40B4-BE49-F238E27FC236}">
                <a16:creationId xmlns:a16="http://schemas.microsoft.com/office/drawing/2014/main" id="{527BEBF6-AFFB-FA48-BCE1-5C38722A7202}"/>
              </a:ext>
            </a:extLst>
          </p:cNvPr>
          <p:cNvSpPr>
            <a:spLocks noChangeArrowheads="1"/>
          </p:cNvSpPr>
          <p:nvPr/>
        </p:nvSpPr>
        <p:spPr bwMode="auto">
          <a:xfrm>
            <a:off x="2690503" y="2355750"/>
            <a:ext cx="168894" cy="139164"/>
          </a:xfrm>
          <a:custGeom>
            <a:avLst/>
            <a:gdLst>
              <a:gd name="T0" fmla="*/ 243 w 275"/>
              <a:gd name="T1" fmla="*/ 217 h 218"/>
              <a:gd name="T2" fmla="*/ 186 w 275"/>
              <a:gd name="T3" fmla="*/ 196 h 218"/>
              <a:gd name="T4" fmla="*/ 186 w 275"/>
              <a:gd name="T5" fmla="*/ 155 h 218"/>
              <a:gd name="T6" fmla="*/ 160 w 275"/>
              <a:gd name="T7" fmla="*/ 160 h 218"/>
              <a:gd name="T8" fmla="*/ 118 w 275"/>
              <a:gd name="T9" fmla="*/ 196 h 218"/>
              <a:gd name="T10" fmla="*/ 82 w 275"/>
              <a:gd name="T11" fmla="*/ 217 h 218"/>
              <a:gd name="T12" fmla="*/ 51 w 275"/>
              <a:gd name="T13" fmla="*/ 217 h 218"/>
              <a:gd name="T14" fmla="*/ 41 w 275"/>
              <a:gd name="T15" fmla="*/ 201 h 218"/>
              <a:gd name="T16" fmla="*/ 0 w 275"/>
              <a:gd name="T17" fmla="*/ 201 h 218"/>
              <a:gd name="T18" fmla="*/ 10 w 275"/>
              <a:gd name="T19" fmla="*/ 186 h 218"/>
              <a:gd name="T20" fmla="*/ 51 w 275"/>
              <a:gd name="T21" fmla="*/ 160 h 218"/>
              <a:gd name="T22" fmla="*/ 82 w 275"/>
              <a:gd name="T23" fmla="*/ 77 h 218"/>
              <a:gd name="T24" fmla="*/ 118 w 275"/>
              <a:gd name="T25" fmla="*/ 36 h 218"/>
              <a:gd name="T26" fmla="*/ 149 w 275"/>
              <a:gd name="T27" fmla="*/ 0 h 218"/>
              <a:gd name="T28" fmla="*/ 149 w 275"/>
              <a:gd name="T29" fmla="*/ 51 h 218"/>
              <a:gd name="T30" fmla="*/ 176 w 275"/>
              <a:gd name="T31" fmla="*/ 46 h 218"/>
              <a:gd name="T32" fmla="*/ 227 w 275"/>
              <a:gd name="T33" fmla="*/ 108 h 218"/>
              <a:gd name="T34" fmla="*/ 233 w 275"/>
              <a:gd name="T35" fmla="*/ 160 h 218"/>
              <a:gd name="T36" fmla="*/ 268 w 275"/>
              <a:gd name="T37" fmla="*/ 176 h 218"/>
              <a:gd name="T38" fmla="*/ 274 w 275"/>
              <a:gd name="T39" fmla="*/ 201 h 218"/>
              <a:gd name="T40" fmla="*/ 243 w 275"/>
              <a:gd name="T41" fmla="*/ 217 h 218"/>
              <a:gd name="T42" fmla="*/ 243 w 275"/>
              <a:gd name="T43" fmla="*/ 217 h 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5"/>
              <a:gd name="T67" fmla="*/ 0 h 218"/>
              <a:gd name="T68" fmla="*/ 275 w 275"/>
              <a:gd name="T69" fmla="*/ 218 h 2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5" h="218">
                <a:moveTo>
                  <a:pt x="243" y="217"/>
                </a:moveTo>
                <a:lnTo>
                  <a:pt x="186" y="196"/>
                </a:lnTo>
                <a:lnTo>
                  <a:pt x="186" y="155"/>
                </a:lnTo>
                <a:lnTo>
                  <a:pt x="160" y="160"/>
                </a:lnTo>
                <a:lnTo>
                  <a:pt x="118" y="196"/>
                </a:lnTo>
                <a:lnTo>
                  <a:pt x="82" y="217"/>
                </a:lnTo>
                <a:lnTo>
                  <a:pt x="51" y="217"/>
                </a:lnTo>
                <a:lnTo>
                  <a:pt x="41" y="201"/>
                </a:lnTo>
                <a:lnTo>
                  <a:pt x="0" y="201"/>
                </a:lnTo>
                <a:lnTo>
                  <a:pt x="10" y="186"/>
                </a:lnTo>
                <a:lnTo>
                  <a:pt x="51" y="160"/>
                </a:lnTo>
                <a:lnTo>
                  <a:pt x="82" y="77"/>
                </a:lnTo>
                <a:lnTo>
                  <a:pt x="118" y="36"/>
                </a:lnTo>
                <a:lnTo>
                  <a:pt x="149" y="0"/>
                </a:lnTo>
                <a:lnTo>
                  <a:pt x="149" y="51"/>
                </a:lnTo>
                <a:lnTo>
                  <a:pt x="176" y="46"/>
                </a:lnTo>
                <a:lnTo>
                  <a:pt x="227" y="108"/>
                </a:lnTo>
                <a:lnTo>
                  <a:pt x="233" y="160"/>
                </a:lnTo>
                <a:lnTo>
                  <a:pt x="268" y="176"/>
                </a:lnTo>
                <a:lnTo>
                  <a:pt x="274" y="201"/>
                </a:lnTo>
                <a:lnTo>
                  <a:pt x="243" y="21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09" name="Freeform 206" descr="Diagonales larges vers le bas">
            <a:extLst>
              <a:ext uri="{FF2B5EF4-FFF2-40B4-BE49-F238E27FC236}">
                <a16:creationId xmlns:a16="http://schemas.microsoft.com/office/drawing/2014/main" id="{61AF3D83-9E61-9E40-8E33-229E1BCC4528}"/>
              </a:ext>
            </a:extLst>
          </p:cNvPr>
          <p:cNvSpPr>
            <a:spLocks noChangeArrowheads="1"/>
          </p:cNvSpPr>
          <p:nvPr/>
        </p:nvSpPr>
        <p:spPr bwMode="auto">
          <a:xfrm>
            <a:off x="2713532" y="1717516"/>
            <a:ext cx="121297" cy="124768"/>
          </a:xfrm>
          <a:custGeom>
            <a:avLst/>
            <a:gdLst>
              <a:gd name="T0" fmla="*/ 109 w 198"/>
              <a:gd name="T1" fmla="*/ 196 h 197"/>
              <a:gd name="T2" fmla="*/ 41 w 198"/>
              <a:gd name="T3" fmla="*/ 191 h 197"/>
              <a:gd name="T4" fmla="*/ 88 w 198"/>
              <a:gd name="T5" fmla="*/ 129 h 197"/>
              <a:gd name="T6" fmla="*/ 6 w 198"/>
              <a:gd name="T7" fmla="*/ 124 h 197"/>
              <a:gd name="T8" fmla="*/ 0 w 198"/>
              <a:gd name="T9" fmla="*/ 98 h 197"/>
              <a:gd name="T10" fmla="*/ 6 w 198"/>
              <a:gd name="T11" fmla="*/ 47 h 197"/>
              <a:gd name="T12" fmla="*/ 21 w 198"/>
              <a:gd name="T13" fmla="*/ 0 h 197"/>
              <a:gd name="T14" fmla="*/ 41 w 198"/>
              <a:gd name="T15" fmla="*/ 16 h 197"/>
              <a:gd name="T16" fmla="*/ 47 w 198"/>
              <a:gd name="T17" fmla="*/ 47 h 197"/>
              <a:gd name="T18" fmla="*/ 62 w 198"/>
              <a:gd name="T19" fmla="*/ 108 h 197"/>
              <a:gd name="T20" fmla="*/ 88 w 198"/>
              <a:gd name="T21" fmla="*/ 47 h 197"/>
              <a:gd name="T22" fmla="*/ 109 w 198"/>
              <a:gd name="T23" fmla="*/ 108 h 197"/>
              <a:gd name="T24" fmla="*/ 113 w 198"/>
              <a:gd name="T25" fmla="*/ 47 h 197"/>
              <a:gd name="T26" fmla="*/ 150 w 198"/>
              <a:gd name="T27" fmla="*/ 47 h 197"/>
              <a:gd name="T28" fmla="*/ 197 w 198"/>
              <a:gd name="T29" fmla="*/ 61 h 197"/>
              <a:gd name="T30" fmla="*/ 191 w 198"/>
              <a:gd name="T31" fmla="*/ 114 h 197"/>
              <a:gd name="T32" fmla="*/ 155 w 198"/>
              <a:gd name="T33" fmla="*/ 165 h 197"/>
              <a:gd name="T34" fmla="*/ 109 w 198"/>
              <a:gd name="T35" fmla="*/ 196 h 197"/>
              <a:gd name="T36" fmla="*/ 109 w 198"/>
              <a:gd name="T37" fmla="*/ 196 h 1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197"/>
              <a:gd name="T59" fmla="*/ 198 w 198"/>
              <a:gd name="T60" fmla="*/ 197 h 1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197">
                <a:moveTo>
                  <a:pt x="109" y="196"/>
                </a:moveTo>
                <a:lnTo>
                  <a:pt x="41" y="191"/>
                </a:lnTo>
                <a:lnTo>
                  <a:pt x="88" y="129"/>
                </a:lnTo>
                <a:lnTo>
                  <a:pt x="6" y="124"/>
                </a:lnTo>
                <a:lnTo>
                  <a:pt x="0" y="98"/>
                </a:lnTo>
                <a:lnTo>
                  <a:pt x="6" y="47"/>
                </a:lnTo>
                <a:lnTo>
                  <a:pt x="21" y="0"/>
                </a:lnTo>
                <a:lnTo>
                  <a:pt x="41" y="16"/>
                </a:lnTo>
                <a:lnTo>
                  <a:pt x="47" y="47"/>
                </a:lnTo>
                <a:lnTo>
                  <a:pt x="62" y="108"/>
                </a:lnTo>
                <a:lnTo>
                  <a:pt x="88" y="47"/>
                </a:lnTo>
                <a:lnTo>
                  <a:pt x="109" y="108"/>
                </a:lnTo>
                <a:lnTo>
                  <a:pt x="113" y="47"/>
                </a:lnTo>
                <a:lnTo>
                  <a:pt x="150" y="47"/>
                </a:lnTo>
                <a:lnTo>
                  <a:pt x="197" y="61"/>
                </a:lnTo>
                <a:lnTo>
                  <a:pt x="191" y="114"/>
                </a:lnTo>
                <a:lnTo>
                  <a:pt x="155" y="165"/>
                </a:lnTo>
                <a:lnTo>
                  <a:pt x="109" y="19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0" name="Freeform 207" descr="Diagonales larges vers le bas">
            <a:extLst>
              <a:ext uri="{FF2B5EF4-FFF2-40B4-BE49-F238E27FC236}">
                <a16:creationId xmlns:a16="http://schemas.microsoft.com/office/drawing/2014/main" id="{FEBDACFB-6FB6-004B-B31C-25B0E41D275D}"/>
              </a:ext>
            </a:extLst>
          </p:cNvPr>
          <p:cNvSpPr>
            <a:spLocks noChangeArrowheads="1"/>
          </p:cNvSpPr>
          <p:nvPr/>
        </p:nvSpPr>
        <p:spPr bwMode="auto">
          <a:xfrm>
            <a:off x="2363461" y="1587950"/>
            <a:ext cx="201137" cy="86377"/>
          </a:xfrm>
          <a:custGeom>
            <a:avLst/>
            <a:gdLst>
              <a:gd name="T0" fmla="*/ 47 w 328"/>
              <a:gd name="T1" fmla="*/ 134 h 135"/>
              <a:gd name="T2" fmla="*/ 73 w 328"/>
              <a:gd name="T3" fmla="*/ 83 h 135"/>
              <a:gd name="T4" fmla="*/ 31 w 328"/>
              <a:gd name="T5" fmla="*/ 108 h 135"/>
              <a:gd name="T6" fmla="*/ 0 w 328"/>
              <a:gd name="T7" fmla="*/ 98 h 135"/>
              <a:gd name="T8" fmla="*/ 6 w 328"/>
              <a:gd name="T9" fmla="*/ 67 h 135"/>
              <a:gd name="T10" fmla="*/ 67 w 328"/>
              <a:gd name="T11" fmla="*/ 57 h 135"/>
              <a:gd name="T12" fmla="*/ 109 w 328"/>
              <a:gd name="T13" fmla="*/ 41 h 135"/>
              <a:gd name="T14" fmla="*/ 176 w 328"/>
              <a:gd name="T15" fmla="*/ 16 h 135"/>
              <a:gd name="T16" fmla="*/ 233 w 328"/>
              <a:gd name="T17" fmla="*/ 0 h 135"/>
              <a:gd name="T18" fmla="*/ 286 w 328"/>
              <a:gd name="T19" fmla="*/ 16 h 135"/>
              <a:gd name="T20" fmla="*/ 286 w 328"/>
              <a:gd name="T21" fmla="*/ 0 h 135"/>
              <a:gd name="T22" fmla="*/ 306 w 328"/>
              <a:gd name="T23" fmla="*/ 4 h 135"/>
              <a:gd name="T24" fmla="*/ 327 w 328"/>
              <a:gd name="T25" fmla="*/ 31 h 135"/>
              <a:gd name="T26" fmla="*/ 286 w 328"/>
              <a:gd name="T27" fmla="*/ 46 h 135"/>
              <a:gd name="T28" fmla="*/ 274 w 328"/>
              <a:gd name="T29" fmla="*/ 73 h 135"/>
              <a:gd name="T30" fmla="*/ 259 w 328"/>
              <a:gd name="T31" fmla="*/ 73 h 135"/>
              <a:gd name="T32" fmla="*/ 259 w 328"/>
              <a:gd name="T33" fmla="*/ 93 h 135"/>
              <a:gd name="T34" fmla="*/ 208 w 328"/>
              <a:gd name="T35" fmla="*/ 98 h 135"/>
              <a:gd name="T36" fmla="*/ 192 w 328"/>
              <a:gd name="T37" fmla="*/ 114 h 135"/>
              <a:gd name="T38" fmla="*/ 166 w 328"/>
              <a:gd name="T39" fmla="*/ 98 h 135"/>
              <a:gd name="T40" fmla="*/ 208 w 328"/>
              <a:gd name="T41" fmla="*/ 46 h 135"/>
              <a:gd name="T42" fmla="*/ 151 w 328"/>
              <a:gd name="T43" fmla="*/ 73 h 135"/>
              <a:gd name="T44" fmla="*/ 139 w 328"/>
              <a:gd name="T45" fmla="*/ 93 h 135"/>
              <a:gd name="T46" fmla="*/ 114 w 328"/>
              <a:gd name="T47" fmla="*/ 108 h 135"/>
              <a:gd name="T48" fmla="*/ 125 w 328"/>
              <a:gd name="T49" fmla="*/ 93 h 135"/>
              <a:gd name="T50" fmla="*/ 83 w 328"/>
              <a:gd name="T51" fmla="*/ 114 h 135"/>
              <a:gd name="T52" fmla="*/ 47 w 328"/>
              <a:gd name="T53" fmla="*/ 134 h 135"/>
              <a:gd name="T54" fmla="*/ 47 w 328"/>
              <a:gd name="T55" fmla="*/ 134 h 1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8"/>
              <a:gd name="T85" fmla="*/ 0 h 135"/>
              <a:gd name="T86" fmla="*/ 328 w 328"/>
              <a:gd name="T87" fmla="*/ 135 h 1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8" h="135">
                <a:moveTo>
                  <a:pt x="47" y="134"/>
                </a:moveTo>
                <a:lnTo>
                  <a:pt x="73" y="83"/>
                </a:lnTo>
                <a:lnTo>
                  <a:pt x="31" y="108"/>
                </a:lnTo>
                <a:lnTo>
                  <a:pt x="0" y="98"/>
                </a:lnTo>
                <a:lnTo>
                  <a:pt x="6" y="67"/>
                </a:lnTo>
                <a:lnTo>
                  <a:pt x="67" y="57"/>
                </a:lnTo>
                <a:lnTo>
                  <a:pt x="109" y="41"/>
                </a:lnTo>
                <a:lnTo>
                  <a:pt x="176" y="16"/>
                </a:lnTo>
                <a:lnTo>
                  <a:pt x="233" y="0"/>
                </a:lnTo>
                <a:lnTo>
                  <a:pt x="286" y="16"/>
                </a:lnTo>
                <a:lnTo>
                  <a:pt x="286" y="0"/>
                </a:lnTo>
                <a:lnTo>
                  <a:pt x="306" y="4"/>
                </a:lnTo>
                <a:lnTo>
                  <a:pt x="327" y="31"/>
                </a:lnTo>
                <a:lnTo>
                  <a:pt x="286" y="46"/>
                </a:lnTo>
                <a:lnTo>
                  <a:pt x="274" y="73"/>
                </a:lnTo>
                <a:lnTo>
                  <a:pt x="259" y="73"/>
                </a:lnTo>
                <a:lnTo>
                  <a:pt x="259" y="93"/>
                </a:lnTo>
                <a:lnTo>
                  <a:pt x="208" y="98"/>
                </a:lnTo>
                <a:lnTo>
                  <a:pt x="192" y="114"/>
                </a:lnTo>
                <a:lnTo>
                  <a:pt x="166" y="98"/>
                </a:lnTo>
                <a:lnTo>
                  <a:pt x="208" y="46"/>
                </a:lnTo>
                <a:lnTo>
                  <a:pt x="151" y="73"/>
                </a:lnTo>
                <a:lnTo>
                  <a:pt x="139" y="93"/>
                </a:lnTo>
                <a:lnTo>
                  <a:pt x="114" y="108"/>
                </a:lnTo>
                <a:lnTo>
                  <a:pt x="125" y="93"/>
                </a:lnTo>
                <a:lnTo>
                  <a:pt x="83" y="114"/>
                </a:lnTo>
                <a:lnTo>
                  <a:pt x="47" y="13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1" name="Freeform 208" descr="Diagonales larges vers le bas">
            <a:extLst>
              <a:ext uri="{FF2B5EF4-FFF2-40B4-BE49-F238E27FC236}">
                <a16:creationId xmlns:a16="http://schemas.microsoft.com/office/drawing/2014/main" id="{008DA041-5F46-5041-BB48-11BF116F3425}"/>
              </a:ext>
            </a:extLst>
          </p:cNvPr>
          <p:cNvSpPr>
            <a:spLocks noChangeArrowheads="1"/>
          </p:cNvSpPr>
          <p:nvPr/>
        </p:nvSpPr>
        <p:spPr bwMode="auto">
          <a:xfrm>
            <a:off x="2731958" y="1925462"/>
            <a:ext cx="159682" cy="99174"/>
          </a:xfrm>
          <a:custGeom>
            <a:avLst/>
            <a:gdLst>
              <a:gd name="T0" fmla="*/ 31 w 260"/>
              <a:gd name="T1" fmla="*/ 155 h 156"/>
              <a:gd name="T2" fmla="*/ 0 w 260"/>
              <a:gd name="T3" fmla="*/ 140 h 156"/>
              <a:gd name="T4" fmla="*/ 16 w 260"/>
              <a:gd name="T5" fmla="*/ 98 h 156"/>
              <a:gd name="T6" fmla="*/ 51 w 260"/>
              <a:gd name="T7" fmla="*/ 41 h 156"/>
              <a:gd name="T8" fmla="*/ 98 w 260"/>
              <a:gd name="T9" fmla="*/ 0 h 156"/>
              <a:gd name="T10" fmla="*/ 176 w 260"/>
              <a:gd name="T11" fmla="*/ 0 h 156"/>
              <a:gd name="T12" fmla="*/ 259 w 260"/>
              <a:gd name="T13" fmla="*/ 41 h 156"/>
              <a:gd name="T14" fmla="*/ 192 w 260"/>
              <a:gd name="T15" fmla="*/ 72 h 156"/>
              <a:gd name="T16" fmla="*/ 135 w 260"/>
              <a:gd name="T17" fmla="*/ 125 h 156"/>
              <a:gd name="T18" fmla="*/ 51 w 260"/>
              <a:gd name="T19" fmla="*/ 82 h 156"/>
              <a:gd name="T20" fmla="*/ 41 w 260"/>
              <a:gd name="T21" fmla="*/ 109 h 156"/>
              <a:gd name="T22" fmla="*/ 83 w 260"/>
              <a:gd name="T23" fmla="*/ 114 h 156"/>
              <a:gd name="T24" fmla="*/ 31 w 260"/>
              <a:gd name="T25" fmla="*/ 155 h 156"/>
              <a:gd name="T26" fmla="*/ 31 w 260"/>
              <a:gd name="T27" fmla="*/ 155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0"/>
              <a:gd name="T43" fmla="*/ 0 h 156"/>
              <a:gd name="T44" fmla="*/ 260 w 260"/>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0" h="156">
                <a:moveTo>
                  <a:pt x="31" y="155"/>
                </a:moveTo>
                <a:lnTo>
                  <a:pt x="0" y="140"/>
                </a:lnTo>
                <a:lnTo>
                  <a:pt x="16" y="98"/>
                </a:lnTo>
                <a:lnTo>
                  <a:pt x="51" y="41"/>
                </a:lnTo>
                <a:lnTo>
                  <a:pt x="98" y="0"/>
                </a:lnTo>
                <a:lnTo>
                  <a:pt x="176" y="0"/>
                </a:lnTo>
                <a:lnTo>
                  <a:pt x="259" y="41"/>
                </a:lnTo>
                <a:lnTo>
                  <a:pt x="192" y="72"/>
                </a:lnTo>
                <a:lnTo>
                  <a:pt x="135" y="125"/>
                </a:lnTo>
                <a:lnTo>
                  <a:pt x="51" y="82"/>
                </a:lnTo>
                <a:lnTo>
                  <a:pt x="41" y="109"/>
                </a:lnTo>
                <a:lnTo>
                  <a:pt x="83" y="114"/>
                </a:lnTo>
                <a:lnTo>
                  <a:pt x="31" y="15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2" name="Freeform 209">
            <a:extLst>
              <a:ext uri="{FF2B5EF4-FFF2-40B4-BE49-F238E27FC236}">
                <a16:creationId xmlns:a16="http://schemas.microsoft.com/office/drawing/2014/main" id="{2B92E23C-9AB5-304F-B7A0-E0E0CB482FA1}"/>
              </a:ext>
            </a:extLst>
          </p:cNvPr>
          <p:cNvSpPr>
            <a:spLocks noChangeArrowheads="1"/>
          </p:cNvSpPr>
          <p:nvPr/>
        </p:nvSpPr>
        <p:spPr bwMode="auto">
          <a:xfrm>
            <a:off x="1466787" y="2934799"/>
            <a:ext cx="95195" cy="123169"/>
          </a:xfrm>
          <a:custGeom>
            <a:avLst/>
            <a:gdLst>
              <a:gd name="T0" fmla="*/ 155 w 156"/>
              <a:gd name="T1" fmla="*/ 192 h 193"/>
              <a:gd name="T2" fmla="*/ 104 w 156"/>
              <a:gd name="T3" fmla="*/ 176 h 193"/>
              <a:gd name="T4" fmla="*/ 78 w 156"/>
              <a:gd name="T5" fmla="*/ 139 h 193"/>
              <a:gd name="T6" fmla="*/ 47 w 156"/>
              <a:gd name="T7" fmla="*/ 119 h 193"/>
              <a:gd name="T8" fmla="*/ 0 w 156"/>
              <a:gd name="T9" fmla="*/ 57 h 193"/>
              <a:gd name="T10" fmla="*/ 0 w 156"/>
              <a:gd name="T11" fmla="*/ 10 h 193"/>
              <a:gd name="T12" fmla="*/ 21 w 156"/>
              <a:gd name="T13" fmla="*/ 0 h 193"/>
              <a:gd name="T14" fmla="*/ 104 w 156"/>
              <a:gd name="T15" fmla="*/ 51 h 193"/>
              <a:gd name="T16" fmla="*/ 109 w 156"/>
              <a:gd name="T17" fmla="*/ 98 h 193"/>
              <a:gd name="T18" fmla="*/ 129 w 156"/>
              <a:gd name="T19" fmla="*/ 135 h 193"/>
              <a:gd name="T20" fmla="*/ 155 w 156"/>
              <a:gd name="T21" fmla="*/ 192 h 193"/>
              <a:gd name="T22" fmla="*/ 155 w 156"/>
              <a:gd name="T23" fmla="*/ 192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193"/>
              <a:gd name="T38" fmla="*/ 156 w 156"/>
              <a:gd name="T39" fmla="*/ 193 h 1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193">
                <a:moveTo>
                  <a:pt x="155" y="192"/>
                </a:moveTo>
                <a:lnTo>
                  <a:pt x="104" y="176"/>
                </a:lnTo>
                <a:lnTo>
                  <a:pt x="78" y="139"/>
                </a:lnTo>
                <a:lnTo>
                  <a:pt x="47" y="119"/>
                </a:lnTo>
                <a:lnTo>
                  <a:pt x="0" y="57"/>
                </a:lnTo>
                <a:lnTo>
                  <a:pt x="0" y="10"/>
                </a:lnTo>
                <a:lnTo>
                  <a:pt x="21" y="0"/>
                </a:lnTo>
                <a:lnTo>
                  <a:pt x="104" y="51"/>
                </a:lnTo>
                <a:lnTo>
                  <a:pt x="109" y="98"/>
                </a:lnTo>
                <a:lnTo>
                  <a:pt x="129" y="135"/>
                </a:lnTo>
                <a:lnTo>
                  <a:pt x="155" y="192"/>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3" name="Freeform 210">
            <a:extLst>
              <a:ext uri="{FF2B5EF4-FFF2-40B4-BE49-F238E27FC236}">
                <a16:creationId xmlns:a16="http://schemas.microsoft.com/office/drawing/2014/main" id="{014F44C9-9B96-7B41-BFFA-2B8A62506AA6}"/>
              </a:ext>
            </a:extLst>
          </p:cNvPr>
          <p:cNvSpPr>
            <a:spLocks noChangeArrowheads="1"/>
          </p:cNvSpPr>
          <p:nvPr/>
        </p:nvSpPr>
        <p:spPr bwMode="auto">
          <a:xfrm>
            <a:off x="2615267" y="1581550"/>
            <a:ext cx="92124" cy="52787"/>
          </a:xfrm>
          <a:custGeom>
            <a:avLst/>
            <a:gdLst>
              <a:gd name="T0" fmla="*/ 57 w 152"/>
              <a:gd name="T1" fmla="*/ 84 h 85"/>
              <a:gd name="T2" fmla="*/ 0 w 152"/>
              <a:gd name="T3" fmla="*/ 84 h 85"/>
              <a:gd name="T4" fmla="*/ 0 w 152"/>
              <a:gd name="T5" fmla="*/ 57 h 85"/>
              <a:gd name="T6" fmla="*/ 6 w 152"/>
              <a:gd name="T7" fmla="*/ 37 h 85"/>
              <a:gd name="T8" fmla="*/ 41 w 152"/>
              <a:gd name="T9" fmla="*/ 0 h 85"/>
              <a:gd name="T10" fmla="*/ 94 w 152"/>
              <a:gd name="T11" fmla="*/ 0 h 85"/>
              <a:gd name="T12" fmla="*/ 151 w 152"/>
              <a:gd name="T13" fmla="*/ 27 h 85"/>
              <a:gd name="T14" fmla="*/ 135 w 152"/>
              <a:gd name="T15" fmla="*/ 43 h 85"/>
              <a:gd name="T16" fmla="*/ 98 w 152"/>
              <a:gd name="T17" fmla="*/ 37 h 85"/>
              <a:gd name="T18" fmla="*/ 98 w 152"/>
              <a:gd name="T19" fmla="*/ 53 h 85"/>
              <a:gd name="T20" fmla="*/ 110 w 152"/>
              <a:gd name="T21" fmla="*/ 57 h 85"/>
              <a:gd name="T22" fmla="*/ 98 w 152"/>
              <a:gd name="T23" fmla="*/ 78 h 85"/>
              <a:gd name="T24" fmla="*/ 57 w 152"/>
              <a:gd name="T25" fmla="*/ 84 h 85"/>
              <a:gd name="T26" fmla="*/ 57 w 152"/>
              <a:gd name="T27" fmla="*/ 84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85"/>
              <a:gd name="T44" fmla="*/ 152 w 152"/>
              <a:gd name="T45" fmla="*/ 85 h 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85">
                <a:moveTo>
                  <a:pt x="57" y="84"/>
                </a:moveTo>
                <a:lnTo>
                  <a:pt x="0" y="84"/>
                </a:lnTo>
                <a:lnTo>
                  <a:pt x="0" y="57"/>
                </a:lnTo>
                <a:lnTo>
                  <a:pt x="6" y="37"/>
                </a:lnTo>
                <a:lnTo>
                  <a:pt x="41" y="0"/>
                </a:lnTo>
                <a:lnTo>
                  <a:pt x="94" y="0"/>
                </a:lnTo>
                <a:lnTo>
                  <a:pt x="151" y="27"/>
                </a:lnTo>
                <a:lnTo>
                  <a:pt x="135" y="43"/>
                </a:lnTo>
                <a:lnTo>
                  <a:pt x="98" y="37"/>
                </a:lnTo>
                <a:lnTo>
                  <a:pt x="98" y="53"/>
                </a:lnTo>
                <a:lnTo>
                  <a:pt x="110" y="57"/>
                </a:lnTo>
                <a:lnTo>
                  <a:pt x="98" y="78"/>
                </a:lnTo>
                <a:lnTo>
                  <a:pt x="57" y="8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4" name="Freeform 211">
            <a:extLst>
              <a:ext uri="{FF2B5EF4-FFF2-40B4-BE49-F238E27FC236}">
                <a16:creationId xmlns:a16="http://schemas.microsoft.com/office/drawing/2014/main" id="{B7519632-7C7D-674F-BE75-4C7B2078D445}"/>
              </a:ext>
            </a:extLst>
          </p:cNvPr>
          <p:cNvSpPr>
            <a:spLocks noChangeArrowheads="1"/>
          </p:cNvSpPr>
          <p:nvPr/>
        </p:nvSpPr>
        <p:spPr bwMode="auto">
          <a:xfrm>
            <a:off x="2547710" y="2111013"/>
            <a:ext cx="82911" cy="68782"/>
          </a:xfrm>
          <a:custGeom>
            <a:avLst/>
            <a:gdLst>
              <a:gd name="T0" fmla="*/ 114 w 135"/>
              <a:gd name="T1" fmla="*/ 109 h 110"/>
              <a:gd name="T2" fmla="*/ 73 w 135"/>
              <a:gd name="T3" fmla="*/ 109 h 110"/>
              <a:gd name="T4" fmla="*/ 41 w 135"/>
              <a:gd name="T5" fmla="*/ 93 h 110"/>
              <a:gd name="T6" fmla="*/ 0 w 135"/>
              <a:gd name="T7" fmla="*/ 57 h 110"/>
              <a:gd name="T8" fmla="*/ 30 w 135"/>
              <a:gd name="T9" fmla="*/ 52 h 110"/>
              <a:gd name="T10" fmla="*/ 57 w 135"/>
              <a:gd name="T11" fmla="*/ 26 h 110"/>
              <a:gd name="T12" fmla="*/ 98 w 135"/>
              <a:gd name="T13" fmla="*/ 0 h 110"/>
              <a:gd name="T14" fmla="*/ 124 w 135"/>
              <a:gd name="T15" fmla="*/ 52 h 110"/>
              <a:gd name="T16" fmla="*/ 134 w 135"/>
              <a:gd name="T17" fmla="*/ 93 h 110"/>
              <a:gd name="T18" fmla="*/ 114 w 135"/>
              <a:gd name="T19" fmla="*/ 109 h 110"/>
              <a:gd name="T20" fmla="*/ 114 w 135"/>
              <a:gd name="T21" fmla="*/ 109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110"/>
              <a:gd name="T35" fmla="*/ 135 w 135"/>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110">
                <a:moveTo>
                  <a:pt x="114" y="109"/>
                </a:moveTo>
                <a:lnTo>
                  <a:pt x="73" y="109"/>
                </a:lnTo>
                <a:lnTo>
                  <a:pt x="41" y="93"/>
                </a:lnTo>
                <a:lnTo>
                  <a:pt x="0" y="57"/>
                </a:lnTo>
                <a:lnTo>
                  <a:pt x="30" y="52"/>
                </a:lnTo>
                <a:lnTo>
                  <a:pt x="57" y="26"/>
                </a:lnTo>
                <a:lnTo>
                  <a:pt x="98" y="0"/>
                </a:lnTo>
                <a:lnTo>
                  <a:pt x="124" y="52"/>
                </a:lnTo>
                <a:lnTo>
                  <a:pt x="134" y="93"/>
                </a:lnTo>
                <a:lnTo>
                  <a:pt x="114" y="10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5" name="Freeform 212">
            <a:extLst>
              <a:ext uri="{FF2B5EF4-FFF2-40B4-BE49-F238E27FC236}">
                <a16:creationId xmlns:a16="http://schemas.microsoft.com/office/drawing/2014/main" id="{13D09FE6-EB7F-A14F-B82E-01F5AF1FCF39}"/>
              </a:ext>
            </a:extLst>
          </p:cNvPr>
          <p:cNvSpPr>
            <a:spLocks noChangeArrowheads="1"/>
          </p:cNvSpPr>
          <p:nvPr/>
        </p:nvSpPr>
        <p:spPr bwMode="auto">
          <a:xfrm>
            <a:off x="3072818" y="1997442"/>
            <a:ext cx="82911" cy="67183"/>
          </a:xfrm>
          <a:custGeom>
            <a:avLst/>
            <a:gdLst>
              <a:gd name="T0" fmla="*/ 135 w 136"/>
              <a:gd name="T1" fmla="*/ 104 h 105"/>
              <a:gd name="T2" fmla="*/ 88 w 136"/>
              <a:gd name="T3" fmla="*/ 84 h 105"/>
              <a:gd name="T4" fmla="*/ 57 w 136"/>
              <a:gd name="T5" fmla="*/ 84 h 105"/>
              <a:gd name="T6" fmla="*/ 16 w 136"/>
              <a:gd name="T7" fmla="*/ 84 h 105"/>
              <a:gd name="T8" fmla="*/ 0 w 136"/>
              <a:gd name="T9" fmla="*/ 68 h 105"/>
              <a:gd name="T10" fmla="*/ 16 w 136"/>
              <a:gd name="T11" fmla="*/ 41 h 105"/>
              <a:gd name="T12" fmla="*/ 6 w 136"/>
              <a:gd name="T13" fmla="*/ 27 h 105"/>
              <a:gd name="T14" fmla="*/ 26 w 136"/>
              <a:gd name="T15" fmla="*/ 0 h 105"/>
              <a:gd name="T16" fmla="*/ 47 w 136"/>
              <a:gd name="T17" fmla="*/ 16 h 105"/>
              <a:gd name="T18" fmla="*/ 114 w 136"/>
              <a:gd name="T19" fmla="*/ 37 h 105"/>
              <a:gd name="T20" fmla="*/ 135 w 136"/>
              <a:gd name="T21" fmla="*/ 104 h 105"/>
              <a:gd name="T22" fmla="*/ 135 w 136"/>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105"/>
              <a:gd name="T38" fmla="*/ 136 w 136"/>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105">
                <a:moveTo>
                  <a:pt x="135" y="104"/>
                </a:moveTo>
                <a:lnTo>
                  <a:pt x="88" y="84"/>
                </a:lnTo>
                <a:lnTo>
                  <a:pt x="57" y="84"/>
                </a:lnTo>
                <a:lnTo>
                  <a:pt x="16" y="84"/>
                </a:lnTo>
                <a:lnTo>
                  <a:pt x="0" y="68"/>
                </a:lnTo>
                <a:lnTo>
                  <a:pt x="16" y="41"/>
                </a:lnTo>
                <a:lnTo>
                  <a:pt x="6" y="27"/>
                </a:lnTo>
                <a:lnTo>
                  <a:pt x="26" y="0"/>
                </a:lnTo>
                <a:lnTo>
                  <a:pt x="47" y="16"/>
                </a:lnTo>
                <a:lnTo>
                  <a:pt x="114" y="37"/>
                </a:lnTo>
                <a:lnTo>
                  <a:pt x="135" y="10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6" name="Freeform 213">
            <a:extLst>
              <a:ext uri="{FF2B5EF4-FFF2-40B4-BE49-F238E27FC236}">
                <a16:creationId xmlns:a16="http://schemas.microsoft.com/office/drawing/2014/main" id="{A2E15E20-B1BF-5E4F-9771-EA0BC41421BF}"/>
              </a:ext>
            </a:extLst>
          </p:cNvPr>
          <p:cNvSpPr>
            <a:spLocks noChangeArrowheads="1"/>
          </p:cNvSpPr>
          <p:nvPr/>
        </p:nvSpPr>
        <p:spPr bwMode="auto">
          <a:xfrm>
            <a:off x="2805658" y="1826288"/>
            <a:ext cx="70629" cy="59184"/>
          </a:xfrm>
          <a:custGeom>
            <a:avLst/>
            <a:gdLst>
              <a:gd name="T0" fmla="*/ 73 w 115"/>
              <a:gd name="T1" fmla="*/ 93 h 94"/>
              <a:gd name="T2" fmla="*/ 20 w 115"/>
              <a:gd name="T3" fmla="*/ 78 h 94"/>
              <a:gd name="T4" fmla="*/ 0 w 115"/>
              <a:gd name="T5" fmla="*/ 47 h 94"/>
              <a:gd name="T6" fmla="*/ 47 w 115"/>
              <a:gd name="T7" fmla="*/ 21 h 94"/>
              <a:gd name="T8" fmla="*/ 108 w 115"/>
              <a:gd name="T9" fmla="*/ 0 h 94"/>
              <a:gd name="T10" fmla="*/ 114 w 115"/>
              <a:gd name="T11" fmla="*/ 21 h 94"/>
              <a:gd name="T12" fmla="*/ 114 w 115"/>
              <a:gd name="T13" fmla="*/ 47 h 94"/>
              <a:gd name="T14" fmla="*/ 73 w 115"/>
              <a:gd name="T15" fmla="*/ 93 h 94"/>
              <a:gd name="T16" fmla="*/ 73 w 115"/>
              <a:gd name="T17" fmla="*/ 93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94"/>
              <a:gd name="T29" fmla="*/ 115 w 115"/>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94">
                <a:moveTo>
                  <a:pt x="73" y="93"/>
                </a:moveTo>
                <a:lnTo>
                  <a:pt x="20" y="78"/>
                </a:lnTo>
                <a:lnTo>
                  <a:pt x="0" y="47"/>
                </a:lnTo>
                <a:lnTo>
                  <a:pt x="47" y="21"/>
                </a:lnTo>
                <a:lnTo>
                  <a:pt x="108" y="0"/>
                </a:lnTo>
                <a:lnTo>
                  <a:pt x="114" y="21"/>
                </a:lnTo>
                <a:lnTo>
                  <a:pt x="114" y="47"/>
                </a:lnTo>
                <a:lnTo>
                  <a:pt x="73" y="9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7" name="Freeform 214">
            <a:extLst>
              <a:ext uri="{FF2B5EF4-FFF2-40B4-BE49-F238E27FC236}">
                <a16:creationId xmlns:a16="http://schemas.microsoft.com/office/drawing/2014/main" id="{9B35B6CD-F2F5-C847-AF31-A0925316E682}"/>
              </a:ext>
            </a:extLst>
          </p:cNvPr>
          <p:cNvSpPr>
            <a:spLocks noChangeArrowheads="1"/>
          </p:cNvSpPr>
          <p:nvPr/>
        </p:nvSpPr>
        <p:spPr bwMode="auto">
          <a:xfrm>
            <a:off x="2992977" y="2283768"/>
            <a:ext cx="64487" cy="43188"/>
          </a:xfrm>
          <a:custGeom>
            <a:avLst/>
            <a:gdLst>
              <a:gd name="T0" fmla="*/ 47 w 105"/>
              <a:gd name="T1" fmla="*/ 67 h 68"/>
              <a:gd name="T2" fmla="*/ 0 w 105"/>
              <a:gd name="T3" fmla="*/ 57 h 68"/>
              <a:gd name="T4" fmla="*/ 10 w 105"/>
              <a:gd name="T5" fmla="*/ 30 h 68"/>
              <a:gd name="T6" fmla="*/ 36 w 105"/>
              <a:gd name="T7" fmla="*/ 4 h 68"/>
              <a:gd name="T8" fmla="*/ 78 w 105"/>
              <a:gd name="T9" fmla="*/ 0 h 68"/>
              <a:gd name="T10" fmla="*/ 104 w 105"/>
              <a:gd name="T11" fmla="*/ 14 h 68"/>
              <a:gd name="T12" fmla="*/ 88 w 105"/>
              <a:gd name="T13" fmla="*/ 57 h 68"/>
              <a:gd name="T14" fmla="*/ 47 w 105"/>
              <a:gd name="T15" fmla="*/ 67 h 68"/>
              <a:gd name="T16" fmla="*/ 47 w 105"/>
              <a:gd name="T17" fmla="*/ 6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68"/>
              <a:gd name="T29" fmla="*/ 105 w 105"/>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68">
                <a:moveTo>
                  <a:pt x="47" y="67"/>
                </a:moveTo>
                <a:lnTo>
                  <a:pt x="0" y="57"/>
                </a:lnTo>
                <a:lnTo>
                  <a:pt x="10" y="30"/>
                </a:lnTo>
                <a:lnTo>
                  <a:pt x="36" y="4"/>
                </a:lnTo>
                <a:lnTo>
                  <a:pt x="78" y="0"/>
                </a:lnTo>
                <a:lnTo>
                  <a:pt x="104" y="14"/>
                </a:lnTo>
                <a:lnTo>
                  <a:pt x="88" y="57"/>
                </a:lnTo>
                <a:lnTo>
                  <a:pt x="47" y="6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8" name="Freeform 215">
            <a:extLst>
              <a:ext uri="{FF2B5EF4-FFF2-40B4-BE49-F238E27FC236}">
                <a16:creationId xmlns:a16="http://schemas.microsoft.com/office/drawing/2014/main" id="{6C76EF99-124B-354A-9480-F00B4FBE02AF}"/>
              </a:ext>
            </a:extLst>
          </p:cNvPr>
          <p:cNvSpPr>
            <a:spLocks noChangeArrowheads="1"/>
          </p:cNvSpPr>
          <p:nvPr/>
        </p:nvSpPr>
        <p:spPr bwMode="auto">
          <a:xfrm>
            <a:off x="2541568" y="1869476"/>
            <a:ext cx="50668" cy="55986"/>
          </a:xfrm>
          <a:custGeom>
            <a:avLst/>
            <a:gdLst>
              <a:gd name="T0" fmla="*/ 26 w 85"/>
              <a:gd name="T1" fmla="*/ 88 h 89"/>
              <a:gd name="T2" fmla="*/ 16 w 85"/>
              <a:gd name="T3" fmla="*/ 37 h 89"/>
              <a:gd name="T4" fmla="*/ 0 w 85"/>
              <a:gd name="T5" fmla="*/ 21 h 89"/>
              <a:gd name="T6" fmla="*/ 37 w 85"/>
              <a:gd name="T7" fmla="*/ 0 h 89"/>
              <a:gd name="T8" fmla="*/ 68 w 85"/>
              <a:gd name="T9" fmla="*/ 11 h 89"/>
              <a:gd name="T10" fmla="*/ 84 w 85"/>
              <a:gd name="T11" fmla="*/ 37 h 89"/>
              <a:gd name="T12" fmla="*/ 78 w 85"/>
              <a:gd name="T13" fmla="*/ 62 h 89"/>
              <a:gd name="T14" fmla="*/ 53 w 85"/>
              <a:gd name="T15" fmla="*/ 78 h 89"/>
              <a:gd name="T16" fmla="*/ 26 w 85"/>
              <a:gd name="T17" fmla="*/ 88 h 89"/>
              <a:gd name="T18" fmla="*/ 26 w 85"/>
              <a:gd name="T19" fmla="*/ 88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89"/>
              <a:gd name="T32" fmla="*/ 85 w 8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89">
                <a:moveTo>
                  <a:pt x="26" y="88"/>
                </a:moveTo>
                <a:lnTo>
                  <a:pt x="16" y="37"/>
                </a:lnTo>
                <a:lnTo>
                  <a:pt x="0" y="21"/>
                </a:lnTo>
                <a:lnTo>
                  <a:pt x="37" y="0"/>
                </a:lnTo>
                <a:lnTo>
                  <a:pt x="68" y="11"/>
                </a:lnTo>
                <a:lnTo>
                  <a:pt x="84" y="37"/>
                </a:lnTo>
                <a:lnTo>
                  <a:pt x="78" y="62"/>
                </a:lnTo>
                <a:lnTo>
                  <a:pt x="53" y="78"/>
                </a:lnTo>
                <a:lnTo>
                  <a:pt x="26" y="8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19" name="Freeform 216">
            <a:extLst>
              <a:ext uri="{FF2B5EF4-FFF2-40B4-BE49-F238E27FC236}">
                <a16:creationId xmlns:a16="http://schemas.microsoft.com/office/drawing/2014/main" id="{194F66DF-4114-5248-9903-CD004028A7B6}"/>
              </a:ext>
            </a:extLst>
          </p:cNvPr>
          <p:cNvSpPr>
            <a:spLocks noChangeArrowheads="1"/>
          </p:cNvSpPr>
          <p:nvPr/>
        </p:nvSpPr>
        <p:spPr bwMode="auto">
          <a:xfrm>
            <a:off x="2659794" y="1547960"/>
            <a:ext cx="78306" cy="33591"/>
          </a:xfrm>
          <a:custGeom>
            <a:avLst/>
            <a:gdLst>
              <a:gd name="T0" fmla="*/ 93 w 130"/>
              <a:gd name="T1" fmla="*/ 51 h 52"/>
              <a:gd name="T2" fmla="*/ 41 w 130"/>
              <a:gd name="T3" fmla="*/ 35 h 52"/>
              <a:gd name="T4" fmla="*/ 0 w 130"/>
              <a:gd name="T5" fmla="*/ 21 h 52"/>
              <a:gd name="T6" fmla="*/ 52 w 130"/>
              <a:gd name="T7" fmla="*/ 0 h 52"/>
              <a:gd name="T8" fmla="*/ 129 w 130"/>
              <a:gd name="T9" fmla="*/ 0 h 52"/>
              <a:gd name="T10" fmla="*/ 129 w 130"/>
              <a:gd name="T11" fmla="*/ 35 h 52"/>
              <a:gd name="T12" fmla="*/ 93 w 130"/>
              <a:gd name="T13" fmla="*/ 51 h 52"/>
              <a:gd name="T14" fmla="*/ 93 w 130"/>
              <a:gd name="T15" fmla="*/ 51 h 52"/>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52"/>
              <a:gd name="T26" fmla="*/ 130 w 13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52">
                <a:moveTo>
                  <a:pt x="93" y="51"/>
                </a:moveTo>
                <a:lnTo>
                  <a:pt x="41" y="35"/>
                </a:lnTo>
                <a:lnTo>
                  <a:pt x="0" y="21"/>
                </a:lnTo>
                <a:lnTo>
                  <a:pt x="52" y="0"/>
                </a:lnTo>
                <a:lnTo>
                  <a:pt x="129" y="0"/>
                </a:lnTo>
                <a:lnTo>
                  <a:pt x="129" y="35"/>
                </a:lnTo>
                <a:lnTo>
                  <a:pt x="93" y="5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0" name="Freeform 217">
            <a:extLst>
              <a:ext uri="{FF2B5EF4-FFF2-40B4-BE49-F238E27FC236}">
                <a16:creationId xmlns:a16="http://schemas.microsoft.com/office/drawing/2014/main" id="{7E3C994D-1F4D-9441-BA42-97D008F58FB3}"/>
              </a:ext>
            </a:extLst>
          </p:cNvPr>
          <p:cNvSpPr>
            <a:spLocks noChangeArrowheads="1"/>
          </p:cNvSpPr>
          <p:nvPr/>
        </p:nvSpPr>
        <p:spPr bwMode="auto">
          <a:xfrm>
            <a:off x="2751917" y="2518907"/>
            <a:ext cx="56810" cy="35191"/>
          </a:xfrm>
          <a:custGeom>
            <a:avLst/>
            <a:gdLst>
              <a:gd name="T0" fmla="*/ 26 w 94"/>
              <a:gd name="T1" fmla="*/ 57 h 58"/>
              <a:gd name="T2" fmla="*/ 0 w 94"/>
              <a:gd name="T3" fmla="*/ 52 h 58"/>
              <a:gd name="T4" fmla="*/ 0 w 94"/>
              <a:gd name="T5" fmla="*/ 31 h 58"/>
              <a:gd name="T6" fmla="*/ 36 w 94"/>
              <a:gd name="T7" fmla="*/ 0 h 58"/>
              <a:gd name="T8" fmla="*/ 93 w 94"/>
              <a:gd name="T9" fmla="*/ 16 h 58"/>
              <a:gd name="T10" fmla="*/ 78 w 94"/>
              <a:gd name="T11" fmla="*/ 31 h 58"/>
              <a:gd name="T12" fmla="*/ 26 w 94"/>
              <a:gd name="T13" fmla="*/ 57 h 58"/>
              <a:gd name="T14" fmla="*/ 26 w 94"/>
              <a:gd name="T15" fmla="*/ 57 h 58"/>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58"/>
              <a:gd name="T26" fmla="*/ 94 w 94"/>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58">
                <a:moveTo>
                  <a:pt x="26" y="57"/>
                </a:moveTo>
                <a:lnTo>
                  <a:pt x="0" y="52"/>
                </a:lnTo>
                <a:lnTo>
                  <a:pt x="0" y="31"/>
                </a:lnTo>
                <a:lnTo>
                  <a:pt x="36" y="0"/>
                </a:lnTo>
                <a:lnTo>
                  <a:pt x="93" y="16"/>
                </a:lnTo>
                <a:lnTo>
                  <a:pt x="78" y="31"/>
                </a:lnTo>
                <a:lnTo>
                  <a:pt x="26" y="5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1" name="Freeform 218">
            <a:extLst>
              <a:ext uri="{FF2B5EF4-FFF2-40B4-BE49-F238E27FC236}">
                <a16:creationId xmlns:a16="http://schemas.microsoft.com/office/drawing/2014/main" id="{E48EAE67-4923-114C-A3BC-EA62BD5FB6D2}"/>
              </a:ext>
            </a:extLst>
          </p:cNvPr>
          <p:cNvSpPr>
            <a:spLocks noChangeArrowheads="1"/>
          </p:cNvSpPr>
          <p:nvPr/>
        </p:nvSpPr>
        <p:spPr bwMode="auto">
          <a:xfrm>
            <a:off x="3082029" y="3150743"/>
            <a:ext cx="59880" cy="36790"/>
          </a:xfrm>
          <a:custGeom>
            <a:avLst/>
            <a:gdLst>
              <a:gd name="T0" fmla="*/ 98 w 99"/>
              <a:gd name="T1" fmla="*/ 57 h 58"/>
              <a:gd name="T2" fmla="*/ 57 w 99"/>
              <a:gd name="T3" fmla="*/ 57 h 58"/>
              <a:gd name="T4" fmla="*/ 26 w 99"/>
              <a:gd name="T5" fmla="*/ 31 h 58"/>
              <a:gd name="T6" fmla="*/ 0 w 99"/>
              <a:gd name="T7" fmla="*/ 0 h 58"/>
              <a:gd name="T8" fmla="*/ 16 w 99"/>
              <a:gd name="T9" fmla="*/ 0 h 58"/>
              <a:gd name="T10" fmla="*/ 67 w 99"/>
              <a:gd name="T11" fmla="*/ 20 h 58"/>
              <a:gd name="T12" fmla="*/ 93 w 99"/>
              <a:gd name="T13" fmla="*/ 41 h 58"/>
              <a:gd name="T14" fmla="*/ 98 w 99"/>
              <a:gd name="T15" fmla="*/ 57 h 58"/>
              <a:gd name="T16" fmla="*/ 98 w 99"/>
              <a:gd name="T17" fmla="*/ 5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58"/>
              <a:gd name="T29" fmla="*/ 99 w 99"/>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58">
                <a:moveTo>
                  <a:pt x="98" y="57"/>
                </a:moveTo>
                <a:lnTo>
                  <a:pt x="57" y="57"/>
                </a:lnTo>
                <a:lnTo>
                  <a:pt x="26" y="31"/>
                </a:lnTo>
                <a:lnTo>
                  <a:pt x="0" y="0"/>
                </a:lnTo>
                <a:lnTo>
                  <a:pt x="16" y="0"/>
                </a:lnTo>
                <a:lnTo>
                  <a:pt x="67" y="20"/>
                </a:lnTo>
                <a:lnTo>
                  <a:pt x="93" y="41"/>
                </a:lnTo>
                <a:lnTo>
                  <a:pt x="98" y="5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2" name="Freeform 219">
            <a:extLst>
              <a:ext uri="{FF2B5EF4-FFF2-40B4-BE49-F238E27FC236}">
                <a16:creationId xmlns:a16="http://schemas.microsoft.com/office/drawing/2014/main" id="{A942C785-0149-FF4F-AEA2-712D3FF08854}"/>
              </a:ext>
            </a:extLst>
          </p:cNvPr>
          <p:cNvSpPr>
            <a:spLocks noChangeArrowheads="1"/>
          </p:cNvSpPr>
          <p:nvPr/>
        </p:nvSpPr>
        <p:spPr bwMode="auto">
          <a:xfrm>
            <a:off x="2825617" y="2554098"/>
            <a:ext cx="30708" cy="44788"/>
          </a:xfrm>
          <a:custGeom>
            <a:avLst/>
            <a:gdLst>
              <a:gd name="T0" fmla="*/ 15 w 52"/>
              <a:gd name="T1" fmla="*/ 68 h 69"/>
              <a:gd name="T2" fmla="*/ 0 w 52"/>
              <a:gd name="T3" fmla="*/ 52 h 69"/>
              <a:gd name="T4" fmla="*/ 25 w 52"/>
              <a:gd name="T5" fmla="*/ 10 h 69"/>
              <a:gd name="T6" fmla="*/ 51 w 52"/>
              <a:gd name="T7" fmla="*/ 0 h 69"/>
              <a:gd name="T8" fmla="*/ 51 w 52"/>
              <a:gd name="T9" fmla="*/ 26 h 69"/>
              <a:gd name="T10" fmla="*/ 15 w 52"/>
              <a:gd name="T11" fmla="*/ 68 h 69"/>
              <a:gd name="T12" fmla="*/ 15 w 52"/>
              <a:gd name="T13" fmla="*/ 68 h 69"/>
              <a:gd name="T14" fmla="*/ 0 60000 65536"/>
              <a:gd name="T15" fmla="*/ 0 60000 65536"/>
              <a:gd name="T16" fmla="*/ 0 60000 65536"/>
              <a:gd name="T17" fmla="*/ 0 60000 65536"/>
              <a:gd name="T18" fmla="*/ 0 60000 65536"/>
              <a:gd name="T19" fmla="*/ 0 60000 65536"/>
              <a:gd name="T20" fmla="*/ 0 60000 65536"/>
              <a:gd name="T21" fmla="*/ 0 w 52"/>
              <a:gd name="T22" fmla="*/ 0 h 69"/>
              <a:gd name="T23" fmla="*/ 52 w 52"/>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9">
                <a:moveTo>
                  <a:pt x="15" y="68"/>
                </a:moveTo>
                <a:lnTo>
                  <a:pt x="0" y="52"/>
                </a:lnTo>
                <a:lnTo>
                  <a:pt x="25" y="10"/>
                </a:lnTo>
                <a:lnTo>
                  <a:pt x="51" y="0"/>
                </a:lnTo>
                <a:lnTo>
                  <a:pt x="51" y="26"/>
                </a:lnTo>
                <a:lnTo>
                  <a:pt x="15" y="6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3" name="Freeform 220">
            <a:extLst>
              <a:ext uri="{FF2B5EF4-FFF2-40B4-BE49-F238E27FC236}">
                <a16:creationId xmlns:a16="http://schemas.microsoft.com/office/drawing/2014/main" id="{F435AC9F-F2B1-D04D-86FD-9B7E9D5522DE}"/>
              </a:ext>
            </a:extLst>
          </p:cNvPr>
          <p:cNvSpPr>
            <a:spLocks noChangeArrowheads="1"/>
          </p:cNvSpPr>
          <p:nvPr/>
        </p:nvSpPr>
        <p:spPr bwMode="auto">
          <a:xfrm>
            <a:off x="2897781" y="2507712"/>
            <a:ext cx="16889" cy="20794"/>
          </a:xfrm>
          <a:custGeom>
            <a:avLst/>
            <a:gdLst>
              <a:gd name="T0" fmla="*/ 5 w 27"/>
              <a:gd name="T1" fmla="*/ 31 h 32"/>
              <a:gd name="T2" fmla="*/ 0 w 27"/>
              <a:gd name="T3" fmla="*/ 0 h 32"/>
              <a:gd name="T4" fmla="*/ 26 w 27"/>
              <a:gd name="T5" fmla="*/ 6 h 32"/>
              <a:gd name="T6" fmla="*/ 26 w 27"/>
              <a:gd name="T7" fmla="*/ 25 h 32"/>
              <a:gd name="T8" fmla="*/ 5 w 27"/>
              <a:gd name="T9" fmla="*/ 31 h 32"/>
              <a:gd name="T10" fmla="*/ 5 w 27"/>
              <a:gd name="T11" fmla="*/ 31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5" y="31"/>
                </a:moveTo>
                <a:lnTo>
                  <a:pt x="0" y="0"/>
                </a:lnTo>
                <a:lnTo>
                  <a:pt x="26" y="6"/>
                </a:lnTo>
                <a:lnTo>
                  <a:pt x="26" y="25"/>
                </a:lnTo>
                <a:lnTo>
                  <a:pt x="5"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4" name="Freeform 221">
            <a:extLst>
              <a:ext uri="{FF2B5EF4-FFF2-40B4-BE49-F238E27FC236}">
                <a16:creationId xmlns:a16="http://schemas.microsoft.com/office/drawing/2014/main" id="{B7A095B4-EE90-9340-BD10-47F9B21A6048}"/>
              </a:ext>
            </a:extLst>
          </p:cNvPr>
          <p:cNvSpPr>
            <a:spLocks noChangeArrowheads="1"/>
          </p:cNvSpPr>
          <p:nvPr/>
        </p:nvSpPr>
        <p:spPr bwMode="auto">
          <a:xfrm>
            <a:off x="2923884" y="2501312"/>
            <a:ext cx="15354" cy="17595"/>
          </a:xfrm>
          <a:custGeom>
            <a:avLst/>
            <a:gdLst>
              <a:gd name="T0" fmla="*/ 5 w 27"/>
              <a:gd name="T1" fmla="*/ 26 h 27"/>
              <a:gd name="T2" fmla="*/ 0 w 27"/>
              <a:gd name="T3" fmla="*/ 0 h 27"/>
              <a:gd name="T4" fmla="*/ 16 w 27"/>
              <a:gd name="T5" fmla="*/ 0 h 27"/>
              <a:gd name="T6" fmla="*/ 26 w 27"/>
              <a:gd name="T7" fmla="*/ 16 h 27"/>
              <a:gd name="T8" fmla="*/ 5 w 27"/>
              <a:gd name="T9" fmla="*/ 26 h 27"/>
              <a:gd name="T10" fmla="*/ 5 w 27"/>
              <a:gd name="T11" fmla="*/ 26 h 27"/>
              <a:gd name="T12" fmla="*/ 0 60000 65536"/>
              <a:gd name="T13" fmla="*/ 0 60000 65536"/>
              <a:gd name="T14" fmla="*/ 0 60000 65536"/>
              <a:gd name="T15" fmla="*/ 0 60000 65536"/>
              <a:gd name="T16" fmla="*/ 0 60000 65536"/>
              <a:gd name="T17" fmla="*/ 0 60000 65536"/>
              <a:gd name="T18" fmla="*/ 0 w 27"/>
              <a:gd name="T19" fmla="*/ 0 h 27"/>
              <a:gd name="T20" fmla="*/ 27 w 2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7" h="27">
                <a:moveTo>
                  <a:pt x="5" y="26"/>
                </a:moveTo>
                <a:lnTo>
                  <a:pt x="0" y="0"/>
                </a:lnTo>
                <a:lnTo>
                  <a:pt x="16" y="0"/>
                </a:lnTo>
                <a:lnTo>
                  <a:pt x="26" y="16"/>
                </a:lnTo>
                <a:lnTo>
                  <a:pt x="5"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5" name="Freeform 222">
            <a:extLst>
              <a:ext uri="{FF2B5EF4-FFF2-40B4-BE49-F238E27FC236}">
                <a16:creationId xmlns:a16="http://schemas.microsoft.com/office/drawing/2014/main" id="{737B3DFF-10F2-5C4C-A856-80234842DC9B}"/>
              </a:ext>
            </a:extLst>
          </p:cNvPr>
          <p:cNvSpPr>
            <a:spLocks noChangeArrowheads="1"/>
          </p:cNvSpPr>
          <p:nvPr/>
        </p:nvSpPr>
        <p:spPr bwMode="auto">
          <a:xfrm>
            <a:off x="2521608" y="4385623"/>
            <a:ext cx="328576" cy="479876"/>
          </a:xfrm>
          <a:custGeom>
            <a:avLst/>
            <a:gdLst>
              <a:gd name="T0" fmla="*/ 99 w 536"/>
              <a:gd name="T1" fmla="*/ 207 h 751"/>
              <a:gd name="T2" fmla="*/ 135 w 536"/>
              <a:gd name="T3" fmla="*/ 140 h 751"/>
              <a:gd name="T4" fmla="*/ 166 w 536"/>
              <a:gd name="T5" fmla="*/ 94 h 751"/>
              <a:gd name="T6" fmla="*/ 217 w 536"/>
              <a:gd name="T7" fmla="*/ 72 h 751"/>
              <a:gd name="T8" fmla="*/ 291 w 536"/>
              <a:gd name="T9" fmla="*/ 41 h 751"/>
              <a:gd name="T10" fmla="*/ 317 w 536"/>
              <a:gd name="T11" fmla="*/ 16 h 751"/>
              <a:gd name="T12" fmla="*/ 358 w 536"/>
              <a:gd name="T13" fmla="*/ 16 h 751"/>
              <a:gd name="T14" fmla="*/ 317 w 536"/>
              <a:gd name="T15" fmla="*/ 31 h 751"/>
              <a:gd name="T16" fmla="*/ 285 w 536"/>
              <a:gd name="T17" fmla="*/ 84 h 751"/>
              <a:gd name="T18" fmla="*/ 264 w 536"/>
              <a:gd name="T19" fmla="*/ 125 h 751"/>
              <a:gd name="T20" fmla="*/ 275 w 536"/>
              <a:gd name="T21" fmla="*/ 150 h 751"/>
              <a:gd name="T22" fmla="*/ 301 w 536"/>
              <a:gd name="T23" fmla="*/ 233 h 751"/>
              <a:gd name="T24" fmla="*/ 399 w 536"/>
              <a:gd name="T25" fmla="*/ 259 h 751"/>
              <a:gd name="T26" fmla="*/ 518 w 536"/>
              <a:gd name="T27" fmla="*/ 290 h 751"/>
              <a:gd name="T28" fmla="*/ 503 w 536"/>
              <a:gd name="T29" fmla="*/ 383 h 751"/>
              <a:gd name="T30" fmla="*/ 508 w 536"/>
              <a:gd name="T31" fmla="*/ 435 h 751"/>
              <a:gd name="T32" fmla="*/ 535 w 536"/>
              <a:gd name="T33" fmla="*/ 518 h 751"/>
              <a:gd name="T34" fmla="*/ 508 w 536"/>
              <a:gd name="T35" fmla="*/ 476 h 751"/>
              <a:gd name="T36" fmla="*/ 477 w 536"/>
              <a:gd name="T37" fmla="*/ 491 h 751"/>
              <a:gd name="T38" fmla="*/ 399 w 536"/>
              <a:gd name="T39" fmla="*/ 491 h 751"/>
              <a:gd name="T40" fmla="*/ 425 w 536"/>
              <a:gd name="T41" fmla="*/ 528 h 751"/>
              <a:gd name="T42" fmla="*/ 399 w 536"/>
              <a:gd name="T43" fmla="*/ 544 h 751"/>
              <a:gd name="T44" fmla="*/ 420 w 536"/>
              <a:gd name="T45" fmla="*/ 585 h 751"/>
              <a:gd name="T46" fmla="*/ 399 w 536"/>
              <a:gd name="T47" fmla="*/ 750 h 751"/>
              <a:gd name="T48" fmla="*/ 373 w 536"/>
              <a:gd name="T49" fmla="*/ 724 h 751"/>
              <a:gd name="T50" fmla="*/ 352 w 536"/>
              <a:gd name="T51" fmla="*/ 667 h 751"/>
              <a:gd name="T52" fmla="*/ 291 w 536"/>
              <a:gd name="T53" fmla="*/ 677 h 751"/>
              <a:gd name="T54" fmla="*/ 249 w 536"/>
              <a:gd name="T55" fmla="*/ 642 h 751"/>
              <a:gd name="T56" fmla="*/ 182 w 536"/>
              <a:gd name="T57" fmla="*/ 575 h 751"/>
              <a:gd name="T58" fmla="*/ 140 w 536"/>
              <a:gd name="T59" fmla="*/ 559 h 751"/>
              <a:gd name="T60" fmla="*/ 84 w 536"/>
              <a:gd name="T61" fmla="*/ 548 h 751"/>
              <a:gd name="T62" fmla="*/ 6 w 536"/>
              <a:gd name="T63" fmla="*/ 503 h 751"/>
              <a:gd name="T64" fmla="*/ 16 w 536"/>
              <a:gd name="T65" fmla="*/ 450 h 751"/>
              <a:gd name="T66" fmla="*/ 72 w 536"/>
              <a:gd name="T67" fmla="*/ 393 h 751"/>
              <a:gd name="T68" fmla="*/ 72 w 536"/>
              <a:gd name="T69" fmla="*/ 352 h 751"/>
              <a:gd name="T70" fmla="*/ 72 w 536"/>
              <a:gd name="T71" fmla="*/ 285 h 751"/>
              <a:gd name="T72" fmla="*/ 47 w 536"/>
              <a:gd name="T73" fmla="*/ 243 h 751"/>
              <a:gd name="T74" fmla="*/ 68 w 536"/>
              <a:gd name="T75" fmla="*/ 233 h 751"/>
              <a:gd name="T76" fmla="*/ 84 w 536"/>
              <a:gd name="T77" fmla="*/ 176 h 7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6"/>
              <a:gd name="T118" fmla="*/ 0 h 751"/>
              <a:gd name="T119" fmla="*/ 536 w 536"/>
              <a:gd name="T120" fmla="*/ 751 h 7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6" h="751">
                <a:moveTo>
                  <a:pt x="84" y="176"/>
                </a:moveTo>
                <a:lnTo>
                  <a:pt x="99" y="207"/>
                </a:lnTo>
                <a:lnTo>
                  <a:pt x="99" y="176"/>
                </a:lnTo>
                <a:lnTo>
                  <a:pt x="135" y="140"/>
                </a:lnTo>
                <a:lnTo>
                  <a:pt x="156" y="135"/>
                </a:lnTo>
                <a:lnTo>
                  <a:pt x="166" y="94"/>
                </a:lnTo>
                <a:lnTo>
                  <a:pt x="203" y="68"/>
                </a:lnTo>
                <a:lnTo>
                  <a:pt x="217" y="72"/>
                </a:lnTo>
                <a:lnTo>
                  <a:pt x="223" y="57"/>
                </a:lnTo>
                <a:lnTo>
                  <a:pt x="291" y="41"/>
                </a:lnTo>
                <a:lnTo>
                  <a:pt x="311" y="31"/>
                </a:lnTo>
                <a:lnTo>
                  <a:pt x="317" y="16"/>
                </a:lnTo>
                <a:lnTo>
                  <a:pt x="342" y="0"/>
                </a:lnTo>
                <a:lnTo>
                  <a:pt x="358" y="16"/>
                </a:lnTo>
                <a:lnTo>
                  <a:pt x="342" y="27"/>
                </a:lnTo>
                <a:lnTo>
                  <a:pt x="317" y="31"/>
                </a:lnTo>
                <a:lnTo>
                  <a:pt x="311" y="57"/>
                </a:lnTo>
                <a:lnTo>
                  <a:pt x="285" y="84"/>
                </a:lnTo>
                <a:lnTo>
                  <a:pt x="264" y="109"/>
                </a:lnTo>
                <a:lnTo>
                  <a:pt x="264" y="125"/>
                </a:lnTo>
                <a:lnTo>
                  <a:pt x="264" y="150"/>
                </a:lnTo>
                <a:lnTo>
                  <a:pt x="275" y="150"/>
                </a:lnTo>
                <a:lnTo>
                  <a:pt x="301" y="202"/>
                </a:lnTo>
                <a:lnTo>
                  <a:pt x="301" y="233"/>
                </a:lnTo>
                <a:lnTo>
                  <a:pt x="332" y="259"/>
                </a:lnTo>
                <a:lnTo>
                  <a:pt x="399" y="259"/>
                </a:lnTo>
                <a:lnTo>
                  <a:pt x="425" y="290"/>
                </a:lnTo>
                <a:lnTo>
                  <a:pt x="518" y="290"/>
                </a:lnTo>
                <a:lnTo>
                  <a:pt x="493" y="331"/>
                </a:lnTo>
                <a:lnTo>
                  <a:pt x="503" y="383"/>
                </a:lnTo>
                <a:lnTo>
                  <a:pt x="518" y="409"/>
                </a:lnTo>
                <a:lnTo>
                  <a:pt x="508" y="435"/>
                </a:lnTo>
                <a:lnTo>
                  <a:pt x="518" y="466"/>
                </a:lnTo>
                <a:lnTo>
                  <a:pt x="535" y="518"/>
                </a:lnTo>
                <a:lnTo>
                  <a:pt x="528" y="507"/>
                </a:lnTo>
                <a:lnTo>
                  <a:pt x="508" y="476"/>
                </a:lnTo>
                <a:lnTo>
                  <a:pt x="477" y="476"/>
                </a:lnTo>
                <a:lnTo>
                  <a:pt x="477" y="491"/>
                </a:lnTo>
                <a:lnTo>
                  <a:pt x="420" y="487"/>
                </a:lnTo>
                <a:lnTo>
                  <a:pt x="399" y="491"/>
                </a:lnTo>
                <a:lnTo>
                  <a:pt x="399" y="518"/>
                </a:lnTo>
                <a:lnTo>
                  <a:pt x="425" y="528"/>
                </a:lnTo>
                <a:lnTo>
                  <a:pt x="425" y="544"/>
                </a:lnTo>
                <a:lnTo>
                  <a:pt x="399" y="544"/>
                </a:lnTo>
                <a:lnTo>
                  <a:pt x="393" y="569"/>
                </a:lnTo>
                <a:lnTo>
                  <a:pt x="420" y="585"/>
                </a:lnTo>
                <a:lnTo>
                  <a:pt x="425" y="616"/>
                </a:lnTo>
                <a:lnTo>
                  <a:pt x="399" y="750"/>
                </a:lnTo>
                <a:lnTo>
                  <a:pt x="393" y="750"/>
                </a:lnTo>
                <a:lnTo>
                  <a:pt x="373" y="724"/>
                </a:lnTo>
                <a:lnTo>
                  <a:pt x="383" y="683"/>
                </a:lnTo>
                <a:lnTo>
                  <a:pt x="352" y="667"/>
                </a:lnTo>
                <a:lnTo>
                  <a:pt x="317" y="657"/>
                </a:lnTo>
                <a:lnTo>
                  <a:pt x="291" y="677"/>
                </a:lnTo>
                <a:lnTo>
                  <a:pt x="264" y="677"/>
                </a:lnTo>
                <a:lnTo>
                  <a:pt x="249" y="642"/>
                </a:lnTo>
                <a:lnTo>
                  <a:pt x="207" y="611"/>
                </a:lnTo>
                <a:lnTo>
                  <a:pt x="182" y="575"/>
                </a:lnTo>
                <a:lnTo>
                  <a:pt x="156" y="569"/>
                </a:lnTo>
                <a:lnTo>
                  <a:pt x="140" y="559"/>
                </a:lnTo>
                <a:lnTo>
                  <a:pt x="115" y="548"/>
                </a:lnTo>
                <a:lnTo>
                  <a:pt x="84" y="548"/>
                </a:lnTo>
                <a:lnTo>
                  <a:pt x="57" y="528"/>
                </a:lnTo>
                <a:lnTo>
                  <a:pt x="6" y="503"/>
                </a:lnTo>
                <a:lnTo>
                  <a:pt x="0" y="487"/>
                </a:lnTo>
                <a:lnTo>
                  <a:pt x="16" y="450"/>
                </a:lnTo>
                <a:lnTo>
                  <a:pt x="68" y="419"/>
                </a:lnTo>
                <a:lnTo>
                  <a:pt x="72" y="393"/>
                </a:lnTo>
                <a:lnTo>
                  <a:pt x="68" y="378"/>
                </a:lnTo>
                <a:lnTo>
                  <a:pt x="72" y="352"/>
                </a:lnTo>
                <a:lnTo>
                  <a:pt x="68" y="315"/>
                </a:lnTo>
                <a:lnTo>
                  <a:pt x="72" y="285"/>
                </a:lnTo>
                <a:lnTo>
                  <a:pt x="68" y="270"/>
                </a:lnTo>
                <a:lnTo>
                  <a:pt x="47" y="243"/>
                </a:lnTo>
                <a:lnTo>
                  <a:pt x="57" y="223"/>
                </a:lnTo>
                <a:lnTo>
                  <a:pt x="68" y="233"/>
                </a:lnTo>
                <a:lnTo>
                  <a:pt x="84" y="207"/>
                </a:lnTo>
                <a:lnTo>
                  <a:pt x="84" y="17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6" name="Freeform 223">
            <a:extLst>
              <a:ext uri="{FF2B5EF4-FFF2-40B4-BE49-F238E27FC236}">
                <a16:creationId xmlns:a16="http://schemas.microsoft.com/office/drawing/2014/main" id="{F4CF057F-EA7F-6E46-AEC0-47CDA64FE525}"/>
              </a:ext>
            </a:extLst>
          </p:cNvPr>
          <p:cNvSpPr>
            <a:spLocks noChangeArrowheads="1"/>
          </p:cNvSpPr>
          <p:nvPr/>
        </p:nvSpPr>
        <p:spPr bwMode="auto">
          <a:xfrm>
            <a:off x="2389563" y="4057707"/>
            <a:ext cx="291726" cy="108772"/>
          </a:xfrm>
          <a:custGeom>
            <a:avLst/>
            <a:gdLst>
              <a:gd name="T0" fmla="*/ 316 w 478"/>
              <a:gd name="T1" fmla="*/ 171 h 172"/>
              <a:gd name="T2" fmla="*/ 342 w 478"/>
              <a:gd name="T3" fmla="*/ 134 h 172"/>
              <a:gd name="T4" fmla="*/ 290 w 478"/>
              <a:gd name="T5" fmla="*/ 120 h 172"/>
              <a:gd name="T6" fmla="*/ 274 w 478"/>
              <a:gd name="T7" fmla="*/ 77 h 172"/>
              <a:gd name="T8" fmla="*/ 217 w 478"/>
              <a:gd name="T9" fmla="*/ 77 h 172"/>
              <a:gd name="T10" fmla="*/ 135 w 478"/>
              <a:gd name="T11" fmla="*/ 41 h 172"/>
              <a:gd name="T12" fmla="*/ 150 w 478"/>
              <a:gd name="T13" fmla="*/ 36 h 172"/>
              <a:gd name="T14" fmla="*/ 98 w 478"/>
              <a:gd name="T15" fmla="*/ 26 h 172"/>
              <a:gd name="T16" fmla="*/ 57 w 478"/>
              <a:gd name="T17" fmla="*/ 61 h 172"/>
              <a:gd name="T18" fmla="*/ 0 w 478"/>
              <a:gd name="T19" fmla="*/ 61 h 172"/>
              <a:gd name="T20" fmla="*/ 31 w 478"/>
              <a:gd name="T21" fmla="*/ 41 h 172"/>
              <a:gd name="T22" fmla="*/ 68 w 478"/>
              <a:gd name="T23" fmla="*/ 20 h 172"/>
              <a:gd name="T24" fmla="*/ 125 w 478"/>
              <a:gd name="T25" fmla="*/ 0 h 172"/>
              <a:gd name="T26" fmla="*/ 176 w 478"/>
              <a:gd name="T27" fmla="*/ 0 h 172"/>
              <a:gd name="T28" fmla="*/ 233 w 478"/>
              <a:gd name="T29" fmla="*/ 20 h 172"/>
              <a:gd name="T30" fmla="*/ 290 w 478"/>
              <a:gd name="T31" fmla="*/ 51 h 172"/>
              <a:gd name="T32" fmla="*/ 342 w 478"/>
              <a:gd name="T33" fmla="*/ 77 h 172"/>
              <a:gd name="T34" fmla="*/ 409 w 478"/>
              <a:gd name="T35" fmla="*/ 108 h 172"/>
              <a:gd name="T36" fmla="*/ 399 w 478"/>
              <a:gd name="T37" fmla="*/ 130 h 172"/>
              <a:gd name="T38" fmla="*/ 440 w 478"/>
              <a:gd name="T39" fmla="*/ 134 h 172"/>
              <a:gd name="T40" fmla="*/ 477 w 478"/>
              <a:gd name="T41" fmla="*/ 150 h 172"/>
              <a:gd name="T42" fmla="*/ 316 w 478"/>
              <a:gd name="T43" fmla="*/ 171 h 172"/>
              <a:gd name="T44" fmla="*/ 316 w 478"/>
              <a:gd name="T45" fmla="*/ 171 h 1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8"/>
              <a:gd name="T70" fmla="*/ 0 h 172"/>
              <a:gd name="T71" fmla="*/ 478 w 478"/>
              <a:gd name="T72" fmla="*/ 172 h 1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8" h="172">
                <a:moveTo>
                  <a:pt x="316" y="171"/>
                </a:moveTo>
                <a:lnTo>
                  <a:pt x="342" y="134"/>
                </a:lnTo>
                <a:lnTo>
                  <a:pt x="290" y="120"/>
                </a:lnTo>
                <a:lnTo>
                  <a:pt x="274" y="77"/>
                </a:lnTo>
                <a:lnTo>
                  <a:pt x="217" y="77"/>
                </a:lnTo>
                <a:lnTo>
                  <a:pt x="135" y="41"/>
                </a:lnTo>
                <a:lnTo>
                  <a:pt x="150" y="36"/>
                </a:lnTo>
                <a:lnTo>
                  <a:pt x="98" y="26"/>
                </a:lnTo>
                <a:lnTo>
                  <a:pt x="57" y="61"/>
                </a:lnTo>
                <a:lnTo>
                  <a:pt x="0" y="61"/>
                </a:lnTo>
                <a:lnTo>
                  <a:pt x="31" y="41"/>
                </a:lnTo>
                <a:lnTo>
                  <a:pt x="68" y="20"/>
                </a:lnTo>
                <a:lnTo>
                  <a:pt x="125" y="0"/>
                </a:lnTo>
                <a:lnTo>
                  <a:pt x="176" y="0"/>
                </a:lnTo>
                <a:lnTo>
                  <a:pt x="233" y="20"/>
                </a:lnTo>
                <a:lnTo>
                  <a:pt x="290" y="51"/>
                </a:lnTo>
                <a:lnTo>
                  <a:pt x="342" y="77"/>
                </a:lnTo>
                <a:lnTo>
                  <a:pt x="409" y="108"/>
                </a:lnTo>
                <a:lnTo>
                  <a:pt x="399" y="130"/>
                </a:lnTo>
                <a:lnTo>
                  <a:pt x="440" y="134"/>
                </a:lnTo>
                <a:lnTo>
                  <a:pt x="477" y="150"/>
                </a:lnTo>
                <a:lnTo>
                  <a:pt x="316" y="17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7" name="Freeform 224">
            <a:extLst>
              <a:ext uri="{FF2B5EF4-FFF2-40B4-BE49-F238E27FC236}">
                <a16:creationId xmlns:a16="http://schemas.microsoft.com/office/drawing/2014/main" id="{FBC2F9E0-B767-7540-8D42-4D19AB8E786D}"/>
              </a:ext>
            </a:extLst>
          </p:cNvPr>
          <p:cNvSpPr>
            <a:spLocks noChangeArrowheads="1"/>
          </p:cNvSpPr>
          <p:nvPr/>
        </p:nvSpPr>
        <p:spPr bwMode="auto">
          <a:xfrm>
            <a:off x="2297439" y="4305645"/>
            <a:ext cx="119761" cy="124768"/>
          </a:xfrm>
          <a:custGeom>
            <a:avLst/>
            <a:gdLst>
              <a:gd name="T0" fmla="*/ 14 w 197"/>
              <a:gd name="T1" fmla="*/ 88 h 197"/>
              <a:gd name="T2" fmla="*/ 30 w 197"/>
              <a:gd name="T3" fmla="*/ 88 h 197"/>
              <a:gd name="T4" fmla="*/ 57 w 197"/>
              <a:gd name="T5" fmla="*/ 57 h 197"/>
              <a:gd name="T6" fmla="*/ 87 w 197"/>
              <a:gd name="T7" fmla="*/ 47 h 197"/>
              <a:gd name="T8" fmla="*/ 114 w 197"/>
              <a:gd name="T9" fmla="*/ 20 h 197"/>
              <a:gd name="T10" fmla="*/ 124 w 197"/>
              <a:gd name="T11" fmla="*/ 6 h 197"/>
              <a:gd name="T12" fmla="*/ 139 w 197"/>
              <a:gd name="T13" fmla="*/ 20 h 197"/>
              <a:gd name="T14" fmla="*/ 196 w 197"/>
              <a:gd name="T15" fmla="*/ 0 h 197"/>
              <a:gd name="T16" fmla="*/ 196 w 197"/>
              <a:gd name="T17" fmla="*/ 20 h 197"/>
              <a:gd name="T18" fmla="*/ 190 w 197"/>
              <a:gd name="T19" fmla="*/ 47 h 197"/>
              <a:gd name="T20" fmla="*/ 180 w 197"/>
              <a:gd name="T21" fmla="*/ 82 h 197"/>
              <a:gd name="T22" fmla="*/ 175 w 197"/>
              <a:gd name="T23" fmla="*/ 124 h 197"/>
              <a:gd name="T24" fmla="*/ 175 w 197"/>
              <a:gd name="T25" fmla="*/ 165 h 197"/>
              <a:gd name="T26" fmla="*/ 175 w 197"/>
              <a:gd name="T27" fmla="*/ 196 h 197"/>
              <a:gd name="T28" fmla="*/ 149 w 197"/>
              <a:gd name="T29" fmla="*/ 196 h 197"/>
              <a:gd name="T30" fmla="*/ 124 w 197"/>
              <a:gd name="T31" fmla="*/ 180 h 197"/>
              <a:gd name="T32" fmla="*/ 98 w 197"/>
              <a:gd name="T33" fmla="*/ 150 h 197"/>
              <a:gd name="T34" fmla="*/ 72 w 197"/>
              <a:gd name="T35" fmla="*/ 139 h 197"/>
              <a:gd name="T36" fmla="*/ 87 w 197"/>
              <a:gd name="T37" fmla="*/ 180 h 197"/>
              <a:gd name="T38" fmla="*/ 72 w 197"/>
              <a:gd name="T39" fmla="*/ 180 h 197"/>
              <a:gd name="T40" fmla="*/ 57 w 197"/>
              <a:gd name="T41" fmla="*/ 155 h 197"/>
              <a:gd name="T42" fmla="*/ 30 w 197"/>
              <a:gd name="T43" fmla="*/ 129 h 197"/>
              <a:gd name="T44" fmla="*/ 0 w 197"/>
              <a:gd name="T45" fmla="*/ 88 h 197"/>
              <a:gd name="T46" fmla="*/ 14 w 197"/>
              <a:gd name="T47" fmla="*/ 88 h 197"/>
              <a:gd name="T48" fmla="*/ 14 w 197"/>
              <a:gd name="T49" fmla="*/ 88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7"/>
              <a:gd name="T76" fmla="*/ 0 h 197"/>
              <a:gd name="T77" fmla="*/ 197 w 197"/>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7" h="197">
                <a:moveTo>
                  <a:pt x="14" y="88"/>
                </a:moveTo>
                <a:lnTo>
                  <a:pt x="30" y="88"/>
                </a:lnTo>
                <a:lnTo>
                  <a:pt x="57" y="57"/>
                </a:lnTo>
                <a:lnTo>
                  <a:pt x="87" y="47"/>
                </a:lnTo>
                <a:lnTo>
                  <a:pt x="114" y="20"/>
                </a:lnTo>
                <a:lnTo>
                  <a:pt x="124" y="6"/>
                </a:lnTo>
                <a:lnTo>
                  <a:pt x="139" y="20"/>
                </a:lnTo>
                <a:lnTo>
                  <a:pt x="196" y="0"/>
                </a:lnTo>
                <a:lnTo>
                  <a:pt x="196" y="20"/>
                </a:lnTo>
                <a:lnTo>
                  <a:pt x="190" y="47"/>
                </a:lnTo>
                <a:lnTo>
                  <a:pt x="180" y="82"/>
                </a:lnTo>
                <a:lnTo>
                  <a:pt x="175" y="124"/>
                </a:lnTo>
                <a:lnTo>
                  <a:pt x="175" y="165"/>
                </a:lnTo>
                <a:lnTo>
                  <a:pt x="175" y="196"/>
                </a:lnTo>
                <a:lnTo>
                  <a:pt x="149" y="196"/>
                </a:lnTo>
                <a:lnTo>
                  <a:pt x="124" y="180"/>
                </a:lnTo>
                <a:lnTo>
                  <a:pt x="98" y="150"/>
                </a:lnTo>
                <a:lnTo>
                  <a:pt x="72" y="139"/>
                </a:lnTo>
                <a:lnTo>
                  <a:pt x="87" y="180"/>
                </a:lnTo>
                <a:lnTo>
                  <a:pt x="72" y="180"/>
                </a:lnTo>
                <a:lnTo>
                  <a:pt x="57" y="155"/>
                </a:lnTo>
                <a:lnTo>
                  <a:pt x="30" y="129"/>
                </a:lnTo>
                <a:lnTo>
                  <a:pt x="0" y="88"/>
                </a:lnTo>
                <a:lnTo>
                  <a:pt x="14" y="8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8" name="Freeform 225">
            <a:extLst>
              <a:ext uri="{FF2B5EF4-FFF2-40B4-BE49-F238E27FC236}">
                <a16:creationId xmlns:a16="http://schemas.microsoft.com/office/drawing/2014/main" id="{FCC83541-3D9F-3B4D-B995-1D022EE644B9}"/>
              </a:ext>
            </a:extLst>
          </p:cNvPr>
          <p:cNvSpPr>
            <a:spLocks noChangeArrowheads="1"/>
          </p:cNvSpPr>
          <p:nvPr/>
        </p:nvSpPr>
        <p:spPr bwMode="auto">
          <a:xfrm>
            <a:off x="2417201" y="4472001"/>
            <a:ext cx="156611" cy="68782"/>
          </a:xfrm>
          <a:custGeom>
            <a:avLst/>
            <a:gdLst>
              <a:gd name="T0" fmla="*/ 26 w 256"/>
              <a:gd name="T1" fmla="*/ 0 h 109"/>
              <a:gd name="T2" fmla="*/ 37 w 256"/>
              <a:gd name="T3" fmla="*/ 16 h 109"/>
              <a:gd name="T4" fmla="*/ 51 w 256"/>
              <a:gd name="T5" fmla="*/ 16 h 109"/>
              <a:gd name="T6" fmla="*/ 78 w 256"/>
              <a:gd name="T7" fmla="*/ 31 h 109"/>
              <a:gd name="T8" fmla="*/ 119 w 256"/>
              <a:gd name="T9" fmla="*/ 16 h 109"/>
              <a:gd name="T10" fmla="*/ 145 w 256"/>
              <a:gd name="T11" fmla="*/ 0 h 109"/>
              <a:gd name="T12" fmla="*/ 197 w 256"/>
              <a:gd name="T13" fmla="*/ 6 h 109"/>
              <a:gd name="T14" fmla="*/ 238 w 256"/>
              <a:gd name="T15" fmla="*/ 31 h 109"/>
              <a:gd name="T16" fmla="*/ 255 w 256"/>
              <a:gd name="T17" fmla="*/ 41 h 109"/>
              <a:gd name="T18" fmla="*/ 255 w 256"/>
              <a:gd name="T19" fmla="*/ 72 h 109"/>
              <a:gd name="T20" fmla="*/ 238 w 256"/>
              <a:gd name="T21" fmla="*/ 98 h 109"/>
              <a:gd name="T22" fmla="*/ 227 w 256"/>
              <a:gd name="T23" fmla="*/ 88 h 109"/>
              <a:gd name="T24" fmla="*/ 217 w 256"/>
              <a:gd name="T25" fmla="*/ 108 h 109"/>
              <a:gd name="T26" fmla="*/ 202 w 256"/>
              <a:gd name="T27" fmla="*/ 67 h 109"/>
              <a:gd name="T28" fmla="*/ 213 w 256"/>
              <a:gd name="T29" fmla="*/ 47 h 109"/>
              <a:gd name="T30" fmla="*/ 197 w 256"/>
              <a:gd name="T31" fmla="*/ 47 h 109"/>
              <a:gd name="T32" fmla="*/ 176 w 256"/>
              <a:gd name="T33" fmla="*/ 31 h 109"/>
              <a:gd name="T34" fmla="*/ 155 w 256"/>
              <a:gd name="T35" fmla="*/ 31 h 109"/>
              <a:gd name="T36" fmla="*/ 109 w 256"/>
              <a:gd name="T37" fmla="*/ 67 h 109"/>
              <a:gd name="T38" fmla="*/ 129 w 256"/>
              <a:gd name="T39" fmla="*/ 98 h 109"/>
              <a:gd name="T40" fmla="*/ 94 w 256"/>
              <a:gd name="T41" fmla="*/ 108 h 109"/>
              <a:gd name="T42" fmla="*/ 78 w 256"/>
              <a:gd name="T43" fmla="*/ 82 h 109"/>
              <a:gd name="T44" fmla="*/ 67 w 256"/>
              <a:gd name="T45" fmla="*/ 82 h 109"/>
              <a:gd name="T46" fmla="*/ 47 w 256"/>
              <a:gd name="T47" fmla="*/ 67 h 109"/>
              <a:gd name="T48" fmla="*/ 10 w 256"/>
              <a:gd name="T49" fmla="*/ 57 h 109"/>
              <a:gd name="T50" fmla="*/ 0 w 256"/>
              <a:gd name="T51" fmla="*/ 41 h 109"/>
              <a:gd name="T52" fmla="*/ 0 w 256"/>
              <a:gd name="T53" fmla="*/ 31 h 109"/>
              <a:gd name="T54" fmla="*/ 10 w 256"/>
              <a:gd name="T55" fmla="*/ 0 h 109"/>
              <a:gd name="T56" fmla="*/ 26 w 256"/>
              <a:gd name="T57" fmla="*/ 0 h 109"/>
              <a:gd name="T58" fmla="*/ 26 w 256"/>
              <a:gd name="T59" fmla="*/ 0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6"/>
              <a:gd name="T91" fmla="*/ 0 h 109"/>
              <a:gd name="T92" fmla="*/ 256 w 256"/>
              <a:gd name="T93" fmla="*/ 109 h 1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6" h="109">
                <a:moveTo>
                  <a:pt x="26" y="0"/>
                </a:moveTo>
                <a:lnTo>
                  <a:pt x="37" y="16"/>
                </a:lnTo>
                <a:lnTo>
                  <a:pt x="51" y="16"/>
                </a:lnTo>
                <a:lnTo>
                  <a:pt x="78" y="31"/>
                </a:lnTo>
                <a:lnTo>
                  <a:pt x="119" y="16"/>
                </a:lnTo>
                <a:lnTo>
                  <a:pt x="145" y="0"/>
                </a:lnTo>
                <a:lnTo>
                  <a:pt x="197" y="6"/>
                </a:lnTo>
                <a:lnTo>
                  <a:pt x="238" y="31"/>
                </a:lnTo>
                <a:lnTo>
                  <a:pt x="255" y="41"/>
                </a:lnTo>
                <a:lnTo>
                  <a:pt x="255" y="72"/>
                </a:lnTo>
                <a:lnTo>
                  <a:pt x="238" y="98"/>
                </a:lnTo>
                <a:lnTo>
                  <a:pt x="227" y="88"/>
                </a:lnTo>
                <a:lnTo>
                  <a:pt x="217" y="108"/>
                </a:lnTo>
                <a:lnTo>
                  <a:pt x="202" y="67"/>
                </a:lnTo>
                <a:lnTo>
                  <a:pt x="213" y="47"/>
                </a:lnTo>
                <a:lnTo>
                  <a:pt x="197" y="47"/>
                </a:lnTo>
                <a:lnTo>
                  <a:pt x="176" y="31"/>
                </a:lnTo>
                <a:lnTo>
                  <a:pt x="155" y="31"/>
                </a:lnTo>
                <a:lnTo>
                  <a:pt x="109" y="67"/>
                </a:lnTo>
                <a:lnTo>
                  <a:pt x="129" y="98"/>
                </a:lnTo>
                <a:lnTo>
                  <a:pt x="94" y="108"/>
                </a:lnTo>
                <a:lnTo>
                  <a:pt x="78" y="82"/>
                </a:lnTo>
                <a:lnTo>
                  <a:pt x="67" y="82"/>
                </a:lnTo>
                <a:lnTo>
                  <a:pt x="47" y="67"/>
                </a:lnTo>
                <a:lnTo>
                  <a:pt x="10" y="57"/>
                </a:lnTo>
                <a:lnTo>
                  <a:pt x="0" y="41"/>
                </a:lnTo>
                <a:lnTo>
                  <a:pt x="0" y="31"/>
                </a:lnTo>
                <a:lnTo>
                  <a:pt x="10" y="0"/>
                </a:lnTo>
                <a:lnTo>
                  <a:pt x="26"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29" name="Freeform 226">
            <a:extLst>
              <a:ext uri="{FF2B5EF4-FFF2-40B4-BE49-F238E27FC236}">
                <a16:creationId xmlns:a16="http://schemas.microsoft.com/office/drawing/2014/main" id="{1A71F677-CA3A-1B46-BAFC-C49EA07F30BD}"/>
              </a:ext>
            </a:extLst>
          </p:cNvPr>
          <p:cNvSpPr>
            <a:spLocks noChangeArrowheads="1"/>
          </p:cNvSpPr>
          <p:nvPr/>
        </p:nvSpPr>
        <p:spPr bwMode="auto">
          <a:xfrm>
            <a:off x="2983764" y="5322981"/>
            <a:ext cx="237987" cy="251134"/>
          </a:xfrm>
          <a:custGeom>
            <a:avLst/>
            <a:gdLst>
              <a:gd name="T0" fmla="*/ 0 w 390"/>
              <a:gd name="T1" fmla="*/ 114 h 395"/>
              <a:gd name="T2" fmla="*/ 26 w 390"/>
              <a:gd name="T3" fmla="*/ 73 h 395"/>
              <a:gd name="T4" fmla="*/ 16 w 390"/>
              <a:gd name="T5" fmla="*/ 41 h 395"/>
              <a:gd name="T6" fmla="*/ 41 w 390"/>
              <a:gd name="T7" fmla="*/ 16 h 395"/>
              <a:gd name="T8" fmla="*/ 41 w 390"/>
              <a:gd name="T9" fmla="*/ 0 h 395"/>
              <a:gd name="T10" fmla="*/ 171 w 390"/>
              <a:gd name="T11" fmla="*/ 0 h 395"/>
              <a:gd name="T12" fmla="*/ 202 w 390"/>
              <a:gd name="T13" fmla="*/ 31 h 395"/>
              <a:gd name="T14" fmla="*/ 227 w 390"/>
              <a:gd name="T15" fmla="*/ 124 h 395"/>
              <a:gd name="T16" fmla="*/ 321 w 390"/>
              <a:gd name="T17" fmla="*/ 129 h 395"/>
              <a:gd name="T18" fmla="*/ 352 w 390"/>
              <a:gd name="T19" fmla="*/ 208 h 395"/>
              <a:gd name="T20" fmla="*/ 368 w 390"/>
              <a:gd name="T21" fmla="*/ 196 h 395"/>
              <a:gd name="T22" fmla="*/ 389 w 390"/>
              <a:gd name="T23" fmla="*/ 218 h 395"/>
              <a:gd name="T24" fmla="*/ 378 w 390"/>
              <a:gd name="T25" fmla="*/ 259 h 395"/>
              <a:gd name="T26" fmla="*/ 389 w 390"/>
              <a:gd name="T27" fmla="*/ 300 h 395"/>
              <a:gd name="T28" fmla="*/ 378 w 390"/>
              <a:gd name="T29" fmla="*/ 341 h 395"/>
              <a:gd name="T30" fmla="*/ 342 w 390"/>
              <a:gd name="T31" fmla="*/ 373 h 395"/>
              <a:gd name="T32" fmla="*/ 300 w 390"/>
              <a:gd name="T33" fmla="*/ 394 h 395"/>
              <a:gd name="T34" fmla="*/ 259 w 390"/>
              <a:gd name="T35" fmla="*/ 373 h 395"/>
              <a:gd name="T36" fmla="*/ 212 w 390"/>
              <a:gd name="T37" fmla="*/ 368 h 395"/>
              <a:gd name="T38" fmla="*/ 227 w 390"/>
              <a:gd name="T39" fmla="*/ 326 h 395"/>
              <a:gd name="T40" fmla="*/ 243 w 390"/>
              <a:gd name="T41" fmla="*/ 300 h 395"/>
              <a:gd name="T42" fmla="*/ 254 w 390"/>
              <a:gd name="T43" fmla="*/ 264 h 395"/>
              <a:gd name="T44" fmla="*/ 233 w 390"/>
              <a:gd name="T45" fmla="*/ 249 h 395"/>
              <a:gd name="T46" fmla="*/ 186 w 390"/>
              <a:gd name="T47" fmla="*/ 239 h 395"/>
              <a:gd name="T48" fmla="*/ 145 w 390"/>
              <a:gd name="T49" fmla="*/ 218 h 395"/>
              <a:gd name="T50" fmla="*/ 94 w 390"/>
              <a:gd name="T51" fmla="*/ 208 h 395"/>
              <a:gd name="T52" fmla="*/ 51 w 390"/>
              <a:gd name="T53" fmla="*/ 166 h 395"/>
              <a:gd name="T54" fmla="*/ 0 w 390"/>
              <a:gd name="T55" fmla="*/ 114 h 395"/>
              <a:gd name="T56" fmla="*/ 0 w 390"/>
              <a:gd name="T57" fmla="*/ 114 h 3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0"/>
              <a:gd name="T88" fmla="*/ 0 h 395"/>
              <a:gd name="T89" fmla="*/ 390 w 390"/>
              <a:gd name="T90" fmla="*/ 395 h 3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0" h="395">
                <a:moveTo>
                  <a:pt x="0" y="114"/>
                </a:moveTo>
                <a:lnTo>
                  <a:pt x="26" y="73"/>
                </a:lnTo>
                <a:lnTo>
                  <a:pt x="16" y="41"/>
                </a:lnTo>
                <a:lnTo>
                  <a:pt x="41" y="16"/>
                </a:lnTo>
                <a:lnTo>
                  <a:pt x="41" y="0"/>
                </a:lnTo>
                <a:lnTo>
                  <a:pt x="171" y="0"/>
                </a:lnTo>
                <a:lnTo>
                  <a:pt x="202" y="31"/>
                </a:lnTo>
                <a:lnTo>
                  <a:pt x="227" y="124"/>
                </a:lnTo>
                <a:lnTo>
                  <a:pt x="321" y="129"/>
                </a:lnTo>
                <a:lnTo>
                  <a:pt x="352" y="208"/>
                </a:lnTo>
                <a:lnTo>
                  <a:pt x="368" y="196"/>
                </a:lnTo>
                <a:lnTo>
                  <a:pt x="389" y="218"/>
                </a:lnTo>
                <a:lnTo>
                  <a:pt x="378" y="259"/>
                </a:lnTo>
                <a:lnTo>
                  <a:pt x="389" y="300"/>
                </a:lnTo>
                <a:lnTo>
                  <a:pt x="378" y="341"/>
                </a:lnTo>
                <a:lnTo>
                  <a:pt x="342" y="373"/>
                </a:lnTo>
                <a:lnTo>
                  <a:pt x="300" y="394"/>
                </a:lnTo>
                <a:lnTo>
                  <a:pt x="259" y="373"/>
                </a:lnTo>
                <a:lnTo>
                  <a:pt x="212" y="368"/>
                </a:lnTo>
                <a:lnTo>
                  <a:pt x="227" y="326"/>
                </a:lnTo>
                <a:lnTo>
                  <a:pt x="243" y="300"/>
                </a:lnTo>
                <a:lnTo>
                  <a:pt x="254" y="264"/>
                </a:lnTo>
                <a:lnTo>
                  <a:pt x="233" y="249"/>
                </a:lnTo>
                <a:lnTo>
                  <a:pt x="186" y="239"/>
                </a:lnTo>
                <a:lnTo>
                  <a:pt x="145" y="218"/>
                </a:lnTo>
                <a:lnTo>
                  <a:pt x="94" y="208"/>
                </a:lnTo>
                <a:lnTo>
                  <a:pt x="51" y="166"/>
                </a:lnTo>
                <a:lnTo>
                  <a:pt x="0" y="11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0" name="Freeform 227">
            <a:extLst>
              <a:ext uri="{FF2B5EF4-FFF2-40B4-BE49-F238E27FC236}">
                <a16:creationId xmlns:a16="http://schemas.microsoft.com/office/drawing/2014/main" id="{B38D44C7-4811-1341-B740-E256923DCEF1}"/>
              </a:ext>
            </a:extLst>
          </p:cNvPr>
          <p:cNvSpPr>
            <a:spLocks noChangeArrowheads="1"/>
          </p:cNvSpPr>
          <p:nvPr/>
        </p:nvSpPr>
        <p:spPr bwMode="auto">
          <a:xfrm>
            <a:off x="2458656" y="4743932"/>
            <a:ext cx="350072" cy="547058"/>
          </a:xfrm>
          <a:custGeom>
            <a:avLst/>
            <a:gdLst>
              <a:gd name="T0" fmla="*/ 244 w 571"/>
              <a:gd name="T1" fmla="*/ 0 h 856"/>
              <a:gd name="T2" fmla="*/ 260 w 571"/>
              <a:gd name="T3" fmla="*/ 10 h 856"/>
              <a:gd name="T4" fmla="*/ 286 w 571"/>
              <a:gd name="T5" fmla="*/ 16 h 856"/>
              <a:gd name="T6" fmla="*/ 311 w 571"/>
              <a:gd name="T7" fmla="*/ 51 h 856"/>
              <a:gd name="T8" fmla="*/ 352 w 571"/>
              <a:gd name="T9" fmla="*/ 82 h 856"/>
              <a:gd name="T10" fmla="*/ 368 w 571"/>
              <a:gd name="T11" fmla="*/ 118 h 856"/>
              <a:gd name="T12" fmla="*/ 395 w 571"/>
              <a:gd name="T13" fmla="*/ 118 h 856"/>
              <a:gd name="T14" fmla="*/ 420 w 571"/>
              <a:gd name="T15" fmla="*/ 98 h 856"/>
              <a:gd name="T16" fmla="*/ 456 w 571"/>
              <a:gd name="T17" fmla="*/ 108 h 856"/>
              <a:gd name="T18" fmla="*/ 487 w 571"/>
              <a:gd name="T19" fmla="*/ 124 h 856"/>
              <a:gd name="T20" fmla="*/ 477 w 571"/>
              <a:gd name="T21" fmla="*/ 165 h 856"/>
              <a:gd name="T22" fmla="*/ 497 w 571"/>
              <a:gd name="T23" fmla="*/ 191 h 856"/>
              <a:gd name="T24" fmla="*/ 462 w 571"/>
              <a:gd name="T25" fmla="*/ 191 h 856"/>
              <a:gd name="T26" fmla="*/ 389 w 571"/>
              <a:gd name="T27" fmla="*/ 227 h 856"/>
              <a:gd name="T28" fmla="*/ 368 w 571"/>
              <a:gd name="T29" fmla="*/ 259 h 856"/>
              <a:gd name="T30" fmla="*/ 364 w 571"/>
              <a:gd name="T31" fmla="*/ 300 h 856"/>
              <a:gd name="T32" fmla="*/ 337 w 571"/>
              <a:gd name="T33" fmla="*/ 315 h 856"/>
              <a:gd name="T34" fmla="*/ 337 w 571"/>
              <a:gd name="T35" fmla="*/ 367 h 856"/>
              <a:gd name="T36" fmla="*/ 364 w 571"/>
              <a:gd name="T37" fmla="*/ 408 h 856"/>
              <a:gd name="T38" fmla="*/ 389 w 571"/>
              <a:gd name="T39" fmla="*/ 435 h 856"/>
              <a:gd name="T40" fmla="*/ 420 w 571"/>
              <a:gd name="T41" fmla="*/ 450 h 856"/>
              <a:gd name="T42" fmla="*/ 462 w 571"/>
              <a:gd name="T43" fmla="*/ 450 h 856"/>
              <a:gd name="T44" fmla="*/ 487 w 571"/>
              <a:gd name="T45" fmla="*/ 435 h 856"/>
              <a:gd name="T46" fmla="*/ 487 w 571"/>
              <a:gd name="T47" fmla="*/ 502 h 856"/>
              <a:gd name="T48" fmla="*/ 503 w 571"/>
              <a:gd name="T49" fmla="*/ 502 h 856"/>
              <a:gd name="T50" fmla="*/ 529 w 571"/>
              <a:gd name="T51" fmla="*/ 502 h 856"/>
              <a:gd name="T52" fmla="*/ 570 w 571"/>
              <a:gd name="T53" fmla="*/ 569 h 856"/>
              <a:gd name="T54" fmla="*/ 555 w 571"/>
              <a:gd name="T55" fmla="*/ 625 h 856"/>
              <a:gd name="T56" fmla="*/ 555 w 571"/>
              <a:gd name="T57" fmla="*/ 662 h 856"/>
              <a:gd name="T58" fmla="*/ 544 w 571"/>
              <a:gd name="T59" fmla="*/ 709 h 856"/>
              <a:gd name="T60" fmla="*/ 524 w 571"/>
              <a:gd name="T61" fmla="*/ 703 h 856"/>
              <a:gd name="T62" fmla="*/ 524 w 571"/>
              <a:gd name="T63" fmla="*/ 729 h 856"/>
              <a:gd name="T64" fmla="*/ 555 w 571"/>
              <a:gd name="T65" fmla="*/ 755 h 856"/>
              <a:gd name="T66" fmla="*/ 565 w 571"/>
              <a:gd name="T67" fmla="*/ 755 h 856"/>
              <a:gd name="T68" fmla="*/ 555 w 571"/>
              <a:gd name="T69" fmla="*/ 776 h 856"/>
              <a:gd name="T70" fmla="*/ 544 w 571"/>
              <a:gd name="T71" fmla="*/ 812 h 856"/>
              <a:gd name="T72" fmla="*/ 529 w 571"/>
              <a:gd name="T73" fmla="*/ 838 h 856"/>
              <a:gd name="T74" fmla="*/ 513 w 571"/>
              <a:gd name="T75" fmla="*/ 855 h 856"/>
              <a:gd name="T76" fmla="*/ 472 w 571"/>
              <a:gd name="T77" fmla="*/ 817 h 856"/>
              <a:gd name="T78" fmla="*/ 430 w 571"/>
              <a:gd name="T79" fmla="*/ 786 h 856"/>
              <a:gd name="T80" fmla="*/ 352 w 571"/>
              <a:gd name="T81" fmla="*/ 745 h 856"/>
              <a:gd name="T82" fmla="*/ 296 w 571"/>
              <a:gd name="T83" fmla="*/ 709 h 856"/>
              <a:gd name="T84" fmla="*/ 239 w 571"/>
              <a:gd name="T85" fmla="*/ 647 h 856"/>
              <a:gd name="T86" fmla="*/ 219 w 571"/>
              <a:gd name="T87" fmla="*/ 580 h 856"/>
              <a:gd name="T88" fmla="*/ 187 w 571"/>
              <a:gd name="T89" fmla="*/ 553 h 856"/>
              <a:gd name="T90" fmla="*/ 172 w 571"/>
              <a:gd name="T91" fmla="*/ 502 h 856"/>
              <a:gd name="T92" fmla="*/ 135 w 571"/>
              <a:gd name="T93" fmla="*/ 450 h 856"/>
              <a:gd name="T94" fmla="*/ 109 w 571"/>
              <a:gd name="T95" fmla="*/ 392 h 856"/>
              <a:gd name="T96" fmla="*/ 68 w 571"/>
              <a:gd name="T97" fmla="*/ 326 h 856"/>
              <a:gd name="T98" fmla="*/ 0 w 571"/>
              <a:gd name="T99" fmla="*/ 269 h 856"/>
              <a:gd name="T100" fmla="*/ 0 w 571"/>
              <a:gd name="T101" fmla="*/ 202 h 856"/>
              <a:gd name="T102" fmla="*/ 21 w 571"/>
              <a:gd name="T103" fmla="*/ 175 h 856"/>
              <a:gd name="T104" fmla="*/ 52 w 571"/>
              <a:gd name="T105" fmla="*/ 161 h 856"/>
              <a:gd name="T106" fmla="*/ 42 w 571"/>
              <a:gd name="T107" fmla="*/ 202 h 856"/>
              <a:gd name="T108" fmla="*/ 68 w 571"/>
              <a:gd name="T109" fmla="*/ 206 h 856"/>
              <a:gd name="T110" fmla="*/ 104 w 571"/>
              <a:gd name="T111" fmla="*/ 227 h 856"/>
              <a:gd name="T112" fmla="*/ 119 w 571"/>
              <a:gd name="T113" fmla="*/ 186 h 856"/>
              <a:gd name="T114" fmla="*/ 151 w 571"/>
              <a:gd name="T115" fmla="*/ 145 h 856"/>
              <a:gd name="T116" fmla="*/ 203 w 571"/>
              <a:gd name="T117" fmla="*/ 124 h 856"/>
              <a:gd name="T118" fmla="*/ 244 w 571"/>
              <a:gd name="T119" fmla="*/ 77 h 856"/>
              <a:gd name="T120" fmla="*/ 270 w 571"/>
              <a:gd name="T121" fmla="*/ 41 h 856"/>
              <a:gd name="T122" fmla="*/ 244 w 571"/>
              <a:gd name="T123" fmla="*/ 0 h 856"/>
              <a:gd name="T124" fmla="*/ 244 w 571"/>
              <a:gd name="T125" fmla="*/ 0 h 8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1"/>
              <a:gd name="T190" fmla="*/ 0 h 856"/>
              <a:gd name="T191" fmla="*/ 571 w 571"/>
              <a:gd name="T192" fmla="*/ 856 h 8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1" h="856">
                <a:moveTo>
                  <a:pt x="244" y="0"/>
                </a:moveTo>
                <a:lnTo>
                  <a:pt x="260" y="10"/>
                </a:lnTo>
                <a:lnTo>
                  <a:pt x="286" y="16"/>
                </a:lnTo>
                <a:lnTo>
                  <a:pt x="311" y="51"/>
                </a:lnTo>
                <a:lnTo>
                  <a:pt x="352" y="82"/>
                </a:lnTo>
                <a:lnTo>
                  <a:pt x="368" y="118"/>
                </a:lnTo>
                <a:lnTo>
                  <a:pt x="395" y="118"/>
                </a:lnTo>
                <a:lnTo>
                  <a:pt x="420" y="98"/>
                </a:lnTo>
                <a:lnTo>
                  <a:pt x="456" y="108"/>
                </a:lnTo>
                <a:lnTo>
                  <a:pt x="487" y="124"/>
                </a:lnTo>
                <a:lnTo>
                  <a:pt x="477" y="165"/>
                </a:lnTo>
                <a:lnTo>
                  <a:pt x="497" y="191"/>
                </a:lnTo>
                <a:lnTo>
                  <a:pt x="462" y="191"/>
                </a:lnTo>
                <a:lnTo>
                  <a:pt x="389" y="227"/>
                </a:lnTo>
                <a:lnTo>
                  <a:pt x="368" y="259"/>
                </a:lnTo>
                <a:lnTo>
                  <a:pt x="364" y="300"/>
                </a:lnTo>
                <a:lnTo>
                  <a:pt x="337" y="315"/>
                </a:lnTo>
                <a:lnTo>
                  <a:pt x="337" y="367"/>
                </a:lnTo>
                <a:lnTo>
                  <a:pt x="364" y="408"/>
                </a:lnTo>
                <a:lnTo>
                  <a:pt x="389" y="435"/>
                </a:lnTo>
                <a:lnTo>
                  <a:pt x="420" y="450"/>
                </a:lnTo>
                <a:lnTo>
                  <a:pt x="462" y="450"/>
                </a:lnTo>
                <a:lnTo>
                  <a:pt x="487" y="435"/>
                </a:lnTo>
                <a:lnTo>
                  <a:pt x="487" y="502"/>
                </a:lnTo>
                <a:lnTo>
                  <a:pt x="503" y="502"/>
                </a:lnTo>
                <a:lnTo>
                  <a:pt x="529" y="502"/>
                </a:lnTo>
                <a:lnTo>
                  <a:pt x="570" y="569"/>
                </a:lnTo>
                <a:lnTo>
                  <a:pt x="555" y="625"/>
                </a:lnTo>
                <a:lnTo>
                  <a:pt x="555" y="662"/>
                </a:lnTo>
                <a:lnTo>
                  <a:pt x="544" y="709"/>
                </a:lnTo>
                <a:lnTo>
                  <a:pt x="524" y="703"/>
                </a:lnTo>
                <a:lnTo>
                  <a:pt x="524" y="729"/>
                </a:lnTo>
                <a:lnTo>
                  <a:pt x="555" y="755"/>
                </a:lnTo>
                <a:lnTo>
                  <a:pt x="565" y="755"/>
                </a:lnTo>
                <a:lnTo>
                  <a:pt x="555" y="776"/>
                </a:lnTo>
                <a:lnTo>
                  <a:pt x="544" y="812"/>
                </a:lnTo>
                <a:lnTo>
                  <a:pt x="529" y="838"/>
                </a:lnTo>
                <a:lnTo>
                  <a:pt x="513" y="855"/>
                </a:lnTo>
                <a:lnTo>
                  <a:pt x="472" y="817"/>
                </a:lnTo>
                <a:lnTo>
                  <a:pt x="430" y="786"/>
                </a:lnTo>
                <a:lnTo>
                  <a:pt x="352" y="745"/>
                </a:lnTo>
                <a:lnTo>
                  <a:pt x="296" y="709"/>
                </a:lnTo>
                <a:lnTo>
                  <a:pt x="239" y="647"/>
                </a:lnTo>
                <a:lnTo>
                  <a:pt x="219" y="580"/>
                </a:lnTo>
                <a:lnTo>
                  <a:pt x="187" y="553"/>
                </a:lnTo>
                <a:lnTo>
                  <a:pt x="172" y="502"/>
                </a:lnTo>
                <a:lnTo>
                  <a:pt x="135" y="450"/>
                </a:lnTo>
                <a:lnTo>
                  <a:pt x="109" y="392"/>
                </a:lnTo>
                <a:lnTo>
                  <a:pt x="68" y="326"/>
                </a:lnTo>
                <a:lnTo>
                  <a:pt x="0" y="269"/>
                </a:lnTo>
                <a:lnTo>
                  <a:pt x="0" y="202"/>
                </a:lnTo>
                <a:lnTo>
                  <a:pt x="21" y="175"/>
                </a:lnTo>
                <a:lnTo>
                  <a:pt x="52" y="161"/>
                </a:lnTo>
                <a:lnTo>
                  <a:pt x="42" y="202"/>
                </a:lnTo>
                <a:lnTo>
                  <a:pt x="68" y="206"/>
                </a:lnTo>
                <a:lnTo>
                  <a:pt x="104" y="227"/>
                </a:lnTo>
                <a:lnTo>
                  <a:pt x="119" y="186"/>
                </a:lnTo>
                <a:lnTo>
                  <a:pt x="151" y="145"/>
                </a:lnTo>
                <a:lnTo>
                  <a:pt x="203" y="124"/>
                </a:lnTo>
                <a:lnTo>
                  <a:pt x="244" y="77"/>
                </a:lnTo>
                <a:lnTo>
                  <a:pt x="270" y="41"/>
                </a:lnTo>
                <a:lnTo>
                  <a:pt x="244"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1" name="Freeform 228">
            <a:extLst>
              <a:ext uri="{FF2B5EF4-FFF2-40B4-BE49-F238E27FC236}">
                <a16:creationId xmlns:a16="http://schemas.microsoft.com/office/drawing/2014/main" id="{E449BFF7-E6C4-E44B-BBE9-3EAF402A4D7D}"/>
              </a:ext>
            </a:extLst>
          </p:cNvPr>
          <p:cNvSpPr>
            <a:spLocks noChangeArrowheads="1"/>
          </p:cNvSpPr>
          <p:nvPr/>
        </p:nvSpPr>
        <p:spPr bwMode="auto">
          <a:xfrm>
            <a:off x="3022149" y="4348833"/>
            <a:ext cx="3071" cy="9598"/>
          </a:xfrm>
          <a:custGeom>
            <a:avLst/>
            <a:gdLst>
              <a:gd name="T0" fmla="*/ 0 w 6"/>
              <a:gd name="T1" fmla="*/ 16 h 17"/>
              <a:gd name="T2" fmla="*/ 0 w 6"/>
              <a:gd name="T3" fmla="*/ 0 h 17"/>
              <a:gd name="T4" fmla="*/ 5 w 6"/>
              <a:gd name="T5" fmla="*/ 0 h 17"/>
              <a:gd name="T6" fmla="*/ 5 w 6"/>
              <a:gd name="T7" fmla="*/ 6 h 17"/>
              <a:gd name="T8" fmla="*/ 0 w 6"/>
              <a:gd name="T9" fmla="*/ 16 h 17"/>
              <a:gd name="T10" fmla="*/ 0 w 6"/>
              <a:gd name="T11" fmla="*/ 16 h 17"/>
              <a:gd name="T12" fmla="*/ 0 60000 65536"/>
              <a:gd name="T13" fmla="*/ 0 60000 65536"/>
              <a:gd name="T14" fmla="*/ 0 60000 65536"/>
              <a:gd name="T15" fmla="*/ 0 60000 65536"/>
              <a:gd name="T16" fmla="*/ 0 60000 65536"/>
              <a:gd name="T17" fmla="*/ 0 60000 65536"/>
              <a:gd name="T18" fmla="*/ 0 w 6"/>
              <a:gd name="T19" fmla="*/ 0 h 17"/>
              <a:gd name="T20" fmla="*/ 6 w 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 h="17">
                <a:moveTo>
                  <a:pt x="0" y="16"/>
                </a:moveTo>
                <a:lnTo>
                  <a:pt x="0" y="0"/>
                </a:lnTo>
                <a:lnTo>
                  <a:pt x="5" y="0"/>
                </a:lnTo>
                <a:lnTo>
                  <a:pt x="5" y="6"/>
                </a:lnTo>
                <a:lnTo>
                  <a:pt x="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2" name="Freeform 229" descr="Diagonales larges vers le bas">
            <a:extLst>
              <a:ext uri="{FF2B5EF4-FFF2-40B4-BE49-F238E27FC236}">
                <a16:creationId xmlns:a16="http://schemas.microsoft.com/office/drawing/2014/main" id="{452F8432-5B3C-3C49-BB60-0A848708F8B7}"/>
              </a:ext>
            </a:extLst>
          </p:cNvPr>
          <p:cNvSpPr>
            <a:spLocks noChangeArrowheads="1"/>
          </p:cNvSpPr>
          <p:nvPr/>
        </p:nvSpPr>
        <p:spPr bwMode="auto">
          <a:xfrm>
            <a:off x="3091242" y="4577573"/>
            <a:ext cx="118226" cy="121569"/>
          </a:xfrm>
          <a:custGeom>
            <a:avLst/>
            <a:gdLst>
              <a:gd name="T0" fmla="*/ 51 w 193"/>
              <a:gd name="T1" fmla="*/ 0 h 192"/>
              <a:gd name="T2" fmla="*/ 104 w 193"/>
              <a:gd name="T3" fmla="*/ 15 h 192"/>
              <a:gd name="T4" fmla="*/ 145 w 193"/>
              <a:gd name="T5" fmla="*/ 0 h 192"/>
              <a:gd name="T6" fmla="*/ 192 w 193"/>
              <a:gd name="T7" fmla="*/ 15 h 192"/>
              <a:gd name="T8" fmla="*/ 166 w 193"/>
              <a:gd name="T9" fmla="*/ 41 h 192"/>
              <a:gd name="T10" fmla="*/ 176 w 193"/>
              <a:gd name="T11" fmla="*/ 98 h 192"/>
              <a:gd name="T12" fmla="*/ 186 w 193"/>
              <a:gd name="T13" fmla="*/ 124 h 192"/>
              <a:gd name="T14" fmla="*/ 161 w 193"/>
              <a:gd name="T15" fmla="*/ 165 h 192"/>
              <a:gd name="T16" fmla="*/ 145 w 193"/>
              <a:gd name="T17" fmla="*/ 150 h 192"/>
              <a:gd name="T18" fmla="*/ 104 w 193"/>
              <a:gd name="T19" fmla="*/ 160 h 192"/>
              <a:gd name="T20" fmla="*/ 94 w 193"/>
              <a:gd name="T21" fmla="*/ 191 h 192"/>
              <a:gd name="T22" fmla="*/ 67 w 193"/>
              <a:gd name="T23" fmla="*/ 186 h 192"/>
              <a:gd name="T24" fmla="*/ 41 w 193"/>
              <a:gd name="T25" fmla="*/ 118 h 192"/>
              <a:gd name="T26" fmla="*/ 0 w 193"/>
              <a:gd name="T27" fmla="*/ 93 h 192"/>
              <a:gd name="T28" fmla="*/ 10 w 193"/>
              <a:gd name="T29" fmla="*/ 57 h 192"/>
              <a:gd name="T30" fmla="*/ 41 w 193"/>
              <a:gd name="T31" fmla="*/ 41 h 192"/>
              <a:gd name="T32" fmla="*/ 51 w 193"/>
              <a:gd name="T33" fmla="*/ 0 h 192"/>
              <a:gd name="T34" fmla="*/ 51 w 193"/>
              <a:gd name="T35" fmla="*/ 0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3"/>
              <a:gd name="T55" fmla="*/ 0 h 192"/>
              <a:gd name="T56" fmla="*/ 193 w 193"/>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3" h="192">
                <a:moveTo>
                  <a:pt x="51" y="0"/>
                </a:moveTo>
                <a:lnTo>
                  <a:pt x="104" y="15"/>
                </a:lnTo>
                <a:lnTo>
                  <a:pt x="145" y="0"/>
                </a:lnTo>
                <a:lnTo>
                  <a:pt x="192" y="15"/>
                </a:lnTo>
                <a:lnTo>
                  <a:pt x="166" y="41"/>
                </a:lnTo>
                <a:lnTo>
                  <a:pt x="176" y="98"/>
                </a:lnTo>
                <a:lnTo>
                  <a:pt x="186" y="124"/>
                </a:lnTo>
                <a:lnTo>
                  <a:pt x="161" y="165"/>
                </a:lnTo>
                <a:lnTo>
                  <a:pt x="145" y="150"/>
                </a:lnTo>
                <a:lnTo>
                  <a:pt x="104" y="160"/>
                </a:lnTo>
                <a:lnTo>
                  <a:pt x="94" y="191"/>
                </a:lnTo>
                <a:lnTo>
                  <a:pt x="67" y="186"/>
                </a:lnTo>
                <a:lnTo>
                  <a:pt x="41" y="118"/>
                </a:lnTo>
                <a:lnTo>
                  <a:pt x="0" y="93"/>
                </a:lnTo>
                <a:lnTo>
                  <a:pt x="10" y="57"/>
                </a:lnTo>
                <a:lnTo>
                  <a:pt x="41" y="41"/>
                </a:lnTo>
                <a:lnTo>
                  <a:pt x="51"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3" name="Freeform 230">
            <a:extLst>
              <a:ext uri="{FF2B5EF4-FFF2-40B4-BE49-F238E27FC236}">
                <a16:creationId xmlns:a16="http://schemas.microsoft.com/office/drawing/2014/main" id="{5D50F034-8490-354E-9430-37D36B74920D}"/>
              </a:ext>
            </a:extLst>
          </p:cNvPr>
          <p:cNvSpPr>
            <a:spLocks noChangeArrowheads="1"/>
          </p:cNvSpPr>
          <p:nvPr/>
        </p:nvSpPr>
        <p:spPr bwMode="auto">
          <a:xfrm>
            <a:off x="3138840" y="5652495"/>
            <a:ext cx="133581" cy="159959"/>
          </a:xfrm>
          <a:custGeom>
            <a:avLst/>
            <a:gdLst>
              <a:gd name="T0" fmla="*/ 26 w 218"/>
              <a:gd name="T1" fmla="*/ 0 h 250"/>
              <a:gd name="T2" fmla="*/ 41 w 218"/>
              <a:gd name="T3" fmla="*/ 0 h 250"/>
              <a:gd name="T4" fmla="*/ 98 w 218"/>
              <a:gd name="T5" fmla="*/ 41 h 250"/>
              <a:gd name="T6" fmla="*/ 123 w 218"/>
              <a:gd name="T7" fmla="*/ 41 h 250"/>
              <a:gd name="T8" fmla="*/ 165 w 218"/>
              <a:gd name="T9" fmla="*/ 73 h 250"/>
              <a:gd name="T10" fmla="*/ 217 w 218"/>
              <a:gd name="T11" fmla="*/ 114 h 250"/>
              <a:gd name="T12" fmla="*/ 206 w 218"/>
              <a:gd name="T13" fmla="*/ 141 h 250"/>
              <a:gd name="T14" fmla="*/ 217 w 218"/>
              <a:gd name="T15" fmla="*/ 176 h 250"/>
              <a:gd name="T16" fmla="*/ 191 w 218"/>
              <a:gd name="T17" fmla="*/ 218 h 250"/>
              <a:gd name="T18" fmla="*/ 165 w 218"/>
              <a:gd name="T19" fmla="*/ 243 h 250"/>
              <a:gd name="T20" fmla="*/ 108 w 218"/>
              <a:gd name="T21" fmla="*/ 249 h 250"/>
              <a:gd name="T22" fmla="*/ 67 w 218"/>
              <a:gd name="T23" fmla="*/ 223 h 250"/>
              <a:gd name="T24" fmla="*/ 31 w 218"/>
              <a:gd name="T25" fmla="*/ 218 h 250"/>
              <a:gd name="T26" fmla="*/ 0 w 218"/>
              <a:gd name="T27" fmla="*/ 202 h 250"/>
              <a:gd name="T28" fmla="*/ 0 w 218"/>
              <a:gd name="T29" fmla="*/ 156 h 250"/>
              <a:gd name="T30" fmla="*/ 0 w 218"/>
              <a:gd name="T31" fmla="*/ 151 h 250"/>
              <a:gd name="T32" fmla="*/ 0 w 218"/>
              <a:gd name="T33" fmla="*/ 125 h 250"/>
              <a:gd name="T34" fmla="*/ 0 w 218"/>
              <a:gd name="T35" fmla="*/ 84 h 250"/>
              <a:gd name="T36" fmla="*/ 4 w 218"/>
              <a:gd name="T37" fmla="*/ 41 h 250"/>
              <a:gd name="T38" fmla="*/ 4 w 218"/>
              <a:gd name="T39" fmla="*/ 6 h 250"/>
              <a:gd name="T40" fmla="*/ 26 w 218"/>
              <a:gd name="T41" fmla="*/ 0 h 250"/>
              <a:gd name="T42" fmla="*/ 26 w 218"/>
              <a:gd name="T43" fmla="*/ 0 h 2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8"/>
              <a:gd name="T67" fmla="*/ 0 h 250"/>
              <a:gd name="T68" fmla="*/ 218 w 218"/>
              <a:gd name="T69" fmla="*/ 250 h 2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8" h="250">
                <a:moveTo>
                  <a:pt x="26" y="0"/>
                </a:moveTo>
                <a:lnTo>
                  <a:pt x="41" y="0"/>
                </a:lnTo>
                <a:lnTo>
                  <a:pt x="98" y="41"/>
                </a:lnTo>
                <a:lnTo>
                  <a:pt x="123" y="41"/>
                </a:lnTo>
                <a:lnTo>
                  <a:pt x="165" y="73"/>
                </a:lnTo>
                <a:lnTo>
                  <a:pt x="217" y="114"/>
                </a:lnTo>
                <a:lnTo>
                  <a:pt x="206" y="141"/>
                </a:lnTo>
                <a:lnTo>
                  <a:pt x="217" y="176"/>
                </a:lnTo>
                <a:lnTo>
                  <a:pt x="191" y="218"/>
                </a:lnTo>
                <a:lnTo>
                  <a:pt x="165" y="243"/>
                </a:lnTo>
                <a:lnTo>
                  <a:pt x="108" y="249"/>
                </a:lnTo>
                <a:lnTo>
                  <a:pt x="67" y="223"/>
                </a:lnTo>
                <a:lnTo>
                  <a:pt x="31" y="218"/>
                </a:lnTo>
                <a:lnTo>
                  <a:pt x="0" y="202"/>
                </a:lnTo>
                <a:lnTo>
                  <a:pt x="0" y="156"/>
                </a:lnTo>
                <a:lnTo>
                  <a:pt x="0" y="151"/>
                </a:lnTo>
                <a:lnTo>
                  <a:pt x="0" y="125"/>
                </a:lnTo>
                <a:lnTo>
                  <a:pt x="0" y="84"/>
                </a:lnTo>
                <a:lnTo>
                  <a:pt x="4" y="41"/>
                </a:lnTo>
                <a:lnTo>
                  <a:pt x="4" y="6"/>
                </a:lnTo>
                <a:lnTo>
                  <a:pt x="26"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4" name="Freeform 231">
            <a:extLst>
              <a:ext uri="{FF2B5EF4-FFF2-40B4-BE49-F238E27FC236}">
                <a16:creationId xmlns:a16="http://schemas.microsoft.com/office/drawing/2014/main" id="{C573D2DD-CC7D-DC4E-A86C-000A56CC9CBA}"/>
              </a:ext>
            </a:extLst>
          </p:cNvPr>
          <p:cNvSpPr>
            <a:spLocks noChangeArrowheads="1"/>
          </p:cNvSpPr>
          <p:nvPr/>
        </p:nvSpPr>
        <p:spPr bwMode="auto">
          <a:xfrm>
            <a:off x="2684360" y="4395221"/>
            <a:ext cx="365426" cy="331114"/>
          </a:xfrm>
          <a:custGeom>
            <a:avLst/>
            <a:gdLst>
              <a:gd name="T0" fmla="*/ 62 w 597"/>
              <a:gd name="T1" fmla="*/ 37 h 518"/>
              <a:gd name="T2" fmla="*/ 62 w 597"/>
              <a:gd name="T3" fmla="*/ 84 h 518"/>
              <a:gd name="T4" fmla="*/ 62 w 597"/>
              <a:gd name="T5" fmla="*/ 145 h 518"/>
              <a:gd name="T6" fmla="*/ 94 w 597"/>
              <a:gd name="T7" fmla="*/ 109 h 518"/>
              <a:gd name="T8" fmla="*/ 104 w 597"/>
              <a:gd name="T9" fmla="*/ 52 h 518"/>
              <a:gd name="T10" fmla="*/ 135 w 597"/>
              <a:gd name="T11" fmla="*/ 26 h 518"/>
              <a:gd name="T12" fmla="*/ 160 w 597"/>
              <a:gd name="T13" fmla="*/ 37 h 518"/>
              <a:gd name="T14" fmla="*/ 213 w 597"/>
              <a:gd name="T15" fmla="*/ 52 h 518"/>
              <a:gd name="T16" fmla="*/ 270 w 597"/>
              <a:gd name="T17" fmla="*/ 78 h 518"/>
              <a:gd name="T18" fmla="*/ 326 w 597"/>
              <a:gd name="T19" fmla="*/ 94 h 518"/>
              <a:gd name="T20" fmla="*/ 420 w 597"/>
              <a:gd name="T21" fmla="*/ 84 h 518"/>
              <a:gd name="T22" fmla="*/ 502 w 597"/>
              <a:gd name="T23" fmla="*/ 78 h 518"/>
              <a:gd name="T24" fmla="*/ 481 w 597"/>
              <a:gd name="T25" fmla="*/ 109 h 518"/>
              <a:gd name="T26" fmla="*/ 549 w 597"/>
              <a:gd name="T27" fmla="*/ 135 h 518"/>
              <a:gd name="T28" fmla="*/ 569 w 597"/>
              <a:gd name="T29" fmla="*/ 166 h 518"/>
              <a:gd name="T30" fmla="*/ 554 w 597"/>
              <a:gd name="T31" fmla="*/ 217 h 518"/>
              <a:gd name="T32" fmla="*/ 538 w 597"/>
              <a:gd name="T33" fmla="*/ 254 h 518"/>
              <a:gd name="T34" fmla="*/ 523 w 597"/>
              <a:gd name="T35" fmla="*/ 295 h 518"/>
              <a:gd name="T36" fmla="*/ 523 w 597"/>
              <a:gd name="T37" fmla="*/ 352 h 518"/>
              <a:gd name="T38" fmla="*/ 456 w 597"/>
              <a:gd name="T39" fmla="*/ 383 h 518"/>
              <a:gd name="T40" fmla="*/ 362 w 597"/>
              <a:gd name="T41" fmla="*/ 368 h 518"/>
              <a:gd name="T42" fmla="*/ 389 w 597"/>
              <a:gd name="T43" fmla="*/ 434 h 518"/>
              <a:gd name="T44" fmla="*/ 435 w 597"/>
              <a:gd name="T45" fmla="*/ 460 h 518"/>
              <a:gd name="T46" fmla="*/ 326 w 597"/>
              <a:gd name="T47" fmla="*/ 512 h 518"/>
              <a:gd name="T48" fmla="*/ 270 w 597"/>
              <a:gd name="T49" fmla="*/ 502 h 518"/>
              <a:gd name="T50" fmla="*/ 244 w 597"/>
              <a:gd name="T51" fmla="*/ 419 h 518"/>
              <a:gd name="T52" fmla="*/ 238 w 597"/>
              <a:gd name="T53" fmla="*/ 368 h 518"/>
              <a:gd name="T54" fmla="*/ 254 w 597"/>
              <a:gd name="T55" fmla="*/ 274 h 518"/>
              <a:gd name="T56" fmla="*/ 135 w 597"/>
              <a:gd name="T57" fmla="*/ 243 h 518"/>
              <a:gd name="T58" fmla="*/ 37 w 597"/>
              <a:gd name="T59" fmla="*/ 217 h 518"/>
              <a:gd name="T60" fmla="*/ 11 w 597"/>
              <a:gd name="T61" fmla="*/ 135 h 518"/>
              <a:gd name="T62" fmla="*/ 0 w 597"/>
              <a:gd name="T63" fmla="*/ 109 h 518"/>
              <a:gd name="T64" fmla="*/ 21 w 597"/>
              <a:gd name="T65" fmla="*/ 68 h 518"/>
              <a:gd name="T66" fmla="*/ 52 w 597"/>
              <a:gd name="T67" fmla="*/ 16 h 518"/>
              <a:gd name="T68" fmla="*/ 94 w 597"/>
              <a:gd name="T69" fmla="*/ 0 h 5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7"/>
              <a:gd name="T106" fmla="*/ 0 h 518"/>
              <a:gd name="T107" fmla="*/ 597 w 597"/>
              <a:gd name="T108" fmla="*/ 518 h 5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7" h="518">
                <a:moveTo>
                  <a:pt x="94" y="0"/>
                </a:moveTo>
                <a:lnTo>
                  <a:pt x="62" y="37"/>
                </a:lnTo>
                <a:lnTo>
                  <a:pt x="62" y="52"/>
                </a:lnTo>
                <a:lnTo>
                  <a:pt x="62" y="84"/>
                </a:lnTo>
                <a:lnTo>
                  <a:pt x="47" y="109"/>
                </a:lnTo>
                <a:lnTo>
                  <a:pt x="62" y="145"/>
                </a:lnTo>
                <a:lnTo>
                  <a:pt x="88" y="145"/>
                </a:lnTo>
                <a:lnTo>
                  <a:pt x="94" y="109"/>
                </a:lnTo>
                <a:lnTo>
                  <a:pt x="88" y="68"/>
                </a:lnTo>
                <a:lnTo>
                  <a:pt x="104" y="52"/>
                </a:lnTo>
                <a:lnTo>
                  <a:pt x="145" y="41"/>
                </a:lnTo>
                <a:lnTo>
                  <a:pt x="135" y="26"/>
                </a:lnTo>
                <a:lnTo>
                  <a:pt x="145" y="0"/>
                </a:lnTo>
                <a:lnTo>
                  <a:pt x="160" y="37"/>
                </a:lnTo>
                <a:lnTo>
                  <a:pt x="176" y="37"/>
                </a:lnTo>
                <a:lnTo>
                  <a:pt x="213" y="52"/>
                </a:lnTo>
                <a:lnTo>
                  <a:pt x="217" y="78"/>
                </a:lnTo>
                <a:lnTo>
                  <a:pt x="270" y="78"/>
                </a:lnTo>
                <a:lnTo>
                  <a:pt x="311" y="78"/>
                </a:lnTo>
                <a:lnTo>
                  <a:pt x="326" y="94"/>
                </a:lnTo>
                <a:lnTo>
                  <a:pt x="378" y="98"/>
                </a:lnTo>
                <a:lnTo>
                  <a:pt x="420" y="84"/>
                </a:lnTo>
                <a:lnTo>
                  <a:pt x="393" y="78"/>
                </a:lnTo>
                <a:lnTo>
                  <a:pt x="502" y="78"/>
                </a:lnTo>
                <a:lnTo>
                  <a:pt x="461" y="84"/>
                </a:lnTo>
                <a:lnTo>
                  <a:pt x="481" y="109"/>
                </a:lnTo>
                <a:lnTo>
                  <a:pt x="523" y="109"/>
                </a:lnTo>
                <a:lnTo>
                  <a:pt x="549" y="135"/>
                </a:lnTo>
                <a:lnTo>
                  <a:pt x="554" y="166"/>
                </a:lnTo>
                <a:lnTo>
                  <a:pt x="569" y="166"/>
                </a:lnTo>
                <a:lnTo>
                  <a:pt x="596" y="186"/>
                </a:lnTo>
                <a:lnTo>
                  <a:pt x="554" y="217"/>
                </a:lnTo>
                <a:lnTo>
                  <a:pt x="569" y="243"/>
                </a:lnTo>
                <a:lnTo>
                  <a:pt x="538" y="254"/>
                </a:lnTo>
                <a:lnTo>
                  <a:pt x="538" y="270"/>
                </a:lnTo>
                <a:lnTo>
                  <a:pt x="523" y="295"/>
                </a:lnTo>
                <a:lnTo>
                  <a:pt x="554" y="326"/>
                </a:lnTo>
                <a:lnTo>
                  <a:pt x="523" y="352"/>
                </a:lnTo>
                <a:lnTo>
                  <a:pt x="471" y="368"/>
                </a:lnTo>
                <a:lnTo>
                  <a:pt x="456" y="383"/>
                </a:lnTo>
                <a:lnTo>
                  <a:pt x="404" y="368"/>
                </a:lnTo>
                <a:lnTo>
                  <a:pt x="362" y="368"/>
                </a:lnTo>
                <a:lnTo>
                  <a:pt x="393" y="393"/>
                </a:lnTo>
                <a:lnTo>
                  <a:pt x="389" y="434"/>
                </a:lnTo>
                <a:lnTo>
                  <a:pt x="430" y="444"/>
                </a:lnTo>
                <a:lnTo>
                  <a:pt x="435" y="460"/>
                </a:lnTo>
                <a:lnTo>
                  <a:pt x="393" y="487"/>
                </a:lnTo>
                <a:lnTo>
                  <a:pt x="326" y="512"/>
                </a:lnTo>
                <a:lnTo>
                  <a:pt x="295" y="517"/>
                </a:lnTo>
                <a:lnTo>
                  <a:pt x="270" y="502"/>
                </a:lnTo>
                <a:lnTo>
                  <a:pt x="254" y="450"/>
                </a:lnTo>
                <a:lnTo>
                  <a:pt x="244" y="419"/>
                </a:lnTo>
                <a:lnTo>
                  <a:pt x="254" y="393"/>
                </a:lnTo>
                <a:lnTo>
                  <a:pt x="238" y="368"/>
                </a:lnTo>
                <a:lnTo>
                  <a:pt x="228" y="315"/>
                </a:lnTo>
                <a:lnTo>
                  <a:pt x="254" y="274"/>
                </a:lnTo>
                <a:lnTo>
                  <a:pt x="160" y="274"/>
                </a:lnTo>
                <a:lnTo>
                  <a:pt x="135" y="243"/>
                </a:lnTo>
                <a:lnTo>
                  <a:pt x="68" y="243"/>
                </a:lnTo>
                <a:lnTo>
                  <a:pt x="37" y="217"/>
                </a:lnTo>
                <a:lnTo>
                  <a:pt x="37" y="186"/>
                </a:lnTo>
                <a:lnTo>
                  <a:pt x="11" y="135"/>
                </a:lnTo>
                <a:lnTo>
                  <a:pt x="0" y="135"/>
                </a:lnTo>
                <a:lnTo>
                  <a:pt x="0" y="109"/>
                </a:lnTo>
                <a:lnTo>
                  <a:pt x="0" y="94"/>
                </a:lnTo>
                <a:lnTo>
                  <a:pt x="21" y="68"/>
                </a:lnTo>
                <a:lnTo>
                  <a:pt x="47" y="41"/>
                </a:lnTo>
                <a:lnTo>
                  <a:pt x="52" y="16"/>
                </a:lnTo>
                <a:lnTo>
                  <a:pt x="78" y="11"/>
                </a:lnTo>
                <a:lnTo>
                  <a:pt x="94"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5" name="Freeform 232" descr="Diagonales larges vers le bas">
            <a:extLst>
              <a:ext uri="{FF2B5EF4-FFF2-40B4-BE49-F238E27FC236}">
                <a16:creationId xmlns:a16="http://schemas.microsoft.com/office/drawing/2014/main" id="{94AC66BE-57A7-CF45-809A-C42D885CAD1E}"/>
              </a:ext>
            </a:extLst>
          </p:cNvPr>
          <p:cNvSpPr>
            <a:spLocks noChangeArrowheads="1"/>
          </p:cNvSpPr>
          <p:nvPr/>
        </p:nvSpPr>
        <p:spPr bwMode="auto">
          <a:xfrm>
            <a:off x="719045" y="1661530"/>
            <a:ext cx="961162" cy="1071722"/>
          </a:xfrm>
          <a:custGeom>
            <a:avLst/>
            <a:gdLst>
              <a:gd name="T0" fmla="*/ 1104 w 1565"/>
              <a:gd name="T1" fmla="*/ 1164 h 1678"/>
              <a:gd name="T2" fmla="*/ 1238 w 1565"/>
              <a:gd name="T3" fmla="*/ 1304 h 1678"/>
              <a:gd name="T4" fmla="*/ 1264 w 1565"/>
              <a:gd name="T5" fmla="*/ 1657 h 1678"/>
              <a:gd name="T6" fmla="*/ 1238 w 1565"/>
              <a:gd name="T7" fmla="*/ 1583 h 1678"/>
              <a:gd name="T8" fmla="*/ 1243 w 1565"/>
              <a:gd name="T9" fmla="*/ 1516 h 1678"/>
              <a:gd name="T10" fmla="*/ 1238 w 1565"/>
              <a:gd name="T11" fmla="*/ 1449 h 1678"/>
              <a:gd name="T12" fmla="*/ 1202 w 1565"/>
              <a:gd name="T13" fmla="*/ 1356 h 1678"/>
              <a:gd name="T14" fmla="*/ 1155 w 1565"/>
              <a:gd name="T15" fmla="*/ 1315 h 1678"/>
              <a:gd name="T16" fmla="*/ 1088 w 1565"/>
              <a:gd name="T17" fmla="*/ 1273 h 1678"/>
              <a:gd name="T18" fmla="*/ 1067 w 1565"/>
              <a:gd name="T19" fmla="*/ 1191 h 1678"/>
              <a:gd name="T20" fmla="*/ 1025 w 1565"/>
              <a:gd name="T21" fmla="*/ 1195 h 1678"/>
              <a:gd name="T22" fmla="*/ 912 w 1565"/>
              <a:gd name="T23" fmla="*/ 1138 h 1678"/>
              <a:gd name="T24" fmla="*/ 859 w 1565"/>
              <a:gd name="T25" fmla="*/ 1082 h 1678"/>
              <a:gd name="T26" fmla="*/ 803 w 1565"/>
              <a:gd name="T27" fmla="*/ 1030 h 1678"/>
              <a:gd name="T28" fmla="*/ 726 w 1565"/>
              <a:gd name="T29" fmla="*/ 1107 h 1678"/>
              <a:gd name="T30" fmla="*/ 575 w 1565"/>
              <a:gd name="T31" fmla="*/ 1133 h 1678"/>
              <a:gd name="T32" fmla="*/ 658 w 1565"/>
              <a:gd name="T33" fmla="*/ 1025 h 1678"/>
              <a:gd name="T34" fmla="*/ 751 w 1565"/>
              <a:gd name="T35" fmla="*/ 978 h 1678"/>
              <a:gd name="T36" fmla="*/ 591 w 1565"/>
              <a:gd name="T37" fmla="*/ 1046 h 1678"/>
              <a:gd name="T38" fmla="*/ 466 w 1565"/>
              <a:gd name="T39" fmla="*/ 1138 h 1678"/>
              <a:gd name="T40" fmla="*/ 301 w 1565"/>
              <a:gd name="T41" fmla="*/ 1283 h 1678"/>
              <a:gd name="T42" fmla="*/ 98 w 1565"/>
              <a:gd name="T43" fmla="*/ 1393 h 1678"/>
              <a:gd name="T44" fmla="*/ 0 w 1565"/>
              <a:gd name="T45" fmla="*/ 1413 h 1678"/>
              <a:gd name="T46" fmla="*/ 57 w 1565"/>
              <a:gd name="T47" fmla="*/ 1371 h 1678"/>
              <a:gd name="T48" fmla="*/ 109 w 1565"/>
              <a:gd name="T49" fmla="*/ 1330 h 1678"/>
              <a:gd name="T50" fmla="*/ 264 w 1565"/>
              <a:gd name="T51" fmla="*/ 1248 h 1678"/>
              <a:gd name="T52" fmla="*/ 280 w 1565"/>
              <a:gd name="T53" fmla="*/ 1138 h 1678"/>
              <a:gd name="T54" fmla="*/ 223 w 1565"/>
              <a:gd name="T55" fmla="*/ 1087 h 1678"/>
              <a:gd name="T56" fmla="*/ 192 w 1565"/>
              <a:gd name="T57" fmla="*/ 1040 h 1678"/>
              <a:gd name="T58" fmla="*/ 125 w 1565"/>
              <a:gd name="T59" fmla="*/ 937 h 1678"/>
              <a:gd name="T60" fmla="*/ 197 w 1565"/>
              <a:gd name="T61" fmla="*/ 895 h 1678"/>
              <a:gd name="T62" fmla="*/ 129 w 1565"/>
              <a:gd name="T63" fmla="*/ 823 h 1678"/>
              <a:gd name="T64" fmla="*/ 223 w 1565"/>
              <a:gd name="T65" fmla="*/ 714 h 1678"/>
              <a:gd name="T66" fmla="*/ 305 w 1565"/>
              <a:gd name="T67" fmla="*/ 678 h 1678"/>
              <a:gd name="T68" fmla="*/ 482 w 1565"/>
              <a:gd name="T69" fmla="*/ 590 h 1678"/>
              <a:gd name="T70" fmla="*/ 435 w 1565"/>
              <a:gd name="T71" fmla="*/ 554 h 1678"/>
              <a:gd name="T72" fmla="*/ 332 w 1565"/>
              <a:gd name="T73" fmla="*/ 455 h 1678"/>
              <a:gd name="T74" fmla="*/ 368 w 1565"/>
              <a:gd name="T75" fmla="*/ 429 h 1678"/>
              <a:gd name="T76" fmla="*/ 425 w 1565"/>
              <a:gd name="T77" fmla="*/ 326 h 1678"/>
              <a:gd name="T78" fmla="*/ 544 w 1565"/>
              <a:gd name="T79" fmla="*/ 310 h 1678"/>
              <a:gd name="T80" fmla="*/ 601 w 1565"/>
              <a:gd name="T81" fmla="*/ 404 h 1678"/>
              <a:gd name="T82" fmla="*/ 616 w 1565"/>
              <a:gd name="T83" fmla="*/ 305 h 1678"/>
              <a:gd name="T84" fmla="*/ 632 w 1565"/>
              <a:gd name="T85" fmla="*/ 337 h 1678"/>
              <a:gd name="T86" fmla="*/ 575 w 1565"/>
              <a:gd name="T87" fmla="*/ 129 h 1678"/>
              <a:gd name="T88" fmla="*/ 777 w 1565"/>
              <a:gd name="T89" fmla="*/ 93 h 1678"/>
              <a:gd name="T90" fmla="*/ 1000 w 1565"/>
              <a:gd name="T91" fmla="*/ 36 h 1678"/>
              <a:gd name="T92" fmla="*/ 1186 w 1565"/>
              <a:gd name="T93" fmla="*/ 26 h 1678"/>
              <a:gd name="T94" fmla="*/ 1243 w 1565"/>
              <a:gd name="T95" fmla="*/ 77 h 1678"/>
              <a:gd name="T96" fmla="*/ 1280 w 1565"/>
              <a:gd name="T97" fmla="*/ 145 h 1678"/>
              <a:gd name="T98" fmla="*/ 1378 w 1565"/>
              <a:gd name="T99" fmla="*/ 196 h 1678"/>
              <a:gd name="T100" fmla="*/ 1564 w 1565"/>
              <a:gd name="T101" fmla="*/ 321 h 16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65"/>
              <a:gd name="T154" fmla="*/ 0 h 1678"/>
              <a:gd name="T155" fmla="*/ 1565 w 1565"/>
              <a:gd name="T156" fmla="*/ 1678 h 16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65" h="1678">
                <a:moveTo>
                  <a:pt x="1564" y="321"/>
                </a:moveTo>
                <a:lnTo>
                  <a:pt x="1186" y="864"/>
                </a:lnTo>
                <a:lnTo>
                  <a:pt x="1047" y="1138"/>
                </a:lnTo>
                <a:lnTo>
                  <a:pt x="1108" y="1148"/>
                </a:lnTo>
                <a:lnTo>
                  <a:pt x="1104" y="1164"/>
                </a:lnTo>
                <a:lnTo>
                  <a:pt x="1129" y="1283"/>
                </a:lnTo>
                <a:lnTo>
                  <a:pt x="1186" y="1242"/>
                </a:lnTo>
                <a:lnTo>
                  <a:pt x="1217" y="1232"/>
                </a:lnTo>
                <a:lnTo>
                  <a:pt x="1238" y="1248"/>
                </a:lnTo>
                <a:lnTo>
                  <a:pt x="1238" y="1304"/>
                </a:lnTo>
                <a:lnTo>
                  <a:pt x="1253" y="1501"/>
                </a:lnTo>
                <a:lnTo>
                  <a:pt x="1280" y="1548"/>
                </a:lnTo>
                <a:lnTo>
                  <a:pt x="1305" y="1589"/>
                </a:lnTo>
                <a:lnTo>
                  <a:pt x="1295" y="1611"/>
                </a:lnTo>
                <a:lnTo>
                  <a:pt x="1264" y="1657"/>
                </a:lnTo>
                <a:lnTo>
                  <a:pt x="1238" y="1677"/>
                </a:lnTo>
                <a:lnTo>
                  <a:pt x="1238" y="1651"/>
                </a:lnTo>
                <a:lnTo>
                  <a:pt x="1264" y="1614"/>
                </a:lnTo>
                <a:lnTo>
                  <a:pt x="1253" y="1583"/>
                </a:lnTo>
                <a:lnTo>
                  <a:pt x="1238" y="1583"/>
                </a:lnTo>
                <a:lnTo>
                  <a:pt x="1212" y="1599"/>
                </a:lnTo>
                <a:lnTo>
                  <a:pt x="1202" y="1599"/>
                </a:lnTo>
                <a:lnTo>
                  <a:pt x="1227" y="1573"/>
                </a:lnTo>
                <a:lnTo>
                  <a:pt x="1238" y="1542"/>
                </a:lnTo>
                <a:lnTo>
                  <a:pt x="1243" y="1516"/>
                </a:lnTo>
                <a:lnTo>
                  <a:pt x="1227" y="1516"/>
                </a:lnTo>
                <a:lnTo>
                  <a:pt x="1227" y="1501"/>
                </a:lnTo>
                <a:lnTo>
                  <a:pt x="1212" y="1465"/>
                </a:lnTo>
                <a:lnTo>
                  <a:pt x="1227" y="1438"/>
                </a:lnTo>
                <a:lnTo>
                  <a:pt x="1238" y="1449"/>
                </a:lnTo>
                <a:lnTo>
                  <a:pt x="1227" y="1413"/>
                </a:lnTo>
                <a:lnTo>
                  <a:pt x="1212" y="1393"/>
                </a:lnTo>
                <a:lnTo>
                  <a:pt x="1227" y="1366"/>
                </a:lnTo>
                <a:lnTo>
                  <a:pt x="1217" y="1371"/>
                </a:lnTo>
                <a:lnTo>
                  <a:pt x="1202" y="1356"/>
                </a:lnTo>
                <a:lnTo>
                  <a:pt x="1212" y="1283"/>
                </a:lnTo>
                <a:lnTo>
                  <a:pt x="1176" y="1366"/>
                </a:lnTo>
                <a:lnTo>
                  <a:pt x="1160" y="1350"/>
                </a:lnTo>
                <a:lnTo>
                  <a:pt x="1170" y="1299"/>
                </a:lnTo>
                <a:lnTo>
                  <a:pt x="1155" y="1315"/>
                </a:lnTo>
                <a:lnTo>
                  <a:pt x="1135" y="1289"/>
                </a:lnTo>
                <a:lnTo>
                  <a:pt x="1145" y="1350"/>
                </a:lnTo>
                <a:lnTo>
                  <a:pt x="1119" y="1356"/>
                </a:lnTo>
                <a:lnTo>
                  <a:pt x="1104" y="1330"/>
                </a:lnTo>
                <a:lnTo>
                  <a:pt x="1088" y="1273"/>
                </a:lnTo>
                <a:lnTo>
                  <a:pt x="1092" y="1263"/>
                </a:lnTo>
                <a:lnTo>
                  <a:pt x="1078" y="1263"/>
                </a:lnTo>
                <a:lnTo>
                  <a:pt x="1051" y="1221"/>
                </a:lnTo>
                <a:lnTo>
                  <a:pt x="1062" y="1205"/>
                </a:lnTo>
                <a:lnTo>
                  <a:pt x="1067" y="1191"/>
                </a:lnTo>
                <a:lnTo>
                  <a:pt x="1078" y="1216"/>
                </a:lnTo>
                <a:lnTo>
                  <a:pt x="1092" y="1195"/>
                </a:lnTo>
                <a:lnTo>
                  <a:pt x="1088" y="1180"/>
                </a:lnTo>
                <a:lnTo>
                  <a:pt x="1051" y="1195"/>
                </a:lnTo>
                <a:lnTo>
                  <a:pt x="1025" y="1195"/>
                </a:lnTo>
                <a:lnTo>
                  <a:pt x="1010" y="1180"/>
                </a:lnTo>
                <a:lnTo>
                  <a:pt x="1020" y="1164"/>
                </a:lnTo>
                <a:lnTo>
                  <a:pt x="994" y="1175"/>
                </a:lnTo>
                <a:lnTo>
                  <a:pt x="969" y="1148"/>
                </a:lnTo>
                <a:lnTo>
                  <a:pt x="912" y="1138"/>
                </a:lnTo>
                <a:lnTo>
                  <a:pt x="886" y="1107"/>
                </a:lnTo>
                <a:lnTo>
                  <a:pt x="902" y="1097"/>
                </a:lnTo>
                <a:lnTo>
                  <a:pt x="902" y="1082"/>
                </a:lnTo>
                <a:lnTo>
                  <a:pt x="875" y="1097"/>
                </a:lnTo>
                <a:lnTo>
                  <a:pt x="859" y="1082"/>
                </a:lnTo>
                <a:lnTo>
                  <a:pt x="834" y="1056"/>
                </a:lnTo>
                <a:lnTo>
                  <a:pt x="844" y="1040"/>
                </a:lnTo>
                <a:lnTo>
                  <a:pt x="871" y="1025"/>
                </a:lnTo>
                <a:lnTo>
                  <a:pt x="824" y="1030"/>
                </a:lnTo>
                <a:lnTo>
                  <a:pt x="803" y="1030"/>
                </a:lnTo>
                <a:lnTo>
                  <a:pt x="793" y="1025"/>
                </a:lnTo>
                <a:lnTo>
                  <a:pt x="783" y="1025"/>
                </a:lnTo>
                <a:lnTo>
                  <a:pt x="767" y="1046"/>
                </a:lnTo>
                <a:lnTo>
                  <a:pt x="777" y="1066"/>
                </a:lnTo>
                <a:lnTo>
                  <a:pt x="726" y="1107"/>
                </a:lnTo>
                <a:lnTo>
                  <a:pt x="694" y="1097"/>
                </a:lnTo>
                <a:lnTo>
                  <a:pt x="632" y="1133"/>
                </a:lnTo>
                <a:lnTo>
                  <a:pt x="601" y="1148"/>
                </a:lnTo>
                <a:lnTo>
                  <a:pt x="565" y="1148"/>
                </a:lnTo>
                <a:lnTo>
                  <a:pt x="575" y="1133"/>
                </a:lnTo>
                <a:lnTo>
                  <a:pt x="626" y="1107"/>
                </a:lnTo>
                <a:lnTo>
                  <a:pt x="591" y="1107"/>
                </a:lnTo>
                <a:lnTo>
                  <a:pt x="591" y="1097"/>
                </a:lnTo>
                <a:lnTo>
                  <a:pt x="616" y="1071"/>
                </a:lnTo>
                <a:lnTo>
                  <a:pt x="658" y="1025"/>
                </a:lnTo>
                <a:lnTo>
                  <a:pt x="699" y="1003"/>
                </a:lnTo>
                <a:lnTo>
                  <a:pt x="710" y="1015"/>
                </a:lnTo>
                <a:lnTo>
                  <a:pt x="736" y="1003"/>
                </a:lnTo>
                <a:lnTo>
                  <a:pt x="726" y="999"/>
                </a:lnTo>
                <a:lnTo>
                  <a:pt x="751" y="978"/>
                </a:lnTo>
                <a:lnTo>
                  <a:pt x="715" y="978"/>
                </a:lnTo>
                <a:lnTo>
                  <a:pt x="726" y="958"/>
                </a:lnTo>
                <a:lnTo>
                  <a:pt x="694" y="978"/>
                </a:lnTo>
                <a:lnTo>
                  <a:pt x="642" y="1003"/>
                </a:lnTo>
                <a:lnTo>
                  <a:pt x="591" y="1046"/>
                </a:lnTo>
                <a:lnTo>
                  <a:pt x="575" y="1046"/>
                </a:lnTo>
                <a:lnTo>
                  <a:pt x="585" y="1066"/>
                </a:lnTo>
                <a:lnTo>
                  <a:pt x="565" y="1071"/>
                </a:lnTo>
                <a:lnTo>
                  <a:pt x="523" y="1097"/>
                </a:lnTo>
                <a:lnTo>
                  <a:pt x="466" y="1138"/>
                </a:lnTo>
                <a:lnTo>
                  <a:pt x="482" y="1148"/>
                </a:lnTo>
                <a:lnTo>
                  <a:pt x="493" y="1164"/>
                </a:lnTo>
                <a:lnTo>
                  <a:pt x="425" y="1216"/>
                </a:lnTo>
                <a:lnTo>
                  <a:pt x="358" y="1248"/>
                </a:lnTo>
                <a:lnTo>
                  <a:pt x="301" y="1283"/>
                </a:lnTo>
                <a:lnTo>
                  <a:pt x="223" y="1330"/>
                </a:lnTo>
                <a:lnTo>
                  <a:pt x="182" y="1356"/>
                </a:lnTo>
                <a:lnTo>
                  <a:pt x="150" y="1381"/>
                </a:lnTo>
                <a:lnTo>
                  <a:pt x="98" y="1407"/>
                </a:lnTo>
                <a:lnTo>
                  <a:pt x="98" y="1393"/>
                </a:lnTo>
                <a:lnTo>
                  <a:pt x="72" y="1397"/>
                </a:lnTo>
                <a:lnTo>
                  <a:pt x="15" y="1413"/>
                </a:lnTo>
                <a:lnTo>
                  <a:pt x="20" y="1397"/>
                </a:lnTo>
                <a:lnTo>
                  <a:pt x="6" y="1407"/>
                </a:lnTo>
                <a:lnTo>
                  <a:pt x="0" y="1413"/>
                </a:lnTo>
                <a:lnTo>
                  <a:pt x="0" y="1397"/>
                </a:lnTo>
                <a:lnTo>
                  <a:pt x="0" y="1381"/>
                </a:lnTo>
                <a:lnTo>
                  <a:pt x="15" y="1366"/>
                </a:lnTo>
                <a:lnTo>
                  <a:pt x="62" y="1366"/>
                </a:lnTo>
                <a:lnTo>
                  <a:pt x="57" y="1371"/>
                </a:lnTo>
                <a:lnTo>
                  <a:pt x="62" y="1381"/>
                </a:lnTo>
                <a:lnTo>
                  <a:pt x="72" y="1371"/>
                </a:lnTo>
                <a:lnTo>
                  <a:pt x="84" y="1381"/>
                </a:lnTo>
                <a:lnTo>
                  <a:pt x="84" y="1356"/>
                </a:lnTo>
                <a:lnTo>
                  <a:pt x="109" y="1330"/>
                </a:lnTo>
                <a:lnTo>
                  <a:pt x="166" y="1299"/>
                </a:lnTo>
                <a:lnTo>
                  <a:pt x="192" y="1304"/>
                </a:lnTo>
                <a:lnTo>
                  <a:pt x="207" y="1273"/>
                </a:lnTo>
                <a:lnTo>
                  <a:pt x="259" y="1248"/>
                </a:lnTo>
                <a:lnTo>
                  <a:pt x="264" y="1248"/>
                </a:lnTo>
                <a:lnTo>
                  <a:pt x="264" y="1242"/>
                </a:lnTo>
                <a:lnTo>
                  <a:pt x="290" y="1191"/>
                </a:lnTo>
                <a:lnTo>
                  <a:pt x="305" y="1175"/>
                </a:lnTo>
                <a:lnTo>
                  <a:pt x="358" y="1123"/>
                </a:lnTo>
                <a:lnTo>
                  <a:pt x="280" y="1138"/>
                </a:lnTo>
                <a:lnTo>
                  <a:pt x="301" y="1097"/>
                </a:lnTo>
                <a:lnTo>
                  <a:pt x="249" y="1154"/>
                </a:lnTo>
                <a:lnTo>
                  <a:pt x="239" y="1107"/>
                </a:lnTo>
                <a:lnTo>
                  <a:pt x="233" y="1113"/>
                </a:lnTo>
                <a:lnTo>
                  <a:pt x="223" y="1087"/>
                </a:lnTo>
                <a:lnTo>
                  <a:pt x="166" y="1113"/>
                </a:lnTo>
                <a:lnTo>
                  <a:pt x="140" y="1107"/>
                </a:lnTo>
                <a:lnTo>
                  <a:pt x="156" y="1097"/>
                </a:lnTo>
                <a:lnTo>
                  <a:pt x="166" y="1066"/>
                </a:lnTo>
                <a:lnTo>
                  <a:pt x="192" y="1040"/>
                </a:lnTo>
                <a:lnTo>
                  <a:pt x="217" y="947"/>
                </a:lnTo>
                <a:lnTo>
                  <a:pt x="192" y="988"/>
                </a:lnTo>
                <a:lnTo>
                  <a:pt x="156" y="988"/>
                </a:lnTo>
                <a:lnTo>
                  <a:pt x="125" y="978"/>
                </a:lnTo>
                <a:lnTo>
                  <a:pt x="125" y="937"/>
                </a:lnTo>
                <a:lnTo>
                  <a:pt x="109" y="905"/>
                </a:lnTo>
                <a:lnTo>
                  <a:pt x="140" y="880"/>
                </a:lnTo>
                <a:lnTo>
                  <a:pt x="172" y="905"/>
                </a:lnTo>
                <a:lnTo>
                  <a:pt x="172" y="921"/>
                </a:lnTo>
                <a:lnTo>
                  <a:pt x="197" y="895"/>
                </a:lnTo>
                <a:lnTo>
                  <a:pt x="207" y="854"/>
                </a:lnTo>
                <a:lnTo>
                  <a:pt x="182" y="870"/>
                </a:lnTo>
                <a:lnTo>
                  <a:pt x="166" y="880"/>
                </a:lnTo>
                <a:lnTo>
                  <a:pt x="140" y="864"/>
                </a:lnTo>
                <a:lnTo>
                  <a:pt x="129" y="823"/>
                </a:lnTo>
                <a:lnTo>
                  <a:pt x="140" y="797"/>
                </a:lnTo>
                <a:lnTo>
                  <a:pt x="150" y="782"/>
                </a:lnTo>
                <a:lnTo>
                  <a:pt x="166" y="782"/>
                </a:lnTo>
                <a:lnTo>
                  <a:pt x="182" y="745"/>
                </a:lnTo>
                <a:lnTo>
                  <a:pt x="223" y="714"/>
                </a:lnTo>
                <a:lnTo>
                  <a:pt x="264" y="699"/>
                </a:lnTo>
                <a:lnTo>
                  <a:pt x="249" y="699"/>
                </a:lnTo>
                <a:lnTo>
                  <a:pt x="280" y="662"/>
                </a:lnTo>
                <a:lnTo>
                  <a:pt x="317" y="652"/>
                </a:lnTo>
                <a:lnTo>
                  <a:pt x="305" y="678"/>
                </a:lnTo>
                <a:lnTo>
                  <a:pt x="342" y="678"/>
                </a:lnTo>
                <a:lnTo>
                  <a:pt x="389" y="647"/>
                </a:lnTo>
                <a:lnTo>
                  <a:pt x="409" y="652"/>
                </a:lnTo>
                <a:lnTo>
                  <a:pt x="466" y="631"/>
                </a:lnTo>
                <a:lnTo>
                  <a:pt x="482" y="590"/>
                </a:lnTo>
                <a:lnTo>
                  <a:pt x="482" y="564"/>
                </a:lnTo>
                <a:lnTo>
                  <a:pt x="518" y="543"/>
                </a:lnTo>
                <a:lnTo>
                  <a:pt x="523" y="523"/>
                </a:lnTo>
                <a:lnTo>
                  <a:pt x="497" y="527"/>
                </a:lnTo>
                <a:lnTo>
                  <a:pt x="435" y="554"/>
                </a:lnTo>
                <a:lnTo>
                  <a:pt x="415" y="539"/>
                </a:lnTo>
                <a:lnTo>
                  <a:pt x="399" y="523"/>
                </a:lnTo>
                <a:lnTo>
                  <a:pt x="358" y="523"/>
                </a:lnTo>
                <a:lnTo>
                  <a:pt x="317" y="486"/>
                </a:lnTo>
                <a:lnTo>
                  <a:pt x="332" y="455"/>
                </a:lnTo>
                <a:lnTo>
                  <a:pt x="332" y="414"/>
                </a:lnTo>
                <a:lnTo>
                  <a:pt x="347" y="429"/>
                </a:lnTo>
                <a:lnTo>
                  <a:pt x="368" y="445"/>
                </a:lnTo>
                <a:lnTo>
                  <a:pt x="389" y="435"/>
                </a:lnTo>
                <a:lnTo>
                  <a:pt x="368" y="429"/>
                </a:lnTo>
                <a:lnTo>
                  <a:pt x="332" y="394"/>
                </a:lnTo>
                <a:lnTo>
                  <a:pt x="317" y="378"/>
                </a:lnTo>
                <a:lnTo>
                  <a:pt x="327" y="351"/>
                </a:lnTo>
                <a:lnTo>
                  <a:pt x="332" y="351"/>
                </a:lnTo>
                <a:lnTo>
                  <a:pt x="425" y="326"/>
                </a:lnTo>
                <a:lnTo>
                  <a:pt x="425" y="337"/>
                </a:lnTo>
                <a:lnTo>
                  <a:pt x="450" y="337"/>
                </a:lnTo>
                <a:lnTo>
                  <a:pt x="450" y="326"/>
                </a:lnTo>
                <a:lnTo>
                  <a:pt x="507" y="305"/>
                </a:lnTo>
                <a:lnTo>
                  <a:pt x="544" y="310"/>
                </a:lnTo>
                <a:lnTo>
                  <a:pt x="518" y="337"/>
                </a:lnTo>
                <a:lnTo>
                  <a:pt x="507" y="362"/>
                </a:lnTo>
                <a:lnTo>
                  <a:pt x="575" y="394"/>
                </a:lnTo>
                <a:lnTo>
                  <a:pt x="606" y="378"/>
                </a:lnTo>
                <a:lnTo>
                  <a:pt x="601" y="404"/>
                </a:lnTo>
                <a:lnTo>
                  <a:pt x="616" y="378"/>
                </a:lnTo>
                <a:lnTo>
                  <a:pt x="606" y="362"/>
                </a:lnTo>
                <a:lnTo>
                  <a:pt x="591" y="362"/>
                </a:lnTo>
                <a:lnTo>
                  <a:pt x="606" y="305"/>
                </a:lnTo>
                <a:lnTo>
                  <a:pt x="616" y="305"/>
                </a:lnTo>
                <a:lnTo>
                  <a:pt x="616" y="347"/>
                </a:lnTo>
                <a:lnTo>
                  <a:pt x="632" y="367"/>
                </a:lnTo>
                <a:lnTo>
                  <a:pt x="669" y="378"/>
                </a:lnTo>
                <a:lnTo>
                  <a:pt x="694" y="351"/>
                </a:lnTo>
                <a:lnTo>
                  <a:pt x="632" y="337"/>
                </a:lnTo>
                <a:lnTo>
                  <a:pt x="626" y="326"/>
                </a:lnTo>
                <a:lnTo>
                  <a:pt x="653" y="305"/>
                </a:lnTo>
                <a:lnTo>
                  <a:pt x="585" y="269"/>
                </a:lnTo>
                <a:lnTo>
                  <a:pt x="601" y="212"/>
                </a:lnTo>
                <a:lnTo>
                  <a:pt x="575" y="129"/>
                </a:lnTo>
                <a:lnTo>
                  <a:pt x="601" y="129"/>
                </a:lnTo>
                <a:lnTo>
                  <a:pt x="642" y="88"/>
                </a:lnTo>
                <a:lnTo>
                  <a:pt x="658" y="104"/>
                </a:lnTo>
                <a:lnTo>
                  <a:pt x="715" y="108"/>
                </a:lnTo>
                <a:lnTo>
                  <a:pt x="777" y="93"/>
                </a:lnTo>
                <a:lnTo>
                  <a:pt x="818" y="62"/>
                </a:lnTo>
                <a:lnTo>
                  <a:pt x="902" y="26"/>
                </a:lnTo>
                <a:lnTo>
                  <a:pt x="984" y="19"/>
                </a:lnTo>
                <a:lnTo>
                  <a:pt x="969" y="51"/>
                </a:lnTo>
                <a:lnTo>
                  <a:pt x="1000" y="36"/>
                </a:lnTo>
                <a:lnTo>
                  <a:pt x="1000" y="19"/>
                </a:lnTo>
                <a:lnTo>
                  <a:pt x="1047" y="0"/>
                </a:lnTo>
                <a:lnTo>
                  <a:pt x="1092" y="26"/>
                </a:lnTo>
                <a:lnTo>
                  <a:pt x="1176" y="0"/>
                </a:lnTo>
                <a:lnTo>
                  <a:pt x="1186" y="26"/>
                </a:lnTo>
                <a:lnTo>
                  <a:pt x="1135" y="51"/>
                </a:lnTo>
                <a:lnTo>
                  <a:pt x="1202" y="41"/>
                </a:lnTo>
                <a:lnTo>
                  <a:pt x="1196" y="77"/>
                </a:lnTo>
                <a:lnTo>
                  <a:pt x="1217" y="67"/>
                </a:lnTo>
                <a:lnTo>
                  <a:pt x="1243" y="77"/>
                </a:lnTo>
                <a:lnTo>
                  <a:pt x="1268" y="104"/>
                </a:lnTo>
                <a:lnTo>
                  <a:pt x="1243" y="108"/>
                </a:lnTo>
                <a:lnTo>
                  <a:pt x="1264" y="129"/>
                </a:lnTo>
                <a:lnTo>
                  <a:pt x="1243" y="129"/>
                </a:lnTo>
                <a:lnTo>
                  <a:pt x="1280" y="145"/>
                </a:lnTo>
                <a:lnTo>
                  <a:pt x="1253" y="176"/>
                </a:lnTo>
                <a:lnTo>
                  <a:pt x="1321" y="145"/>
                </a:lnTo>
                <a:lnTo>
                  <a:pt x="1347" y="149"/>
                </a:lnTo>
                <a:lnTo>
                  <a:pt x="1362" y="161"/>
                </a:lnTo>
                <a:lnTo>
                  <a:pt x="1378" y="196"/>
                </a:lnTo>
                <a:lnTo>
                  <a:pt x="1378" y="212"/>
                </a:lnTo>
                <a:lnTo>
                  <a:pt x="1419" y="212"/>
                </a:lnTo>
                <a:lnTo>
                  <a:pt x="1445" y="243"/>
                </a:lnTo>
                <a:lnTo>
                  <a:pt x="1501" y="253"/>
                </a:lnTo>
                <a:lnTo>
                  <a:pt x="1564" y="32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6" name="Freeform 233">
            <a:extLst>
              <a:ext uri="{FF2B5EF4-FFF2-40B4-BE49-F238E27FC236}">
                <a16:creationId xmlns:a16="http://schemas.microsoft.com/office/drawing/2014/main" id="{FE6B2DA2-5B09-2D42-93C7-9155DA865016}"/>
              </a:ext>
            </a:extLst>
          </p:cNvPr>
          <p:cNvSpPr>
            <a:spLocks noChangeArrowheads="1"/>
          </p:cNvSpPr>
          <p:nvPr/>
        </p:nvSpPr>
        <p:spPr bwMode="auto">
          <a:xfrm>
            <a:off x="3206397" y="6407499"/>
            <a:ext cx="44527" cy="43188"/>
          </a:xfrm>
          <a:custGeom>
            <a:avLst/>
            <a:gdLst>
              <a:gd name="T0" fmla="*/ 16 w 74"/>
              <a:gd name="T1" fmla="*/ 67 h 68"/>
              <a:gd name="T2" fmla="*/ 0 w 74"/>
              <a:gd name="T3" fmla="*/ 46 h 68"/>
              <a:gd name="T4" fmla="*/ 16 w 74"/>
              <a:gd name="T5" fmla="*/ 20 h 68"/>
              <a:gd name="T6" fmla="*/ 26 w 74"/>
              <a:gd name="T7" fmla="*/ 0 h 68"/>
              <a:gd name="T8" fmla="*/ 41 w 74"/>
              <a:gd name="T9" fmla="*/ 0 h 68"/>
              <a:gd name="T10" fmla="*/ 57 w 74"/>
              <a:gd name="T11" fmla="*/ 0 h 68"/>
              <a:gd name="T12" fmla="*/ 68 w 74"/>
              <a:gd name="T13" fmla="*/ 16 h 68"/>
              <a:gd name="T14" fmla="*/ 73 w 74"/>
              <a:gd name="T15" fmla="*/ 20 h 68"/>
              <a:gd name="T16" fmla="*/ 41 w 74"/>
              <a:gd name="T17" fmla="*/ 41 h 68"/>
              <a:gd name="T18" fmla="*/ 16 w 74"/>
              <a:gd name="T19" fmla="*/ 67 h 68"/>
              <a:gd name="T20" fmla="*/ 16 w 74"/>
              <a:gd name="T21" fmla="*/ 67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68"/>
              <a:gd name="T35" fmla="*/ 74 w 74"/>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68">
                <a:moveTo>
                  <a:pt x="16" y="67"/>
                </a:moveTo>
                <a:lnTo>
                  <a:pt x="0" y="46"/>
                </a:lnTo>
                <a:lnTo>
                  <a:pt x="16" y="20"/>
                </a:lnTo>
                <a:lnTo>
                  <a:pt x="26" y="0"/>
                </a:lnTo>
                <a:lnTo>
                  <a:pt x="41" y="0"/>
                </a:lnTo>
                <a:lnTo>
                  <a:pt x="57" y="0"/>
                </a:lnTo>
                <a:lnTo>
                  <a:pt x="68" y="16"/>
                </a:lnTo>
                <a:lnTo>
                  <a:pt x="73" y="20"/>
                </a:lnTo>
                <a:lnTo>
                  <a:pt x="41" y="41"/>
                </a:lnTo>
                <a:lnTo>
                  <a:pt x="16" y="6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7" name="Freeform 234">
            <a:extLst>
              <a:ext uri="{FF2B5EF4-FFF2-40B4-BE49-F238E27FC236}">
                <a16:creationId xmlns:a16="http://schemas.microsoft.com/office/drawing/2014/main" id="{7DCB0AA5-8876-AF46-B703-B3A358D69298}"/>
              </a:ext>
            </a:extLst>
          </p:cNvPr>
          <p:cNvSpPr>
            <a:spLocks noChangeArrowheads="1"/>
          </p:cNvSpPr>
          <p:nvPr/>
        </p:nvSpPr>
        <p:spPr bwMode="auto">
          <a:xfrm>
            <a:off x="3174153" y="6410699"/>
            <a:ext cx="35314" cy="35191"/>
          </a:xfrm>
          <a:custGeom>
            <a:avLst/>
            <a:gdLst>
              <a:gd name="T0" fmla="*/ 16 w 58"/>
              <a:gd name="T1" fmla="*/ 53 h 54"/>
              <a:gd name="T2" fmla="*/ 0 w 58"/>
              <a:gd name="T3" fmla="*/ 42 h 54"/>
              <a:gd name="T4" fmla="*/ 10 w 58"/>
              <a:gd name="T5" fmla="*/ 0 h 54"/>
              <a:gd name="T6" fmla="*/ 57 w 58"/>
              <a:gd name="T7" fmla="*/ 0 h 54"/>
              <a:gd name="T8" fmla="*/ 41 w 58"/>
              <a:gd name="T9" fmla="*/ 37 h 54"/>
              <a:gd name="T10" fmla="*/ 16 w 58"/>
              <a:gd name="T11" fmla="*/ 53 h 54"/>
              <a:gd name="T12" fmla="*/ 16 w 58"/>
              <a:gd name="T13" fmla="*/ 53 h 54"/>
              <a:gd name="T14" fmla="*/ 0 60000 65536"/>
              <a:gd name="T15" fmla="*/ 0 60000 65536"/>
              <a:gd name="T16" fmla="*/ 0 60000 65536"/>
              <a:gd name="T17" fmla="*/ 0 60000 65536"/>
              <a:gd name="T18" fmla="*/ 0 60000 65536"/>
              <a:gd name="T19" fmla="*/ 0 60000 65536"/>
              <a:gd name="T20" fmla="*/ 0 60000 65536"/>
              <a:gd name="T21" fmla="*/ 0 w 58"/>
              <a:gd name="T22" fmla="*/ 0 h 54"/>
              <a:gd name="T23" fmla="*/ 58 w 5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54">
                <a:moveTo>
                  <a:pt x="16" y="53"/>
                </a:moveTo>
                <a:lnTo>
                  <a:pt x="0" y="42"/>
                </a:lnTo>
                <a:lnTo>
                  <a:pt x="10" y="0"/>
                </a:lnTo>
                <a:lnTo>
                  <a:pt x="57" y="0"/>
                </a:lnTo>
                <a:lnTo>
                  <a:pt x="41" y="37"/>
                </a:lnTo>
                <a:lnTo>
                  <a:pt x="16" y="5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8" name="Freeform 235" descr="Diagonales larges vers le bas">
            <a:extLst>
              <a:ext uri="{FF2B5EF4-FFF2-40B4-BE49-F238E27FC236}">
                <a16:creationId xmlns:a16="http://schemas.microsoft.com/office/drawing/2014/main" id="{5CE22B4D-8BB5-5148-8BA9-C75D8801F36B}"/>
              </a:ext>
            </a:extLst>
          </p:cNvPr>
          <p:cNvSpPr>
            <a:spLocks noChangeArrowheads="1"/>
          </p:cNvSpPr>
          <p:nvPr/>
        </p:nvSpPr>
        <p:spPr bwMode="auto">
          <a:xfrm>
            <a:off x="3191043" y="4587171"/>
            <a:ext cx="75235" cy="108772"/>
          </a:xfrm>
          <a:custGeom>
            <a:avLst/>
            <a:gdLst>
              <a:gd name="T0" fmla="*/ 31 w 125"/>
              <a:gd name="T1" fmla="*/ 0 h 173"/>
              <a:gd name="T2" fmla="*/ 73 w 125"/>
              <a:gd name="T3" fmla="*/ 16 h 173"/>
              <a:gd name="T4" fmla="*/ 114 w 125"/>
              <a:gd name="T5" fmla="*/ 52 h 173"/>
              <a:gd name="T6" fmla="*/ 124 w 125"/>
              <a:gd name="T7" fmla="*/ 78 h 173"/>
              <a:gd name="T8" fmla="*/ 109 w 125"/>
              <a:gd name="T9" fmla="*/ 119 h 173"/>
              <a:gd name="T10" fmla="*/ 83 w 125"/>
              <a:gd name="T11" fmla="*/ 161 h 173"/>
              <a:gd name="T12" fmla="*/ 31 w 125"/>
              <a:gd name="T13" fmla="*/ 172 h 173"/>
              <a:gd name="T14" fmla="*/ 0 w 125"/>
              <a:gd name="T15" fmla="*/ 151 h 173"/>
              <a:gd name="T16" fmla="*/ 26 w 125"/>
              <a:gd name="T17" fmla="*/ 109 h 173"/>
              <a:gd name="T18" fmla="*/ 16 w 125"/>
              <a:gd name="T19" fmla="*/ 84 h 173"/>
              <a:gd name="T20" fmla="*/ 6 w 125"/>
              <a:gd name="T21" fmla="*/ 27 h 173"/>
              <a:gd name="T22" fmla="*/ 31 w 125"/>
              <a:gd name="T23" fmla="*/ 0 h 173"/>
              <a:gd name="T24" fmla="*/ 31 w 125"/>
              <a:gd name="T25" fmla="*/ 0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173"/>
              <a:gd name="T41" fmla="*/ 125 w 125"/>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173">
                <a:moveTo>
                  <a:pt x="31" y="0"/>
                </a:moveTo>
                <a:lnTo>
                  <a:pt x="73" y="16"/>
                </a:lnTo>
                <a:lnTo>
                  <a:pt x="114" y="52"/>
                </a:lnTo>
                <a:lnTo>
                  <a:pt x="124" y="78"/>
                </a:lnTo>
                <a:lnTo>
                  <a:pt x="109" y="119"/>
                </a:lnTo>
                <a:lnTo>
                  <a:pt x="83" y="161"/>
                </a:lnTo>
                <a:lnTo>
                  <a:pt x="31" y="172"/>
                </a:lnTo>
                <a:lnTo>
                  <a:pt x="0" y="151"/>
                </a:lnTo>
                <a:lnTo>
                  <a:pt x="26" y="109"/>
                </a:lnTo>
                <a:lnTo>
                  <a:pt x="16" y="84"/>
                </a:lnTo>
                <a:lnTo>
                  <a:pt x="6" y="27"/>
                </a:lnTo>
                <a:lnTo>
                  <a:pt x="31"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39" name="Freeform 236">
            <a:extLst>
              <a:ext uri="{FF2B5EF4-FFF2-40B4-BE49-F238E27FC236}">
                <a16:creationId xmlns:a16="http://schemas.microsoft.com/office/drawing/2014/main" id="{B2FC0B01-6598-4A4D-9F3D-EACF5FA540D5}"/>
              </a:ext>
            </a:extLst>
          </p:cNvPr>
          <p:cNvSpPr>
            <a:spLocks noChangeArrowheads="1"/>
          </p:cNvSpPr>
          <p:nvPr/>
        </p:nvSpPr>
        <p:spPr bwMode="auto">
          <a:xfrm>
            <a:off x="2859397" y="4209669"/>
            <a:ext cx="47598" cy="19195"/>
          </a:xfrm>
          <a:custGeom>
            <a:avLst/>
            <a:gdLst>
              <a:gd name="T0" fmla="*/ 62 w 78"/>
              <a:gd name="T1" fmla="*/ 31 h 32"/>
              <a:gd name="T2" fmla="*/ 0 w 78"/>
              <a:gd name="T3" fmla="*/ 21 h 32"/>
              <a:gd name="T4" fmla="*/ 10 w 78"/>
              <a:gd name="T5" fmla="*/ 0 h 32"/>
              <a:gd name="T6" fmla="*/ 51 w 78"/>
              <a:gd name="T7" fmla="*/ 6 h 32"/>
              <a:gd name="T8" fmla="*/ 77 w 78"/>
              <a:gd name="T9" fmla="*/ 15 h 32"/>
              <a:gd name="T10" fmla="*/ 62 w 78"/>
              <a:gd name="T11" fmla="*/ 31 h 32"/>
              <a:gd name="T12" fmla="*/ 62 w 78"/>
              <a:gd name="T13" fmla="*/ 31 h 32"/>
              <a:gd name="T14" fmla="*/ 0 60000 65536"/>
              <a:gd name="T15" fmla="*/ 0 60000 65536"/>
              <a:gd name="T16" fmla="*/ 0 60000 65536"/>
              <a:gd name="T17" fmla="*/ 0 60000 65536"/>
              <a:gd name="T18" fmla="*/ 0 60000 65536"/>
              <a:gd name="T19" fmla="*/ 0 60000 65536"/>
              <a:gd name="T20" fmla="*/ 0 60000 65536"/>
              <a:gd name="T21" fmla="*/ 0 w 78"/>
              <a:gd name="T22" fmla="*/ 0 h 32"/>
              <a:gd name="T23" fmla="*/ 78 w 7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32">
                <a:moveTo>
                  <a:pt x="62" y="31"/>
                </a:moveTo>
                <a:lnTo>
                  <a:pt x="0" y="21"/>
                </a:lnTo>
                <a:lnTo>
                  <a:pt x="10" y="0"/>
                </a:lnTo>
                <a:lnTo>
                  <a:pt x="51" y="6"/>
                </a:lnTo>
                <a:lnTo>
                  <a:pt x="77" y="15"/>
                </a:lnTo>
                <a:lnTo>
                  <a:pt x="62"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0" name="Freeform 237" descr="Diagonales larges vers le bas">
            <a:extLst>
              <a:ext uri="{FF2B5EF4-FFF2-40B4-BE49-F238E27FC236}">
                <a16:creationId xmlns:a16="http://schemas.microsoft.com/office/drawing/2014/main" id="{CA9A739D-068A-734D-862E-C15E7F1A6C30}"/>
              </a:ext>
            </a:extLst>
          </p:cNvPr>
          <p:cNvSpPr>
            <a:spLocks noChangeArrowheads="1"/>
          </p:cNvSpPr>
          <p:nvPr/>
        </p:nvSpPr>
        <p:spPr bwMode="auto">
          <a:xfrm>
            <a:off x="8535780" y="4862301"/>
            <a:ext cx="261018" cy="238337"/>
          </a:xfrm>
          <a:custGeom>
            <a:avLst/>
            <a:gdLst>
              <a:gd name="T0" fmla="*/ 0 w 426"/>
              <a:gd name="T1" fmla="*/ 300 h 373"/>
              <a:gd name="T2" fmla="*/ 6 w 426"/>
              <a:gd name="T3" fmla="*/ 0 h 373"/>
              <a:gd name="T4" fmla="*/ 47 w 426"/>
              <a:gd name="T5" fmla="*/ 16 h 373"/>
              <a:gd name="T6" fmla="*/ 109 w 426"/>
              <a:gd name="T7" fmla="*/ 31 h 373"/>
              <a:gd name="T8" fmla="*/ 141 w 426"/>
              <a:gd name="T9" fmla="*/ 47 h 373"/>
              <a:gd name="T10" fmla="*/ 151 w 426"/>
              <a:gd name="T11" fmla="*/ 47 h 373"/>
              <a:gd name="T12" fmla="*/ 182 w 426"/>
              <a:gd name="T13" fmla="*/ 72 h 373"/>
              <a:gd name="T14" fmla="*/ 197 w 426"/>
              <a:gd name="T15" fmla="*/ 72 h 373"/>
              <a:gd name="T16" fmla="*/ 219 w 426"/>
              <a:gd name="T17" fmla="*/ 88 h 373"/>
              <a:gd name="T18" fmla="*/ 219 w 426"/>
              <a:gd name="T19" fmla="*/ 124 h 373"/>
              <a:gd name="T20" fmla="*/ 291 w 426"/>
              <a:gd name="T21" fmla="*/ 149 h 373"/>
              <a:gd name="T22" fmla="*/ 307 w 426"/>
              <a:gd name="T23" fmla="*/ 180 h 373"/>
              <a:gd name="T24" fmla="*/ 264 w 426"/>
              <a:gd name="T25" fmla="*/ 192 h 373"/>
              <a:gd name="T26" fmla="*/ 280 w 426"/>
              <a:gd name="T27" fmla="*/ 222 h 373"/>
              <a:gd name="T28" fmla="*/ 317 w 426"/>
              <a:gd name="T29" fmla="*/ 248 h 373"/>
              <a:gd name="T30" fmla="*/ 327 w 426"/>
              <a:gd name="T31" fmla="*/ 258 h 373"/>
              <a:gd name="T32" fmla="*/ 332 w 426"/>
              <a:gd name="T33" fmla="*/ 274 h 373"/>
              <a:gd name="T34" fmla="*/ 332 w 426"/>
              <a:gd name="T35" fmla="*/ 300 h 373"/>
              <a:gd name="T36" fmla="*/ 368 w 426"/>
              <a:gd name="T37" fmla="*/ 300 h 373"/>
              <a:gd name="T38" fmla="*/ 374 w 426"/>
              <a:gd name="T39" fmla="*/ 305 h 373"/>
              <a:gd name="T40" fmla="*/ 368 w 426"/>
              <a:gd name="T41" fmla="*/ 315 h 373"/>
              <a:gd name="T42" fmla="*/ 399 w 426"/>
              <a:gd name="T43" fmla="*/ 325 h 373"/>
              <a:gd name="T44" fmla="*/ 389 w 426"/>
              <a:gd name="T45" fmla="*/ 341 h 373"/>
              <a:gd name="T46" fmla="*/ 409 w 426"/>
              <a:gd name="T47" fmla="*/ 351 h 373"/>
              <a:gd name="T48" fmla="*/ 425 w 426"/>
              <a:gd name="T49" fmla="*/ 356 h 373"/>
              <a:gd name="T50" fmla="*/ 409 w 426"/>
              <a:gd name="T51" fmla="*/ 366 h 373"/>
              <a:gd name="T52" fmla="*/ 425 w 426"/>
              <a:gd name="T53" fmla="*/ 366 h 373"/>
              <a:gd name="T54" fmla="*/ 425 w 426"/>
              <a:gd name="T55" fmla="*/ 372 h 373"/>
              <a:gd name="T56" fmla="*/ 399 w 426"/>
              <a:gd name="T57" fmla="*/ 372 h 373"/>
              <a:gd name="T58" fmla="*/ 399 w 426"/>
              <a:gd name="T59" fmla="*/ 366 h 373"/>
              <a:gd name="T60" fmla="*/ 327 w 426"/>
              <a:gd name="T61" fmla="*/ 351 h 373"/>
              <a:gd name="T62" fmla="*/ 307 w 426"/>
              <a:gd name="T63" fmla="*/ 351 h 373"/>
              <a:gd name="T64" fmla="*/ 264 w 426"/>
              <a:gd name="T65" fmla="*/ 315 h 373"/>
              <a:gd name="T66" fmla="*/ 260 w 426"/>
              <a:gd name="T67" fmla="*/ 300 h 373"/>
              <a:gd name="T68" fmla="*/ 249 w 426"/>
              <a:gd name="T69" fmla="*/ 300 h 373"/>
              <a:gd name="T70" fmla="*/ 239 w 426"/>
              <a:gd name="T71" fmla="*/ 284 h 373"/>
              <a:gd name="T72" fmla="*/ 219 w 426"/>
              <a:gd name="T73" fmla="*/ 243 h 373"/>
              <a:gd name="T74" fmla="*/ 207 w 426"/>
              <a:gd name="T75" fmla="*/ 243 h 373"/>
              <a:gd name="T76" fmla="*/ 197 w 426"/>
              <a:gd name="T77" fmla="*/ 243 h 373"/>
              <a:gd name="T78" fmla="*/ 172 w 426"/>
              <a:gd name="T79" fmla="*/ 243 h 373"/>
              <a:gd name="T80" fmla="*/ 166 w 426"/>
              <a:gd name="T81" fmla="*/ 222 h 373"/>
              <a:gd name="T82" fmla="*/ 156 w 426"/>
              <a:gd name="T83" fmla="*/ 222 h 373"/>
              <a:gd name="T84" fmla="*/ 151 w 426"/>
              <a:gd name="T85" fmla="*/ 233 h 373"/>
              <a:gd name="T86" fmla="*/ 141 w 426"/>
              <a:gd name="T87" fmla="*/ 233 h 373"/>
              <a:gd name="T88" fmla="*/ 125 w 426"/>
              <a:gd name="T89" fmla="*/ 222 h 373"/>
              <a:gd name="T90" fmla="*/ 130 w 426"/>
              <a:gd name="T91" fmla="*/ 248 h 373"/>
              <a:gd name="T92" fmla="*/ 115 w 426"/>
              <a:gd name="T93" fmla="*/ 248 h 373"/>
              <a:gd name="T94" fmla="*/ 115 w 426"/>
              <a:gd name="T95" fmla="*/ 258 h 373"/>
              <a:gd name="T96" fmla="*/ 74 w 426"/>
              <a:gd name="T97" fmla="*/ 258 h 373"/>
              <a:gd name="T98" fmla="*/ 88 w 426"/>
              <a:gd name="T99" fmla="*/ 264 h 373"/>
              <a:gd name="T100" fmla="*/ 109 w 426"/>
              <a:gd name="T101" fmla="*/ 289 h 373"/>
              <a:gd name="T102" fmla="*/ 74 w 426"/>
              <a:gd name="T103" fmla="*/ 305 h 373"/>
              <a:gd name="T104" fmla="*/ 0 w 426"/>
              <a:gd name="T105" fmla="*/ 300 h 373"/>
              <a:gd name="T106" fmla="*/ 0 w 426"/>
              <a:gd name="T107" fmla="*/ 300 h 3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6"/>
              <a:gd name="T163" fmla="*/ 0 h 373"/>
              <a:gd name="T164" fmla="*/ 426 w 426"/>
              <a:gd name="T165" fmla="*/ 373 h 3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6" h="373">
                <a:moveTo>
                  <a:pt x="0" y="300"/>
                </a:moveTo>
                <a:lnTo>
                  <a:pt x="6" y="0"/>
                </a:lnTo>
                <a:lnTo>
                  <a:pt x="47" y="16"/>
                </a:lnTo>
                <a:lnTo>
                  <a:pt x="109" y="31"/>
                </a:lnTo>
                <a:lnTo>
                  <a:pt x="141" y="47"/>
                </a:lnTo>
                <a:lnTo>
                  <a:pt x="151" y="47"/>
                </a:lnTo>
                <a:lnTo>
                  <a:pt x="182" y="72"/>
                </a:lnTo>
                <a:lnTo>
                  <a:pt x="197" y="72"/>
                </a:lnTo>
                <a:lnTo>
                  <a:pt x="219" y="88"/>
                </a:lnTo>
                <a:lnTo>
                  <a:pt x="219" y="124"/>
                </a:lnTo>
                <a:lnTo>
                  <a:pt x="291" y="149"/>
                </a:lnTo>
                <a:lnTo>
                  <a:pt x="307" y="180"/>
                </a:lnTo>
                <a:lnTo>
                  <a:pt x="264" y="192"/>
                </a:lnTo>
                <a:lnTo>
                  <a:pt x="280" y="222"/>
                </a:lnTo>
                <a:lnTo>
                  <a:pt x="317" y="248"/>
                </a:lnTo>
                <a:lnTo>
                  <a:pt x="327" y="258"/>
                </a:lnTo>
                <a:lnTo>
                  <a:pt x="332" y="274"/>
                </a:lnTo>
                <a:lnTo>
                  <a:pt x="332" y="300"/>
                </a:lnTo>
                <a:lnTo>
                  <a:pt x="368" y="300"/>
                </a:lnTo>
                <a:lnTo>
                  <a:pt x="374" y="305"/>
                </a:lnTo>
                <a:lnTo>
                  <a:pt x="368" y="315"/>
                </a:lnTo>
                <a:lnTo>
                  <a:pt x="399" y="325"/>
                </a:lnTo>
                <a:lnTo>
                  <a:pt x="389" y="341"/>
                </a:lnTo>
                <a:lnTo>
                  <a:pt x="409" y="351"/>
                </a:lnTo>
                <a:lnTo>
                  <a:pt x="425" y="356"/>
                </a:lnTo>
                <a:lnTo>
                  <a:pt x="409" y="366"/>
                </a:lnTo>
                <a:lnTo>
                  <a:pt x="425" y="366"/>
                </a:lnTo>
                <a:lnTo>
                  <a:pt x="425" y="372"/>
                </a:lnTo>
                <a:lnTo>
                  <a:pt x="399" y="372"/>
                </a:lnTo>
                <a:lnTo>
                  <a:pt x="399" y="366"/>
                </a:lnTo>
                <a:lnTo>
                  <a:pt x="327" y="351"/>
                </a:lnTo>
                <a:lnTo>
                  <a:pt x="307" y="351"/>
                </a:lnTo>
                <a:lnTo>
                  <a:pt x="264" y="315"/>
                </a:lnTo>
                <a:lnTo>
                  <a:pt x="260" y="300"/>
                </a:lnTo>
                <a:lnTo>
                  <a:pt x="249" y="300"/>
                </a:lnTo>
                <a:lnTo>
                  <a:pt x="239" y="284"/>
                </a:lnTo>
                <a:lnTo>
                  <a:pt x="219" y="243"/>
                </a:lnTo>
                <a:lnTo>
                  <a:pt x="207" y="243"/>
                </a:lnTo>
                <a:lnTo>
                  <a:pt x="197" y="243"/>
                </a:lnTo>
                <a:lnTo>
                  <a:pt x="172" y="243"/>
                </a:lnTo>
                <a:lnTo>
                  <a:pt x="166" y="222"/>
                </a:lnTo>
                <a:lnTo>
                  <a:pt x="156" y="222"/>
                </a:lnTo>
                <a:lnTo>
                  <a:pt x="151" y="233"/>
                </a:lnTo>
                <a:lnTo>
                  <a:pt x="141" y="233"/>
                </a:lnTo>
                <a:lnTo>
                  <a:pt x="125" y="222"/>
                </a:lnTo>
                <a:lnTo>
                  <a:pt x="130" y="248"/>
                </a:lnTo>
                <a:lnTo>
                  <a:pt x="115" y="248"/>
                </a:lnTo>
                <a:lnTo>
                  <a:pt x="115" y="258"/>
                </a:lnTo>
                <a:lnTo>
                  <a:pt x="74" y="258"/>
                </a:lnTo>
                <a:lnTo>
                  <a:pt x="88" y="264"/>
                </a:lnTo>
                <a:lnTo>
                  <a:pt x="109" y="289"/>
                </a:lnTo>
                <a:lnTo>
                  <a:pt x="74" y="305"/>
                </a:lnTo>
                <a:lnTo>
                  <a:pt x="0" y="300"/>
                </a:lnTo>
              </a:path>
            </a:pathLst>
          </a:custGeom>
          <a:solidFill>
            <a:schemeClr val="bg1"/>
          </a:solidFill>
          <a:ln w="3240">
            <a:solidFill>
              <a:schemeClr val="tx1"/>
            </a:solidFill>
            <a:round/>
            <a:headEnd/>
            <a:tailEnd/>
          </a:ln>
        </p:spPr>
        <p:txBody>
          <a:bodyPr wrap="none" anchor="ctr"/>
          <a:lstStyle/>
          <a:p>
            <a:pPr>
              <a:defRPr/>
            </a:pPr>
            <a:endParaRPr lang="fr-FR" dirty="0"/>
          </a:p>
        </p:txBody>
      </p:sp>
      <p:sp>
        <p:nvSpPr>
          <p:cNvPr id="241" name="Freeform 238" descr="Diagonales larges vers le bas">
            <a:extLst>
              <a:ext uri="{FF2B5EF4-FFF2-40B4-BE49-F238E27FC236}">
                <a16:creationId xmlns:a16="http://schemas.microsoft.com/office/drawing/2014/main" id="{F3C111DC-AA16-6348-8583-BBB6DC89DCA4}"/>
              </a:ext>
            </a:extLst>
          </p:cNvPr>
          <p:cNvSpPr>
            <a:spLocks noChangeArrowheads="1"/>
          </p:cNvSpPr>
          <p:nvPr/>
        </p:nvSpPr>
        <p:spPr bwMode="auto">
          <a:xfrm>
            <a:off x="8739988" y="4905489"/>
            <a:ext cx="115156" cy="62385"/>
          </a:xfrm>
          <a:custGeom>
            <a:avLst/>
            <a:gdLst>
              <a:gd name="T0" fmla="*/ 92 w 187"/>
              <a:gd name="T1" fmla="*/ 98 h 99"/>
              <a:gd name="T2" fmla="*/ 57 w 187"/>
              <a:gd name="T3" fmla="*/ 98 h 99"/>
              <a:gd name="T4" fmla="*/ 51 w 187"/>
              <a:gd name="T5" fmla="*/ 88 h 99"/>
              <a:gd name="T6" fmla="*/ 36 w 187"/>
              <a:gd name="T7" fmla="*/ 88 h 99"/>
              <a:gd name="T8" fmla="*/ 16 w 187"/>
              <a:gd name="T9" fmla="*/ 82 h 99"/>
              <a:gd name="T10" fmla="*/ 0 w 187"/>
              <a:gd name="T11" fmla="*/ 72 h 99"/>
              <a:gd name="T12" fmla="*/ 0 w 187"/>
              <a:gd name="T13" fmla="*/ 57 h 99"/>
              <a:gd name="T14" fmla="*/ 10 w 187"/>
              <a:gd name="T15" fmla="*/ 62 h 99"/>
              <a:gd name="T16" fmla="*/ 26 w 187"/>
              <a:gd name="T17" fmla="*/ 57 h 99"/>
              <a:gd name="T18" fmla="*/ 41 w 187"/>
              <a:gd name="T19" fmla="*/ 62 h 99"/>
              <a:gd name="T20" fmla="*/ 67 w 187"/>
              <a:gd name="T21" fmla="*/ 57 h 99"/>
              <a:gd name="T22" fmla="*/ 77 w 187"/>
              <a:gd name="T23" fmla="*/ 41 h 99"/>
              <a:gd name="T24" fmla="*/ 82 w 187"/>
              <a:gd name="T25" fmla="*/ 62 h 99"/>
              <a:gd name="T26" fmla="*/ 92 w 187"/>
              <a:gd name="T27" fmla="*/ 57 h 99"/>
              <a:gd name="T28" fmla="*/ 104 w 187"/>
              <a:gd name="T29" fmla="*/ 62 h 99"/>
              <a:gd name="T30" fmla="*/ 119 w 187"/>
              <a:gd name="T31" fmla="*/ 57 h 99"/>
              <a:gd name="T32" fmla="*/ 124 w 187"/>
              <a:gd name="T33" fmla="*/ 41 h 99"/>
              <a:gd name="T34" fmla="*/ 145 w 187"/>
              <a:gd name="T35" fmla="*/ 41 h 99"/>
              <a:gd name="T36" fmla="*/ 150 w 187"/>
              <a:gd name="T37" fmla="*/ 31 h 99"/>
              <a:gd name="T38" fmla="*/ 145 w 187"/>
              <a:gd name="T39" fmla="*/ 6 h 99"/>
              <a:gd name="T40" fmla="*/ 176 w 187"/>
              <a:gd name="T41" fmla="*/ 0 h 99"/>
              <a:gd name="T42" fmla="*/ 186 w 187"/>
              <a:gd name="T43" fmla="*/ 6 h 99"/>
              <a:gd name="T44" fmla="*/ 186 w 187"/>
              <a:gd name="T45" fmla="*/ 31 h 99"/>
              <a:gd name="T46" fmla="*/ 170 w 187"/>
              <a:gd name="T47" fmla="*/ 41 h 99"/>
              <a:gd name="T48" fmla="*/ 170 w 187"/>
              <a:gd name="T49" fmla="*/ 57 h 99"/>
              <a:gd name="T50" fmla="*/ 150 w 187"/>
              <a:gd name="T51" fmla="*/ 62 h 99"/>
              <a:gd name="T52" fmla="*/ 145 w 187"/>
              <a:gd name="T53" fmla="*/ 62 h 99"/>
              <a:gd name="T54" fmla="*/ 135 w 187"/>
              <a:gd name="T55" fmla="*/ 72 h 99"/>
              <a:gd name="T56" fmla="*/ 92 w 187"/>
              <a:gd name="T57" fmla="*/ 98 h 99"/>
              <a:gd name="T58" fmla="*/ 92 w 187"/>
              <a:gd name="T59" fmla="*/ 98 h 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7"/>
              <a:gd name="T91" fmla="*/ 0 h 99"/>
              <a:gd name="T92" fmla="*/ 187 w 187"/>
              <a:gd name="T93" fmla="*/ 99 h 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7" h="99">
                <a:moveTo>
                  <a:pt x="92" y="98"/>
                </a:moveTo>
                <a:lnTo>
                  <a:pt x="57" y="98"/>
                </a:lnTo>
                <a:lnTo>
                  <a:pt x="51" y="88"/>
                </a:lnTo>
                <a:lnTo>
                  <a:pt x="36" y="88"/>
                </a:lnTo>
                <a:lnTo>
                  <a:pt x="16" y="82"/>
                </a:lnTo>
                <a:lnTo>
                  <a:pt x="0" y="72"/>
                </a:lnTo>
                <a:lnTo>
                  <a:pt x="0" y="57"/>
                </a:lnTo>
                <a:lnTo>
                  <a:pt x="10" y="62"/>
                </a:lnTo>
                <a:lnTo>
                  <a:pt x="26" y="57"/>
                </a:lnTo>
                <a:lnTo>
                  <a:pt x="41" y="62"/>
                </a:lnTo>
                <a:lnTo>
                  <a:pt x="67" y="57"/>
                </a:lnTo>
                <a:lnTo>
                  <a:pt x="77" y="41"/>
                </a:lnTo>
                <a:lnTo>
                  <a:pt x="82" y="62"/>
                </a:lnTo>
                <a:lnTo>
                  <a:pt x="92" y="57"/>
                </a:lnTo>
                <a:lnTo>
                  <a:pt x="104" y="62"/>
                </a:lnTo>
                <a:lnTo>
                  <a:pt x="119" y="57"/>
                </a:lnTo>
                <a:lnTo>
                  <a:pt x="124" y="41"/>
                </a:lnTo>
                <a:lnTo>
                  <a:pt x="145" y="41"/>
                </a:lnTo>
                <a:lnTo>
                  <a:pt x="150" y="31"/>
                </a:lnTo>
                <a:lnTo>
                  <a:pt x="145" y="6"/>
                </a:lnTo>
                <a:lnTo>
                  <a:pt x="176" y="0"/>
                </a:lnTo>
                <a:lnTo>
                  <a:pt x="186" y="6"/>
                </a:lnTo>
                <a:lnTo>
                  <a:pt x="186" y="31"/>
                </a:lnTo>
                <a:lnTo>
                  <a:pt x="170" y="41"/>
                </a:lnTo>
                <a:lnTo>
                  <a:pt x="170" y="57"/>
                </a:lnTo>
                <a:lnTo>
                  <a:pt x="150" y="62"/>
                </a:lnTo>
                <a:lnTo>
                  <a:pt x="145" y="62"/>
                </a:lnTo>
                <a:lnTo>
                  <a:pt x="135" y="72"/>
                </a:lnTo>
                <a:lnTo>
                  <a:pt x="92" y="9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2" name="Freeform 239">
            <a:extLst>
              <a:ext uri="{FF2B5EF4-FFF2-40B4-BE49-F238E27FC236}">
                <a16:creationId xmlns:a16="http://schemas.microsoft.com/office/drawing/2014/main" id="{D77F41C1-FE24-4A4F-B643-D09A3C5C2AC6}"/>
              </a:ext>
            </a:extLst>
          </p:cNvPr>
          <p:cNvSpPr>
            <a:spLocks noChangeArrowheads="1"/>
          </p:cNvSpPr>
          <p:nvPr/>
        </p:nvSpPr>
        <p:spPr bwMode="auto">
          <a:xfrm>
            <a:off x="8807544" y="4855901"/>
            <a:ext cx="62952" cy="68782"/>
          </a:xfrm>
          <a:custGeom>
            <a:avLst/>
            <a:gdLst>
              <a:gd name="T0" fmla="*/ 94 w 105"/>
              <a:gd name="T1" fmla="*/ 109 h 110"/>
              <a:gd name="T2" fmla="*/ 94 w 105"/>
              <a:gd name="T3" fmla="*/ 93 h 110"/>
              <a:gd name="T4" fmla="*/ 84 w 105"/>
              <a:gd name="T5" fmla="*/ 68 h 110"/>
              <a:gd name="T6" fmla="*/ 63 w 105"/>
              <a:gd name="T7" fmla="*/ 42 h 110"/>
              <a:gd name="T8" fmla="*/ 16 w 105"/>
              <a:gd name="T9" fmla="*/ 16 h 110"/>
              <a:gd name="T10" fmla="*/ 0 w 105"/>
              <a:gd name="T11" fmla="*/ 11 h 110"/>
              <a:gd name="T12" fmla="*/ 0 w 105"/>
              <a:gd name="T13" fmla="*/ 0 h 110"/>
              <a:gd name="T14" fmla="*/ 68 w 105"/>
              <a:gd name="T15" fmla="*/ 31 h 110"/>
              <a:gd name="T16" fmla="*/ 94 w 105"/>
              <a:gd name="T17" fmla="*/ 58 h 110"/>
              <a:gd name="T18" fmla="*/ 94 w 105"/>
              <a:gd name="T19" fmla="*/ 68 h 110"/>
              <a:gd name="T20" fmla="*/ 104 w 105"/>
              <a:gd name="T21" fmla="*/ 93 h 110"/>
              <a:gd name="T22" fmla="*/ 94 w 105"/>
              <a:gd name="T23" fmla="*/ 109 h 110"/>
              <a:gd name="T24" fmla="*/ 94 w 105"/>
              <a:gd name="T25" fmla="*/ 109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0"/>
              <a:gd name="T41" fmla="*/ 105 w 105"/>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0">
                <a:moveTo>
                  <a:pt x="94" y="109"/>
                </a:moveTo>
                <a:lnTo>
                  <a:pt x="94" y="93"/>
                </a:lnTo>
                <a:lnTo>
                  <a:pt x="84" y="68"/>
                </a:lnTo>
                <a:lnTo>
                  <a:pt x="63" y="42"/>
                </a:lnTo>
                <a:lnTo>
                  <a:pt x="16" y="16"/>
                </a:lnTo>
                <a:lnTo>
                  <a:pt x="0" y="11"/>
                </a:lnTo>
                <a:lnTo>
                  <a:pt x="0" y="0"/>
                </a:lnTo>
                <a:lnTo>
                  <a:pt x="68" y="31"/>
                </a:lnTo>
                <a:lnTo>
                  <a:pt x="94" y="58"/>
                </a:lnTo>
                <a:lnTo>
                  <a:pt x="94" y="68"/>
                </a:lnTo>
                <a:lnTo>
                  <a:pt x="104" y="93"/>
                </a:lnTo>
                <a:lnTo>
                  <a:pt x="94" y="10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3" name="Freeform 240">
            <a:extLst>
              <a:ext uri="{FF2B5EF4-FFF2-40B4-BE49-F238E27FC236}">
                <a16:creationId xmlns:a16="http://schemas.microsoft.com/office/drawing/2014/main" id="{B05EBED1-B8B2-B840-90C4-F447000BE16E}"/>
              </a:ext>
            </a:extLst>
          </p:cNvPr>
          <p:cNvSpPr>
            <a:spLocks noChangeArrowheads="1"/>
          </p:cNvSpPr>
          <p:nvPr/>
        </p:nvSpPr>
        <p:spPr bwMode="auto">
          <a:xfrm>
            <a:off x="8911953" y="4931082"/>
            <a:ext cx="35314" cy="54386"/>
          </a:xfrm>
          <a:custGeom>
            <a:avLst/>
            <a:gdLst>
              <a:gd name="T0" fmla="*/ 57 w 58"/>
              <a:gd name="T1" fmla="*/ 84 h 85"/>
              <a:gd name="T2" fmla="*/ 31 w 58"/>
              <a:gd name="T3" fmla="*/ 84 h 85"/>
              <a:gd name="T4" fmla="*/ 20 w 58"/>
              <a:gd name="T5" fmla="*/ 57 h 85"/>
              <a:gd name="T6" fmla="*/ 4 w 58"/>
              <a:gd name="T7" fmla="*/ 47 h 85"/>
              <a:gd name="T8" fmla="*/ 4 w 58"/>
              <a:gd name="T9" fmla="*/ 21 h 85"/>
              <a:gd name="T10" fmla="*/ 0 w 58"/>
              <a:gd name="T11" fmla="*/ 16 h 85"/>
              <a:gd name="T12" fmla="*/ 0 w 58"/>
              <a:gd name="T13" fmla="*/ 0 h 85"/>
              <a:gd name="T14" fmla="*/ 4 w 58"/>
              <a:gd name="T15" fmla="*/ 16 h 85"/>
              <a:gd name="T16" fmla="*/ 16 w 58"/>
              <a:gd name="T17" fmla="*/ 21 h 85"/>
              <a:gd name="T18" fmla="*/ 31 w 58"/>
              <a:gd name="T19" fmla="*/ 31 h 85"/>
              <a:gd name="T20" fmla="*/ 41 w 58"/>
              <a:gd name="T21" fmla="*/ 47 h 85"/>
              <a:gd name="T22" fmla="*/ 46 w 58"/>
              <a:gd name="T23" fmla="*/ 57 h 85"/>
              <a:gd name="T24" fmla="*/ 57 w 58"/>
              <a:gd name="T25" fmla="*/ 73 h 85"/>
              <a:gd name="T26" fmla="*/ 57 w 58"/>
              <a:gd name="T27" fmla="*/ 84 h 85"/>
              <a:gd name="T28" fmla="*/ 57 w 58"/>
              <a:gd name="T29" fmla="*/ 84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85"/>
              <a:gd name="T47" fmla="*/ 58 w 58"/>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85">
                <a:moveTo>
                  <a:pt x="57" y="84"/>
                </a:moveTo>
                <a:lnTo>
                  <a:pt x="31" y="84"/>
                </a:lnTo>
                <a:lnTo>
                  <a:pt x="20" y="57"/>
                </a:lnTo>
                <a:lnTo>
                  <a:pt x="4" y="47"/>
                </a:lnTo>
                <a:lnTo>
                  <a:pt x="4" y="21"/>
                </a:lnTo>
                <a:lnTo>
                  <a:pt x="0" y="16"/>
                </a:lnTo>
                <a:lnTo>
                  <a:pt x="0" y="0"/>
                </a:lnTo>
                <a:lnTo>
                  <a:pt x="4" y="16"/>
                </a:lnTo>
                <a:lnTo>
                  <a:pt x="16" y="21"/>
                </a:lnTo>
                <a:lnTo>
                  <a:pt x="31" y="31"/>
                </a:lnTo>
                <a:lnTo>
                  <a:pt x="41" y="47"/>
                </a:lnTo>
                <a:lnTo>
                  <a:pt x="46" y="57"/>
                </a:lnTo>
                <a:lnTo>
                  <a:pt x="57" y="73"/>
                </a:lnTo>
                <a:lnTo>
                  <a:pt x="57" y="8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4" name="Freeform 241">
            <a:extLst>
              <a:ext uri="{FF2B5EF4-FFF2-40B4-BE49-F238E27FC236}">
                <a16:creationId xmlns:a16="http://schemas.microsoft.com/office/drawing/2014/main" id="{7607328A-D1F4-A14F-9784-CF3D94964EEE}"/>
              </a:ext>
            </a:extLst>
          </p:cNvPr>
          <p:cNvSpPr>
            <a:spLocks noChangeArrowheads="1"/>
          </p:cNvSpPr>
          <p:nvPr/>
        </p:nvSpPr>
        <p:spPr bwMode="auto">
          <a:xfrm>
            <a:off x="9074705" y="5031857"/>
            <a:ext cx="21496" cy="47987"/>
          </a:xfrm>
          <a:custGeom>
            <a:avLst/>
            <a:gdLst>
              <a:gd name="T0" fmla="*/ 36 w 37"/>
              <a:gd name="T1" fmla="*/ 77 h 78"/>
              <a:gd name="T2" fmla="*/ 26 w 37"/>
              <a:gd name="T3" fmla="*/ 51 h 78"/>
              <a:gd name="T4" fmla="*/ 0 w 37"/>
              <a:gd name="T5" fmla="*/ 36 h 78"/>
              <a:gd name="T6" fmla="*/ 0 w 37"/>
              <a:gd name="T7" fmla="*/ 0 h 78"/>
              <a:gd name="T8" fmla="*/ 10 w 37"/>
              <a:gd name="T9" fmla="*/ 0 h 78"/>
              <a:gd name="T10" fmla="*/ 16 w 37"/>
              <a:gd name="T11" fmla="*/ 20 h 78"/>
              <a:gd name="T12" fmla="*/ 26 w 37"/>
              <a:gd name="T13" fmla="*/ 26 h 78"/>
              <a:gd name="T14" fmla="*/ 36 w 37"/>
              <a:gd name="T15" fmla="*/ 51 h 78"/>
              <a:gd name="T16" fmla="*/ 36 w 37"/>
              <a:gd name="T17" fmla="*/ 77 h 78"/>
              <a:gd name="T18" fmla="*/ 36 w 37"/>
              <a:gd name="T19" fmla="*/ 77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78"/>
              <a:gd name="T32" fmla="*/ 37 w 37"/>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78">
                <a:moveTo>
                  <a:pt x="36" y="77"/>
                </a:moveTo>
                <a:lnTo>
                  <a:pt x="26" y="51"/>
                </a:lnTo>
                <a:lnTo>
                  <a:pt x="0" y="36"/>
                </a:lnTo>
                <a:lnTo>
                  <a:pt x="0" y="0"/>
                </a:lnTo>
                <a:lnTo>
                  <a:pt x="10" y="0"/>
                </a:lnTo>
                <a:lnTo>
                  <a:pt x="16" y="20"/>
                </a:lnTo>
                <a:lnTo>
                  <a:pt x="26" y="26"/>
                </a:lnTo>
                <a:lnTo>
                  <a:pt x="36" y="51"/>
                </a:lnTo>
                <a:lnTo>
                  <a:pt x="36" y="7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5" name="Freeform 242">
            <a:extLst>
              <a:ext uri="{FF2B5EF4-FFF2-40B4-BE49-F238E27FC236}">
                <a16:creationId xmlns:a16="http://schemas.microsoft.com/office/drawing/2014/main" id="{6CD0371E-2353-F94C-AB39-202CEFABB00C}"/>
              </a:ext>
            </a:extLst>
          </p:cNvPr>
          <p:cNvSpPr>
            <a:spLocks noChangeArrowheads="1"/>
          </p:cNvSpPr>
          <p:nvPr/>
        </p:nvSpPr>
        <p:spPr bwMode="auto">
          <a:xfrm>
            <a:off x="9016359" y="5011061"/>
            <a:ext cx="39921" cy="27193"/>
          </a:xfrm>
          <a:custGeom>
            <a:avLst/>
            <a:gdLst>
              <a:gd name="T0" fmla="*/ 63 w 64"/>
              <a:gd name="T1" fmla="*/ 41 h 42"/>
              <a:gd name="T2" fmla="*/ 47 w 64"/>
              <a:gd name="T3" fmla="*/ 31 h 42"/>
              <a:gd name="T4" fmla="*/ 21 w 64"/>
              <a:gd name="T5" fmla="*/ 15 h 42"/>
              <a:gd name="T6" fmla="*/ 0 w 64"/>
              <a:gd name="T7" fmla="*/ 0 h 42"/>
              <a:gd name="T8" fmla="*/ 10 w 64"/>
              <a:gd name="T9" fmla="*/ 0 h 42"/>
              <a:gd name="T10" fmla="*/ 26 w 64"/>
              <a:gd name="T11" fmla="*/ 10 h 42"/>
              <a:gd name="T12" fmla="*/ 47 w 64"/>
              <a:gd name="T13" fmla="*/ 10 h 42"/>
              <a:gd name="T14" fmla="*/ 63 w 64"/>
              <a:gd name="T15" fmla="*/ 41 h 42"/>
              <a:gd name="T16" fmla="*/ 63 w 64"/>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2"/>
              <a:gd name="T29" fmla="*/ 64 w 64"/>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2">
                <a:moveTo>
                  <a:pt x="63" y="41"/>
                </a:moveTo>
                <a:lnTo>
                  <a:pt x="47" y="31"/>
                </a:lnTo>
                <a:lnTo>
                  <a:pt x="21" y="15"/>
                </a:lnTo>
                <a:lnTo>
                  <a:pt x="0" y="0"/>
                </a:lnTo>
                <a:lnTo>
                  <a:pt x="10" y="0"/>
                </a:lnTo>
                <a:lnTo>
                  <a:pt x="26" y="10"/>
                </a:lnTo>
                <a:lnTo>
                  <a:pt x="47" y="10"/>
                </a:lnTo>
                <a:lnTo>
                  <a:pt x="63"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6" name="Freeform 243">
            <a:extLst>
              <a:ext uri="{FF2B5EF4-FFF2-40B4-BE49-F238E27FC236}">
                <a16:creationId xmlns:a16="http://schemas.microsoft.com/office/drawing/2014/main" id="{F1C718DB-F1E7-FD41-A7EF-0450E8551CBB}"/>
              </a:ext>
            </a:extLst>
          </p:cNvPr>
          <p:cNvSpPr>
            <a:spLocks noChangeArrowheads="1"/>
          </p:cNvSpPr>
          <p:nvPr/>
        </p:nvSpPr>
        <p:spPr bwMode="auto">
          <a:xfrm>
            <a:off x="9045532" y="5063848"/>
            <a:ext cx="29172" cy="9598"/>
          </a:xfrm>
          <a:custGeom>
            <a:avLst/>
            <a:gdLst>
              <a:gd name="T0" fmla="*/ 47 w 48"/>
              <a:gd name="T1" fmla="*/ 16 h 17"/>
              <a:gd name="T2" fmla="*/ 31 w 48"/>
              <a:gd name="T3" fmla="*/ 16 h 17"/>
              <a:gd name="T4" fmla="*/ 4 w 48"/>
              <a:gd name="T5" fmla="*/ 16 h 17"/>
              <a:gd name="T6" fmla="*/ 0 w 48"/>
              <a:gd name="T7" fmla="*/ 0 h 17"/>
              <a:gd name="T8" fmla="*/ 41 w 48"/>
              <a:gd name="T9" fmla="*/ 0 h 17"/>
              <a:gd name="T10" fmla="*/ 47 w 48"/>
              <a:gd name="T11" fmla="*/ 16 h 17"/>
              <a:gd name="T12" fmla="*/ 47 w 48"/>
              <a:gd name="T13" fmla="*/ 16 h 17"/>
              <a:gd name="T14" fmla="*/ 0 60000 65536"/>
              <a:gd name="T15" fmla="*/ 0 60000 65536"/>
              <a:gd name="T16" fmla="*/ 0 60000 65536"/>
              <a:gd name="T17" fmla="*/ 0 60000 65536"/>
              <a:gd name="T18" fmla="*/ 0 60000 65536"/>
              <a:gd name="T19" fmla="*/ 0 60000 65536"/>
              <a:gd name="T20" fmla="*/ 0 60000 65536"/>
              <a:gd name="T21" fmla="*/ 0 w 48"/>
              <a:gd name="T22" fmla="*/ 0 h 17"/>
              <a:gd name="T23" fmla="*/ 48 w 4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7">
                <a:moveTo>
                  <a:pt x="47" y="16"/>
                </a:moveTo>
                <a:lnTo>
                  <a:pt x="31" y="16"/>
                </a:lnTo>
                <a:lnTo>
                  <a:pt x="4" y="16"/>
                </a:lnTo>
                <a:lnTo>
                  <a:pt x="0" y="0"/>
                </a:lnTo>
                <a:lnTo>
                  <a:pt x="41" y="0"/>
                </a:lnTo>
                <a:lnTo>
                  <a:pt x="47"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7" name="Freeform 244">
            <a:extLst>
              <a:ext uri="{FF2B5EF4-FFF2-40B4-BE49-F238E27FC236}">
                <a16:creationId xmlns:a16="http://schemas.microsoft.com/office/drawing/2014/main" id="{1BF24391-EB93-604B-ADA6-2528822EDF58}"/>
              </a:ext>
            </a:extLst>
          </p:cNvPr>
          <p:cNvSpPr>
            <a:spLocks noChangeArrowheads="1"/>
          </p:cNvSpPr>
          <p:nvPr/>
        </p:nvSpPr>
        <p:spPr bwMode="auto">
          <a:xfrm>
            <a:off x="8962621" y="4977470"/>
            <a:ext cx="26101" cy="23994"/>
          </a:xfrm>
          <a:custGeom>
            <a:avLst/>
            <a:gdLst>
              <a:gd name="T0" fmla="*/ 25 w 42"/>
              <a:gd name="T1" fmla="*/ 37 h 38"/>
              <a:gd name="T2" fmla="*/ 6 w 42"/>
              <a:gd name="T3" fmla="*/ 16 h 38"/>
              <a:gd name="T4" fmla="*/ 0 w 42"/>
              <a:gd name="T5" fmla="*/ 0 h 38"/>
              <a:gd name="T6" fmla="*/ 15 w 42"/>
              <a:gd name="T7" fmla="*/ 11 h 38"/>
              <a:gd name="T8" fmla="*/ 25 w 42"/>
              <a:gd name="T9" fmla="*/ 16 h 38"/>
              <a:gd name="T10" fmla="*/ 41 w 42"/>
              <a:gd name="T11" fmla="*/ 37 h 38"/>
              <a:gd name="T12" fmla="*/ 25 w 42"/>
              <a:gd name="T13" fmla="*/ 37 h 38"/>
              <a:gd name="T14" fmla="*/ 25 w 42"/>
              <a:gd name="T15" fmla="*/ 37 h 3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38"/>
              <a:gd name="T26" fmla="*/ 42 w 42"/>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38">
                <a:moveTo>
                  <a:pt x="25" y="37"/>
                </a:moveTo>
                <a:lnTo>
                  <a:pt x="6" y="16"/>
                </a:lnTo>
                <a:lnTo>
                  <a:pt x="0" y="0"/>
                </a:lnTo>
                <a:lnTo>
                  <a:pt x="15" y="11"/>
                </a:lnTo>
                <a:lnTo>
                  <a:pt x="25" y="16"/>
                </a:lnTo>
                <a:lnTo>
                  <a:pt x="41" y="37"/>
                </a:lnTo>
                <a:lnTo>
                  <a:pt x="25" y="3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8" name="Freeform 245" descr="Diagonales larges vers le bas">
            <a:extLst>
              <a:ext uri="{FF2B5EF4-FFF2-40B4-BE49-F238E27FC236}">
                <a16:creationId xmlns:a16="http://schemas.microsoft.com/office/drawing/2014/main" id="{250FE1B6-FB1E-7E44-9A92-0FCFA4327200}"/>
              </a:ext>
            </a:extLst>
          </p:cNvPr>
          <p:cNvSpPr>
            <a:spLocks noChangeArrowheads="1"/>
          </p:cNvSpPr>
          <p:nvPr/>
        </p:nvSpPr>
        <p:spPr bwMode="auto">
          <a:xfrm>
            <a:off x="3375292" y="1485575"/>
            <a:ext cx="1116238" cy="1284468"/>
          </a:xfrm>
          <a:custGeom>
            <a:avLst/>
            <a:gdLst>
              <a:gd name="T0" fmla="*/ 337 w 1819"/>
              <a:gd name="T1" fmla="*/ 1931 h 2009"/>
              <a:gd name="T2" fmla="*/ 218 w 1819"/>
              <a:gd name="T3" fmla="*/ 1449 h 2009"/>
              <a:gd name="T4" fmla="*/ 368 w 1819"/>
              <a:gd name="T5" fmla="*/ 1248 h 2009"/>
              <a:gd name="T6" fmla="*/ 275 w 1819"/>
              <a:gd name="T7" fmla="*/ 1123 h 2009"/>
              <a:gd name="T8" fmla="*/ 301 w 1819"/>
              <a:gd name="T9" fmla="*/ 745 h 2009"/>
              <a:gd name="T10" fmla="*/ 109 w 1819"/>
              <a:gd name="T11" fmla="*/ 668 h 2009"/>
              <a:gd name="T12" fmla="*/ 11 w 1819"/>
              <a:gd name="T13" fmla="*/ 637 h 2009"/>
              <a:gd name="T14" fmla="*/ 16 w 1819"/>
              <a:gd name="T15" fmla="*/ 600 h 2009"/>
              <a:gd name="T16" fmla="*/ 11 w 1819"/>
              <a:gd name="T17" fmla="*/ 554 h 2009"/>
              <a:gd name="T18" fmla="*/ 140 w 1819"/>
              <a:gd name="T19" fmla="*/ 543 h 2009"/>
              <a:gd name="T20" fmla="*/ 52 w 1819"/>
              <a:gd name="T21" fmla="*/ 512 h 2009"/>
              <a:gd name="T22" fmla="*/ 68 w 1819"/>
              <a:gd name="T23" fmla="*/ 409 h 2009"/>
              <a:gd name="T24" fmla="*/ 207 w 1819"/>
              <a:gd name="T25" fmla="*/ 382 h 2009"/>
              <a:gd name="T26" fmla="*/ 327 w 1819"/>
              <a:gd name="T27" fmla="*/ 337 h 2009"/>
              <a:gd name="T28" fmla="*/ 379 w 1819"/>
              <a:gd name="T29" fmla="*/ 294 h 2009"/>
              <a:gd name="T30" fmla="*/ 275 w 1819"/>
              <a:gd name="T31" fmla="*/ 294 h 2009"/>
              <a:gd name="T32" fmla="*/ 405 w 1819"/>
              <a:gd name="T33" fmla="*/ 202 h 2009"/>
              <a:gd name="T34" fmla="*/ 461 w 1819"/>
              <a:gd name="T35" fmla="*/ 176 h 2009"/>
              <a:gd name="T36" fmla="*/ 570 w 1819"/>
              <a:gd name="T37" fmla="*/ 119 h 2009"/>
              <a:gd name="T38" fmla="*/ 653 w 1819"/>
              <a:gd name="T39" fmla="*/ 206 h 2009"/>
              <a:gd name="T40" fmla="*/ 845 w 1819"/>
              <a:gd name="T41" fmla="*/ 176 h 2009"/>
              <a:gd name="T42" fmla="*/ 927 w 1819"/>
              <a:gd name="T43" fmla="*/ 149 h 2009"/>
              <a:gd name="T44" fmla="*/ 1021 w 1819"/>
              <a:gd name="T45" fmla="*/ 145 h 2009"/>
              <a:gd name="T46" fmla="*/ 1088 w 1819"/>
              <a:gd name="T47" fmla="*/ 98 h 2009"/>
              <a:gd name="T48" fmla="*/ 1037 w 1819"/>
              <a:gd name="T49" fmla="*/ 56 h 2009"/>
              <a:gd name="T50" fmla="*/ 1315 w 1819"/>
              <a:gd name="T51" fmla="*/ 0 h 2009"/>
              <a:gd name="T52" fmla="*/ 1414 w 1819"/>
              <a:gd name="T53" fmla="*/ 77 h 2009"/>
              <a:gd name="T54" fmla="*/ 1321 w 1819"/>
              <a:gd name="T55" fmla="*/ 98 h 2009"/>
              <a:gd name="T56" fmla="*/ 1548 w 1819"/>
              <a:gd name="T57" fmla="*/ 145 h 2009"/>
              <a:gd name="T58" fmla="*/ 1523 w 1819"/>
              <a:gd name="T59" fmla="*/ 202 h 2009"/>
              <a:gd name="T60" fmla="*/ 1238 w 1819"/>
              <a:gd name="T61" fmla="*/ 253 h 2009"/>
              <a:gd name="T62" fmla="*/ 1481 w 1819"/>
              <a:gd name="T63" fmla="*/ 259 h 2009"/>
              <a:gd name="T64" fmla="*/ 1507 w 1819"/>
              <a:gd name="T65" fmla="*/ 243 h 2009"/>
              <a:gd name="T66" fmla="*/ 1471 w 1819"/>
              <a:gd name="T67" fmla="*/ 409 h 2009"/>
              <a:gd name="T68" fmla="*/ 1616 w 1819"/>
              <a:gd name="T69" fmla="*/ 284 h 2009"/>
              <a:gd name="T70" fmla="*/ 1755 w 1819"/>
              <a:gd name="T71" fmla="*/ 269 h 2009"/>
              <a:gd name="T72" fmla="*/ 1755 w 1819"/>
              <a:gd name="T73" fmla="*/ 382 h 2009"/>
              <a:gd name="T74" fmla="*/ 1667 w 1819"/>
              <a:gd name="T75" fmla="*/ 419 h 2009"/>
              <a:gd name="T76" fmla="*/ 1575 w 1819"/>
              <a:gd name="T77" fmla="*/ 492 h 2009"/>
              <a:gd name="T78" fmla="*/ 1601 w 1819"/>
              <a:gd name="T79" fmla="*/ 554 h 2009"/>
              <a:gd name="T80" fmla="*/ 1548 w 1819"/>
              <a:gd name="T81" fmla="*/ 729 h 2009"/>
              <a:gd name="T82" fmla="*/ 1491 w 1819"/>
              <a:gd name="T83" fmla="*/ 813 h 2009"/>
              <a:gd name="T84" fmla="*/ 1491 w 1819"/>
              <a:gd name="T85" fmla="*/ 1071 h 2009"/>
              <a:gd name="T86" fmla="*/ 1331 w 1819"/>
              <a:gd name="T87" fmla="*/ 1123 h 2009"/>
              <a:gd name="T88" fmla="*/ 1362 w 1819"/>
              <a:gd name="T89" fmla="*/ 1299 h 2009"/>
              <a:gd name="T90" fmla="*/ 1295 w 1819"/>
              <a:gd name="T91" fmla="*/ 1232 h 2009"/>
              <a:gd name="T92" fmla="*/ 1238 w 1819"/>
              <a:gd name="T93" fmla="*/ 1211 h 2009"/>
              <a:gd name="T94" fmla="*/ 1170 w 1819"/>
              <a:gd name="T95" fmla="*/ 1289 h 2009"/>
              <a:gd name="T96" fmla="*/ 1383 w 1819"/>
              <a:gd name="T97" fmla="*/ 1320 h 2009"/>
              <a:gd name="T98" fmla="*/ 1037 w 1819"/>
              <a:gd name="T99" fmla="*/ 1438 h 2009"/>
              <a:gd name="T100" fmla="*/ 912 w 1819"/>
              <a:gd name="T101" fmla="*/ 1522 h 2009"/>
              <a:gd name="T102" fmla="*/ 777 w 1819"/>
              <a:gd name="T103" fmla="*/ 1537 h 2009"/>
              <a:gd name="T104" fmla="*/ 663 w 1819"/>
              <a:gd name="T105" fmla="*/ 1667 h 2009"/>
              <a:gd name="T106" fmla="*/ 477 w 1819"/>
              <a:gd name="T107" fmla="*/ 2008 h 20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19"/>
              <a:gd name="T163" fmla="*/ 0 h 2009"/>
              <a:gd name="T164" fmla="*/ 1819 w 1819"/>
              <a:gd name="T165" fmla="*/ 2009 h 20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19" h="2009">
                <a:moveTo>
                  <a:pt x="477" y="2008"/>
                </a:moveTo>
                <a:lnTo>
                  <a:pt x="446" y="1998"/>
                </a:lnTo>
                <a:lnTo>
                  <a:pt x="393" y="1931"/>
                </a:lnTo>
                <a:lnTo>
                  <a:pt x="337" y="1931"/>
                </a:lnTo>
                <a:lnTo>
                  <a:pt x="295" y="1873"/>
                </a:lnTo>
                <a:lnTo>
                  <a:pt x="244" y="1734"/>
                </a:lnTo>
                <a:lnTo>
                  <a:pt x="228" y="1573"/>
                </a:lnTo>
                <a:lnTo>
                  <a:pt x="218" y="1449"/>
                </a:lnTo>
                <a:lnTo>
                  <a:pt x="260" y="1356"/>
                </a:lnTo>
                <a:lnTo>
                  <a:pt x="317" y="1346"/>
                </a:lnTo>
                <a:lnTo>
                  <a:pt x="363" y="1320"/>
                </a:lnTo>
                <a:lnTo>
                  <a:pt x="368" y="1248"/>
                </a:lnTo>
                <a:lnTo>
                  <a:pt x="295" y="1180"/>
                </a:lnTo>
                <a:lnTo>
                  <a:pt x="393" y="1221"/>
                </a:lnTo>
                <a:lnTo>
                  <a:pt x="342" y="1138"/>
                </a:lnTo>
                <a:lnTo>
                  <a:pt x="275" y="1123"/>
                </a:lnTo>
                <a:lnTo>
                  <a:pt x="295" y="1071"/>
                </a:lnTo>
                <a:lnTo>
                  <a:pt x="342" y="1035"/>
                </a:lnTo>
                <a:lnTo>
                  <a:pt x="327" y="817"/>
                </a:lnTo>
                <a:lnTo>
                  <a:pt x="301" y="745"/>
                </a:lnTo>
                <a:lnTo>
                  <a:pt x="233" y="703"/>
                </a:lnTo>
                <a:lnTo>
                  <a:pt x="176" y="678"/>
                </a:lnTo>
                <a:lnTo>
                  <a:pt x="125" y="693"/>
                </a:lnTo>
                <a:lnTo>
                  <a:pt x="109" y="668"/>
                </a:lnTo>
                <a:lnTo>
                  <a:pt x="78" y="662"/>
                </a:lnTo>
                <a:lnTo>
                  <a:pt x="84" y="703"/>
                </a:lnTo>
                <a:lnTo>
                  <a:pt x="31" y="678"/>
                </a:lnTo>
                <a:lnTo>
                  <a:pt x="11" y="637"/>
                </a:lnTo>
                <a:lnTo>
                  <a:pt x="42" y="625"/>
                </a:lnTo>
                <a:lnTo>
                  <a:pt x="78" y="611"/>
                </a:lnTo>
                <a:lnTo>
                  <a:pt x="52" y="611"/>
                </a:lnTo>
                <a:lnTo>
                  <a:pt x="16" y="600"/>
                </a:lnTo>
                <a:lnTo>
                  <a:pt x="52" y="580"/>
                </a:lnTo>
                <a:lnTo>
                  <a:pt x="42" y="569"/>
                </a:lnTo>
                <a:lnTo>
                  <a:pt x="0" y="584"/>
                </a:lnTo>
                <a:lnTo>
                  <a:pt x="11" y="554"/>
                </a:lnTo>
                <a:lnTo>
                  <a:pt x="78" y="554"/>
                </a:lnTo>
                <a:lnTo>
                  <a:pt x="150" y="580"/>
                </a:lnTo>
                <a:lnTo>
                  <a:pt x="176" y="533"/>
                </a:lnTo>
                <a:lnTo>
                  <a:pt x="140" y="543"/>
                </a:lnTo>
                <a:lnTo>
                  <a:pt x="99" y="543"/>
                </a:lnTo>
                <a:lnTo>
                  <a:pt x="58" y="527"/>
                </a:lnTo>
                <a:lnTo>
                  <a:pt x="84" y="517"/>
                </a:lnTo>
                <a:lnTo>
                  <a:pt x="52" y="512"/>
                </a:lnTo>
                <a:lnTo>
                  <a:pt x="16" y="486"/>
                </a:lnTo>
                <a:lnTo>
                  <a:pt x="0" y="460"/>
                </a:lnTo>
                <a:lnTo>
                  <a:pt x="16" y="419"/>
                </a:lnTo>
                <a:lnTo>
                  <a:pt x="68" y="409"/>
                </a:lnTo>
                <a:lnTo>
                  <a:pt x="109" y="409"/>
                </a:lnTo>
                <a:lnTo>
                  <a:pt x="161" y="404"/>
                </a:lnTo>
                <a:lnTo>
                  <a:pt x="161" y="394"/>
                </a:lnTo>
                <a:lnTo>
                  <a:pt x="207" y="382"/>
                </a:lnTo>
                <a:lnTo>
                  <a:pt x="244" y="382"/>
                </a:lnTo>
                <a:lnTo>
                  <a:pt x="260" y="394"/>
                </a:lnTo>
                <a:lnTo>
                  <a:pt x="317" y="362"/>
                </a:lnTo>
                <a:lnTo>
                  <a:pt x="327" y="337"/>
                </a:lnTo>
                <a:lnTo>
                  <a:pt x="363" y="326"/>
                </a:lnTo>
                <a:lnTo>
                  <a:pt x="337" y="310"/>
                </a:lnTo>
                <a:lnTo>
                  <a:pt x="379" y="300"/>
                </a:lnTo>
                <a:lnTo>
                  <a:pt x="379" y="294"/>
                </a:lnTo>
                <a:lnTo>
                  <a:pt x="363" y="300"/>
                </a:lnTo>
                <a:lnTo>
                  <a:pt x="311" y="310"/>
                </a:lnTo>
                <a:lnTo>
                  <a:pt x="301" y="294"/>
                </a:lnTo>
                <a:lnTo>
                  <a:pt x="275" y="294"/>
                </a:lnTo>
                <a:lnTo>
                  <a:pt x="285" y="274"/>
                </a:lnTo>
                <a:lnTo>
                  <a:pt x="311" y="259"/>
                </a:lnTo>
                <a:lnTo>
                  <a:pt x="368" y="227"/>
                </a:lnTo>
                <a:lnTo>
                  <a:pt x="405" y="202"/>
                </a:lnTo>
                <a:lnTo>
                  <a:pt x="446" y="192"/>
                </a:lnTo>
                <a:lnTo>
                  <a:pt x="451" y="227"/>
                </a:lnTo>
                <a:lnTo>
                  <a:pt x="461" y="227"/>
                </a:lnTo>
                <a:lnTo>
                  <a:pt x="461" y="176"/>
                </a:lnTo>
                <a:lnTo>
                  <a:pt x="487" y="176"/>
                </a:lnTo>
                <a:lnTo>
                  <a:pt x="503" y="202"/>
                </a:lnTo>
                <a:lnTo>
                  <a:pt x="528" y="192"/>
                </a:lnTo>
                <a:lnTo>
                  <a:pt x="570" y="119"/>
                </a:lnTo>
                <a:lnTo>
                  <a:pt x="601" y="124"/>
                </a:lnTo>
                <a:lnTo>
                  <a:pt x="601" y="161"/>
                </a:lnTo>
                <a:lnTo>
                  <a:pt x="642" y="206"/>
                </a:lnTo>
                <a:lnTo>
                  <a:pt x="653" y="206"/>
                </a:lnTo>
                <a:lnTo>
                  <a:pt x="622" y="108"/>
                </a:lnTo>
                <a:lnTo>
                  <a:pt x="772" y="93"/>
                </a:lnTo>
                <a:lnTo>
                  <a:pt x="777" y="149"/>
                </a:lnTo>
                <a:lnTo>
                  <a:pt x="845" y="176"/>
                </a:lnTo>
                <a:lnTo>
                  <a:pt x="855" y="165"/>
                </a:lnTo>
                <a:lnTo>
                  <a:pt x="845" y="124"/>
                </a:lnTo>
                <a:lnTo>
                  <a:pt x="860" y="93"/>
                </a:lnTo>
                <a:lnTo>
                  <a:pt x="927" y="149"/>
                </a:lnTo>
                <a:lnTo>
                  <a:pt x="969" y="217"/>
                </a:lnTo>
                <a:lnTo>
                  <a:pt x="990" y="202"/>
                </a:lnTo>
                <a:lnTo>
                  <a:pt x="979" y="165"/>
                </a:lnTo>
                <a:lnTo>
                  <a:pt x="1021" y="145"/>
                </a:lnTo>
                <a:lnTo>
                  <a:pt x="1047" y="161"/>
                </a:lnTo>
                <a:lnTo>
                  <a:pt x="1057" y="161"/>
                </a:lnTo>
                <a:lnTo>
                  <a:pt x="1005" y="77"/>
                </a:lnTo>
                <a:lnTo>
                  <a:pt x="1088" y="98"/>
                </a:lnTo>
                <a:lnTo>
                  <a:pt x="1129" y="145"/>
                </a:lnTo>
                <a:lnTo>
                  <a:pt x="1129" y="108"/>
                </a:lnTo>
                <a:lnTo>
                  <a:pt x="1103" y="77"/>
                </a:lnTo>
                <a:lnTo>
                  <a:pt x="1037" y="56"/>
                </a:lnTo>
                <a:lnTo>
                  <a:pt x="1021" y="15"/>
                </a:lnTo>
                <a:lnTo>
                  <a:pt x="1047" y="15"/>
                </a:lnTo>
                <a:lnTo>
                  <a:pt x="1197" y="15"/>
                </a:lnTo>
                <a:lnTo>
                  <a:pt x="1315" y="0"/>
                </a:lnTo>
                <a:lnTo>
                  <a:pt x="1440" y="26"/>
                </a:lnTo>
                <a:lnTo>
                  <a:pt x="1507" y="56"/>
                </a:lnTo>
                <a:lnTo>
                  <a:pt x="1481" y="77"/>
                </a:lnTo>
                <a:lnTo>
                  <a:pt x="1414" y="77"/>
                </a:lnTo>
                <a:lnTo>
                  <a:pt x="1331" y="83"/>
                </a:lnTo>
                <a:lnTo>
                  <a:pt x="1274" y="93"/>
                </a:lnTo>
                <a:lnTo>
                  <a:pt x="1238" y="119"/>
                </a:lnTo>
                <a:lnTo>
                  <a:pt x="1321" y="98"/>
                </a:lnTo>
                <a:lnTo>
                  <a:pt x="1430" y="98"/>
                </a:lnTo>
                <a:lnTo>
                  <a:pt x="1523" y="93"/>
                </a:lnTo>
                <a:lnTo>
                  <a:pt x="1523" y="134"/>
                </a:lnTo>
                <a:lnTo>
                  <a:pt x="1548" y="145"/>
                </a:lnTo>
                <a:lnTo>
                  <a:pt x="1616" y="165"/>
                </a:lnTo>
                <a:lnTo>
                  <a:pt x="1575" y="192"/>
                </a:lnTo>
                <a:lnTo>
                  <a:pt x="1559" y="202"/>
                </a:lnTo>
                <a:lnTo>
                  <a:pt x="1523" y="202"/>
                </a:lnTo>
                <a:lnTo>
                  <a:pt x="1497" y="217"/>
                </a:lnTo>
                <a:lnTo>
                  <a:pt x="1450" y="206"/>
                </a:lnTo>
                <a:lnTo>
                  <a:pt x="1362" y="206"/>
                </a:lnTo>
                <a:lnTo>
                  <a:pt x="1238" y="253"/>
                </a:lnTo>
                <a:lnTo>
                  <a:pt x="1248" y="259"/>
                </a:lnTo>
                <a:lnTo>
                  <a:pt x="1362" y="233"/>
                </a:lnTo>
                <a:lnTo>
                  <a:pt x="1471" y="233"/>
                </a:lnTo>
                <a:lnTo>
                  <a:pt x="1481" y="259"/>
                </a:lnTo>
                <a:lnTo>
                  <a:pt x="1414" y="294"/>
                </a:lnTo>
                <a:lnTo>
                  <a:pt x="1430" y="310"/>
                </a:lnTo>
                <a:lnTo>
                  <a:pt x="1497" y="284"/>
                </a:lnTo>
                <a:lnTo>
                  <a:pt x="1507" y="243"/>
                </a:lnTo>
                <a:lnTo>
                  <a:pt x="1564" y="233"/>
                </a:lnTo>
                <a:lnTo>
                  <a:pt x="1564" y="259"/>
                </a:lnTo>
                <a:lnTo>
                  <a:pt x="1538" y="337"/>
                </a:lnTo>
                <a:lnTo>
                  <a:pt x="1471" y="409"/>
                </a:lnTo>
                <a:lnTo>
                  <a:pt x="1518" y="378"/>
                </a:lnTo>
                <a:lnTo>
                  <a:pt x="1575" y="337"/>
                </a:lnTo>
                <a:lnTo>
                  <a:pt x="1601" y="294"/>
                </a:lnTo>
                <a:lnTo>
                  <a:pt x="1616" y="284"/>
                </a:lnTo>
                <a:lnTo>
                  <a:pt x="1616" y="316"/>
                </a:lnTo>
                <a:lnTo>
                  <a:pt x="1667" y="316"/>
                </a:lnTo>
                <a:lnTo>
                  <a:pt x="1689" y="284"/>
                </a:lnTo>
                <a:lnTo>
                  <a:pt x="1755" y="269"/>
                </a:lnTo>
                <a:lnTo>
                  <a:pt x="1818" y="300"/>
                </a:lnTo>
                <a:lnTo>
                  <a:pt x="1808" y="337"/>
                </a:lnTo>
                <a:lnTo>
                  <a:pt x="1751" y="367"/>
                </a:lnTo>
                <a:lnTo>
                  <a:pt x="1755" y="382"/>
                </a:lnTo>
                <a:lnTo>
                  <a:pt x="1710" y="404"/>
                </a:lnTo>
                <a:lnTo>
                  <a:pt x="1647" y="409"/>
                </a:lnTo>
                <a:lnTo>
                  <a:pt x="1601" y="409"/>
                </a:lnTo>
                <a:lnTo>
                  <a:pt x="1667" y="419"/>
                </a:lnTo>
                <a:lnTo>
                  <a:pt x="1710" y="419"/>
                </a:lnTo>
                <a:lnTo>
                  <a:pt x="1683" y="460"/>
                </a:lnTo>
                <a:lnTo>
                  <a:pt x="1601" y="445"/>
                </a:lnTo>
                <a:lnTo>
                  <a:pt x="1575" y="492"/>
                </a:lnTo>
                <a:lnTo>
                  <a:pt x="1575" y="502"/>
                </a:lnTo>
                <a:lnTo>
                  <a:pt x="1606" y="476"/>
                </a:lnTo>
                <a:lnTo>
                  <a:pt x="1667" y="476"/>
                </a:lnTo>
                <a:lnTo>
                  <a:pt x="1601" y="554"/>
                </a:lnTo>
                <a:lnTo>
                  <a:pt x="1538" y="611"/>
                </a:lnTo>
                <a:lnTo>
                  <a:pt x="1534" y="678"/>
                </a:lnTo>
                <a:lnTo>
                  <a:pt x="1575" y="719"/>
                </a:lnTo>
                <a:lnTo>
                  <a:pt x="1548" y="729"/>
                </a:lnTo>
                <a:lnTo>
                  <a:pt x="1579" y="735"/>
                </a:lnTo>
                <a:lnTo>
                  <a:pt x="1591" y="797"/>
                </a:lnTo>
                <a:lnTo>
                  <a:pt x="1518" y="776"/>
                </a:lnTo>
                <a:lnTo>
                  <a:pt x="1491" y="813"/>
                </a:lnTo>
                <a:lnTo>
                  <a:pt x="1534" y="828"/>
                </a:lnTo>
                <a:lnTo>
                  <a:pt x="1538" y="921"/>
                </a:lnTo>
                <a:lnTo>
                  <a:pt x="1534" y="1003"/>
                </a:lnTo>
                <a:lnTo>
                  <a:pt x="1491" y="1071"/>
                </a:lnTo>
                <a:lnTo>
                  <a:pt x="1424" y="1087"/>
                </a:lnTo>
                <a:lnTo>
                  <a:pt x="1373" y="1060"/>
                </a:lnTo>
                <a:lnTo>
                  <a:pt x="1315" y="1081"/>
                </a:lnTo>
                <a:lnTo>
                  <a:pt x="1331" y="1123"/>
                </a:lnTo>
                <a:lnTo>
                  <a:pt x="1383" y="1190"/>
                </a:lnTo>
                <a:lnTo>
                  <a:pt x="1409" y="1221"/>
                </a:lnTo>
                <a:lnTo>
                  <a:pt x="1409" y="1289"/>
                </a:lnTo>
                <a:lnTo>
                  <a:pt x="1362" y="1299"/>
                </a:lnTo>
                <a:lnTo>
                  <a:pt x="1358" y="1299"/>
                </a:lnTo>
                <a:lnTo>
                  <a:pt x="1321" y="1278"/>
                </a:lnTo>
                <a:lnTo>
                  <a:pt x="1321" y="1252"/>
                </a:lnTo>
                <a:lnTo>
                  <a:pt x="1295" y="1232"/>
                </a:lnTo>
                <a:lnTo>
                  <a:pt x="1254" y="1205"/>
                </a:lnTo>
                <a:lnTo>
                  <a:pt x="1197" y="1164"/>
                </a:lnTo>
                <a:lnTo>
                  <a:pt x="1186" y="1180"/>
                </a:lnTo>
                <a:lnTo>
                  <a:pt x="1238" y="1211"/>
                </a:lnTo>
                <a:lnTo>
                  <a:pt x="1280" y="1236"/>
                </a:lnTo>
                <a:lnTo>
                  <a:pt x="1207" y="1248"/>
                </a:lnTo>
                <a:lnTo>
                  <a:pt x="1181" y="1273"/>
                </a:lnTo>
                <a:lnTo>
                  <a:pt x="1170" y="1289"/>
                </a:lnTo>
                <a:lnTo>
                  <a:pt x="1238" y="1289"/>
                </a:lnTo>
                <a:lnTo>
                  <a:pt x="1155" y="1304"/>
                </a:lnTo>
                <a:lnTo>
                  <a:pt x="1274" y="1299"/>
                </a:lnTo>
                <a:lnTo>
                  <a:pt x="1383" y="1320"/>
                </a:lnTo>
                <a:lnTo>
                  <a:pt x="1342" y="1346"/>
                </a:lnTo>
                <a:lnTo>
                  <a:pt x="1233" y="1407"/>
                </a:lnTo>
                <a:lnTo>
                  <a:pt x="1129" y="1423"/>
                </a:lnTo>
                <a:lnTo>
                  <a:pt x="1037" y="1438"/>
                </a:lnTo>
                <a:lnTo>
                  <a:pt x="1005" y="1407"/>
                </a:lnTo>
                <a:lnTo>
                  <a:pt x="1015" y="1449"/>
                </a:lnTo>
                <a:lnTo>
                  <a:pt x="979" y="1465"/>
                </a:lnTo>
                <a:lnTo>
                  <a:pt x="912" y="1522"/>
                </a:lnTo>
                <a:lnTo>
                  <a:pt x="829" y="1579"/>
                </a:lnTo>
                <a:lnTo>
                  <a:pt x="788" y="1579"/>
                </a:lnTo>
                <a:lnTo>
                  <a:pt x="804" y="1537"/>
                </a:lnTo>
                <a:lnTo>
                  <a:pt x="777" y="1537"/>
                </a:lnTo>
                <a:lnTo>
                  <a:pt x="772" y="1589"/>
                </a:lnTo>
                <a:lnTo>
                  <a:pt x="720" y="1599"/>
                </a:lnTo>
                <a:lnTo>
                  <a:pt x="694" y="1614"/>
                </a:lnTo>
                <a:lnTo>
                  <a:pt x="663" y="1667"/>
                </a:lnTo>
                <a:lnTo>
                  <a:pt x="642" y="1708"/>
                </a:lnTo>
                <a:lnTo>
                  <a:pt x="601" y="1775"/>
                </a:lnTo>
                <a:lnTo>
                  <a:pt x="570" y="1863"/>
                </a:lnTo>
                <a:lnTo>
                  <a:pt x="477" y="200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49" name="Freeform 246">
            <a:extLst>
              <a:ext uri="{FF2B5EF4-FFF2-40B4-BE49-F238E27FC236}">
                <a16:creationId xmlns:a16="http://schemas.microsoft.com/office/drawing/2014/main" id="{9317EE46-768E-984E-8673-221DF9DB7448}"/>
              </a:ext>
            </a:extLst>
          </p:cNvPr>
          <p:cNvSpPr>
            <a:spLocks noChangeArrowheads="1"/>
          </p:cNvSpPr>
          <p:nvPr/>
        </p:nvSpPr>
        <p:spPr bwMode="auto">
          <a:xfrm>
            <a:off x="2992975" y="4444808"/>
            <a:ext cx="29172" cy="12797"/>
          </a:xfrm>
          <a:custGeom>
            <a:avLst/>
            <a:gdLst>
              <a:gd name="T0" fmla="*/ 36 w 48"/>
              <a:gd name="T1" fmla="*/ 20 h 21"/>
              <a:gd name="T2" fmla="*/ 0 w 48"/>
              <a:gd name="T3" fmla="*/ 20 h 21"/>
              <a:gd name="T4" fmla="*/ 21 w 48"/>
              <a:gd name="T5" fmla="*/ 15 h 21"/>
              <a:gd name="T6" fmla="*/ 21 w 48"/>
              <a:gd name="T7" fmla="*/ 0 h 21"/>
              <a:gd name="T8" fmla="*/ 47 w 48"/>
              <a:gd name="T9" fmla="*/ 0 h 21"/>
              <a:gd name="T10" fmla="*/ 36 w 48"/>
              <a:gd name="T11" fmla="*/ 20 h 21"/>
              <a:gd name="T12" fmla="*/ 36 w 48"/>
              <a:gd name="T13" fmla="*/ 20 h 21"/>
              <a:gd name="T14" fmla="*/ 0 60000 65536"/>
              <a:gd name="T15" fmla="*/ 0 60000 65536"/>
              <a:gd name="T16" fmla="*/ 0 60000 65536"/>
              <a:gd name="T17" fmla="*/ 0 60000 65536"/>
              <a:gd name="T18" fmla="*/ 0 60000 65536"/>
              <a:gd name="T19" fmla="*/ 0 60000 65536"/>
              <a:gd name="T20" fmla="*/ 0 60000 65536"/>
              <a:gd name="T21" fmla="*/ 0 w 48"/>
              <a:gd name="T22" fmla="*/ 0 h 21"/>
              <a:gd name="T23" fmla="*/ 48 w 4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1">
                <a:moveTo>
                  <a:pt x="36" y="20"/>
                </a:moveTo>
                <a:lnTo>
                  <a:pt x="0" y="20"/>
                </a:lnTo>
                <a:lnTo>
                  <a:pt x="21" y="15"/>
                </a:lnTo>
                <a:lnTo>
                  <a:pt x="21" y="0"/>
                </a:lnTo>
                <a:lnTo>
                  <a:pt x="47" y="0"/>
                </a:lnTo>
                <a:lnTo>
                  <a:pt x="36" y="2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0" name="Freeform 247" descr="Diagonales larges vers le bas">
            <a:extLst>
              <a:ext uri="{FF2B5EF4-FFF2-40B4-BE49-F238E27FC236}">
                <a16:creationId xmlns:a16="http://schemas.microsoft.com/office/drawing/2014/main" id="{621FD998-149E-8945-9EBB-C10CC1CEE258}"/>
              </a:ext>
            </a:extLst>
          </p:cNvPr>
          <p:cNvSpPr>
            <a:spLocks noChangeArrowheads="1"/>
          </p:cNvSpPr>
          <p:nvPr/>
        </p:nvSpPr>
        <p:spPr bwMode="auto">
          <a:xfrm>
            <a:off x="4752547" y="3150743"/>
            <a:ext cx="92124" cy="68782"/>
          </a:xfrm>
          <a:custGeom>
            <a:avLst/>
            <a:gdLst>
              <a:gd name="T0" fmla="*/ 0 w 152"/>
              <a:gd name="T1" fmla="*/ 20 h 109"/>
              <a:gd name="T2" fmla="*/ 26 w 152"/>
              <a:gd name="T3" fmla="*/ 4 h 109"/>
              <a:gd name="T4" fmla="*/ 37 w 152"/>
              <a:gd name="T5" fmla="*/ 4 h 109"/>
              <a:gd name="T6" fmla="*/ 41 w 152"/>
              <a:gd name="T7" fmla="*/ 16 h 109"/>
              <a:gd name="T8" fmla="*/ 51 w 152"/>
              <a:gd name="T9" fmla="*/ 4 h 109"/>
              <a:gd name="T10" fmla="*/ 67 w 152"/>
              <a:gd name="T11" fmla="*/ 0 h 109"/>
              <a:gd name="T12" fmla="*/ 83 w 152"/>
              <a:gd name="T13" fmla="*/ 0 h 109"/>
              <a:gd name="T14" fmla="*/ 104 w 152"/>
              <a:gd name="T15" fmla="*/ 4 h 109"/>
              <a:gd name="T16" fmla="*/ 125 w 152"/>
              <a:gd name="T17" fmla="*/ 16 h 109"/>
              <a:gd name="T18" fmla="*/ 120 w 152"/>
              <a:gd name="T19" fmla="*/ 31 h 109"/>
              <a:gd name="T20" fmla="*/ 145 w 152"/>
              <a:gd name="T21" fmla="*/ 41 h 109"/>
              <a:gd name="T22" fmla="*/ 151 w 152"/>
              <a:gd name="T23" fmla="*/ 67 h 109"/>
              <a:gd name="T24" fmla="*/ 135 w 152"/>
              <a:gd name="T25" fmla="*/ 72 h 109"/>
              <a:gd name="T26" fmla="*/ 125 w 152"/>
              <a:gd name="T27" fmla="*/ 82 h 109"/>
              <a:gd name="T28" fmla="*/ 125 w 152"/>
              <a:gd name="T29" fmla="*/ 108 h 109"/>
              <a:gd name="T30" fmla="*/ 120 w 152"/>
              <a:gd name="T31" fmla="*/ 108 h 109"/>
              <a:gd name="T32" fmla="*/ 94 w 152"/>
              <a:gd name="T33" fmla="*/ 98 h 109"/>
              <a:gd name="T34" fmla="*/ 83 w 152"/>
              <a:gd name="T35" fmla="*/ 72 h 109"/>
              <a:gd name="T36" fmla="*/ 78 w 152"/>
              <a:gd name="T37" fmla="*/ 88 h 109"/>
              <a:gd name="T38" fmla="*/ 41 w 152"/>
              <a:gd name="T39" fmla="*/ 57 h 109"/>
              <a:gd name="T40" fmla="*/ 37 w 152"/>
              <a:gd name="T41" fmla="*/ 47 h 109"/>
              <a:gd name="T42" fmla="*/ 26 w 152"/>
              <a:gd name="T43" fmla="*/ 31 h 109"/>
              <a:gd name="T44" fmla="*/ 16 w 152"/>
              <a:gd name="T45" fmla="*/ 41 h 109"/>
              <a:gd name="T46" fmla="*/ 0 w 152"/>
              <a:gd name="T47" fmla="*/ 31 h 109"/>
              <a:gd name="T48" fmla="*/ 0 w 152"/>
              <a:gd name="T49" fmla="*/ 20 h 109"/>
              <a:gd name="T50" fmla="*/ 0 w 152"/>
              <a:gd name="T51" fmla="*/ 20 h 1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09"/>
              <a:gd name="T80" fmla="*/ 152 w 152"/>
              <a:gd name="T81" fmla="*/ 109 h 1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09">
                <a:moveTo>
                  <a:pt x="0" y="20"/>
                </a:moveTo>
                <a:lnTo>
                  <a:pt x="26" y="4"/>
                </a:lnTo>
                <a:lnTo>
                  <a:pt x="37" y="4"/>
                </a:lnTo>
                <a:lnTo>
                  <a:pt x="41" y="16"/>
                </a:lnTo>
                <a:lnTo>
                  <a:pt x="51" y="4"/>
                </a:lnTo>
                <a:lnTo>
                  <a:pt x="67" y="0"/>
                </a:lnTo>
                <a:lnTo>
                  <a:pt x="83" y="0"/>
                </a:lnTo>
                <a:lnTo>
                  <a:pt x="104" y="4"/>
                </a:lnTo>
                <a:lnTo>
                  <a:pt x="125" y="16"/>
                </a:lnTo>
                <a:lnTo>
                  <a:pt x="120" y="31"/>
                </a:lnTo>
                <a:lnTo>
                  <a:pt x="145" y="41"/>
                </a:lnTo>
                <a:lnTo>
                  <a:pt x="151" y="67"/>
                </a:lnTo>
                <a:lnTo>
                  <a:pt x="135" y="72"/>
                </a:lnTo>
                <a:lnTo>
                  <a:pt x="125" y="82"/>
                </a:lnTo>
                <a:lnTo>
                  <a:pt x="125" y="108"/>
                </a:lnTo>
                <a:lnTo>
                  <a:pt x="120" y="108"/>
                </a:lnTo>
                <a:lnTo>
                  <a:pt x="94" y="98"/>
                </a:lnTo>
                <a:lnTo>
                  <a:pt x="83" y="72"/>
                </a:lnTo>
                <a:lnTo>
                  <a:pt x="78" y="88"/>
                </a:lnTo>
                <a:lnTo>
                  <a:pt x="41" y="57"/>
                </a:lnTo>
                <a:lnTo>
                  <a:pt x="37" y="47"/>
                </a:lnTo>
                <a:lnTo>
                  <a:pt x="26" y="31"/>
                </a:lnTo>
                <a:lnTo>
                  <a:pt x="16" y="41"/>
                </a:lnTo>
                <a:lnTo>
                  <a:pt x="0" y="31"/>
                </a:lnTo>
                <a:lnTo>
                  <a:pt x="0" y="2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1" name="Freeform 248">
            <a:extLst>
              <a:ext uri="{FF2B5EF4-FFF2-40B4-BE49-F238E27FC236}">
                <a16:creationId xmlns:a16="http://schemas.microsoft.com/office/drawing/2014/main" id="{EC519282-FB34-214B-9E3A-C5B84AA67991}"/>
              </a:ext>
            </a:extLst>
          </p:cNvPr>
          <p:cNvSpPr>
            <a:spLocks noChangeArrowheads="1"/>
          </p:cNvSpPr>
          <p:nvPr/>
        </p:nvSpPr>
        <p:spPr bwMode="auto">
          <a:xfrm>
            <a:off x="4952149" y="2968391"/>
            <a:ext cx="35314" cy="43188"/>
          </a:xfrm>
          <a:custGeom>
            <a:avLst/>
            <a:gdLst>
              <a:gd name="T0" fmla="*/ 41 w 58"/>
              <a:gd name="T1" fmla="*/ 68 h 69"/>
              <a:gd name="T2" fmla="*/ 36 w 58"/>
              <a:gd name="T3" fmla="*/ 68 h 69"/>
              <a:gd name="T4" fmla="*/ 26 w 58"/>
              <a:gd name="T5" fmla="*/ 47 h 69"/>
              <a:gd name="T6" fmla="*/ 0 w 58"/>
              <a:gd name="T7" fmla="*/ 16 h 69"/>
              <a:gd name="T8" fmla="*/ 10 w 58"/>
              <a:gd name="T9" fmla="*/ 16 h 69"/>
              <a:gd name="T10" fmla="*/ 16 w 58"/>
              <a:gd name="T11" fmla="*/ 6 h 69"/>
              <a:gd name="T12" fmla="*/ 26 w 58"/>
              <a:gd name="T13" fmla="*/ 16 h 69"/>
              <a:gd name="T14" fmla="*/ 36 w 58"/>
              <a:gd name="T15" fmla="*/ 6 h 69"/>
              <a:gd name="T16" fmla="*/ 41 w 58"/>
              <a:gd name="T17" fmla="*/ 0 h 69"/>
              <a:gd name="T18" fmla="*/ 51 w 58"/>
              <a:gd name="T19" fmla="*/ 0 h 69"/>
              <a:gd name="T20" fmla="*/ 57 w 58"/>
              <a:gd name="T21" fmla="*/ 21 h 69"/>
              <a:gd name="T22" fmla="*/ 41 w 58"/>
              <a:gd name="T23" fmla="*/ 31 h 69"/>
              <a:gd name="T24" fmla="*/ 51 w 58"/>
              <a:gd name="T25" fmla="*/ 42 h 69"/>
              <a:gd name="T26" fmla="*/ 41 w 58"/>
              <a:gd name="T27" fmla="*/ 47 h 69"/>
              <a:gd name="T28" fmla="*/ 41 w 58"/>
              <a:gd name="T29" fmla="*/ 68 h 69"/>
              <a:gd name="T30" fmla="*/ 41 w 58"/>
              <a:gd name="T31" fmla="*/ 68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69"/>
              <a:gd name="T50" fmla="*/ 58 w 58"/>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69">
                <a:moveTo>
                  <a:pt x="41" y="68"/>
                </a:moveTo>
                <a:lnTo>
                  <a:pt x="36" y="68"/>
                </a:lnTo>
                <a:lnTo>
                  <a:pt x="26" y="47"/>
                </a:lnTo>
                <a:lnTo>
                  <a:pt x="0" y="16"/>
                </a:lnTo>
                <a:lnTo>
                  <a:pt x="10" y="16"/>
                </a:lnTo>
                <a:lnTo>
                  <a:pt x="16" y="6"/>
                </a:lnTo>
                <a:lnTo>
                  <a:pt x="26" y="16"/>
                </a:lnTo>
                <a:lnTo>
                  <a:pt x="36" y="6"/>
                </a:lnTo>
                <a:lnTo>
                  <a:pt x="41" y="0"/>
                </a:lnTo>
                <a:lnTo>
                  <a:pt x="51" y="0"/>
                </a:lnTo>
                <a:lnTo>
                  <a:pt x="57" y="21"/>
                </a:lnTo>
                <a:lnTo>
                  <a:pt x="41" y="31"/>
                </a:lnTo>
                <a:lnTo>
                  <a:pt x="51" y="42"/>
                </a:lnTo>
                <a:lnTo>
                  <a:pt x="41" y="47"/>
                </a:lnTo>
                <a:lnTo>
                  <a:pt x="41" y="6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2" name="Freeform 249">
            <a:extLst>
              <a:ext uri="{FF2B5EF4-FFF2-40B4-BE49-F238E27FC236}">
                <a16:creationId xmlns:a16="http://schemas.microsoft.com/office/drawing/2014/main" id="{D51AAC7E-FE48-CA46-872C-C1A50928B5F4}"/>
              </a:ext>
            </a:extLst>
          </p:cNvPr>
          <p:cNvSpPr>
            <a:spLocks noChangeArrowheads="1"/>
          </p:cNvSpPr>
          <p:nvPr/>
        </p:nvSpPr>
        <p:spPr bwMode="auto">
          <a:xfrm>
            <a:off x="4919906" y="2987585"/>
            <a:ext cx="23031" cy="17595"/>
          </a:xfrm>
          <a:custGeom>
            <a:avLst/>
            <a:gdLst>
              <a:gd name="T0" fmla="*/ 37 w 38"/>
              <a:gd name="T1" fmla="*/ 27 h 28"/>
              <a:gd name="T2" fmla="*/ 21 w 38"/>
              <a:gd name="T3" fmla="*/ 27 h 28"/>
              <a:gd name="T4" fmla="*/ 11 w 38"/>
              <a:gd name="T5" fmla="*/ 16 h 28"/>
              <a:gd name="T6" fmla="*/ 0 w 38"/>
              <a:gd name="T7" fmla="*/ 11 h 28"/>
              <a:gd name="T8" fmla="*/ 26 w 38"/>
              <a:gd name="T9" fmla="*/ 0 h 28"/>
              <a:gd name="T10" fmla="*/ 37 w 38"/>
              <a:gd name="T11" fmla="*/ 27 h 28"/>
              <a:gd name="T12" fmla="*/ 37 w 38"/>
              <a:gd name="T13" fmla="*/ 27 h 28"/>
              <a:gd name="T14" fmla="*/ 0 60000 65536"/>
              <a:gd name="T15" fmla="*/ 0 60000 65536"/>
              <a:gd name="T16" fmla="*/ 0 60000 65536"/>
              <a:gd name="T17" fmla="*/ 0 60000 65536"/>
              <a:gd name="T18" fmla="*/ 0 60000 65536"/>
              <a:gd name="T19" fmla="*/ 0 60000 65536"/>
              <a:gd name="T20" fmla="*/ 0 60000 65536"/>
              <a:gd name="T21" fmla="*/ 0 w 38"/>
              <a:gd name="T22" fmla="*/ 0 h 28"/>
              <a:gd name="T23" fmla="*/ 38 w 3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8">
                <a:moveTo>
                  <a:pt x="37" y="27"/>
                </a:moveTo>
                <a:lnTo>
                  <a:pt x="21" y="27"/>
                </a:lnTo>
                <a:lnTo>
                  <a:pt x="11" y="16"/>
                </a:lnTo>
                <a:lnTo>
                  <a:pt x="0" y="11"/>
                </a:lnTo>
                <a:lnTo>
                  <a:pt x="26" y="0"/>
                </a:lnTo>
                <a:lnTo>
                  <a:pt x="37" y="2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3" name="Freeform 250" descr="Diagonales larges vers le bas">
            <a:extLst>
              <a:ext uri="{FF2B5EF4-FFF2-40B4-BE49-F238E27FC236}">
                <a16:creationId xmlns:a16="http://schemas.microsoft.com/office/drawing/2014/main" id="{15A12A33-C9D9-C14A-B3CA-49B9A7F9611F}"/>
              </a:ext>
            </a:extLst>
          </p:cNvPr>
          <p:cNvSpPr>
            <a:spLocks noChangeArrowheads="1"/>
          </p:cNvSpPr>
          <p:nvPr/>
        </p:nvSpPr>
        <p:spPr bwMode="auto">
          <a:xfrm>
            <a:off x="4833923" y="3011579"/>
            <a:ext cx="227240" cy="287925"/>
          </a:xfrm>
          <a:custGeom>
            <a:avLst/>
            <a:gdLst>
              <a:gd name="T0" fmla="*/ 119 w 370"/>
              <a:gd name="T1" fmla="*/ 4 h 452"/>
              <a:gd name="T2" fmla="*/ 150 w 370"/>
              <a:gd name="T3" fmla="*/ 16 h 452"/>
              <a:gd name="T4" fmla="*/ 150 w 370"/>
              <a:gd name="T5" fmla="*/ 31 h 452"/>
              <a:gd name="T6" fmla="*/ 176 w 370"/>
              <a:gd name="T7" fmla="*/ 41 h 452"/>
              <a:gd name="T8" fmla="*/ 186 w 370"/>
              <a:gd name="T9" fmla="*/ 67 h 452"/>
              <a:gd name="T10" fmla="*/ 217 w 370"/>
              <a:gd name="T11" fmla="*/ 47 h 452"/>
              <a:gd name="T12" fmla="*/ 259 w 370"/>
              <a:gd name="T13" fmla="*/ 41 h 452"/>
              <a:gd name="T14" fmla="*/ 300 w 370"/>
              <a:gd name="T15" fmla="*/ 67 h 452"/>
              <a:gd name="T16" fmla="*/ 337 w 370"/>
              <a:gd name="T17" fmla="*/ 108 h 452"/>
              <a:gd name="T18" fmla="*/ 315 w 370"/>
              <a:gd name="T19" fmla="*/ 129 h 452"/>
              <a:gd name="T20" fmla="*/ 337 w 370"/>
              <a:gd name="T21" fmla="*/ 155 h 452"/>
              <a:gd name="T22" fmla="*/ 352 w 370"/>
              <a:gd name="T23" fmla="*/ 180 h 452"/>
              <a:gd name="T24" fmla="*/ 357 w 370"/>
              <a:gd name="T25" fmla="*/ 217 h 452"/>
              <a:gd name="T26" fmla="*/ 357 w 370"/>
              <a:gd name="T27" fmla="*/ 237 h 452"/>
              <a:gd name="T28" fmla="*/ 337 w 370"/>
              <a:gd name="T29" fmla="*/ 248 h 452"/>
              <a:gd name="T30" fmla="*/ 249 w 370"/>
              <a:gd name="T31" fmla="*/ 274 h 452"/>
              <a:gd name="T32" fmla="*/ 249 w 370"/>
              <a:gd name="T33" fmla="*/ 300 h 452"/>
              <a:gd name="T34" fmla="*/ 269 w 370"/>
              <a:gd name="T35" fmla="*/ 325 h 452"/>
              <a:gd name="T36" fmla="*/ 300 w 370"/>
              <a:gd name="T37" fmla="*/ 346 h 452"/>
              <a:gd name="T38" fmla="*/ 315 w 370"/>
              <a:gd name="T39" fmla="*/ 372 h 452"/>
              <a:gd name="T40" fmla="*/ 284 w 370"/>
              <a:gd name="T41" fmla="*/ 398 h 452"/>
              <a:gd name="T42" fmla="*/ 295 w 370"/>
              <a:gd name="T43" fmla="*/ 439 h 452"/>
              <a:gd name="T44" fmla="*/ 259 w 370"/>
              <a:gd name="T45" fmla="*/ 434 h 452"/>
              <a:gd name="T46" fmla="*/ 233 w 370"/>
              <a:gd name="T47" fmla="*/ 439 h 452"/>
              <a:gd name="T48" fmla="*/ 202 w 370"/>
              <a:gd name="T49" fmla="*/ 439 h 452"/>
              <a:gd name="T50" fmla="*/ 186 w 370"/>
              <a:gd name="T51" fmla="*/ 451 h 452"/>
              <a:gd name="T52" fmla="*/ 150 w 370"/>
              <a:gd name="T53" fmla="*/ 434 h 452"/>
              <a:gd name="T54" fmla="*/ 135 w 370"/>
              <a:gd name="T55" fmla="*/ 434 h 452"/>
              <a:gd name="T56" fmla="*/ 124 w 370"/>
              <a:gd name="T57" fmla="*/ 423 h 452"/>
              <a:gd name="T58" fmla="*/ 108 w 370"/>
              <a:gd name="T59" fmla="*/ 423 h 452"/>
              <a:gd name="T60" fmla="*/ 98 w 370"/>
              <a:gd name="T61" fmla="*/ 439 h 452"/>
              <a:gd name="T62" fmla="*/ 82 w 370"/>
              <a:gd name="T63" fmla="*/ 439 h 452"/>
              <a:gd name="T64" fmla="*/ 67 w 370"/>
              <a:gd name="T65" fmla="*/ 439 h 452"/>
              <a:gd name="T66" fmla="*/ 57 w 370"/>
              <a:gd name="T67" fmla="*/ 413 h 452"/>
              <a:gd name="T68" fmla="*/ 93 w 370"/>
              <a:gd name="T69" fmla="*/ 356 h 452"/>
              <a:gd name="T70" fmla="*/ 26 w 370"/>
              <a:gd name="T71" fmla="*/ 325 h 452"/>
              <a:gd name="T72" fmla="*/ 10 w 370"/>
              <a:gd name="T73" fmla="*/ 300 h 452"/>
              <a:gd name="T74" fmla="*/ 10 w 370"/>
              <a:gd name="T75" fmla="*/ 258 h 452"/>
              <a:gd name="T76" fmla="*/ 16 w 370"/>
              <a:gd name="T77" fmla="*/ 217 h 452"/>
              <a:gd name="T78" fmla="*/ 16 w 370"/>
              <a:gd name="T79" fmla="*/ 180 h 452"/>
              <a:gd name="T80" fmla="*/ 26 w 370"/>
              <a:gd name="T81" fmla="*/ 139 h 452"/>
              <a:gd name="T82" fmla="*/ 51 w 370"/>
              <a:gd name="T83" fmla="*/ 114 h 452"/>
              <a:gd name="T84" fmla="*/ 78 w 370"/>
              <a:gd name="T85" fmla="*/ 82 h 452"/>
              <a:gd name="T86" fmla="*/ 93 w 370"/>
              <a:gd name="T87" fmla="*/ 72 h 452"/>
              <a:gd name="T88" fmla="*/ 98 w 370"/>
              <a:gd name="T89" fmla="*/ 67 h 452"/>
              <a:gd name="T90" fmla="*/ 98 w 370"/>
              <a:gd name="T91" fmla="*/ 47 h 452"/>
              <a:gd name="T92" fmla="*/ 98 w 370"/>
              <a:gd name="T93" fmla="*/ 20 h 452"/>
              <a:gd name="T94" fmla="*/ 78 w 370"/>
              <a:gd name="T95" fmla="*/ 4 h 452"/>
              <a:gd name="T96" fmla="*/ 93 w 370"/>
              <a:gd name="T97" fmla="*/ 0 h 4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0"/>
              <a:gd name="T148" fmla="*/ 0 h 452"/>
              <a:gd name="T149" fmla="*/ 370 w 370"/>
              <a:gd name="T150" fmla="*/ 452 h 4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0" h="452">
                <a:moveTo>
                  <a:pt x="93" y="0"/>
                </a:moveTo>
                <a:lnTo>
                  <a:pt x="119" y="4"/>
                </a:lnTo>
                <a:lnTo>
                  <a:pt x="135" y="4"/>
                </a:lnTo>
                <a:lnTo>
                  <a:pt x="150" y="16"/>
                </a:lnTo>
                <a:lnTo>
                  <a:pt x="150" y="20"/>
                </a:lnTo>
                <a:lnTo>
                  <a:pt x="150" y="31"/>
                </a:lnTo>
                <a:lnTo>
                  <a:pt x="161" y="41"/>
                </a:lnTo>
                <a:lnTo>
                  <a:pt x="176" y="41"/>
                </a:lnTo>
                <a:lnTo>
                  <a:pt x="192" y="41"/>
                </a:lnTo>
                <a:lnTo>
                  <a:pt x="186" y="67"/>
                </a:lnTo>
                <a:lnTo>
                  <a:pt x="207" y="67"/>
                </a:lnTo>
                <a:lnTo>
                  <a:pt x="217" y="47"/>
                </a:lnTo>
                <a:lnTo>
                  <a:pt x="249" y="20"/>
                </a:lnTo>
                <a:lnTo>
                  <a:pt x="259" y="41"/>
                </a:lnTo>
                <a:lnTo>
                  <a:pt x="295" y="57"/>
                </a:lnTo>
                <a:lnTo>
                  <a:pt x="300" y="67"/>
                </a:lnTo>
                <a:lnTo>
                  <a:pt x="327" y="82"/>
                </a:lnTo>
                <a:lnTo>
                  <a:pt x="337" y="108"/>
                </a:lnTo>
                <a:lnTo>
                  <a:pt x="315" y="124"/>
                </a:lnTo>
                <a:lnTo>
                  <a:pt x="315" y="129"/>
                </a:lnTo>
                <a:lnTo>
                  <a:pt x="341" y="149"/>
                </a:lnTo>
                <a:lnTo>
                  <a:pt x="337" y="155"/>
                </a:lnTo>
                <a:lnTo>
                  <a:pt x="341" y="180"/>
                </a:lnTo>
                <a:lnTo>
                  <a:pt x="352" y="180"/>
                </a:lnTo>
                <a:lnTo>
                  <a:pt x="352" y="192"/>
                </a:lnTo>
                <a:lnTo>
                  <a:pt x="357" y="217"/>
                </a:lnTo>
                <a:lnTo>
                  <a:pt x="369" y="222"/>
                </a:lnTo>
                <a:lnTo>
                  <a:pt x="357" y="237"/>
                </a:lnTo>
                <a:lnTo>
                  <a:pt x="341" y="237"/>
                </a:lnTo>
                <a:lnTo>
                  <a:pt x="337" y="248"/>
                </a:lnTo>
                <a:lnTo>
                  <a:pt x="259" y="284"/>
                </a:lnTo>
                <a:lnTo>
                  <a:pt x="249" y="274"/>
                </a:lnTo>
                <a:lnTo>
                  <a:pt x="249" y="284"/>
                </a:lnTo>
                <a:lnTo>
                  <a:pt x="249" y="300"/>
                </a:lnTo>
                <a:lnTo>
                  <a:pt x="269" y="305"/>
                </a:lnTo>
                <a:lnTo>
                  <a:pt x="269" y="325"/>
                </a:lnTo>
                <a:lnTo>
                  <a:pt x="295" y="341"/>
                </a:lnTo>
                <a:lnTo>
                  <a:pt x="300" y="346"/>
                </a:lnTo>
                <a:lnTo>
                  <a:pt x="315" y="366"/>
                </a:lnTo>
                <a:lnTo>
                  <a:pt x="315" y="372"/>
                </a:lnTo>
                <a:lnTo>
                  <a:pt x="315" y="393"/>
                </a:lnTo>
                <a:lnTo>
                  <a:pt x="284" y="398"/>
                </a:lnTo>
                <a:lnTo>
                  <a:pt x="284" y="423"/>
                </a:lnTo>
                <a:lnTo>
                  <a:pt x="295" y="439"/>
                </a:lnTo>
                <a:lnTo>
                  <a:pt x="284" y="434"/>
                </a:lnTo>
                <a:lnTo>
                  <a:pt x="259" y="434"/>
                </a:lnTo>
                <a:lnTo>
                  <a:pt x="249" y="439"/>
                </a:lnTo>
                <a:lnTo>
                  <a:pt x="233" y="439"/>
                </a:lnTo>
                <a:lnTo>
                  <a:pt x="207" y="451"/>
                </a:lnTo>
                <a:lnTo>
                  <a:pt x="202" y="439"/>
                </a:lnTo>
                <a:lnTo>
                  <a:pt x="186" y="439"/>
                </a:lnTo>
                <a:lnTo>
                  <a:pt x="186" y="451"/>
                </a:lnTo>
                <a:lnTo>
                  <a:pt x="161" y="439"/>
                </a:lnTo>
                <a:lnTo>
                  <a:pt x="150" y="434"/>
                </a:lnTo>
                <a:lnTo>
                  <a:pt x="139" y="434"/>
                </a:lnTo>
                <a:lnTo>
                  <a:pt x="135" y="434"/>
                </a:lnTo>
                <a:lnTo>
                  <a:pt x="124" y="434"/>
                </a:lnTo>
                <a:lnTo>
                  <a:pt x="124" y="423"/>
                </a:lnTo>
                <a:lnTo>
                  <a:pt x="119" y="423"/>
                </a:lnTo>
                <a:lnTo>
                  <a:pt x="108" y="423"/>
                </a:lnTo>
                <a:lnTo>
                  <a:pt x="98" y="434"/>
                </a:lnTo>
                <a:lnTo>
                  <a:pt x="98" y="439"/>
                </a:lnTo>
                <a:lnTo>
                  <a:pt x="93" y="439"/>
                </a:lnTo>
                <a:lnTo>
                  <a:pt x="82" y="439"/>
                </a:lnTo>
                <a:lnTo>
                  <a:pt x="78" y="439"/>
                </a:lnTo>
                <a:lnTo>
                  <a:pt x="67" y="439"/>
                </a:lnTo>
                <a:lnTo>
                  <a:pt x="57" y="439"/>
                </a:lnTo>
                <a:lnTo>
                  <a:pt x="57" y="413"/>
                </a:lnTo>
                <a:lnTo>
                  <a:pt x="78" y="382"/>
                </a:lnTo>
                <a:lnTo>
                  <a:pt x="93" y="356"/>
                </a:lnTo>
                <a:lnTo>
                  <a:pt x="67" y="346"/>
                </a:lnTo>
                <a:lnTo>
                  <a:pt x="26" y="325"/>
                </a:lnTo>
                <a:lnTo>
                  <a:pt x="26" y="305"/>
                </a:lnTo>
                <a:lnTo>
                  <a:pt x="10" y="300"/>
                </a:lnTo>
                <a:lnTo>
                  <a:pt x="16" y="284"/>
                </a:lnTo>
                <a:lnTo>
                  <a:pt x="10" y="258"/>
                </a:lnTo>
                <a:lnTo>
                  <a:pt x="10" y="237"/>
                </a:lnTo>
                <a:lnTo>
                  <a:pt x="16" y="217"/>
                </a:lnTo>
                <a:lnTo>
                  <a:pt x="0" y="192"/>
                </a:lnTo>
                <a:lnTo>
                  <a:pt x="16" y="180"/>
                </a:lnTo>
                <a:lnTo>
                  <a:pt x="31" y="180"/>
                </a:lnTo>
                <a:lnTo>
                  <a:pt x="26" y="139"/>
                </a:lnTo>
                <a:lnTo>
                  <a:pt x="41" y="139"/>
                </a:lnTo>
                <a:lnTo>
                  <a:pt x="51" y="114"/>
                </a:lnTo>
                <a:lnTo>
                  <a:pt x="41" y="82"/>
                </a:lnTo>
                <a:lnTo>
                  <a:pt x="78" y="82"/>
                </a:lnTo>
                <a:lnTo>
                  <a:pt x="82" y="98"/>
                </a:lnTo>
                <a:lnTo>
                  <a:pt x="93" y="72"/>
                </a:lnTo>
                <a:lnTo>
                  <a:pt x="108" y="72"/>
                </a:lnTo>
                <a:lnTo>
                  <a:pt x="98" y="67"/>
                </a:lnTo>
                <a:lnTo>
                  <a:pt x="108" y="47"/>
                </a:lnTo>
                <a:lnTo>
                  <a:pt x="98" y="47"/>
                </a:lnTo>
                <a:lnTo>
                  <a:pt x="98" y="41"/>
                </a:lnTo>
                <a:lnTo>
                  <a:pt x="98" y="20"/>
                </a:lnTo>
                <a:lnTo>
                  <a:pt x="93" y="4"/>
                </a:lnTo>
                <a:lnTo>
                  <a:pt x="78" y="4"/>
                </a:lnTo>
                <a:lnTo>
                  <a:pt x="82" y="0"/>
                </a:lnTo>
                <a:lnTo>
                  <a:pt x="93"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4" name="Freeform 251" descr="Diagonales larges vers le bas">
            <a:extLst>
              <a:ext uri="{FF2B5EF4-FFF2-40B4-BE49-F238E27FC236}">
                <a16:creationId xmlns:a16="http://schemas.microsoft.com/office/drawing/2014/main" id="{6244F628-3209-E749-8628-A0A4ABB124C5}"/>
              </a:ext>
            </a:extLst>
          </p:cNvPr>
          <p:cNvSpPr>
            <a:spLocks noChangeArrowheads="1"/>
          </p:cNvSpPr>
          <p:nvPr/>
        </p:nvSpPr>
        <p:spPr bwMode="auto">
          <a:xfrm>
            <a:off x="5134862" y="2330155"/>
            <a:ext cx="282514" cy="473478"/>
          </a:xfrm>
          <a:custGeom>
            <a:avLst/>
            <a:gdLst>
              <a:gd name="T0" fmla="*/ 284 w 462"/>
              <a:gd name="T1" fmla="*/ 93 h 740"/>
              <a:gd name="T2" fmla="*/ 315 w 462"/>
              <a:gd name="T3" fmla="*/ 134 h 740"/>
              <a:gd name="T4" fmla="*/ 315 w 462"/>
              <a:gd name="T5" fmla="*/ 196 h 740"/>
              <a:gd name="T6" fmla="*/ 356 w 462"/>
              <a:gd name="T7" fmla="*/ 335 h 740"/>
              <a:gd name="T8" fmla="*/ 356 w 462"/>
              <a:gd name="T9" fmla="*/ 361 h 740"/>
              <a:gd name="T10" fmla="*/ 372 w 462"/>
              <a:gd name="T11" fmla="*/ 377 h 740"/>
              <a:gd name="T12" fmla="*/ 393 w 462"/>
              <a:gd name="T13" fmla="*/ 403 h 740"/>
              <a:gd name="T14" fmla="*/ 419 w 462"/>
              <a:gd name="T15" fmla="*/ 470 h 740"/>
              <a:gd name="T16" fmla="*/ 461 w 462"/>
              <a:gd name="T17" fmla="*/ 496 h 740"/>
              <a:gd name="T18" fmla="*/ 325 w 462"/>
              <a:gd name="T19" fmla="*/ 678 h 740"/>
              <a:gd name="T20" fmla="*/ 263 w 462"/>
              <a:gd name="T21" fmla="*/ 688 h 740"/>
              <a:gd name="T22" fmla="*/ 196 w 462"/>
              <a:gd name="T23" fmla="*/ 713 h 740"/>
              <a:gd name="T24" fmla="*/ 124 w 462"/>
              <a:gd name="T25" fmla="*/ 719 h 740"/>
              <a:gd name="T26" fmla="*/ 139 w 462"/>
              <a:gd name="T27" fmla="*/ 713 h 740"/>
              <a:gd name="T28" fmla="*/ 134 w 462"/>
              <a:gd name="T29" fmla="*/ 713 h 740"/>
              <a:gd name="T30" fmla="*/ 124 w 462"/>
              <a:gd name="T31" fmla="*/ 693 h 740"/>
              <a:gd name="T32" fmla="*/ 87 w 462"/>
              <a:gd name="T33" fmla="*/ 688 h 740"/>
              <a:gd name="T34" fmla="*/ 72 w 462"/>
              <a:gd name="T35" fmla="*/ 651 h 740"/>
              <a:gd name="T36" fmla="*/ 72 w 462"/>
              <a:gd name="T37" fmla="*/ 621 h 740"/>
              <a:gd name="T38" fmla="*/ 67 w 462"/>
              <a:gd name="T39" fmla="*/ 584 h 740"/>
              <a:gd name="T40" fmla="*/ 57 w 462"/>
              <a:gd name="T41" fmla="*/ 527 h 740"/>
              <a:gd name="T42" fmla="*/ 72 w 462"/>
              <a:gd name="T43" fmla="*/ 496 h 740"/>
              <a:gd name="T44" fmla="*/ 98 w 462"/>
              <a:gd name="T45" fmla="*/ 486 h 740"/>
              <a:gd name="T46" fmla="*/ 108 w 462"/>
              <a:gd name="T47" fmla="*/ 470 h 740"/>
              <a:gd name="T48" fmla="*/ 124 w 462"/>
              <a:gd name="T49" fmla="*/ 455 h 740"/>
              <a:gd name="T50" fmla="*/ 155 w 462"/>
              <a:gd name="T51" fmla="*/ 392 h 740"/>
              <a:gd name="T52" fmla="*/ 180 w 462"/>
              <a:gd name="T53" fmla="*/ 361 h 740"/>
              <a:gd name="T54" fmla="*/ 190 w 462"/>
              <a:gd name="T55" fmla="*/ 347 h 740"/>
              <a:gd name="T56" fmla="*/ 165 w 462"/>
              <a:gd name="T57" fmla="*/ 304 h 740"/>
              <a:gd name="T58" fmla="*/ 139 w 462"/>
              <a:gd name="T59" fmla="*/ 294 h 740"/>
              <a:gd name="T60" fmla="*/ 124 w 462"/>
              <a:gd name="T61" fmla="*/ 259 h 740"/>
              <a:gd name="T62" fmla="*/ 114 w 462"/>
              <a:gd name="T63" fmla="*/ 202 h 740"/>
              <a:gd name="T64" fmla="*/ 124 w 462"/>
              <a:gd name="T65" fmla="*/ 186 h 740"/>
              <a:gd name="T66" fmla="*/ 108 w 462"/>
              <a:gd name="T67" fmla="*/ 145 h 740"/>
              <a:gd name="T68" fmla="*/ 57 w 462"/>
              <a:gd name="T69" fmla="*/ 118 h 740"/>
              <a:gd name="T70" fmla="*/ 0 w 462"/>
              <a:gd name="T71" fmla="*/ 77 h 740"/>
              <a:gd name="T72" fmla="*/ 14 w 462"/>
              <a:gd name="T73" fmla="*/ 77 h 740"/>
              <a:gd name="T74" fmla="*/ 14 w 462"/>
              <a:gd name="T75" fmla="*/ 61 h 740"/>
              <a:gd name="T76" fmla="*/ 67 w 462"/>
              <a:gd name="T77" fmla="*/ 93 h 740"/>
              <a:gd name="T78" fmla="*/ 108 w 462"/>
              <a:gd name="T79" fmla="*/ 93 h 740"/>
              <a:gd name="T80" fmla="*/ 134 w 462"/>
              <a:gd name="T81" fmla="*/ 93 h 740"/>
              <a:gd name="T82" fmla="*/ 155 w 462"/>
              <a:gd name="T83" fmla="*/ 103 h 740"/>
              <a:gd name="T84" fmla="*/ 175 w 462"/>
              <a:gd name="T85" fmla="*/ 87 h 740"/>
              <a:gd name="T86" fmla="*/ 175 w 462"/>
              <a:gd name="T87" fmla="*/ 36 h 740"/>
              <a:gd name="T88" fmla="*/ 206 w 462"/>
              <a:gd name="T89" fmla="*/ 10 h 740"/>
              <a:gd name="T90" fmla="*/ 243 w 462"/>
              <a:gd name="T91" fmla="*/ 0 h 740"/>
              <a:gd name="T92" fmla="*/ 274 w 462"/>
              <a:gd name="T93" fmla="*/ 20 h 740"/>
              <a:gd name="T94" fmla="*/ 284 w 462"/>
              <a:gd name="T95" fmla="*/ 51 h 740"/>
              <a:gd name="T96" fmla="*/ 274 w 462"/>
              <a:gd name="T97" fmla="*/ 77 h 7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2"/>
              <a:gd name="T148" fmla="*/ 0 h 740"/>
              <a:gd name="T149" fmla="*/ 462 w 462"/>
              <a:gd name="T150" fmla="*/ 740 h 7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2" h="740">
                <a:moveTo>
                  <a:pt x="274" y="77"/>
                </a:moveTo>
                <a:lnTo>
                  <a:pt x="284" y="93"/>
                </a:lnTo>
                <a:lnTo>
                  <a:pt x="290" y="118"/>
                </a:lnTo>
                <a:lnTo>
                  <a:pt x="315" y="134"/>
                </a:lnTo>
                <a:lnTo>
                  <a:pt x="331" y="149"/>
                </a:lnTo>
                <a:lnTo>
                  <a:pt x="315" y="196"/>
                </a:lnTo>
                <a:lnTo>
                  <a:pt x="366" y="284"/>
                </a:lnTo>
                <a:lnTo>
                  <a:pt x="356" y="335"/>
                </a:lnTo>
                <a:lnTo>
                  <a:pt x="356" y="347"/>
                </a:lnTo>
                <a:lnTo>
                  <a:pt x="356" y="361"/>
                </a:lnTo>
                <a:lnTo>
                  <a:pt x="372" y="361"/>
                </a:lnTo>
                <a:lnTo>
                  <a:pt x="372" y="377"/>
                </a:lnTo>
                <a:lnTo>
                  <a:pt x="372" y="392"/>
                </a:lnTo>
                <a:lnTo>
                  <a:pt x="393" y="403"/>
                </a:lnTo>
                <a:lnTo>
                  <a:pt x="382" y="445"/>
                </a:lnTo>
                <a:lnTo>
                  <a:pt x="419" y="470"/>
                </a:lnTo>
                <a:lnTo>
                  <a:pt x="434" y="476"/>
                </a:lnTo>
                <a:lnTo>
                  <a:pt x="461" y="496"/>
                </a:lnTo>
                <a:lnTo>
                  <a:pt x="409" y="578"/>
                </a:lnTo>
                <a:lnTo>
                  <a:pt x="325" y="678"/>
                </a:lnTo>
                <a:lnTo>
                  <a:pt x="310" y="688"/>
                </a:lnTo>
                <a:lnTo>
                  <a:pt x="263" y="688"/>
                </a:lnTo>
                <a:lnTo>
                  <a:pt x="233" y="703"/>
                </a:lnTo>
                <a:lnTo>
                  <a:pt x="196" y="713"/>
                </a:lnTo>
                <a:lnTo>
                  <a:pt x="149" y="739"/>
                </a:lnTo>
                <a:lnTo>
                  <a:pt x="124" y="719"/>
                </a:lnTo>
                <a:lnTo>
                  <a:pt x="124" y="713"/>
                </a:lnTo>
                <a:lnTo>
                  <a:pt x="139" y="713"/>
                </a:lnTo>
                <a:lnTo>
                  <a:pt x="139" y="693"/>
                </a:lnTo>
                <a:lnTo>
                  <a:pt x="134" y="713"/>
                </a:lnTo>
                <a:lnTo>
                  <a:pt x="124" y="703"/>
                </a:lnTo>
                <a:lnTo>
                  <a:pt x="124" y="693"/>
                </a:lnTo>
                <a:lnTo>
                  <a:pt x="108" y="688"/>
                </a:lnTo>
                <a:lnTo>
                  <a:pt x="87" y="688"/>
                </a:lnTo>
                <a:lnTo>
                  <a:pt x="82" y="678"/>
                </a:lnTo>
                <a:lnTo>
                  <a:pt x="72" y="651"/>
                </a:lnTo>
                <a:lnTo>
                  <a:pt x="82" y="646"/>
                </a:lnTo>
                <a:lnTo>
                  <a:pt x="72" y="621"/>
                </a:lnTo>
                <a:lnTo>
                  <a:pt x="82" y="621"/>
                </a:lnTo>
                <a:lnTo>
                  <a:pt x="67" y="584"/>
                </a:lnTo>
                <a:lnTo>
                  <a:pt x="57" y="537"/>
                </a:lnTo>
                <a:lnTo>
                  <a:pt x="57" y="527"/>
                </a:lnTo>
                <a:lnTo>
                  <a:pt x="72" y="512"/>
                </a:lnTo>
                <a:lnTo>
                  <a:pt x="72" y="496"/>
                </a:lnTo>
                <a:lnTo>
                  <a:pt x="82" y="496"/>
                </a:lnTo>
                <a:lnTo>
                  <a:pt x="98" y="486"/>
                </a:lnTo>
                <a:lnTo>
                  <a:pt x="87" y="476"/>
                </a:lnTo>
                <a:lnTo>
                  <a:pt x="108" y="470"/>
                </a:lnTo>
                <a:lnTo>
                  <a:pt x="108" y="460"/>
                </a:lnTo>
                <a:lnTo>
                  <a:pt x="124" y="455"/>
                </a:lnTo>
                <a:lnTo>
                  <a:pt x="134" y="429"/>
                </a:lnTo>
                <a:lnTo>
                  <a:pt x="155" y="392"/>
                </a:lnTo>
                <a:lnTo>
                  <a:pt x="165" y="377"/>
                </a:lnTo>
                <a:lnTo>
                  <a:pt x="180" y="361"/>
                </a:lnTo>
                <a:lnTo>
                  <a:pt x="196" y="361"/>
                </a:lnTo>
                <a:lnTo>
                  <a:pt x="190" y="347"/>
                </a:lnTo>
                <a:lnTo>
                  <a:pt x="190" y="320"/>
                </a:lnTo>
                <a:lnTo>
                  <a:pt x="165" y="304"/>
                </a:lnTo>
                <a:lnTo>
                  <a:pt x="155" y="294"/>
                </a:lnTo>
                <a:lnTo>
                  <a:pt x="139" y="294"/>
                </a:lnTo>
                <a:lnTo>
                  <a:pt x="134" y="279"/>
                </a:lnTo>
                <a:lnTo>
                  <a:pt x="124" y="259"/>
                </a:lnTo>
                <a:lnTo>
                  <a:pt x="134" y="217"/>
                </a:lnTo>
                <a:lnTo>
                  <a:pt x="114" y="202"/>
                </a:lnTo>
                <a:lnTo>
                  <a:pt x="114" y="196"/>
                </a:lnTo>
                <a:lnTo>
                  <a:pt x="124" y="186"/>
                </a:lnTo>
                <a:lnTo>
                  <a:pt x="108" y="175"/>
                </a:lnTo>
                <a:lnTo>
                  <a:pt x="108" y="145"/>
                </a:lnTo>
                <a:lnTo>
                  <a:pt x="82" y="118"/>
                </a:lnTo>
                <a:lnTo>
                  <a:pt x="57" y="118"/>
                </a:lnTo>
                <a:lnTo>
                  <a:pt x="26" y="103"/>
                </a:lnTo>
                <a:lnTo>
                  <a:pt x="0" y="77"/>
                </a:lnTo>
                <a:lnTo>
                  <a:pt x="0" y="67"/>
                </a:lnTo>
                <a:lnTo>
                  <a:pt x="14" y="77"/>
                </a:lnTo>
                <a:lnTo>
                  <a:pt x="4" y="61"/>
                </a:lnTo>
                <a:lnTo>
                  <a:pt x="14" y="61"/>
                </a:lnTo>
                <a:lnTo>
                  <a:pt x="41" y="67"/>
                </a:lnTo>
                <a:lnTo>
                  <a:pt x="67" y="93"/>
                </a:lnTo>
                <a:lnTo>
                  <a:pt x="87" y="93"/>
                </a:lnTo>
                <a:lnTo>
                  <a:pt x="108" y="93"/>
                </a:lnTo>
                <a:lnTo>
                  <a:pt x="114" y="87"/>
                </a:lnTo>
                <a:lnTo>
                  <a:pt x="134" y="93"/>
                </a:lnTo>
                <a:lnTo>
                  <a:pt x="149" y="103"/>
                </a:lnTo>
                <a:lnTo>
                  <a:pt x="155" y="103"/>
                </a:lnTo>
                <a:lnTo>
                  <a:pt x="155" y="87"/>
                </a:lnTo>
                <a:lnTo>
                  <a:pt x="175" y="87"/>
                </a:lnTo>
                <a:lnTo>
                  <a:pt x="175" y="61"/>
                </a:lnTo>
                <a:lnTo>
                  <a:pt x="175" y="36"/>
                </a:lnTo>
                <a:lnTo>
                  <a:pt x="190" y="10"/>
                </a:lnTo>
                <a:lnTo>
                  <a:pt x="206" y="10"/>
                </a:lnTo>
                <a:lnTo>
                  <a:pt x="217" y="10"/>
                </a:lnTo>
                <a:lnTo>
                  <a:pt x="243" y="0"/>
                </a:lnTo>
                <a:lnTo>
                  <a:pt x="248" y="10"/>
                </a:lnTo>
                <a:lnTo>
                  <a:pt x="274" y="20"/>
                </a:lnTo>
                <a:lnTo>
                  <a:pt x="290" y="36"/>
                </a:lnTo>
                <a:lnTo>
                  <a:pt x="284" y="51"/>
                </a:lnTo>
                <a:lnTo>
                  <a:pt x="274" y="7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5" name="Freeform 252" descr="Diagonales larges vers le bas">
            <a:extLst>
              <a:ext uri="{FF2B5EF4-FFF2-40B4-BE49-F238E27FC236}">
                <a16:creationId xmlns:a16="http://schemas.microsoft.com/office/drawing/2014/main" id="{FEF75944-45B2-2643-8F19-2A5DF7E007EC}"/>
              </a:ext>
            </a:extLst>
          </p:cNvPr>
          <p:cNvSpPr>
            <a:spLocks noChangeArrowheads="1"/>
          </p:cNvSpPr>
          <p:nvPr/>
        </p:nvSpPr>
        <p:spPr bwMode="auto">
          <a:xfrm>
            <a:off x="4560621" y="3163540"/>
            <a:ext cx="331647" cy="311919"/>
          </a:xfrm>
          <a:custGeom>
            <a:avLst/>
            <a:gdLst>
              <a:gd name="T0" fmla="*/ 311 w 540"/>
              <a:gd name="T1" fmla="*/ 11 h 488"/>
              <a:gd name="T2" fmla="*/ 337 w 540"/>
              <a:gd name="T3" fmla="*/ 11 h 488"/>
              <a:gd name="T4" fmla="*/ 353 w 540"/>
              <a:gd name="T5" fmla="*/ 37 h 488"/>
              <a:gd name="T6" fmla="*/ 394 w 540"/>
              <a:gd name="T7" fmla="*/ 52 h 488"/>
              <a:gd name="T8" fmla="*/ 431 w 540"/>
              <a:gd name="T9" fmla="*/ 88 h 488"/>
              <a:gd name="T10" fmla="*/ 456 w 540"/>
              <a:gd name="T11" fmla="*/ 88 h 488"/>
              <a:gd name="T12" fmla="*/ 513 w 540"/>
              <a:gd name="T13" fmla="*/ 109 h 488"/>
              <a:gd name="T14" fmla="*/ 524 w 540"/>
              <a:gd name="T15" fmla="*/ 145 h 488"/>
              <a:gd name="T16" fmla="*/ 503 w 540"/>
              <a:gd name="T17" fmla="*/ 202 h 488"/>
              <a:gd name="T18" fmla="*/ 488 w 540"/>
              <a:gd name="T19" fmla="*/ 217 h 488"/>
              <a:gd name="T20" fmla="*/ 456 w 540"/>
              <a:gd name="T21" fmla="*/ 264 h 488"/>
              <a:gd name="T22" fmla="*/ 472 w 540"/>
              <a:gd name="T23" fmla="*/ 264 h 488"/>
              <a:gd name="T24" fmla="*/ 498 w 540"/>
              <a:gd name="T25" fmla="*/ 295 h 488"/>
              <a:gd name="T26" fmla="*/ 498 w 540"/>
              <a:gd name="T27" fmla="*/ 336 h 488"/>
              <a:gd name="T28" fmla="*/ 488 w 540"/>
              <a:gd name="T29" fmla="*/ 347 h 488"/>
              <a:gd name="T30" fmla="*/ 513 w 540"/>
              <a:gd name="T31" fmla="*/ 393 h 488"/>
              <a:gd name="T32" fmla="*/ 524 w 540"/>
              <a:gd name="T33" fmla="*/ 403 h 488"/>
              <a:gd name="T34" fmla="*/ 513 w 540"/>
              <a:gd name="T35" fmla="*/ 419 h 488"/>
              <a:gd name="T36" fmla="*/ 503 w 540"/>
              <a:gd name="T37" fmla="*/ 419 h 488"/>
              <a:gd name="T38" fmla="*/ 488 w 540"/>
              <a:gd name="T39" fmla="*/ 430 h 488"/>
              <a:gd name="T40" fmla="*/ 472 w 540"/>
              <a:gd name="T41" fmla="*/ 456 h 488"/>
              <a:gd name="T42" fmla="*/ 421 w 540"/>
              <a:gd name="T43" fmla="*/ 446 h 488"/>
              <a:gd name="T44" fmla="*/ 405 w 540"/>
              <a:gd name="T45" fmla="*/ 435 h 488"/>
              <a:gd name="T46" fmla="*/ 389 w 540"/>
              <a:gd name="T47" fmla="*/ 430 h 488"/>
              <a:gd name="T48" fmla="*/ 363 w 540"/>
              <a:gd name="T49" fmla="*/ 430 h 488"/>
              <a:gd name="T50" fmla="*/ 327 w 540"/>
              <a:gd name="T51" fmla="*/ 456 h 488"/>
              <a:gd name="T52" fmla="*/ 311 w 540"/>
              <a:gd name="T53" fmla="*/ 487 h 488"/>
              <a:gd name="T54" fmla="*/ 254 w 540"/>
              <a:gd name="T55" fmla="*/ 471 h 488"/>
              <a:gd name="T56" fmla="*/ 229 w 540"/>
              <a:gd name="T57" fmla="*/ 471 h 488"/>
              <a:gd name="T58" fmla="*/ 145 w 540"/>
              <a:gd name="T59" fmla="*/ 456 h 488"/>
              <a:gd name="T60" fmla="*/ 145 w 540"/>
              <a:gd name="T61" fmla="*/ 373 h 488"/>
              <a:gd name="T62" fmla="*/ 145 w 540"/>
              <a:gd name="T63" fmla="*/ 352 h 488"/>
              <a:gd name="T64" fmla="*/ 172 w 540"/>
              <a:gd name="T65" fmla="*/ 336 h 488"/>
              <a:gd name="T66" fmla="*/ 145 w 540"/>
              <a:gd name="T67" fmla="*/ 305 h 488"/>
              <a:gd name="T68" fmla="*/ 109 w 540"/>
              <a:gd name="T69" fmla="*/ 244 h 488"/>
              <a:gd name="T70" fmla="*/ 94 w 540"/>
              <a:gd name="T71" fmla="*/ 213 h 488"/>
              <a:gd name="T72" fmla="*/ 21 w 540"/>
              <a:gd name="T73" fmla="*/ 186 h 488"/>
              <a:gd name="T74" fmla="*/ 21 w 540"/>
              <a:gd name="T75" fmla="*/ 172 h 488"/>
              <a:gd name="T76" fmla="*/ 27 w 540"/>
              <a:gd name="T77" fmla="*/ 160 h 488"/>
              <a:gd name="T78" fmla="*/ 0 w 540"/>
              <a:gd name="T79" fmla="*/ 156 h 488"/>
              <a:gd name="T80" fmla="*/ 37 w 540"/>
              <a:gd name="T81" fmla="*/ 135 h 488"/>
              <a:gd name="T82" fmla="*/ 68 w 540"/>
              <a:gd name="T83" fmla="*/ 135 h 488"/>
              <a:gd name="T84" fmla="*/ 104 w 540"/>
              <a:gd name="T85" fmla="*/ 145 h 488"/>
              <a:gd name="T86" fmla="*/ 135 w 540"/>
              <a:gd name="T87" fmla="*/ 145 h 488"/>
              <a:gd name="T88" fmla="*/ 119 w 540"/>
              <a:gd name="T89" fmla="*/ 78 h 488"/>
              <a:gd name="T90" fmla="*/ 151 w 540"/>
              <a:gd name="T91" fmla="*/ 78 h 488"/>
              <a:gd name="T92" fmla="*/ 172 w 540"/>
              <a:gd name="T93" fmla="*/ 104 h 488"/>
              <a:gd name="T94" fmla="*/ 202 w 540"/>
              <a:gd name="T95" fmla="*/ 88 h 488"/>
              <a:gd name="T96" fmla="*/ 254 w 540"/>
              <a:gd name="T97" fmla="*/ 68 h 488"/>
              <a:gd name="T98" fmla="*/ 260 w 540"/>
              <a:gd name="T99" fmla="*/ 11 h 488"/>
              <a:gd name="T100" fmla="*/ 311 w 540"/>
              <a:gd name="T101" fmla="*/ 0 h 4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0"/>
              <a:gd name="T154" fmla="*/ 0 h 488"/>
              <a:gd name="T155" fmla="*/ 540 w 540"/>
              <a:gd name="T156" fmla="*/ 488 h 4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0" h="488">
                <a:moveTo>
                  <a:pt x="311" y="0"/>
                </a:moveTo>
                <a:lnTo>
                  <a:pt x="311" y="11"/>
                </a:lnTo>
                <a:lnTo>
                  <a:pt x="327" y="21"/>
                </a:lnTo>
                <a:lnTo>
                  <a:pt x="337" y="11"/>
                </a:lnTo>
                <a:lnTo>
                  <a:pt x="348" y="27"/>
                </a:lnTo>
                <a:lnTo>
                  <a:pt x="353" y="37"/>
                </a:lnTo>
                <a:lnTo>
                  <a:pt x="389" y="68"/>
                </a:lnTo>
                <a:lnTo>
                  <a:pt x="394" y="52"/>
                </a:lnTo>
                <a:lnTo>
                  <a:pt x="405" y="78"/>
                </a:lnTo>
                <a:lnTo>
                  <a:pt x="431" y="88"/>
                </a:lnTo>
                <a:lnTo>
                  <a:pt x="436" y="88"/>
                </a:lnTo>
                <a:lnTo>
                  <a:pt x="456" y="88"/>
                </a:lnTo>
                <a:lnTo>
                  <a:pt x="472" y="88"/>
                </a:lnTo>
                <a:lnTo>
                  <a:pt x="513" y="109"/>
                </a:lnTo>
                <a:lnTo>
                  <a:pt x="539" y="119"/>
                </a:lnTo>
                <a:lnTo>
                  <a:pt x="524" y="145"/>
                </a:lnTo>
                <a:lnTo>
                  <a:pt x="503" y="176"/>
                </a:lnTo>
                <a:lnTo>
                  <a:pt x="503" y="202"/>
                </a:lnTo>
                <a:lnTo>
                  <a:pt x="488" y="202"/>
                </a:lnTo>
                <a:lnTo>
                  <a:pt x="488" y="217"/>
                </a:lnTo>
                <a:lnTo>
                  <a:pt x="472" y="238"/>
                </a:lnTo>
                <a:lnTo>
                  <a:pt x="456" y="264"/>
                </a:lnTo>
                <a:lnTo>
                  <a:pt x="456" y="270"/>
                </a:lnTo>
                <a:lnTo>
                  <a:pt x="472" y="264"/>
                </a:lnTo>
                <a:lnTo>
                  <a:pt x="488" y="280"/>
                </a:lnTo>
                <a:lnTo>
                  <a:pt x="498" y="295"/>
                </a:lnTo>
                <a:lnTo>
                  <a:pt x="488" y="295"/>
                </a:lnTo>
                <a:lnTo>
                  <a:pt x="498" y="336"/>
                </a:lnTo>
                <a:lnTo>
                  <a:pt x="478" y="336"/>
                </a:lnTo>
                <a:lnTo>
                  <a:pt x="488" y="347"/>
                </a:lnTo>
                <a:lnTo>
                  <a:pt x="498" y="389"/>
                </a:lnTo>
                <a:lnTo>
                  <a:pt x="513" y="393"/>
                </a:lnTo>
                <a:lnTo>
                  <a:pt x="529" y="393"/>
                </a:lnTo>
                <a:lnTo>
                  <a:pt x="524" y="403"/>
                </a:lnTo>
                <a:lnTo>
                  <a:pt x="524" y="414"/>
                </a:lnTo>
                <a:lnTo>
                  <a:pt x="513" y="419"/>
                </a:lnTo>
                <a:lnTo>
                  <a:pt x="503" y="414"/>
                </a:lnTo>
                <a:lnTo>
                  <a:pt x="503" y="419"/>
                </a:lnTo>
                <a:lnTo>
                  <a:pt x="503" y="430"/>
                </a:lnTo>
                <a:lnTo>
                  <a:pt x="488" y="430"/>
                </a:lnTo>
                <a:lnTo>
                  <a:pt x="472" y="435"/>
                </a:lnTo>
                <a:lnTo>
                  <a:pt x="472" y="456"/>
                </a:lnTo>
                <a:lnTo>
                  <a:pt x="436" y="456"/>
                </a:lnTo>
                <a:lnTo>
                  <a:pt x="421" y="446"/>
                </a:lnTo>
                <a:lnTo>
                  <a:pt x="415" y="435"/>
                </a:lnTo>
                <a:lnTo>
                  <a:pt x="405" y="435"/>
                </a:lnTo>
                <a:lnTo>
                  <a:pt x="389" y="435"/>
                </a:lnTo>
                <a:lnTo>
                  <a:pt x="389" y="430"/>
                </a:lnTo>
                <a:lnTo>
                  <a:pt x="368" y="430"/>
                </a:lnTo>
                <a:lnTo>
                  <a:pt x="363" y="430"/>
                </a:lnTo>
                <a:lnTo>
                  <a:pt x="353" y="435"/>
                </a:lnTo>
                <a:lnTo>
                  <a:pt x="327" y="456"/>
                </a:lnTo>
                <a:lnTo>
                  <a:pt x="327" y="481"/>
                </a:lnTo>
                <a:lnTo>
                  <a:pt x="311" y="487"/>
                </a:lnTo>
                <a:lnTo>
                  <a:pt x="286" y="481"/>
                </a:lnTo>
                <a:lnTo>
                  <a:pt x="254" y="471"/>
                </a:lnTo>
                <a:lnTo>
                  <a:pt x="229" y="461"/>
                </a:lnTo>
                <a:lnTo>
                  <a:pt x="229" y="471"/>
                </a:lnTo>
                <a:lnTo>
                  <a:pt x="202" y="471"/>
                </a:lnTo>
                <a:lnTo>
                  <a:pt x="145" y="456"/>
                </a:lnTo>
                <a:lnTo>
                  <a:pt x="129" y="430"/>
                </a:lnTo>
                <a:lnTo>
                  <a:pt x="145" y="373"/>
                </a:lnTo>
                <a:lnTo>
                  <a:pt x="151" y="362"/>
                </a:lnTo>
                <a:lnTo>
                  <a:pt x="145" y="352"/>
                </a:lnTo>
                <a:lnTo>
                  <a:pt x="151" y="311"/>
                </a:lnTo>
                <a:lnTo>
                  <a:pt x="172" y="336"/>
                </a:lnTo>
                <a:lnTo>
                  <a:pt x="161" y="311"/>
                </a:lnTo>
                <a:lnTo>
                  <a:pt x="145" y="305"/>
                </a:lnTo>
                <a:lnTo>
                  <a:pt x="145" y="280"/>
                </a:lnTo>
                <a:lnTo>
                  <a:pt x="109" y="244"/>
                </a:lnTo>
                <a:lnTo>
                  <a:pt x="109" y="217"/>
                </a:lnTo>
                <a:lnTo>
                  <a:pt x="94" y="213"/>
                </a:lnTo>
                <a:lnTo>
                  <a:pt x="68" y="202"/>
                </a:lnTo>
                <a:lnTo>
                  <a:pt x="21" y="186"/>
                </a:lnTo>
                <a:lnTo>
                  <a:pt x="11" y="172"/>
                </a:lnTo>
                <a:lnTo>
                  <a:pt x="21" y="172"/>
                </a:lnTo>
                <a:lnTo>
                  <a:pt x="11" y="160"/>
                </a:lnTo>
                <a:lnTo>
                  <a:pt x="27" y="160"/>
                </a:lnTo>
                <a:lnTo>
                  <a:pt x="21" y="156"/>
                </a:lnTo>
                <a:lnTo>
                  <a:pt x="0" y="156"/>
                </a:lnTo>
                <a:lnTo>
                  <a:pt x="11" y="145"/>
                </a:lnTo>
                <a:lnTo>
                  <a:pt x="37" y="135"/>
                </a:lnTo>
                <a:lnTo>
                  <a:pt x="52" y="135"/>
                </a:lnTo>
                <a:lnTo>
                  <a:pt x="68" y="135"/>
                </a:lnTo>
                <a:lnTo>
                  <a:pt x="94" y="156"/>
                </a:lnTo>
                <a:lnTo>
                  <a:pt x="104" y="145"/>
                </a:lnTo>
                <a:lnTo>
                  <a:pt x="119" y="145"/>
                </a:lnTo>
                <a:lnTo>
                  <a:pt x="135" y="145"/>
                </a:lnTo>
                <a:lnTo>
                  <a:pt x="129" y="109"/>
                </a:lnTo>
                <a:lnTo>
                  <a:pt x="119" y="78"/>
                </a:lnTo>
                <a:lnTo>
                  <a:pt x="135" y="78"/>
                </a:lnTo>
                <a:lnTo>
                  <a:pt x="151" y="78"/>
                </a:lnTo>
                <a:lnTo>
                  <a:pt x="151" y="94"/>
                </a:lnTo>
                <a:lnTo>
                  <a:pt x="172" y="104"/>
                </a:lnTo>
                <a:lnTo>
                  <a:pt x="192" y="104"/>
                </a:lnTo>
                <a:lnTo>
                  <a:pt x="202" y="88"/>
                </a:lnTo>
                <a:lnTo>
                  <a:pt x="218" y="78"/>
                </a:lnTo>
                <a:lnTo>
                  <a:pt x="254" y="68"/>
                </a:lnTo>
                <a:lnTo>
                  <a:pt x="260" y="52"/>
                </a:lnTo>
                <a:lnTo>
                  <a:pt x="260" y="11"/>
                </a:lnTo>
                <a:lnTo>
                  <a:pt x="311"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6" name="Freeform 253" descr="Diagonales larges vers le bas">
            <a:extLst>
              <a:ext uri="{FF2B5EF4-FFF2-40B4-BE49-F238E27FC236}">
                <a16:creationId xmlns:a16="http://schemas.microsoft.com/office/drawing/2014/main" id="{5427D4F5-8284-804C-BA70-56ABA588751E}"/>
              </a:ext>
            </a:extLst>
          </p:cNvPr>
          <p:cNvSpPr>
            <a:spLocks noChangeArrowheads="1"/>
          </p:cNvSpPr>
          <p:nvPr/>
        </p:nvSpPr>
        <p:spPr bwMode="auto">
          <a:xfrm>
            <a:off x="4536055" y="2856421"/>
            <a:ext cx="190390" cy="347109"/>
          </a:xfrm>
          <a:custGeom>
            <a:avLst/>
            <a:gdLst>
              <a:gd name="T0" fmla="*/ 10 w 312"/>
              <a:gd name="T1" fmla="*/ 533 h 544"/>
              <a:gd name="T2" fmla="*/ 62 w 312"/>
              <a:gd name="T3" fmla="*/ 480 h 544"/>
              <a:gd name="T4" fmla="*/ 109 w 312"/>
              <a:gd name="T5" fmla="*/ 476 h 544"/>
              <a:gd name="T6" fmla="*/ 104 w 312"/>
              <a:gd name="T7" fmla="*/ 460 h 544"/>
              <a:gd name="T8" fmla="*/ 62 w 312"/>
              <a:gd name="T9" fmla="*/ 439 h 544"/>
              <a:gd name="T10" fmla="*/ 37 w 312"/>
              <a:gd name="T11" fmla="*/ 435 h 544"/>
              <a:gd name="T12" fmla="*/ 78 w 312"/>
              <a:gd name="T13" fmla="*/ 372 h 544"/>
              <a:gd name="T14" fmla="*/ 52 w 312"/>
              <a:gd name="T15" fmla="*/ 372 h 544"/>
              <a:gd name="T16" fmla="*/ 94 w 312"/>
              <a:gd name="T17" fmla="*/ 351 h 544"/>
              <a:gd name="T18" fmla="*/ 119 w 312"/>
              <a:gd name="T19" fmla="*/ 331 h 544"/>
              <a:gd name="T20" fmla="*/ 119 w 312"/>
              <a:gd name="T21" fmla="*/ 300 h 544"/>
              <a:gd name="T22" fmla="*/ 104 w 312"/>
              <a:gd name="T23" fmla="*/ 263 h 544"/>
              <a:gd name="T24" fmla="*/ 119 w 312"/>
              <a:gd name="T25" fmla="*/ 243 h 544"/>
              <a:gd name="T26" fmla="*/ 78 w 312"/>
              <a:gd name="T27" fmla="*/ 247 h 544"/>
              <a:gd name="T28" fmla="*/ 37 w 312"/>
              <a:gd name="T29" fmla="*/ 247 h 544"/>
              <a:gd name="T30" fmla="*/ 52 w 312"/>
              <a:gd name="T31" fmla="*/ 196 h 544"/>
              <a:gd name="T32" fmla="*/ 26 w 312"/>
              <a:gd name="T33" fmla="*/ 181 h 544"/>
              <a:gd name="T34" fmla="*/ 16 w 312"/>
              <a:gd name="T35" fmla="*/ 191 h 544"/>
              <a:gd name="T36" fmla="*/ 37 w 312"/>
              <a:gd name="T37" fmla="*/ 134 h 544"/>
              <a:gd name="T38" fmla="*/ 0 w 312"/>
              <a:gd name="T39" fmla="*/ 124 h 544"/>
              <a:gd name="T40" fmla="*/ 26 w 312"/>
              <a:gd name="T41" fmla="*/ 88 h 544"/>
              <a:gd name="T42" fmla="*/ 16 w 312"/>
              <a:gd name="T43" fmla="*/ 57 h 544"/>
              <a:gd name="T44" fmla="*/ 37 w 312"/>
              <a:gd name="T45" fmla="*/ 30 h 544"/>
              <a:gd name="T46" fmla="*/ 52 w 312"/>
              <a:gd name="T47" fmla="*/ 0 h 544"/>
              <a:gd name="T48" fmla="*/ 119 w 312"/>
              <a:gd name="T49" fmla="*/ 0 h 544"/>
              <a:gd name="T50" fmla="*/ 82 w 312"/>
              <a:gd name="T51" fmla="*/ 46 h 544"/>
              <a:gd name="T52" fmla="*/ 78 w 312"/>
              <a:gd name="T53" fmla="*/ 72 h 544"/>
              <a:gd name="T54" fmla="*/ 160 w 312"/>
              <a:gd name="T55" fmla="*/ 67 h 544"/>
              <a:gd name="T56" fmla="*/ 150 w 312"/>
              <a:gd name="T57" fmla="*/ 108 h 544"/>
              <a:gd name="T58" fmla="*/ 135 w 312"/>
              <a:gd name="T59" fmla="*/ 155 h 544"/>
              <a:gd name="T60" fmla="*/ 104 w 312"/>
              <a:gd name="T61" fmla="*/ 175 h 544"/>
              <a:gd name="T62" fmla="*/ 176 w 312"/>
              <a:gd name="T63" fmla="*/ 217 h 544"/>
              <a:gd name="T64" fmla="*/ 233 w 312"/>
              <a:gd name="T65" fmla="*/ 290 h 544"/>
              <a:gd name="T66" fmla="*/ 233 w 312"/>
              <a:gd name="T67" fmla="*/ 326 h 544"/>
              <a:gd name="T68" fmla="*/ 243 w 312"/>
              <a:gd name="T69" fmla="*/ 367 h 544"/>
              <a:gd name="T70" fmla="*/ 259 w 312"/>
              <a:gd name="T71" fmla="*/ 372 h 544"/>
              <a:gd name="T72" fmla="*/ 311 w 312"/>
              <a:gd name="T73" fmla="*/ 392 h 544"/>
              <a:gd name="T74" fmla="*/ 280 w 312"/>
              <a:gd name="T75" fmla="*/ 439 h 544"/>
              <a:gd name="T76" fmla="*/ 259 w 312"/>
              <a:gd name="T77" fmla="*/ 460 h 544"/>
              <a:gd name="T78" fmla="*/ 280 w 312"/>
              <a:gd name="T79" fmla="*/ 492 h 544"/>
              <a:gd name="T80" fmla="*/ 217 w 312"/>
              <a:gd name="T81" fmla="*/ 492 h 544"/>
              <a:gd name="T82" fmla="*/ 160 w 312"/>
              <a:gd name="T83" fmla="*/ 502 h 544"/>
              <a:gd name="T84" fmla="*/ 104 w 312"/>
              <a:gd name="T85" fmla="*/ 507 h 544"/>
              <a:gd name="T86" fmla="*/ 68 w 312"/>
              <a:gd name="T87" fmla="*/ 527 h 544"/>
              <a:gd name="T88" fmla="*/ 26 w 312"/>
              <a:gd name="T89" fmla="*/ 543 h 5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2"/>
              <a:gd name="T136" fmla="*/ 0 h 544"/>
              <a:gd name="T137" fmla="*/ 312 w 312"/>
              <a:gd name="T138" fmla="*/ 544 h 5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2" h="544">
                <a:moveTo>
                  <a:pt x="26" y="543"/>
                </a:moveTo>
                <a:lnTo>
                  <a:pt x="10" y="533"/>
                </a:lnTo>
                <a:lnTo>
                  <a:pt x="37" y="517"/>
                </a:lnTo>
                <a:lnTo>
                  <a:pt x="62" y="480"/>
                </a:lnTo>
                <a:lnTo>
                  <a:pt x="78" y="476"/>
                </a:lnTo>
                <a:lnTo>
                  <a:pt x="109" y="476"/>
                </a:lnTo>
                <a:lnTo>
                  <a:pt x="125" y="450"/>
                </a:lnTo>
                <a:lnTo>
                  <a:pt x="104" y="460"/>
                </a:lnTo>
                <a:lnTo>
                  <a:pt x="68" y="450"/>
                </a:lnTo>
                <a:lnTo>
                  <a:pt x="62" y="439"/>
                </a:lnTo>
                <a:lnTo>
                  <a:pt x="41" y="450"/>
                </a:lnTo>
                <a:lnTo>
                  <a:pt x="37" y="435"/>
                </a:lnTo>
                <a:lnTo>
                  <a:pt x="78" y="398"/>
                </a:lnTo>
                <a:lnTo>
                  <a:pt x="78" y="372"/>
                </a:lnTo>
                <a:lnTo>
                  <a:pt x="62" y="372"/>
                </a:lnTo>
                <a:lnTo>
                  <a:pt x="52" y="372"/>
                </a:lnTo>
                <a:lnTo>
                  <a:pt x="62" y="367"/>
                </a:lnTo>
                <a:lnTo>
                  <a:pt x="94" y="351"/>
                </a:lnTo>
                <a:lnTo>
                  <a:pt x="125" y="351"/>
                </a:lnTo>
                <a:lnTo>
                  <a:pt x="119" y="331"/>
                </a:lnTo>
                <a:lnTo>
                  <a:pt x="119" y="310"/>
                </a:lnTo>
                <a:lnTo>
                  <a:pt x="119" y="300"/>
                </a:lnTo>
                <a:lnTo>
                  <a:pt x="109" y="300"/>
                </a:lnTo>
                <a:lnTo>
                  <a:pt x="104" y="263"/>
                </a:lnTo>
                <a:lnTo>
                  <a:pt x="104" y="259"/>
                </a:lnTo>
                <a:lnTo>
                  <a:pt x="119" y="243"/>
                </a:lnTo>
                <a:lnTo>
                  <a:pt x="104" y="243"/>
                </a:lnTo>
                <a:lnTo>
                  <a:pt x="78" y="247"/>
                </a:lnTo>
                <a:lnTo>
                  <a:pt x="52" y="259"/>
                </a:lnTo>
                <a:lnTo>
                  <a:pt x="37" y="247"/>
                </a:lnTo>
                <a:lnTo>
                  <a:pt x="52" y="206"/>
                </a:lnTo>
                <a:lnTo>
                  <a:pt x="52" y="196"/>
                </a:lnTo>
                <a:lnTo>
                  <a:pt x="52" y="181"/>
                </a:lnTo>
                <a:lnTo>
                  <a:pt x="26" y="181"/>
                </a:lnTo>
                <a:lnTo>
                  <a:pt x="16" y="217"/>
                </a:lnTo>
                <a:lnTo>
                  <a:pt x="16" y="191"/>
                </a:lnTo>
                <a:lnTo>
                  <a:pt x="16" y="155"/>
                </a:lnTo>
                <a:lnTo>
                  <a:pt x="37" y="134"/>
                </a:lnTo>
                <a:lnTo>
                  <a:pt x="16" y="139"/>
                </a:lnTo>
                <a:lnTo>
                  <a:pt x="0" y="124"/>
                </a:lnTo>
                <a:lnTo>
                  <a:pt x="16" y="108"/>
                </a:lnTo>
                <a:lnTo>
                  <a:pt x="26" y="88"/>
                </a:lnTo>
                <a:lnTo>
                  <a:pt x="10" y="82"/>
                </a:lnTo>
                <a:lnTo>
                  <a:pt x="16" y="57"/>
                </a:lnTo>
                <a:lnTo>
                  <a:pt x="37" y="46"/>
                </a:lnTo>
                <a:lnTo>
                  <a:pt x="37" y="30"/>
                </a:lnTo>
                <a:lnTo>
                  <a:pt x="41" y="30"/>
                </a:lnTo>
                <a:lnTo>
                  <a:pt x="52" y="0"/>
                </a:lnTo>
                <a:lnTo>
                  <a:pt x="82" y="4"/>
                </a:lnTo>
                <a:lnTo>
                  <a:pt x="119" y="0"/>
                </a:lnTo>
                <a:lnTo>
                  <a:pt x="119" y="26"/>
                </a:lnTo>
                <a:lnTo>
                  <a:pt x="82" y="46"/>
                </a:lnTo>
                <a:lnTo>
                  <a:pt x="82" y="57"/>
                </a:lnTo>
                <a:lnTo>
                  <a:pt x="78" y="72"/>
                </a:lnTo>
                <a:lnTo>
                  <a:pt x="104" y="67"/>
                </a:lnTo>
                <a:lnTo>
                  <a:pt x="160" y="67"/>
                </a:lnTo>
                <a:lnTo>
                  <a:pt x="170" y="82"/>
                </a:lnTo>
                <a:lnTo>
                  <a:pt x="150" y="108"/>
                </a:lnTo>
                <a:lnTo>
                  <a:pt x="125" y="149"/>
                </a:lnTo>
                <a:lnTo>
                  <a:pt x="135" y="155"/>
                </a:lnTo>
                <a:lnTo>
                  <a:pt x="119" y="165"/>
                </a:lnTo>
                <a:lnTo>
                  <a:pt x="104" y="175"/>
                </a:lnTo>
                <a:lnTo>
                  <a:pt x="135" y="175"/>
                </a:lnTo>
                <a:lnTo>
                  <a:pt x="176" y="217"/>
                </a:lnTo>
                <a:lnTo>
                  <a:pt x="202" y="263"/>
                </a:lnTo>
                <a:lnTo>
                  <a:pt x="233" y="290"/>
                </a:lnTo>
                <a:lnTo>
                  <a:pt x="243" y="326"/>
                </a:lnTo>
                <a:lnTo>
                  <a:pt x="233" y="326"/>
                </a:lnTo>
                <a:lnTo>
                  <a:pt x="254" y="357"/>
                </a:lnTo>
                <a:lnTo>
                  <a:pt x="243" y="367"/>
                </a:lnTo>
                <a:lnTo>
                  <a:pt x="254" y="382"/>
                </a:lnTo>
                <a:lnTo>
                  <a:pt x="259" y="372"/>
                </a:lnTo>
                <a:lnTo>
                  <a:pt x="280" y="367"/>
                </a:lnTo>
                <a:lnTo>
                  <a:pt x="311" y="392"/>
                </a:lnTo>
                <a:lnTo>
                  <a:pt x="295" y="435"/>
                </a:lnTo>
                <a:lnTo>
                  <a:pt x="280" y="439"/>
                </a:lnTo>
                <a:lnTo>
                  <a:pt x="270" y="450"/>
                </a:lnTo>
                <a:lnTo>
                  <a:pt x="259" y="460"/>
                </a:lnTo>
                <a:lnTo>
                  <a:pt x="295" y="465"/>
                </a:lnTo>
                <a:lnTo>
                  <a:pt x="280" y="492"/>
                </a:lnTo>
                <a:lnTo>
                  <a:pt x="254" y="502"/>
                </a:lnTo>
                <a:lnTo>
                  <a:pt x="217" y="492"/>
                </a:lnTo>
                <a:lnTo>
                  <a:pt x="202" y="492"/>
                </a:lnTo>
                <a:lnTo>
                  <a:pt x="160" y="502"/>
                </a:lnTo>
                <a:lnTo>
                  <a:pt x="125" y="502"/>
                </a:lnTo>
                <a:lnTo>
                  <a:pt x="104" y="507"/>
                </a:lnTo>
                <a:lnTo>
                  <a:pt x="82" y="527"/>
                </a:lnTo>
                <a:lnTo>
                  <a:pt x="68" y="527"/>
                </a:lnTo>
                <a:lnTo>
                  <a:pt x="26" y="54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7" name="Freeform 254" descr="Diagonales larges vers le bas">
            <a:extLst>
              <a:ext uri="{FF2B5EF4-FFF2-40B4-BE49-F238E27FC236}">
                <a16:creationId xmlns:a16="http://schemas.microsoft.com/office/drawing/2014/main" id="{8C7A8093-E41F-2841-A9EA-C4648D3E35B2}"/>
              </a:ext>
            </a:extLst>
          </p:cNvPr>
          <p:cNvSpPr>
            <a:spLocks noChangeArrowheads="1"/>
          </p:cNvSpPr>
          <p:nvPr/>
        </p:nvSpPr>
        <p:spPr bwMode="auto">
          <a:xfrm>
            <a:off x="4491528" y="2998783"/>
            <a:ext cx="59880" cy="49588"/>
          </a:xfrm>
          <a:custGeom>
            <a:avLst/>
            <a:gdLst>
              <a:gd name="T0" fmla="*/ 26 w 99"/>
              <a:gd name="T1" fmla="*/ 21 h 79"/>
              <a:gd name="T2" fmla="*/ 41 w 99"/>
              <a:gd name="T3" fmla="*/ 11 h 79"/>
              <a:gd name="T4" fmla="*/ 67 w 99"/>
              <a:gd name="T5" fmla="*/ 0 h 79"/>
              <a:gd name="T6" fmla="*/ 72 w 99"/>
              <a:gd name="T7" fmla="*/ 0 h 79"/>
              <a:gd name="T8" fmla="*/ 88 w 99"/>
              <a:gd name="T9" fmla="*/ 26 h 79"/>
              <a:gd name="T10" fmla="*/ 82 w 99"/>
              <a:gd name="T11" fmla="*/ 37 h 79"/>
              <a:gd name="T12" fmla="*/ 88 w 99"/>
              <a:gd name="T13" fmla="*/ 37 h 79"/>
              <a:gd name="T14" fmla="*/ 98 w 99"/>
              <a:gd name="T15" fmla="*/ 62 h 79"/>
              <a:gd name="T16" fmla="*/ 72 w 99"/>
              <a:gd name="T17" fmla="*/ 78 h 79"/>
              <a:gd name="T18" fmla="*/ 67 w 99"/>
              <a:gd name="T19" fmla="*/ 68 h 79"/>
              <a:gd name="T20" fmla="*/ 57 w 99"/>
              <a:gd name="T21" fmla="*/ 68 h 79"/>
              <a:gd name="T22" fmla="*/ 31 w 99"/>
              <a:gd name="T23" fmla="*/ 41 h 79"/>
              <a:gd name="T24" fmla="*/ 31 w 99"/>
              <a:gd name="T25" fmla="*/ 52 h 79"/>
              <a:gd name="T26" fmla="*/ 31 w 99"/>
              <a:gd name="T27" fmla="*/ 62 h 79"/>
              <a:gd name="T28" fmla="*/ 26 w 99"/>
              <a:gd name="T29" fmla="*/ 68 h 79"/>
              <a:gd name="T30" fmla="*/ 6 w 99"/>
              <a:gd name="T31" fmla="*/ 62 h 79"/>
              <a:gd name="T32" fmla="*/ 0 w 99"/>
              <a:gd name="T33" fmla="*/ 41 h 79"/>
              <a:gd name="T34" fmla="*/ 6 w 99"/>
              <a:gd name="T35" fmla="*/ 37 h 79"/>
              <a:gd name="T36" fmla="*/ 6 w 99"/>
              <a:gd name="T37" fmla="*/ 26 h 79"/>
              <a:gd name="T38" fmla="*/ 26 w 99"/>
              <a:gd name="T39" fmla="*/ 21 h 79"/>
              <a:gd name="T40" fmla="*/ 26 w 99"/>
              <a:gd name="T41" fmla="*/ 2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79"/>
              <a:gd name="T65" fmla="*/ 99 w 99"/>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79">
                <a:moveTo>
                  <a:pt x="26" y="21"/>
                </a:moveTo>
                <a:lnTo>
                  <a:pt x="41" y="11"/>
                </a:lnTo>
                <a:lnTo>
                  <a:pt x="67" y="0"/>
                </a:lnTo>
                <a:lnTo>
                  <a:pt x="72" y="0"/>
                </a:lnTo>
                <a:lnTo>
                  <a:pt x="88" y="26"/>
                </a:lnTo>
                <a:lnTo>
                  <a:pt x="82" y="37"/>
                </a:lnTo>
                <a:lnTo>
                  <a:pt x="88" y="37"/>
                </a:lnTo>
                <a:lnTo>
                  <a:pt x="98" y="62"/>
                </a:lnTo>
                <a:lnTo>
                  <a:pt x="72" y="78"/>
                </a:lnTo>
                <a:lnTo>
                  <a:pt x="67" y="68"/>
                </a:lnTo>
                <a:lnTo>
                  <a:pt x="57" y="68"/>
                </a:lnTo>
                <a:lnTo>
                  <a:pt x="31" y="41"/>
                </a:lnTo>
                <a:lnTo>
                  <a:pt x="31" y="52"/>
                </a:lnTo>
                <a:lnTo>
                  <a:pt x="31" y="62"/>
                </a:lnTo>
                <a:lnTo>
                  <a:pt x="26" y="68"/>
                </a:lnTo>
                <a:lnTo>
                  <a:pt x="6" y="62"/>
                </a:lnTo>
                <a:lnTo>
                  <a:pt x="0" y="41"/>
                </a:lnTo>
                <a:lnTo>
                  <a:pt x="6" y="37"/>
                </a:lnTo>
                <a:lnTo>
                  <a:pt x="6" y="26"/>
                </a:lnTo>
                <a:lnTo>
                  <a:pt x="26" y="2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8" name="Freeform 255">
            <a:extLst>
              <a:ext uri="{FF2B5EF4-FFF2-40B4-BE49-F238E27FC236}">
                <a16:creationId xmlns:a16="http://schemas.microsoft.com/office/drawing/2014/main" id="{8191E710-1712-EA4F-A999-3806FA4DF397}"/>
              </a:ext>
            </a:extLst>
          </p:cNvPr>
          <p:cNvSpPr>
            <a:spLocks noChangeArrowheads="1"/>
          </p:cNvSpPr>
          <p:nvPr/>
        </p:nvSpPr>
        <p:spPr bwMode="auto">
          <a:xfrm>
            <a:off x="4516095" y="2866018"/>
            <a:ext cx="16889" cy="27193"/>
          </a:xfrm>
          <a:custGeom>
            <a:avLst/>
            <a:gdLst>
              <a:gd name="T0" fmla="*/ 0 w 27"/>
              <a:gd name="T1" fmla="*/ 41 h 42"/>
              <a:gd name="T2" fmla="*/ 0 w 27"/>
              <a:gd name="T3" fmla="*/ 30 h 42"/>
              <a:gd name="T4" fmla="*/ 0 w 27"/>
              <a:gd name="T5" fmla="*/ 25 h 42"/>
              <a:gd name="T6" fmla="*/ 0 w 27"/>
              <a:gd name="T7" fmla="*/ 14 h 42"/>
              <a:gd name="T8" fmla="*/ 6 w 27"/>
              <a:gd name="T9" fmla="*/ 14 h 42"/>
              <a:gd name="T10" fmla="*/ 6 w 27"/>
              <a:gd name="T11" fmla="*/ 10 h 42"/>
              <a:gd name="T12" fmla="*/ 26 w 27"/>
              <a:gd name="T13" fmla="*/ 0 h 42"/>
              <a:gd name="T14" fmla="*/ 26 w 27"/>
              <a:gd name="T15" fmla="*/ 10 h 42"/>
              <a:gd name="T16" fmla="*/ 16 w 27"/>
              <a:gd name="T17" fmla="*/ 25 h 42"/>
              <a:gd name="T18" fmla="*/ 26 w 27"/>
              <a:gd name="T19" fmla="*/ 25 h 42"/>
              <a:gd name="T20" fmla="*/ 16 w 27"/>
              <a:gd name="T21" fmla="*/ 30 h 42"/>
              <a:gd name="T22" fmla="*/ 0 w 27"/>
              <a:gd name="T23" fmla="*/ 41 h 42"/>
              <a:gd name="T24" fmla="*/ 0 w 27"/>
              <a:gd name="T25" fmla="*/ 4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42"/>
              <a:gd name="T41" fmla="*/ 27 w 27"/>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42">
                <a:moveTo>
                  <a:pt x="0" y="41"/>
                </a:moveTo>
                <a:lnTo>
                  <a:pt x="0" y="30"/>
                </a:lnTo>
                <a:lnTo>
                  <a:pt x="0" y="25"/>
                </a:lnTo>
                <a:lnTo>
                  <a:pt x="0" y="14"/>
                </a:lnTo>
                <a:lnTo>
                  <a:pt x="6" y="14"/>
                </a:lnTo>
                <a:lnTo>
                  <a:pt x="6" y="10"/>
                </a:lnTo>
                <a:lnTo>
                  <a:pt x="26" y="0"/>
                </a:lnTo>
                <a:lnTo>
                  <a:pt x="26" y="10"/>
                </a:lnTo>
                <a:lnTo>
                  <a:pt x="16" y="25"/>
                </a:lnTo>
                <a:lnTo>
                  <a:pt x="26" y="25"/>
                </a:lnTo>
                <a:lnTo>
                  <a:pt x="16" y="30"/>
                </a:lnTo>
                <a:lnTo>
                  <a:pt x="0"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59" name="Freeform 256">
            <a:extLst>
              <a:ext uri="{FF2B5EF4-FFF2-40B4-BE49-F238E27FC236}">
                <a16:creationId xmlns:a16="http://schemas.microsoft.com/office/drawing/2014/main" id="{BDF7BE0B-8588-D045-A6F2-88FE4D405DC3}"/>
              </a:ext>
            </a:extLst>
          </p:cNvPr>
          <p:cNvSpPr>
            <a:spLocks noChangeArrowheads="1"/>
          </p:cNvSpPr>
          <p:nvPr/>
        </p:nvSpPr>
        <p:spPr bwMode="auto">
          <a:xfrm>
            <a:off x="4520701" y="2899608"/>
            <a:ext cx="24567" cy="19195"/>
          </a:xfrm>
          <a:custGeom>
            <a:avLst/>
            <a:gdLst>
              <a:gd name="T0" fmla="*/ 35 w 42"/>
              <a:gd name="T1" fmla="*/ 31 h 32"/>
              <a:gd name="T2" fmla="*/ 25 w 42"/>
              <a:gd name="T3" fmla="*/ 31 h 32"/>
              <a:gd name="T4" fmla="*/ 35 w 42"/>
              <a:gd name="T5" fmla="*/ 31 h 32"/>
              <a:gd name="T6" fmla="*/ 20 w 42"/>
              <a:gd name="T7" fmla="*/ 31 h 32"/>
              <a:gd name="T8" fmla="*/ 10 w 42"/>
              <a:gd name="T9" fmla="*/ 15 h 32"/>
              <a:gd name="T10" fmla="*/ 0 w 42"/>
              <a:gd name="T11" fmla="*/ 15 h 32"/>
              <a:gd name="T12" fmla="*/ 10 w 42"/>
              <a:gd name="T13" fmla="*/ 0 h 32"/>
              <a:gd name="T14" fmla="*/ 20 w 42"/>
              <a:gd name="T15" fmla="*/ 6 h 32"/>
              <a:gd name="T16" fmla="*/ 20 w 42"/>
              <a:gd name="T17" fmla="*/ 0 h 32"/>
              <a:gd name="T18" fmla="*/ 25 w 42"/>
              <a:gd name="T19" fmla="*/ 0 h 32"/>
              <a:gd name="T20" fmla="*/ 25 w 42"/>
              <a:gd name="T21" fmla="*/ 21 h 32"/>
              <a:gd name="T22" fmla="*/ 41 w 42"/>
              <a:gd name="T23" fmla="*/ 21 h 32"/>
              <a:gd name="T24" fmla="*/ 35 w 42"/>
              <a:gd name="T25" fmla="*/ 31 h 32"/>
              <a:gd name="T26" fmla="*/ 35 w 42"/>
              <a:gd name="T27" fmla="*/ 31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2"/>
              <a:gd name="T44" fmla="*/ 42 w 42"/>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2">
                <a:moveTo>
                  <a:pt x="35" y="31"/>
                </a:moveTo>
                <a:lnTo>
                  <a:pt x="25" y="31"/>
                </a:lnTo>
                <a:lnTo>
                  <a:pt x="35" y="31"/>
                </a:lnTo>
                <a:lnTo>
                  <a:pt x="20" y="31"/>
                </a:lnTo>
                <a:lnTo>
                  <a:pt x="10" y="15"/>
                </a:lnTo>
                <a:lnTo>
                  <a:pt x="0" y="15"/>
                </a:lnTo>
                <a:lnTo>
                  <a:pt x="10" y="0"/>
                </a:lnTo>
                <a:lnTo>
                  <a:pt x="20" y="6"/>
                </a:lnTo>
                <a:lnTo>
                  <a:pt x="20" y="0"/>
                </a:lnTo>
                <a:lnTo>
                  <a:pt x="25" y="0"/>
                </a:lnTo>
                <a:lnTo>
                  <a:pt x="25" y="21"/>
                </a:lnTo>
                <a:lnTo>
                  <a:pt x="41" y="21"/>
                </a:lnTo>
                <a:lnTo>
                  <a:pt x="35"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0" name="Freeform 257">
            <a:extLst>
              <a:ext uri="{FF2B5EF4-FFF2-40B4-BE49-F238E27FC236}">
                <a16:creationId xmlns:a16="http://schemas.microsoft.com/office/drawing/2014/main" id="{370018F4-3048-8946-8EA7-DAB5EA858916}"/>
              </a:ext>
            </a:extLst>
          </p:cNvPr>
          <p:cNvSpPr>
            <a:spLocks noChangeArrowheads="1"/>
          </p:cNvSpPr>
          <p:nvPr/>
        </p:nvSpPr>
        <p:spPr bwMode="auto">
          <a:xfrm>
            <a:off x="4643534" y="2770043"/>
            <a:ext cx="15354" cy="31991"/>
          </a:xfrm>
          <a:custGeom>
            <a:avLst/>
            <a:gdLst>
              <a:gd name="T0" fmla="*/ 10 w 27"/>
              <a:gd name="T1" fmla="*/ 51 h 52"/>
              <a:gd name="T2" fmla="*/ 10 w 27"/>
              <a:gd name="T3" fmla="*/ 31 h 52"/>
              <a:gd name="T4" fmla="*/ 0 w 27"/>
              <a:gd name="T5" fmla="*/ 25 h 52"/>
              <a:gd name="T6" fmla="*/ 10 w 27"/>
              <a:gd name="T7" fmla="*/ 25 h 52"/>
              <a:gd name="T8" fmla="*/ 0 w 27"/>
              <a:gd name="T9" fmla="*/ 6 h 52"/>
              <a:gd name="T10" fmla="*/ 16 w 27"/>
              <a:gd name="T11" fmla="*/ 0 h 52"/>
              <a:gd name="T12" fmla="*/ 16 w 27"/>
              <a:gd name="T13" fmla="*/ 15 h 52"/>
              <a:gd name="T14" fmla="*/ 26 w 27"/>
              <a:gd name="T15" fmla="*/ 31 h 52"/>
              <a:gd name="T16" fmla="*/ 10 w 27"/>
              <a:gd name="T17" fmla="*/ 51 h 52"/>
              <a:gd name="T18" fmla="*/ 10 w 27"/>
              <a:gd name="T19" fmla="*/ 5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52"/>
              <a:gd name="T32" fmla="*/ 27 w 27"/>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52">
                <a:moveTo>
                  <a:pt x="10" y="51"/>
                </a:moveTo>
                <a:lnTo>
                  <a:pt x="10" y="31"/>
                </a:lnTo>
                <a:lnTo>
                  <a:pt x="0" y="25"/>
                </a:lnTo>
                <a:lnTo>
                  <a:pt x="10" y="25"/>
                </a:lnTo>
                <a:lnTo>
                  <a:pt x="0" y="6"/>
                </a:lnTo>
                <a:lnTo>
                  <a:pt x="16" y="0"/>
                </a:lnTo>
                <a:lnTo>
                  <a:pt x="16" y="15"/>
                </a:lnTo>
                <a:lnTo>
                  <a:pt x="26" y="31"/>
                </a:lnTo>
                <a:lnTo>
                  <a:pt x="10" y="5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1" name="Freeform 258">
            <a:extLst>
              <a:ext uri="{FF2B5EF4-FFF2-40B4-BE49-F238E27FC236}">
                <a16:creationId xmlns:a16="http://schemas.microsoft.com/office/drawing/2014/main" id="{16D42E28-6769-084F-9414-A36325DB9FEE}"/>
              </a:ext>
            </a:extLst>
          </p:cNvPr>
          <p:cNvSpPr>
            <a:spLocks noChangeArrowheads="1"/>
          </p:cNvSpPr>
          <p:nvPr/>
        </p:nvSpPr>
        <p:spPr bwMode="auto">
          <a:xfrm>
            <a:off x="4516095" y="2693262"/>
            <a:ext cx="16889" cy="17595"/>
          </a:xfrm>
          <a:custGeom>
            <a:avLst/>
            <a:gdLst>
              <a:gd name="T0" fmla="*/ 16 w 27"/>
              <a:gd name="T1" fmla="*/ 26 h 27"/>
              <a:gd name="T2" fmla="*/ 0 w 27"/>
              <a:gd name="T3" fmla="*/ 10 h 27"/>
              <a:gd name="T4" fmla="*/ 6 w 27"/>
              <a:gd name="T5" fmla="*/ 0 h 27"/>
              <a:gd name="T6" fmla="*/ 26 w 27"/>
              <a:gd name="T7" fmla="*/ 16 h 27"/>
              <a:gd name="T8" fmla="*/ 16 w 27"/>
              <a:gd name="T9" fmla="*/ 26 h 27"/>
              <a:gd name="T10" fmla="*/ 16 w 27"/>
              <a:gd name="T11" fmla="*/ 26 h 27"/>
              <a:gd name="T12" fmla="*/ 0 60000 65536"/>
              <a:gd name="T13" fmla="*/ 0 60000 65536"/>
              <a:gd name="T14" fmla="*/ 0 60000 65536"/>
              <a:gd name="T15" fmla="*/ 0 60000 65536"/>
              <a:gd name="T16" fmla="*/ 0 60000 65536"/>
              <a:gd name="T17" fmla="*/ 0 60000 65536"/>
              <a:gd name="T18" fmla="*/ 0 w 27"/>
              <a:gd name="T19" fmla="*/ 0 h 27"/>
              <a:gd name="T20" fmla="*/ 27 w 2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7" h="27">
                <a:moveTo>
                  <a:pt x="16" y="26"/>
                </a:moveTo>
                <a:lnTo>
                  <a:pt x="0" y="10"/>
                </a:lnTo>
                <a:lnTo>
                  <a:pt x="6" y="0"/>
                </a:lnTo>
                <a:lnTo>
                  <a:pt x="26" y="16"/>
                </a:lnTo>
                <a:lnTo>
                  <a:pt x="16"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2" name="Freeform 259">
            <a:extLst>
              <a:ext uri="{FF2B5EF4-FFF2-40B4-BE49-F238E27FC236}">
                <a16:creationId xmlns:a16="http://schemas.microsoft.com/office/drawing/2014/main" id="{467EF532-99D2-4E45-8985-884391C1E861}"/>
              </a:ext>
            </a:extLst>
          </p:cNvPr>
          <p:cNvSpPr>
            <a:spLocks noChangeArrowheads="1"/>
          </p:cNvSpPr>
          <p:nvPr/>
        </p:nvSpPr>
        <p:spPr bwMode="auto">
          <a:xfrm>
            <a:off x="4603613" y="2832426"/>
            <a:ext cx="15354" cy="9598"/>
          </a:xfrm>
          <a:custGeom>
            <a:avLst/>
            <a:gdLst>
              <a:gd name="T0" fmla="*/ 26 w 27"/>
              <a:gd name="T1" fmla="*/ 16 h 17"/>
              <a:gd name="T2" fmla="*/ 0 w 27"/>
              <a:gd name="T3" fmla="*/ 16 h 17"/>
              <a:gd name="T4" fmla="*/ 0 w 27"/>
              <a:gd name="T5" fmla="*/ 0 h 17"/>
              <a:gd name="T6" fmla="*/ 10 w 27"/>
              <a:gd name="T7" fmla="*/ 10 h 17"/>
              <a:gd name="T8" fmla="*/ 26 w 27"/>
              <a:gd name="T9" fmla="*/ 10 h 17"/>
              <a:gd name="T10" fmla="*/ 26 w 27"/>
              <a:gd name="T11" fmla="*/ 16 h 17"/>
              <a:gd name="T12" fmla="*/ 26 w 27"/>
              <a:gd name="T13" fmla="*/ 16 h 17"/>
              <a:gd name="T14" fmla="*/ 0 60000 65536"/>
              <a:gd name="T15" fmla="*/ 0 60000 65536"/>
              <a:gd name="T16" fmla="*/ 0 60000 65536"/>
              <a:gd name="T17" fmla="*/ 0 60000 65536"/>
              <a:gd name="T18" fmla="*/ 0 60000 65536"/>
              <a:gd name="T19" fmla="*/ 0 60000 65536"/>
              <a:gd name="T20" fmla="*/ 0 60000 65536"/>
              <a:gd name="T21" fmla="*/ 0 w 27"/>
              <a:gd name="T22" fmla="*/ 0 h 17"/>
              <a:gd name="T23" fmla="*/ 27 w 2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7">
                <a:moveTo>
                  <a:pt x="26" y="16"/>
                </a:moveTo>
                <a:lnTo>
                  <a:pt x="0" y="16"/>
                </a:lnTo>
                <a:lnTo>
                  <a:pt x="0" y="0"/>
                </a:lnTo>
                <a:lnTo>
                  <a:pt x="10" y="10"/>
                </a:lnTo>
                <a:lnTo>
                  <a:pt x="26" y="10"/>
                </a:lnTo>
                <a:lnTo>
                  <a:pt x="26"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3" name="Freeform 260">
            <a:extLst>
              <a:ext uri="{FF2B5EF4-FFF2-40B4-BE49-F238E27FC236}">
                <a16:creationId xmlns:a16="http://schemas.microsoft.com/office/drawing/2014/main" id="{9E803A25-0C04-B04A-BBEF-620F1D715CA8}"/>
              </a:ext>
            </a:extLst>
          </p:cNvPr>
          <p:cNvSpPr>
            <a:spLocks noChangeArrowheads="1"/>
          </p:cNvSpPr>
          <p:nvPr/>
        </p:nvSpPr>
        <p:spPr bwMode="auto">
          <a:xfrm>
            <a:off x="4506883" y="2909206"/>
            <a:ext cx="3071" cy="9598"/>
          </a:xfrm>
          <a:custGeom>
            <a:avLst/>
            <a:gdLst>
              <a:gd name="T0" fmla="*/ 6 w 7"/>
              <a:gd name="T1" fmla="*/ 16 h 17"/>
              <a:gd name="T2" fmla="*/ 0 w 7"/>
              <a:gd name="T3" fmla="*/ 16 h 17"/>
              <a:gd name="T4" fmla="*/ 0 w 7"/>
              <a:gd name="T5" fmla="*/ 0 h 17"/>
              <a:gd name="T6" fmla="*/ 6 w 7"/>
              <a:gd name="T7" fmla="*/ 6 h 17"/>
              <a:gd name="T8" fmla="*/ 6 w 7"/>
              <a:gd name="T9" fmla="*/ 16 h 17"/>
              <a:gd name="T10" fmla="*/ 6 w 7"/>
              <a:gd name="T11" fmla="*/ 16 h 17"/>
              <a:gd name="T12" fmla="*/ 0 60000 65536"/>
              <a:gd name="T13" fmla="*/ 0 60000 65536"/>
              <a:gd name="T14" fmla="*/ 0 60000 65536"/>
              <a:gd name="T15" fmla="*/ 0 60000 65536"/>
              <a:gd name="T16" fmla="*/ 0 60000 65536"/>
              <a:gd name="T17" fmla="*/ 0 60000 65536"/>
              <a:gd name="T18" fmla="*/ 0 w 7"/>
              <a:gd name="T19" fmla="*/ 0 h 17"/>
              <a:gd name="T20" fmla="*/ 7 w 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7" h="17">
                <a:moveTo>
                  <a:pt x="6" y="16"/>
                </a:moveTo>
                <a:lnTo>
                  <a:pt x="0" y="16"/>
                </a:lnTo>
                <a:lnTo>
                  <a:pt x="0" y="0"/>
                </a:lnTo>
                <a:lnTo>
                  <a:pt x="6" y="6"/>
                </a:lnTo>
                <a:lnTo>
                  <a:pt x="6"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4" name="Freeform 261">
            <a:extLst>
              <a:ext uri="{FF2B5EF4-FFF2-40B4-BE49-F238E27FC236}">
                <a16:creationId xmlns:a16="http://schemas.microsoft.com/office/drawing/2014/main" id="{D4EA697F-1A7E-E94C-907A-108655AE539F}"/>
              </a:ext>
            </a:extLst>
          </p:cNvPr>
          <p:cNvSpPr>
            <a:spLocks noChangeArrowheads="1"/>
          </p:cNvSpPr>
          <p:nvPr/>
        </p:nvSpPr>
        <p:spPr bwMode="auto">
          <a:xfrm>
            <a:off x="4500742" y="2899609"/>
            <a:ext cx="9212" cy="3199"/>
          </a:xfrm>
          <a:custGeom>
            <a:avLst/>
            <a:gdLst>
              <a:gd name="T0" fmla="*/ 16 w 17"/>
              <a:gd name="T1" fmla="*/ 6 h 7"/>
              <a:gd name="T2" fmla="*/ 0 w 17"/>
              <a:gd name="T3" fmla="*/ 0 h 7"/>
              <a:gd name="T4" fmla="*/ 16 w 17"/>
              <a:gd name="T5" fmla="*/ 0 h 7"/>
              <a:gd name="T6" fmla="*/ 16 w 17"/>
              <a:gd name="T7" fmla="*/ 6 h 7"/>
              <a:gd name="T8" fmla="*/ 16 w 17"/>
              <a:gd name="T9" fmla="*/ 6 h 7"/>
              <a:gd name="T10" fmla="*/ 0 60000 65536"/>
              <a:gd name="T11" fmla="*/ 0 60000 65536"/>
              <a:gd name="T12" fmla="*/ 0 60000 65536"/>
              <a:gd name="T13" fmla="*/ 0 60000 65536"/>
              <a:gd name="T14" fmla="*/ 0 60000 65536"/>
              <a:gd name="T15" fmla="*/ 0 w 17"/>
              <a:gd name="T16" fmla="*/ 0 h 7"/>
              <a:gd name="T17" fmla="*/ 17 w 17"/>
              <a:gd name="T18" fmla="*/ 7 h 7"/>
            </a:gdLst>
            <a:ahLst/>
            <a:cxnLst>
              <a:cxn ang="T10">
                <a:pos x="T0" y="T1"/>
              </a:cxn>
              <a:cxn ang="T11">
                <a:pos x="T2" y="T3"/>
              </a:cxn>
              <a:cxn ang="T12">
                <a:pos x="T4" y="T5"/>
              </a:cxn>
              <a:cxn ang="T13">
                <a:pos x="T6" y="T7"/>
              </a:cxn>
              <a:cxn ang="T14">
                <a:pos x="T8" y="T9"/>
              </a:cxn>
            </a:cxnLst>
            <a:rect l="T15" t="T16" r="T17" b="T18"/>
            <a:pathLst>
              <a:path w="17" h="7">
                <a:moveTo>
                  <a:pt x="16" y="6"/>
                </a:moveTo>
                <a:lnTo>
                  <a:pt x="0" y="0"/>
                </a:lnTo>
                <a:lnTo>
                  <a:pt x="16" y="0"/>
                </a:lnTo>
                <a:lnTo>
                  <a:pt x="16" y="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5" name="Freeform 262" descr="Diagonales larges vers le bas">
            <a:extLst>
              <a:ext uri="{FF2B5EF4-FFF2-40B4-BE49-F238E27FC236}">
                <a16:creationId xmlns:a16="http://schemas.microsoft.com/office/drawing/2014/main" id="{16D71309-BB00-874C-AD9F-F6A810FC6E9F}"/>
              </a:ext>
            </a:extLst>
          </p:cNvPr>
          <p:cNvSpPr>
            <a:spLocks noChangeArrowheads="1"/>
          </p:cNvSpPr>
          <p:nvPr/>
        </p:nvSpPr>
        <p:spPr bwMode="auto">
          <a:xfrm>
            <a:off x="4425506" y="2995584"/>
            <a:ext cx="110549" cy="150361"/>
          </a:xfrm>
          <a:custGeom>
            <a:avLst/>
            <a:gdLst>
              <a:gd name="T0" fmla="*/ 114 w 182"/>
              <a:gd name="T1" fmla="*/ 30 h 235"/>
              <a:gd name="T2" fmla="*/ 108 w 182"/>
              <a:gd name="T3" fmla="*/ 46 h 235"/>
              <a:gd name="T4" fmla="*/ 134 w 182"/>
              <a:gd name="T5" fmla="*/ 72 h 235"/>
              <a:gd name="T6" fmla="*/ 140 w 182"/>
              <a:gd name="T7" fmla="*/ 57 h 235"/>
              <a:gd name="T8" fmla="*/ 165 w 182"/>
              <a:gd name="T9" fmla="*/ 72 h 235"/>
              <a:gd name="T10" fmla="*/ 181 w 182"/>
              <a:gd name="T11" fmla="*/ 82 h 235"/>
              <a:gd name="T12" fmla="*/ 165 w 182"/>
              <a:gd name="T13" fmla="*/ 82 h 235"/>
              <a:gd name="T14" fmla="*/ 175 w 182"/>
              <a:gd name="T15" fmla="*/ 124 h 235"/>
              <a:gd name="T16" fmla="*/ 175 w 182"/>
              <a:gd name="T17" fmla="*/ 155 h 235"/>
              <a:gd name="T18" fmla="*/ 165 w 182"/>
              <a:gd name="T19" fmla="*/ 175 h 235"/>
              <a:gd name="T20" fmla="*/ 140 w 182"/>
              <a:gd name="T21" fmla="*/ 202 h 235"/>
              <a:gd name="T22" fmla="*/ 87 w 182"/>
              <a:gd name="T23" fmla="*/ 222 h 235"/>
              <a:gd name="T24" fmla="*/ 73 w 182"/>
              <a:gd name="T25" fmla="*/ 222 h 235"/>
              <a:gd name="T26" fmla="*/ 30 w 182"/>
              <a:gd name="T27" fmla="*/ 234 h 235"/>
              <a:gd name="T28" fmla="*/ 30 w 182"/>
              <a:gd name="T29" fmla="*/ 217 h 235"/>
              <a:gd name="T30" fmla="*/ 4 w 182"/>
              <a:gd name="T31" fmla="*/ 206 h 235"/>
              <a:gd name="T32" fmla="*/ 0 w 182"/>
              <a:gd name="T33" fmla="*/ 202 h 235"/>
              <a:gd name="T34" fmla="*/ 26 w 182"/>
              <a:gd name="T35" fmla="*/ 191 h 235"/>
              <a:gd name="T36" fmla="*/ 30 w 182"/>
              <a:gd name="T37" fmla="*/ 175 h 235"/>
              <a:gd name="T38" fmla="*/ 67 w 182"/>
              <a:gd name="T39" fmla="*/ 165 h 235"/>
              <a:gd name="T40" fmla="*/ 46 w 182"/>
              <a:gd name="T41" fmla="*/ 165 h 235"/>
              <a:gd name="T42" fmla="*/ 41 w 182"/>
              <a:gd name="T43" fmla="*/ 155 h 235"/>
              <a:gd name="T44" fmla="*/ 57 w 182"/>
              <a:gd name="T45" fmla="*/ 134 h 235"/>
              <a:gd name="T46" fmla="*/ 15 w 182"/>
              <a:gd name="T47" fmla="*/ 108 h 235"/>
              <a:gd name="T48" fmla="*/ 41 w 182"/>
              <a:gd name="T49" fmla="*/ 98 h 235"/>
              <a:gd name="T50" fmla="*/ 26 w 182"/>
              <a:gd name="T51" fmla="*/ 72 h 235"/>
              <a:gd name="T52" fmla="*/ 26 w 182"/>
              <a:gd name="T53" fmla="*/ 67 h 235"/>
              <a:gd name="T54" fmla="*/ 57 w 182"/>
              <a:gd name="T55" fmla="*/ 72 h 235"/>
              <a:gd name="T56" fmla="*/ 83 w 182"/>
              <a:gd name="T57" fmla="*/ 67 h 235"/>
              <a:gd name="T58" fmla="*/ 98 w 182"/>
              <a:gd name="T59" fmla="*/ 46 h 235"/>
              <a:gd name="T60" fmla="*/ 73 w 182"/>
              <a:gd name="T61" fmla="*/ 41 h 235"/>
              <a:gd name="T62" fmla="*/ 87 w 182"/>
              <a:gd name="T63" fmla="*/ 26 h 235"/>
              <a:gd name="T64" fmla="*/ 134 w 182"/>
              <a:gd name="T65" fmla="*/ 0 h 235"/>
              <a:gd name="T66" fmla="*/ 134 w 182"/>
              <a:gd name="T67" fmla="*/ 26 h 2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2"/>
              <a:gd name="T103" fmla="*/ 0 h 235"/>
              <a:gd name="T104" fmla="*/ 182 w 182"/>
              <a:gd name="T105" fmla="*/ 235 h 2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2" h="235">
                <a:moveTo>
                  <a:pt x="134" y="26"/>
                </a:moveTo>
                <a:lnTo>
                  <a:pt x="114" y="30"/>
                </a:lnTo>
                <a:lnTo>
                  <a:pt x="114" y="41"/>
                </a:lnTo>
                <a:lnTo>
                  <a:pt x="108" y="46"/>
                </a:lnTo>
                <a:lnTo>
                  <a:pt x="114" y="67"/>
                </a:lnTo>
                <a:lnTo>
                  <a:pt x="134" y="72"/>
                </a:lnTo>
                <a:lnTo>
                  <a:pt x="140" y="67"/>
                </a:lnTo>
                <a:lnTo>
                  <a:pt x="140" y="57"/>
                </a:lnTo>
                <a:lnTo>
                  <a:pt x="140" y="46"/>
                </a:lnTo>
                <a:lnTo>
                  <a:pt x="165" y="72"/>
                </a:lnTo>
                <a:lnTo>
                  <a:pt x="175" y="72"/>
                </a:lnTo>
                <a:lnTo>
                  <a:pt x="181" y="82"/>
                </a:lnTo>
                <a:lnTo>
                  <a:pt x="175" y="92"/>
                </a:lnTo>
                <a:lnTo>
                  <a:pt x="165" y="82"/>
                </a:lnTo>
                <a:lnTo>
                  <a:pt x="175" y="108"/>
                </a:lnTo>
                <a:lnTo>
                  <a:pt x="175" y="124"/>
                </a:lnTo>
                <a:lnTo>
                  <a:pt x="175" y="134"/>
                </a:lnTo>
                <a:lnTo>
                  <a:pt x="175" y="155"/>
                </a:lnTo>
                <a:lnTo>
                  <a:pt x="165" y="165"/>
                </a:lnTo>
                <a:lnTo>
                  <a:pt x="165" y="175"/>
                </a:lnTo>
                <a:lnTo>
                  <a:pt x="165" y="202"/>
                </a:lnTo>
                <a:lnTo>
                  <a:pt x="140" y="202"/>
                </a:lnTo>
                <a:lnTo>
                  <a:pt x="108" y="206"/>
                </a:lnTo>
                <a:lnTo>
                  <a:pt x="87" y="222"/>
                </a:lnTo>
                <a:lnTo>
                  <a:pt x="87" y="217"/>
                </a:lnTo>
                <a:lnTo>
                  <a:pt x="73" y="222"/>
                </a:lnTo>
                <a:lnTo>
                  <a:pt x="46" y="234"/>
                </a:lnTo>
                <a:lnTo>
                  <a:pt x="30" y="234"/>
                </a:lnTo>
                <a:lnTo>
                  <a:pt x="15" y="234"/>
                </a:lnTo>
                <a:lnTo>
                  <a:pt x="30" y="217"/>
                </a:lnTo>
                <a:lnTo>
                  <a:pt x="4" y="217"/>
                </a:lnTo>
                <a:lnTo>
                  <a:pt x="4" y="206"/>
                </a:lnTo>
                <a:lnTo>
                  <a:pt x="26" y="202"/>
                </a:lnTo>
                <a:lnTo>
                  <a:pt x="0" y="202"/>
                </a:lnTo>
                <a:lnTo>
                  <a:pt x="4" y="191"/>
                </a:lnTo>
                <a:lnTo>
                  <a:pt x="26" y="191"/>
                </a:lnTo>
                <a:lnTo>
                  <a:pt x="26" y="181"/>
                </a:lnTo>
                <a:lnTo>
                  <a:pt x="30" y="175"/>
                </a:lnTo>
                <a:lnTo>
                  <a:pt x="57" y="165"/>
                </a:lnTo>
                <a:lnTo>
                  <a:pt x="67" y="165"/>
                </a:lnTo>
                <a:lnTo>
                  <a:pt x="57" y="155"/>
                </a:lnTo>
                <a:lnTo>
                  <a:pt x="46" y="165"/>
                </a:lnTo>
                <a:lnTo>
                  <a:pt x="30" y="165"/>
                </a:lnTo>
                <a:lnTo>
                  <a:pt x="41" y="155"/>
                </a:lnTo>
                <a:lnTo>
                  <a:pt x="46" y="139"/>
                </a:lnTo>
                <a:lnTo>
                  <a:pt x="57" y="134"/>
                </a:lnTo>
                <a:lnTo>
                  <a:pt x="30" y="124"/>
                </a:lnTo>
                <a:lnTo>
                  <a:pt x="15" y="108"/>
                </a:lnTo>
                <a:lnTo>
                  <a:pt x="30" y="98"/>
                </a:lnTo>
                <a:lnTo>
                  <a:pt x="41" y="98"/>
                </a:lnTo>
                <a:lnTo>
                  <a:pt x="30" y="92"/>
                </a:lnTo>
                <a:lnTo>
                  <a:pt x="26" y="72"/>
                </a:lnTo>
                <a:lnTo>
                  <a:pt x="15" y="82"/>
                </a:lnTo>
                <a:lnTo>
                  <a:pt x="26" y="67"/>
                </a:lnTo>
                <a:lnTo>
                  <a:pt x="41" y="67"/>
                </a:lnTo>
                <a:lnTo>
                  <a:pt x="57" y="72"/>
                </a:lnTo>
                <a:lnTo>
                  <a:pt x="73" y="67"/>
                </a:lnTo>
                <a:lnTo>
                  <a:pt x="83" y="67"/>
                </a:lnTo>
                <a:lnTo>
                  <a:pt x="87" y="57"/>
                </a:lnTo>
                <a:lnTo>
                  <a:pt x="98" y="46"/>
                </a:lnTo>
                <a:lnTo>
                  <a:pt x="98" y="41"/>
                </a:lnTo>
                <a:lnTo>
                  <a:pt x="73" y="41"/>
                </a:lnTo>
                <a:lnTo>
                  <a:pt x="83" y="30"/>
                </a:lnTo>
                <a:lnTo>
                  <a:pt x="87" y="26"/>
                </a:lnTo>
                <a:lnTo>
                  <a:pt x="114" y="4"/>
                </a:lnTo>
                <a:lnTo>
                  <a:pt x="134" y="0"/>
                </a:lnTo>
                <a:lnTo>
                  <a:pt x="150" y="4"/>
                </a:lnTo>
                <a:lnTo>
                  <a:pt x="134"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6" name="Freeform 263" descr="Diagonales larges vers le bas">
            <a:extLst>
              <a:ext uri="{FF2B5EF4-FFF2-40B4-BE49-F238E27FC236}">
                <a16:creationId xmlns:a16="http://schemas.microsoft.com/office/drawing/2014/main" id="{2931EB19-8538-5541-A8AA-C036ED073AC5}"/>
              </a:ext>
            </a:extLst>
          </p:cNvPr>
          <p:cNvSpPr>
            <a:spLocks noChangeArrowheads="1"/>
          </p:cNvSpPr>
          <p:nvPr/>
        </p:nvSpPr>
        <p:spPr bwMode="auto">
          <a:xfrm>
            <a:off x="4144529" y="2482117"/>
            <a:ext cx="242594" cy="151960"/>
          </a:xfrm>
          <a:custGeom>
            <a:avLst/>
            <a:gdLst>
              <a:gd name="T0" fmla="*/ 145 w 395"/>
              <a:gd name="T1" fmla="*/ 223 h 240"/>
              <a:gd name="T2" fmla="*/ 51 w 395"/>
              <a:gd name="T3" fmla="*/ 208 h 240"/>
              <a:gd name="T4" fmla="*/ 61 w 395"/>
              <a:gd name="T5" fmla="*/ 192 h 240"/>
              <a:gd name="T6" fmla="*/ 67 w 395"/>
              <a:gd name="T7" fmla="*/ 155 h 240"/>
              <a:gd name="T8" fmla="*/ 20 w 395"/>
              <a:gd name="T9" fmla="*/ 129 h 240"/>
              <a:gd name="T10" fmla="*/ 51 w 395"/>
              <a:gd name="T11" fmla="*/ 114 h 240"/>
              <a:gd name="T12" fmla="*/ 104 w 395"/>
              <a:gd name="T13" fmla="*/ 109 h 240"/>
              <a:gd name="T14" fmla="*/ 77 w 395"/>
              <a:gd name="T15" fmla="*/ 98 h 240"/>
              <a:gd name="T16" fmla="*/ 61 w 395"/>
              <a:gd name="T17" fmla="*/ 67 h 240"/>
              <a:gd name="T18" fmla="*/ 0 w 395"/>
              <a:gd name="T19" fmla="*/ 73 h 240"/>
              <a:gd name="T20" fmla="*/ 36 w 395"/>
              <a:gd name="T21" fmla="*/ 67 h 240"/>
              <a:gd name="T22" fmla="*/ 26 w 395"/>
              <a:gd name="T23" fmla="*/ 47 h 240"/>
              <a:gd name="T24" fmla="*/ 41 w 395"/>
              <a:gd name="T25" fmla="*/ 21 h 240"/>
              <a:gd name="T26" fmla="*/ 77 w 395"/>
              <a:gd name="T27" fmla="*/ 41 h 240"/>
              <a:gd name="T28" fmla="*/ 88 w 395"/>
              <a:gd name="T29" fmla="*/ 0 h 240"/>
              <a:gd name="T30" fmla="*/ 108 w 395"/>
              <a:gd name="T31" fmla="*/ 67 h 240"/>
              <a:gd name="T32" fmla="*/ 134 w 395"/>
              <a:gd name="T33" fmla="*/ 67 h 240"/>
              <a:gd name="T34" fmla="*/ 155 w 395"/>
              <a:gd name="T35" fmla="*/ 73 h 240"/>
              <a:gd name="T36" fmla="*/ 161 w 395"/>
              <a:gd name="T37" fmla="*/ 31 h 240"/>
              <a:gd name="T38" fmla="*/ 186 w 395"/>
              <a:gd name="T39" fmla="*/ 57 h 240"/>
              <a:gd name="T40" fmla="*/ 202 w 395"/>
              <a:gd name="T41" fmla="*/ 31 h 240"/>
              <a:gd name="T42" fmla="*/ 238 w 395"/>
              <a:gd name="T43" fmla="*/ 57 h 240"/>
              <a:gd name="T44" fmla="*/ 253 w 395"/>
              <a:gd name="T45" fmla="*/ 47 h 240"/>
              <a:gd name="T46" fmla="*/ 285 w 395"/>
              <a:gd name="T47" fmla="*/ 41 h 240"/>
              <a:gd name="T48" fmla="*/ 295 w 395"/>
              <a:gd name="T49" fmla="*/ 16 h 240"/>
              <a:gd name="T50" fmla="*/ 321 w 395"/>
              <a:gd name="T51" fmla="*/ 31 h 240"/>
              <a:gd name="T52" fmla="*/ 347 w 395"/>
              <a:gd name="T53" fmla="*/ 41 h 240"/>
              <a:gd name="T54" fmla="*/ 353 w 395"/>
              <a:gd name="T55" fmla="*/ 67 h 240"/>
              <a:gd name="T56" fmla="*/ 394 w 395"/>
              <a:gd name="T57" fmla="*/ 98 h 240"/>
              <a:gd name="T58" fmla="*/ 388 w 395"/>
              <a:gd name="T59" fmla="*/ 124 h 240"/>
              <a:gd name="T60" fmla="*/ 363 w 395"/>
              <a:gd name="T61" fmla="*/ 155 h 240"/>
              <a:gd name="T62" fmla="*/ 321 w 395"/>
              <a:gd name="T63" fmla="*/ 182 h 240"/>
              <a:gd name="T64" fmla="*/ 264 w 395"/>
              <a:gd name="T65" fmla="*/ 218 h 240"/>
              <a:gd name="T66" fmla="*/ 196 w 395"/>
              <a:gd name="T67" fmla="*/ 239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5"/>
              <a:gd name="T103" fmla="*/ 0 h 240"/>
              <a:gd name="T104" fmla="*/ 395 w 395"/>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5" h="240">
                <a:moveTo>
                  <a:pt x="196" y="239"/>
                </a:moveTo>
                <a:lnTo>
                  <a:pt x="145" y="223"/>
                </a:lnTo>
                <a:lnTo>
                  <a:pt x="119" y="208"/>
                </a:lnTo>
                <a:lnTo>
                  <a:pt x="51" y="208"/>
                </a:lnTo>
                <a:lnTo>
                  <a:pt x="51" y="192"/>
                </a:lnTo>
                <a:lnTo>
                  <a:pt x="61" y="192"/>
                </a:lnTo>
                <a:lnTo>
                  <a:pt x="88" y="176"/>
                </a:lnTo>
                <a:lnTo>
                  <a:pt x="67" y="155"/>
                </a:lnTo>
                <a:lnTo>
                  <a:pt x="67" y="129"/>
                </a:lnTo>
                <a:lnTo>
                  <a:pt x="20" y="129"/>
                </a:lnTo>
                <a:lnTo>
                  <a:pt x="10" y="124"/>
                </a:lnTo>
                <a:lnTo>
                  <a:pt x="51" y="114"/>
                </a:lnTo>
                <a:lnTo>
                  <a:pt x="93" y="114"/>
                </a:lnTo>
                <a:lnTo>
                  <a:pt x="104" y="109"/>
                </a:lnTo>
                <a:lnTo>
                  <a:pt x="93" y="109"/>
                </a:lnTo>
                <a:lnTo>
                  <a:pt x="77" y="98"/>
                </a:lnTo>
                <a:lnTo>
                  <a:pt x="93" y="83"/>
                </a:lnTo>
                <a:lnTo>
                  <a:pt x="61" y="67"/>
                </a:lnTo>
                <a:lnTo>
                  <a:pt x="26" y="83"/>
                </a:lnTo>
                <a:lnTo>
                  <a:pt x="0" y="73"/>
                </a:lnTo>
                <a:lnTo>
                  <a:pt x="20" y="57"/>
                </a:lnTo>
                <a:lnTo>
                  <a:pt x="36" y="67"/>
                </a:lnTo>
                <a:lnTo>
                  <a:pt x="41" y="57"/>
                </a:lnTo>
                <a:lnTo>
                  <a:pt x="26" y="47"/>
                </a:lnTo>
                <a:lnTo>
                  <a:pt x="36" y="41"/>
                </a:lnTo>
                <a:lnTo>
                  <a:pt x="41" y="21"/>
                </a:lnTo>
                <a:lnTo>
                  <a:pt x="61" y="41"/>
                </a:lnTo>
                <a:lnTo>
                  <a:pt x="77" y="41"/>
                </a:lnTo>
                <a:lnTo>
                  <a:pt x="61" y="16"/>
                </a:lnTo>
                <a:lnTo>
                  <a:pt x="88" y="0"/>
                </a:lnTo>
                <a:lnTo>
                  <a:pt x="119" y="31"/>
                </a:lnTo>
                <a:lnTo>
                  <a:pt x="108" y="67"/>
                </a:lnTo>
                <a:lnTo>
                  <a:pt x="119" y="88"/>
                </a:lnTo>
                <a:lnTo>
                  <a:pt x="134" y="67"/>
                </a:lnTo>
                <a:lnTo>
                  <a:pt x="145" y="73"/>
                </a:lnTo>
                <a:lnTo>
                  <a:pt x="155" y="73"/>
                </a:lnTo>
                <a:lnTo>
                  <a:pt x="155" y="41"/>
                </a:lnTo>
                <a:lnTo>
                  <a:pt x="161" y="31"/>
                </a:lnTo>
                <a:lnTo>
                  <a:pt x="176" y="67"/>
                </a:lnTo>
                <a:lnTo>
                  <a:pt x="186" y="57"/>
                </a:lnTo>
                <a:lnTo>
                  <a:pt x="186" y="41"/>
                </a:lnTo>
                <a:lnTo>
                  <a:pt x="202" y="31"/>
                </a:lnTo>
                <a:lnTo>
                  <a:pt x="218" y="47"/>
                </a:lnTo>
                <a:lnTo>
                  <a:pt x="238" y="57"/>
                </a:lnTo>
                <a:lnTo>
                  <a:pt x="228" y="31"/>
                </a:lnTo>
                <a:lnTo>
                  <a:pt x="253" y="47"/>
                </a:lnTo>
                <a:lnTo>
                  <a:pt x="269" y="31"/>
                </a:lnTo>
                <a:lnTo>
                  <a:pt x="285" y="41"/>
                </a:lnTo>
                <a:lnTo>
                  <a:pt x="295" y="31"/>
                </a:lnTo>
                <a:lnTo>
                  <a:pt x="295" y="16"/>
                </a:lnTo>
                <a:lnTo>
                  <a:pt x="310" y="6"/>
                </a:lnTo>
                <a:lnTo>
                  <a:pt x="321" y="31"/>
                </a:lnTo>
                <a:lnTo>
                  <a:pt x="363" y="21"/>
                </a:lnTo>
                <a:lnTo>
                  <a:pt x="347" y="41"/>
                </a:lnTo>
                <a:lnTo>
                  <a:pt x="363" y="41"/>
                </a:lnTo>
                <a:lnTo>
                  <a:pt x="353" y="67"/>
                </a:lnTo>
                <a:lnTo>
                  <a:pt x="363" y="67"/>
                </a:lnTo>
                <a:lnTo>
                  <a:pt x="394" y="98"/>
                </a:lnTo>
                <a:lnTo>
                  <a:pt x="394" y="114"/>
                </a:lnTo>
                <a:lnTo>
                  <a:pt x="388" y="124"/>
                </a:lnTo>
                <a:lnTo>
                  <a:pt x="378" y="151"/>
                </a:lnTo>
                <a:lnTo>
                  <a:pt x="363" y="155"/>
                </a:lnTo>
                <a:lnTo>
                  <a:pt x="353" y="176"/>
                </a:lnTo>
                <a:lnTo>
                  <a:pt x="321" y="182"/>
                </a:lnTo>
                <a:lnTo>
                  <a:pt x="285" y="196"/>
                </a:lnTo>
                <a:lnTo>
                  <a:pt x="264" y="218"/>
                </a:lnTo>
                <a:lnTo>
                  <a:pt x="228" y="233"/>
                </a:lnTo>
                <a:lnTo>
                  <a:pt x="196" y="23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7" name="Freeform 264" descr="Diagonales larges vers le bas">
            <a:extLst>
              <a:ext uri="{FF2B5EF4-FFF2-40B4-BE49-F238E27FC236}">
                <a16:creationId xmlns:a16="http://schemas.microsoft.com/office/drawing/2014/main" id="{7B907C6A-7493-1F4F-B367-2F0E4CEB5C8E}"/>
              </a:ext>
            </a:extLst>
          </p:cNvPr>
          <p:cNvSpPr>
            <a:spLocks noChangeArrowheads="1"/>
          </p:cNvSpPr>
          <p:nvPr/>
        </p:nvSpPr>
        <p:spPr bwMode="auto">
          <a:xfrm>
            <a:off x="4853884" y="3309102"/>
            <a:ext cx="305545" cy="321518"/>
          </a:xfrm>
          <a:custGeom>
            <a:avLst/>
            <a:gdLst>
              <a:gd name="T0" fmla="*/ 186 w 499"/>
              <a:gd name="T1" fmla="*/ 16 h 503"/>
              <a:gd name="T2" fmla="*/ 212 w 499"/>
              <a:gd name="T3" fmla="*/ 0 h 503"/>
              <a:gd name="T4" fmla="*/ 253 w 499"/>
              <a:gd name="T5" fmla="*/ 16 h 503"/>
              <a:gd name="T6" fmla="*/ 284 w 499"/>
              <a:gd name="T7" fmla="*/ 36 h 503"/>
              <a:gd name="T8" fmla="*/ 305 w 499"/>
              <a:gd name="T9" fmla="*/ 67 h 503"/>
              <a:gd name="T10" fmla="*/ 305 w 499"/>
              <a:gd name="T11" fmla="*/ 93 h 503"/>
              <a:gd name="T12" fmla="*/ 280 w 499"/>
              <a:gd name="T13" fmla="*/ 77 h 503"/>
              <a:gd name="T14" fmla="*/ 264 w 499"/>
              <a:gd name="T15" fmla="*/ 83 h 503"/>
              <a:gd name="T16" fmla="*/ 227 w 499"/>
              <a:gd name="T17" fmla="*/ 98 h 503"/>
              <a:gd name="T18" fmla="*/ 227 w 499"/>
              <a:gd name="T19" fmla="*/ 124 h 503"/>
              <a:gd name="T20" fmla="*/ 284 w 499"/>
              <a:gd name="T21" fmla="*/ 202 h 503"/>
              <a:gd name="T22" fmla="*/ 372 w 499"/>
              <a:gd name="T23" fmla="*/ 284 h 503"/>
              <a:gd name="T24" fmla="*/ 393 w 499"/>
              <a:gd name="T25" fmla="*/ 294 h 503"/>
              <a:gd name="T26" fmla="*/ 388 w 499"/>
              <a:gd name="T27" fmla="*/ 310 h 503"/>
              <a:gd name="T28" fmla="*/ 460 w 499"/>
              <a:gd name="T29" fmla="*/ 341 h 503"/>
              <a:gd name="T30" fmla="*/ 498 w 499"/>
              <a:gd name="T31" fmla="*/ 393 h 503"/>
              <a:gd name="T32" fmla="*/ 470 w 499"/>
              <a:gd name="T33" fmla="*/ 383 h 503"/>
              <a:gd name="T34" fmla="*/ 434 w 499"/>
              <a:gd name="T35" fmla="*/ 362 h 503"/>
              <a:gd name="T36" fmla="*/ 413 w 499"/>
              <a:gd name="T37" fmla="*/ 404 h 503"/>
              <a:gd name="T38" fmla="*/ 434 w 499"/>
              <a:gd name="T39" fmla="*/ 408 h 503"/>
              <a:gd name="T40" fmla="*/ 419 w 499"/>
              <a:gd name="T41" fmla="*/ 449 h 503"/>
              <a:gd name="T42" fmla="*/ 403 w 499"/>
              <a:gd name="T43" fmla="*/ 492 h 503"/>
              <a:gd name="T44" fmla="*/ 388 w 499"/>
              <a:gd name="T45" fmla="*/ 486 h 503"/>
              <a:gd name="T46" fmla="*/ 393 w 499"/>
              <a:gd name="T47" fmla="*/ 461 h 503"/>
              <a:gd name="T48" fmla="*/ 378 w 499"/>
              <a:gd name="T49" fmla="*/ 383 h 503"/>
              <a:gd name="T50" fmla="*/ 352 w 499"/>
              <a:gd name="T51" fmla="*/ 377 h 503"/>
              <a:gd name="T52" fmla="*/ 346 w 499"/>
              <a:gd name="T53" fmla="*/ 351 h 503"/>
              <a:gd name="T54" fmla="*/ 321 w 499"/>
              <a:gd name="T55" fmla="*/ 341 h 503"/>
              <a:gd name="T56" fmla="*/ 305 w 499"/>
              <a:gd name="T57" fmla="*/ 336 h 503"/>
              <a:gd name="T58" fmla="*/ 268 w 499"/>
              <a:gd name="T59" fmla="*/ 316 h 503"/>
              <a:gd name="T60" fmla="*/ 217 w 499"/>
              <a:gd name="T61" fmla="*/ 274 h 503"/>
              <a:gd name="T62" fmla="*/ 186 w 499"/>
              <a:gd name="T63" fmla="*/ 243 h 503"/>
              <a:gd name="T64" fmla="*/ 155 w 499"/>
              <a:gd name="T65" fmla="*/ 233 h 503"/>
              <a:gd name="T66" fmla="*/ 155 w 499"/>
              <a:gd name="T67" fmla="*/ 206 h 503"/>
              <a:gd name="T68" fmla="*/ 134 w 499"/>
              <a:gd name="T69" fmla="*/ 165 h 503"/>
              <a:gd name="T70" fmla="*/ 88 w 499"/>
              <a:gd name="T71" fmla="*/ 161 h 503"/>
              <a:gd name="T72" fmla="*/ 51 w 499"/>
              <a:gd name="T73" fmla="*/ 186 h 503"/>
              <a:gd name="T74" fmla="*/ 47 w 499"/>
              <a:gd name="T75" fmla="*/ 175 h 503"/>
              <a:gd name="T76" fmla="*/ 36 w 499"/>
              <a:gd name="T77" fmla="*/ 165 h 503"/>
              <a:gd name="T78" fmla="*/ 10 w 499"/>
              <a:gd name="T79" fmla="*/ 118 h 503"/>
              <a:gd name="T80" fmla="*/ 20 w 499"/>
              <a:gd name="T81" fmla="*/ 108 h 503"/>
              <a:gd name="T82" fmla="*/ 20 w 499"/>
              <a:gd name="T83" fmla="*/ 67 h 503"/>
              <a:gd name="T84" fmla="*/ 51 w 499"/>
              <a:gd name="T85" fmla="*/ 67 h 503"/>
              <a:gd name="T86" fmla="*/ 104 w 499"/>
              <a:gd name="T87" fmla="*/ 57 h 503"/>
              <a:gd name="T88" fmla="*/ 108 w 499"/>
              <a:gd name="T89" fmla="*/ 36 h 503"/>
              <a:gd name="T90" fmla="*/ 129 w 499"/>
              <a:gd name="T91" fmla="*/ 41 h 503"/>
              <a:gd name="T92" fmla="*/ 145 w 499"/>
              <a:gd name="T93" fmla="*/ 51 h 503"/>
              <a:gd name="T94" fmla="*/ 155 w 499"/>
              <a:gd name="T95" fmla="*/ 36 h 503"/>
              <a:gd name="T96" fmla="*/ 160 w 499"/>
              <a:gd name="T97" fmla="*/ 16 h 5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9"/>
              <a:gd name="T148" fmla="*/ 0 h 503"/>
              <a:gd name="T149" fmla="*/ 499 w 499"/>
              <a:gd name="T150" fmla="*/ 503 h 5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9" h="503">
                <a:moveTo>
                  <a:pt x="160" y="16"/>
                </a:moveTo>
                <a:lnTo>
                  <a:pt x="186" y="16"/>
                </a:lnTo>
                <a:lnTo>
                  <a:pt x="186" y="0"/>
                </a:lnTo>
                <a:lnTo>
                  <a:pt x="212" y="0"/>
                </a:lnTo>
                <a:lnTo>
                  <a:pt x="227" y="0"/>
                </a:lnTo>
                <a:lnTo>
                  <a:pt x="253" y="16"/>
                </a:lnTo>
                <a:lnTo>
                  <a:pt x="280" y="36"/>
                </a:lnTo>
                <a:lnTo>
                  <a:pt x="284" y="36"/>
                </a:lnTo>
                <a:lnTo>
                  <a:pt x="280" y="41"/>
                </a:lnTo>
                <a:lnTo>
                  <a:pt x="305" y="67"/>
                </a:lnTo>
                <a:lnTo>
                  <a:pt x="310" y="83"/>
                </a:lnTo>
                <a:lnTo>
                  <a:pt x="305" y="93"/>
                </a:lnTo>
                <a:lnTo>
                  <a:pt x="284" y="83"/>
                </a:lnTo>
                <a:lnTo>
                  <a:pt x="280" y="77"/>
                </a:lnTo>
                <a:lnTo>
                  <a:pt x="264" y="77"/>
                </a:lnTo>
                <a:lnTo>
                  <a:pt x="264" y="83"/>
                </a:lnTo>
                <a:lnTo>
                  <a:pt x="243" y="93"/>
                </a:lnTo>
                <a:lnTo>
                  <a:pt x="227" y="98"/>
                </a:lnTo>
                <a:lnTo>
                  <a:pt x="237" y="118"/>
                </a:lnTo>
                <a:lnTo>
                  <a:pt x="227" y="124"/>
                </a:lnTo>
                <a:lnTo>
                  <a:pt x="227" y="145"/>
                </a:lnTo>
                <a:lnTo>
                  <a:pt x="284" y="202"/>
                </a:lnTo>
                <a:lnTo>
                  <a:pt x="321" y="259"/>
                </a:lnTo>
                <a:lnTo>
                  <a:pt x="372" y="284"/>
                </a:lnTo>
                <a:lnTo>
                  <a:pt x="388" y="284"/>
                </a:lnTo>
                <a:lnTo>
                  <a:pt x="393" y="294"/>
                </a:lnTo>
                <a:lnTo>
                  <a:pt x="388" y="300"/>
                </a:lnTo>
                <a:lnTo>
                  <a:pt x="388" y="310"/>
                </a:lnTo>
                <a:lnTo>
                  <a:pt x="419" y="326"/>
                </a:lnTo>
                <a:lnTo>
                  <a:pt x="460" y="341"/>
                </a:lnTo>
                <a:lnTo>
                  <a:pt x="498" y="377"/>
                </a:lnTo>
                <a:lnTo>
                  <a:pt x="498" y="393"/>
                </a:lnTo>
                <a:lnTo>
                  <a:pt x="481" y="393"/>
                </a:lnTo>
                <a:lnTo>
                  <a:pt x="470" y="383"/>
                </a:lnTo>
                <a:lnTo>
                  <a:pt x="460" y="367"/>
                </a:lnTo>
                <a:lnTo>
                  <a:pt x="434" y="362"/>
                </a:lnTo>
                <a:lnTo>
                  <a:pt x="429" y="367"/>
                </a:lnTo>
                <a:lnTo>
                  <a:pt x="413" y="404"/>
                </a:lnTo>
                <a:lnTo>
                  <a:pt x="429" y="408"/>
                </a:lnTo>
                <a:lnTo>
                  <a:pt x="434" y="408"/>
                </a:lnTo>
                <a:lnTo>
                  <a:pt x="445" y="445"/>
                </a:lnTo>
                <a:lnTo>
                  <a:pt x="419" y="449"/>
                </a:lnTo>
                <a:lnTo>
                  <a:pt x="419" y="471"/>
                </a:lnTo>
                <a:lnTo>
                  <a:pt x="403" y="492"/>
                </a:lnTo>
                <a:lnTo>
                  <a:pt x="388" y="502"/>
                </a:lnTo>
                <a:lnTo>
                  <a:pt x="388" y="486"/>
                </a:lnTo>
                <a:lnTo>
                  <a:pt x="393" y="476"/>
                </a:lnTo>
                <a:lnTo>
                  <a:pt x="393" y="461"/>
                </a:lnTo>
                <a:lnTo>
                  <a:pt x="403" y="449"/>
                </a:lnTo>
                <a:lnTo>
                  <a:pt x="378" y="383"/>
                </a:lnTo>
                <a:lnTo>
                  <a:pt x="372" y="383"/>
                </a:lnTo>
                <a:lnTo>
                  <a:pt x="352" y="377"/>
                </a:lnTo>
                <a:lnTo>
                  <a:pt x="352" y="367"/>
                </a:lnTo>
                <a:lnTo>
                  <a:pt x="346" y="351"/>
                </a:lnTo>
                <a:lnTo>
                  <a:pt x="325" y="351"/>
                </a:lnTo>
                <a:lnTo>
                  <a:pt x="321" y="341"/>
                </a:lnTo>
                <a:lnTo>
                  <a:pt x="310" y="341"/>
                </a:lnTo>
                <a:lnTo>
                  <a:pt x="305" y="336"/>
                </a:lnTo>
                <a:lnTo>
                  <a:pt x="305" y="316"/>
                </a:lnTo>
                <a:lnTo>
                  <a:pt x="268" y="316"/>
                </a:lnTo>
                <a:lnTo>
                  <a:pt x="243" y="310"/>
                </a:lnTo>
                <a:lnTo>
                  <a:pt x="217" y="274"/>
                </a:lnTo>
                <a:lnTo>
                  <a:pt x="212" y="269"/>
                </a:lnTo>
                <a:lnTo>
                  <a:pt x="186" y="243"/>
                </a:lnTo>
                <a:lnTo>
                  <a:pt x="170" y="233"/>
                </a:lnTo>
                <a:lnTo>
                  <a:pt x="155" y="233"/>
                </a:lnTo>
                <a:lnTo>
                  <a:pt x="160" y="217"/>
                </a:lnTo>
                <a:lnTo>
                  <a:pt x="155" y="206"/>
                </a:lnTo>
                <a:lnTo>
                  <a:pt x="145" y="186"/>
                </a:lnTo>
                <a:lnTo>
                  <a:pt x="134" y="165"/>
                </a:lnTo>
                <a:lnTo>
                  <a:pt x="108" y="161"/>
                </a:lnTo>
                <a:lnTo>
                  <a:pt x="88" y="161"/>
                </a:lnTo>
                <a:lnTo>
                  <a:pt x="67" y="165"/>
                </a:lnTo>
                <a:lnTo>
                  <a:pt x="51" y="186"/>
                </a:lnTo>
                <a:lnTo>
                  <a:pt x="47" y="186"/>
                </a:lnTo>
                <a:lnTo>
                  <a:pt x="47" y="175"/>
                </a:lnTo>
                <a:lnTo>
                  <a:pt x="51" y="165"/>
                </a:lnTo>
                <a:lnTo>
                  <a:pt x="36" y="165"/>
                </a:lnTo>
                <a:lnTo>
                  <a:pt x="20" y="161"/>
                </a:lnTo>
                <a:lnTo>
                  <a:pt x="10" y="118"/>
                </a:lnTo>
                <a:lnTo>
                  <a:pt x="0" y="108"/>
                </a:lnTo>
                <a:lnTo>
                  <a:pt x="20" y="108"/>
                </a:lnTo>
                <a:lnTo>
                  <a:pt x="10" y="67"/>
                </a:lnTo>
                <a:lnTo>
                  <a:pt x="20" y="67"/>
                </a:lnTo>
                <a:lnTo>
                  <a:pt x="47" y="57"/>
                </a:lnTo>
                <a:lnTo>
                  <a:pt x="51" y="67"/>
                </a:lnTo>
                <a:lnTo>
                  <a:pt x="67" y="51"/>
                </a:lnTo>
                <a:lnTo>
                  <a:pt x="104" y="57"/>
                </a:lnTo>
                <a:lnTo>
                  <a:pt x="108" y="51"/>
                </a:lnTo>
                <a:lnTo>
                  <a:pt x="108" y="36"/>
                </a:lnTo>
                <a:lnTo>
                  <a:pt x="119" y="36"/>
                </a:lnTo>
                <a:lnTo>
                  <a:pt x="129" y="41"/>
                </a:lnTo>
                <a:lnTo>
                  <a:pt x="134" y="41"/>
                </a:lnTo>
                <a:lnTo>
                  <a:pt x="145" y="51"/>
                </a:lnTo>
                <a:lnTo>
                  <a:pt x="145" y="36"/>
                </a:lnTo>
                <a:lnTo>
                  <a:pt x="155" y="36"/>
                </a:lnTo>
                <a:lnTo>
                  <a:pt x="160"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8" name="Freeform 265" descr="Diagonales larges vers le bas">
            <a:extLst>
              <a:ext uri="{FF2B5EF4-FFF2-40B4-BE49-F238E27FC236}">
                <a16:creationId xmlns:a16="http://schemas.microsoft.com/office/drawing/2014/main" id="{7F49341D-9EFF-204F-9D38-171BEBB25FA0}"/>
              </a:ext>
            </a:extLst>
          </p:cNvPr>
          <p:cNvSpPr>
            <a:spLocks noChangeArrowheads="1"/>
          </p:cNvSpPr>
          <p:nvPr/>
        </p:nvSpPr>
        <p:spPr bwMode="auto">
          <a:xfrm>
            <a:off x="5008959" y="3621023"/>
            <a:ext cx="73700" cy="46387"/>
          </a:xfrm>
          <a:custGeom>
            <a:avLst/>
            <a:gdLst>
              <a:gd name="T0" fmla="*/ 109 w 120"/>
              <a:gd name="T1" fmla="*/ 73 h 74"/>
              <a:gd name="T2" fmla="*/ 83 w 120"/>
              <a:gd name="T3" fmla="*/ 67 h 74"/>
              <a:gd name="T4" fmla="*/ 72 w 120"/>
              <a:gd name="T5" fmla="*/ 57 h 74"/>
              <a:gd name="T6" fmla="*/ 52 w 120"/>
              <a:gd name="T7" fmla="*/ 47 h 74"/>
              <a:gd name="T8" fmla="*/ 16 w 120"/>
              <a:gd name="T9" fmla="*/ 31 h 74"/>
              <a:gd name="T10" fmla="*/ 0 w 120"/>
              <a:gd name="T11" fmla="*/ 26 h 74"/>
              <a:gd name="T12" fmla="*/ 0 w 120"/>
              <a:gd name="T13" fmla="*/ 6 h 74"/>
              <a:gd name="T14" fmla="*/ 11 w 120"/>
              <a:gd name="T15" fmla="*/ 0 h 74"/>
              <a:gd name="T16" fmla="*/ 16 w 120"/>
              <a:gd name="T17" fmla="*/ 6 h 74"/>
              <a:gd name="T18" fmla="*/ 27 w 120"/>
              <a:gd name="T19" fmla="*/ 0 h 74"/>
              <a:gd name="T20" fmla="*/ 31 w 120"/>
              <a:gd name="T21" fmla="*/ 0 h 74"/>
              <a:gd name="T22" fmla="*/ 57 w 120"/>
              <a:gd name="T23" fmla="*/ 6 h 74"/>
              <a:gd name="T24" fmla="*/ 119 w 120"/>
              <a:gd name="T25" fmla="*/ 0 h 74"/>
              <a:gd name="T26" fmla="*/ 119 w 120"/>
              <a:gd name="T27" fmla="*/ 16 h 74"/>
              <a:gd name="T28" fmla="*/ 109 w 120"/>
              <a:gd name="T29" fmla="*/ 31 h 74"/>
              <a:gd name="T30" fmla="*/ 119 w 120"/>
              <a:gd name="T31" fmla="*/ 57 h 74"/>
              <a:gd name="T32" fmla="*/ 109 w 120"/>
              <a:gd name="T33" fmla="*/ 73 h 74"/>
              <a:gd name="T34" fmla="*/ 109 w 120"/>
              <a:gd name="T35" fmla="*/ 73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74"/>
              <a:gd name="T56" fmla="*/ 120 w 120"/>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74">
                <a:moveTo>
                  <a:pt x="109" y="73"/>
                </a:moveTo>
                <a:lnTo>
                  <a:pt x="83" y="67"/>
                </a:lnTo>
                <a:lnTo>
                  <a:pt x="72" y="57"/>
                </a:lnTo>
                <a:lnTo>
                  <a:pt x="52" y="47"/>
                </a:lnTo>
                <a:lnTo>
                  <a:pt x="16" y="31"/>
                </a:lnTo>
                <a:lnTo>
                  <a:pt x="0" y="26"/>
                </a:lnTo>
                <a:lnTo>
                  <a:pt x="0" y="6"/>
                </a:lnTo>
                <a:lnTo>
                  <a:pt x="11" y="0"/>
                </a:lnTo>
                <a:lnTo>
                  <a:pt x="16" y="6"/>
                </a:lnTo>
                <a:lnTo>
                  <a:pt x="27" y="0"/>
                </a:lnTo>
                <a:lnTo>
                  <a:pt x="31" y="0"/>
                </a:lnTo>
                <a:lnTo>
                  <a:pt x="57" y="6"/>
                </a:lnTo>
                <a:lnTo>
                  <a:pt x="119" y="0"/>
                </a:lnTo>
                <a:lnTo>
                  <a:pt x="119" y="16"/>
                </a:lnTo>
                <a:lnTo>
                  <a:pt x="109" y="31"/>
                </a:lnTo>
                <a:lnTo>
                  <a:pt x="119" y="57"/>
                </a:lnTo>
                <a:lnTo>
                  <a:pt x="109" y="73"/>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69" name="Freeform 266" descr="Diagonales larges vers le bas">
            <a:extLst>
              <a:ext uri="{FF2B5EF4-FFF2-40B4-BE49-F238E27FC236}">
                <a16:creationId xmlns:a16="http://schemas.microsoft.com/office/drawing/2014/main" id="{B753A1F2-7C86-164C-AAA5-DEB2E5F5794F}"/>
              </a:ext>
            </a:extLst>
          </p:cNvPr>
          <p:cNvSpPr>
            <a:spLocks noChangeArrowheads="1"/>
          </p:cNvSpPr>
          <p:nvPr/>
        </p:nvSpPr>
        <p:spPr bwMode="auto">
          <a:xfrm>
            <a:off x="4892268" y="3518648"/>
            <a:ext cx="44527" cy="75180"/>
          </a:xfrm>
          <a:custGeom>
            <a:avLst/>
            <a:gdLst>
              <a:gd name="T0" fmla="*/ 31 w 74"/>
              <a:gd name="T1" fmla="*/ 119 h 120"/>
              <a:gd name="T2" fmla="*/ 16 w 74"/>
              <a:gd name="T3" fmla="*/ 109 h 120"/>
              <a:gd name="T4" fmla="*/ 16 w 74"/>
              <a:gd name="T5" fmla="*/ 82 h 120"/>
              <a:gd name="T6" fmla="*/ 16 w 74"/>
              <a:gd name="T7" fmla="*/ 78 h 120"/>
              <a:gd name="T8" fmla="*/ 16 w 74"/>
              <a:gd name="T9" fmla="*/ 57 h 120"/>
              <a:gd name="T10" fmla="*/ 16 w 74"/>
              <a:gd name="T11" fmla="*/ 51 h 120"/>
              <a:gd name="T12" fmla="*/ 0 w 74"/>
              <a:gd name="T13" fmla="*/ 26 h 120"/>
              <a:gd name="T14" fmla="*/ 6 w 74"/>
              <a:gd name="T15" fmla="*/ 16 h 120"/>
              <a:gd name="T16" fmla="*/ 16 w 74"/>
              <a:gd name="T17" fmla="*/ 16 h 120"/>
              <a:gd name="T18" fmla="*/ 47 w 74"/>
              <a:gd name="T19" fmla="*/ 0 h 120"/>
              <a:gd name="T20" fmla="*/ 58 w 74"/>
              <a:gd name="T21" fmla="*/ 0 h 120"/>
              <a:gd name="T22" fmla="*/ 73 w 74"/>
              <a:gd name="T23" fmla="*/ 37 h 120"/>
              <a:gd name="T24" fmla="*/ 68 w 74"/>
              <a:gd name="T25" fmla="*/ 41 h 120"/>
              <a:gd name="T26" fmla="*/ 68 w 74"/>
              <a:gd name="T27" fmla="*/ 51 h 120"/>
              <a:gd name="T28" fmla="*/ 58 w 74"/>
              <a:gd name="T29" fmla="*/ 109 h 120"/>
              <a:gd name="T30" fmla="*/ 43 w 74"/>
              <a:gd name="T31" fmla="*/ 98 h 120"/>
              <a:gd name="T32" fmla="*/ 31 w 74"/>
              <a:gd name="T33" fmla="*/ 119 h 120"/>
              <a:gd name="T34" fmla="*/ 31 w 74"/>
              <a:gd name="T35" fmla="*/ 119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
              <a:gd name="T55" fmla="*/ 0 h 120"/>
              <a:gd name="T56" fmla="*/ 74 w 74"/>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 h="120">
                <a:moveTo>
                  <a:pt x="31" y="119"/>
                </a:moveTo>
                <a:lnTo>
                  <a:pt x="16" y="109"/>
                </a:lnTo>
                <a:lnTo>
                  <a:pt x="16" y="82"/>
                </a:lnTo>
                <a:lnTo>
                  <a:pt x="16" y="78"/>
                </a:lnTo>
                <a:lnTo>
                  <a:pt x="16" y="57"/>
                </a:lnTo>
                <a:lnTo>
                  <a:pt x="16" y="51"/>
                </a:lnTo>
                <a:lnTo>
                  <a:pt x="0" y="26"/>
                </a:lnTo>
                <a:lnTo>
                  <a:pt x="6" y="16"/>
                </a:lnTo>
                <a:lnTo>
                  <a:pt x="16" y="16"/>
                </a:lnTo>
                <a:lnTo>
                  <a:pt x="47" y="0"/>
                </a:lnTo>
                <a:lnTo>
                  <a:pt x="58" y="0"/>
                </a:lnTo>
                <a:lnTo>
                  <a:pt x="73" y="37"/>
                </a:lnTo>
                <a:lnTo>
                  <a:pt x="68" y="41"/>
                </a:lnTo>
                <a:lnTo>
                  <a:pt x="68" y="51"/>
                </a:lnTo>
                <a:lnTo>
                  <a:pt x="58" y="109"/>
                </a:lnTo>
                <a:lnTo>
                  <a:pt x="43" y="98"/>
                </a:lnTo>
                <a:lnTo>
                  <a:pt x="31" y="11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0" name="Freeform 267">
            <a:extLst>
              <a:ext uri="{FF2B5EF4-FFF2-40B4-BE49-F238E27FC236}">
                <a16:creationId xmlns:a16="http://schemas.microsoft.com/office/drawing/2014/main" id="{F1725015-EBF7-224C-BA9B-698DFDCE1C72}"/>
              </a:ext>
            </a:extLst>
          </p:cNvPr>
          <p:cNvSpPr>
            <a:spLocks noChangeArrowheads="1"/>
          </p:cNvSpPr>
          <p:nvPr/>
        </p:nvSpPr>
        <p:spPr bwMode="auto">
          <a:xfrm>
            <a:off x="4827783" y="3193932"/>
            <a:ext cx="23031" cy="25593"/>
          </a:xfrm>
          <a:custGeom>
            <a:avLst/>
            <a:gdLst>
              <a:gd name="T0" fmla="*/ 0 w 37"/>
              <a:gd name="T1" fmla="*/ 41 h 42"/>
              <a:gd name="T2" fmla="*/ 0 w 37"/>
              <a:gd name="T3" fmla="*/ 15 h 42"/>
              <a:gd name="T4" fmla="*/ 10 w 37"/>
              <a:gd name="T5" fmla="*/ 6 h 42"/>
              <a:gd name="T6" fmla="*/ 26 w 37"/>
              <a:gd name="T7" fmla="*/ 0 h 42"/>
              <a:gd name="T8" fmla="*/ 20 w 37"/>
              <a:gd name="T9" fmla="*/ 15 h 42"/>
              <a:gd name="T10" fmla="*/ 36 w 37"/>
              <a:gd name="T11" fmla="*/ 21 h 42"/>
              <a:gd name="T12" fmla="*/ 36 w 37"/>
              <a:gd name="T13" fmla="*/ 41 h 42"/>
              <a:gd name="T14" fmla="*/ 20 w 37"/>
              <a:gd name="T15" fmla="*/ 41 h 42"/>
              <a:gd name="T16" fmla="*/ 0 w 37"/>
              <a:gd name="T17" fmla="*/ 41 h 42"/>
              <a:gd name="T18" fmla="*/ 0 w 37"/>
              <a:gd name="T19" fmla="*/ 41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42"/>
              <a:gd name="T32" fmla="*/ 37 w 37"/>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42">
                <a:moveTo>
                  <a:pt x="0" y="41"/>
                </a:moveTo>
                <a:lnTo>
                  <a:pt x="0" y="15"/>
                </a:lnTo>
                <a:lnTo>
                  <a:pt x="10" y="6"/>
                </a:lnTo>
                <a:lnTo>
                  <a:pt x="26" y="0"/>
                </a:lnTo>
                <a:lnTo>
                  <a:pt x="20" y="15"/>
                </a:lnTo>
                <a:lnTo>
                  <a:pt x="36" y="21"/>
                </a:lnTo>
                <a:lnTo>
                  <a:pt x="36" y="41"/>
                </a:lnTo>
                <a:lnTo>
                  <a:pt x="20" y="41"/>
                </a:lnTo>
                <a:lnTo>
                  <a:pt x="0" y="4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1" name="Freeform 268" descr="Diagonales larges vers le bas">
            <a:extLst>
              <a:ext uri="{FF2B5EF4-FFF2-40B4-BE49-F238E27FC236}">
                <a16:creationId xmlns:a16="http://schemas.microsoft.com/office/drawing/2014/main" id="{C1F64244-54F5-7A48-92C2-B846663B8A06}"/>
              </a:ext>
            </a:extLst>
          </p:cNvPr>
          <p:cNvSpPr>
            <a:spLocks noChangeArrowheads="1"/>
          </p:cNvSpPr>
          <p:nvPr/>
        </p:nvSpPr>
        <p:spPr bwMode="auto">
          <a:xfrm>
            <a:off x="4774043" y="3064366"/>
            <a:ext cx="92124" cy="113570"/>
          </a:xfrm>
          <a:custGeom>
            <a:avLst/>
            <a:gdLst>
              <a:gd name="T0" fmla="*/ 0 w 150"/>
              <a:gd name="T1" fmla="*/ 139 h 177"/>
              <a:gd name="T2" fmla="*/ 0 w 150"/>
              <a:gd name="T3" fmla="*/ 125 h 177"/>
              <a:gd name="T4" fmla="*/ 14 w 150"/>
              <a:gd name="T5" fmla="*/ 114 h 177"/>
              <a:gd name="T6" fmla="*/ 41 w 150"/>
              <a:gd name="T7" fmla="*/ 114 h 177"/>
              <a:gd name="T8" fmla="*/ 20 w 150"/>
              <a:gd name="T9" fmla="*/ 109 h 177"/>
              <a:gd name="T10" fmla="*/ 14 w 150"/>
              <a:gd name="T11" fmla="*/ 98 h 177"/>
              <a:gd name="T12" fmla="*/ 30 w 150"/>
              <a:gd name="T13" fmla="*/ 72 h 177"/>
              <a:gd name="T14" fmla="*/ 41 w 150"/>
              <a:gd name="T15" fmla="*/ 31 h 177"/>
              <a:gd name="T16" fmla="*/ 57 w 150"/>
              <a:gd name="T17" fmla="*/ 57 h 177"/>
              <a:gd name="T18" fmla="*/ 67 w 150"/>
              <a:gd name="T19" fmla="*/ 82 h 177"/>
              <a:gd name="T20" fmla="*/ 82 w 150"/>
              <a:gd name="T21" fmla="*/ 94 h 177"/>
              <a:gd name="T22" fmla="*/ 72 w 150"/>
              <a:gd name="T23" fmla="*/ 67 h 177"/>
              <a:gd name="T24" fmla="*/ 82 w 150"/>
              <a:gd name="T25" fmla="*/ 47 h 177"/>
              <a:gd name="T26" fmla="*/ 72 w 150"/>
              <a:gd name="T27" fmla="*/ 47 h 177"/>
              <a:gd name="T28" fmla="*/ 72 w 150"/>
              <a:gd name="T29" fmla="*/ 31 h 177"/>
              <a:gd name="T30" fmla="*/ 98 w 150"/>
              <a:gd name="T31" fmla="*/ 16 h 177"/>
              <a:gd name="T32" fmla="*/ 123 w 150"/>
              <a:gd name="T33" fmla="*/ 6 h 177"/>
              <a:gd name="T34" fmla="*/ 129 w 150"/>
              <a:gd name="T35" fmla="*/ 26 h 177"/>
              <a:gd name="T36" fmla="*/ 129 w 150"/>
              <a:gd name="T37" fmla="*/ 16 h 177"/>
              <a:gd name="T38" fmla="*/ 139 w 150"/>
              <a:gd name="T39" fmla="*/ 0 h 177"/>
              <a:gd name="T40" fmla="*/ 149 w 150"/>
              <a:gd name="T41" fmla="*/ 31 h 177"/>
              <a:gd name="T42" fmla="*/ 139 w 150"/>
              <a:gd name="T43" fmla="*/ 57 h 177"/>
              <a:gd name="T44" fmla="*/ 123 w 150"/>
              <a:gd name="T45" fmla="*/ 57 h 177"/>
              <a:gd name="T46" fmla="*/ 129 w 150"/>
              <a:gd name="T47" fmla="*/ 98 h 177"/>
              <a:gd name="T48" fmla="*/ 113 w 150"/>
              <a:gd name="T49" fmla="*/ 98 h 177"/>
              <a:gd name="T50" fmla="*/ 98 w 150"/>
              <a:gd name="T51" fmla="*/ 109 h 177"/>
              <a:gd name="T52" fmla="*/ 113 w 150"/>
              <a:gd name="T53" fmla="*/ 135 h 177"/>
              <a:gd name="T54" fmla="*/ 108 w 150"/>
              <a:gd name="T55" fmla="*/ 155 h 177"/>
              <a:gd name="T56" fmla="*/ 108 w 150"/>
              <a:gd name="T57" fmla="*/ 176 h 177"/>
              <a:gd name="T58" fmla="*/ 82 w 150"/>
              <a:gd name="T59" fmla="*/ 166 h 177"/>
              <a:gd name="T60" fmla="*/ 88 w 150"/>
              <a:gd name="T61" fmla="*/ 150 h 177"/>
              <a:gd name="T62" fmla="*/ 67 w 150"/>
              <a:gd name="T63" fmla="*/ 139 h 177"/>
              <a:gd name="T64" fmla="*/ 46 w 150"/>
              <a:gd name="T65" fmla="*/ 135 h 177"/>
              <a:gd name="T66" fmla="*/ 30 w 150"/>
              <a:gd name="T67" fmla="*/ 135 h 177"/>
              <a:gd name="T68" fmla="*/ 14 w 150"/>
              <a:gd name="T69" fmla="*/ 139 h 177"/>
              <a:gd name="T70" fmla="*/ 4 w 150"/>
              <a:gd name="T71" fmla="*/ 150 h 177"/>
              <a:gd name="T72" fmla="*/ 0 w 150"/>
              <a:gd name="T73" fmla="*/ 139 h 177"/>
              <a:gd name="T74" fmla="*/ 0 w 150"/>
              <a:gd name="T75" fmla="*/ 139 h 1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0"/>
              <a:gd name="T115" fmla="*/ 0 h 177"/>
              <a:gd name="T116" fmla="*/ 150 w 150"/>
              <a:gd name="T117" fmla="*/ 177 h 1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0" h="177">
                <a:moveTo>
                  <a:pt x="0" y="139"/>
                </a:moveTo>
                <a:lnTo>
                  <a:pt x="0" y="125"/>
                </a:lnTo>
                <a:lnTo>
                  <a:pt x="14" y="114"/>
                </a:lnTo>
                <a:lnTo>
                  <a:pt x="41" y="114"/>
                </a:lnTo>
                <a:lnTo>
                  <a:pt x="20" y="109"/>
                </a:lnTo>
                <a:lnTo>
                  <a:pt x="14" y="98"/>
                </a:lnTo>
                <a:lnTo>
                  <a:pt x="30" y="72"/>
                </a:lnTo>
                <a:lnTo>
                  <a:pt x="41" y="31"/>
                </a:lnTo>
                <a:lnTo>
                  <a:pt x="57" y="57"/>
                </a:lnTo>
                <a:lnTo>
                  <a:pt x="67" y="82"/>
                </a:lnTo>
                <a:lnTo>
                  <a:pt x="82" y="94"/>
                </a:lnTo>
                <a:lnTo>
                  <a:pt x="72" y="67"/>
                </a:lnTo>
                <a:lnTo>
                  <a:pt x="82" y="47"/>
                </a:lnTo>
                <a:lnTo>
                  <a:pt x="72" y="47"/>
                </a:lnTo>
                <a:lnTo>
                  <a:pt x="72" y="31"/>
                </a:lnTo>
                <a:lnTo>
                  <a:pt x="98" y="16"/>
                </a:lnTo>
                <a:lnTo>
                  <a:pt x="123" y="6"/>
                </a:lnTo>
                <a:lnTo>
                  <a:pt x="129" y="26"/>
                </a:lnTo>
                <a:lnTo>
                  <a:pt x="129" y="16"/>
                </a:lnTo>
                <a:lnTo>
                  <a:pt x="139" y="0"/>
                </a:lnTo>
                <a:lnTo>
                  <a:pt x="149" y="31"/>
                </a:lnTo>
                <a:lnTo>
                  <a:pt x="139" y="57"/>
                </a:lnTo>
                <a:lnTo>
                  <a:pt x="123" y="57"/>
                </a:lnTo>
                <a:lnTo>
                  <a:pt x="129" y="98"/>
                </a:lnTo>
                <a:lnTo>
                  <a:pt x="113" y="98"/>
                </a:lnTo>
                <a:lnTo>
                  <a:pt x="98" y="109"/>
                </a:lnTo>
                <a:lnTo>
                  <a:pt x="113" y="135"/>
                </a:lnTo>
                <a:lnTo>
                  <a:pt x="108" y="155"/>
                </a:lnTo>
                <a:lnTo>
                  <a:pt x="108" y="176"/>
                </a:lnTo>
                <a:lnTo>
                  <a:pt x="82" y="166"/>
                </a:lnTo>
                <a:lnTo>
                  <a:pt x="88" y="150"/>
                </a:lnTo>
                <a:lnTo>
                  <a:pt x="67" y="139"/>
                </a:lnTo>
                <a:lnTo>
                  <a:pt x="46" y="135"/>
                </a:lnTo>
                <a:lnTo>
                  <a:pt x="30" y="135"/>
                </a:lnTo>
                <a:lnTo>
                  <a:pt x="14" y="139"/>
                </a:lnTo>
                <a:lnTo>
                  <a:pt x="4" y="150"/>
                </a:lnTo>
                <a:lnTo>
                  <a:pt x="0" y="139"/>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2" name="Freeform 269" descr="Diagonales larges vers le bas">
            <a:extLst>
              <a:ext uri="{FF2B5EF4-FFF2-40B4-BE49-F238E27FC236}">
                <a16:creationId xmlns:a16="http://schemas.microsoft.com/office/drawing/2014/main" id="{EA98BDBD-F55A-4F43-84B9-88AADEB339C1}"/>
              </a:ext>
            </a:extLst>
          </p:cNvPr>
          <p:cNvSpPr>
            <a:spLocks noChangeArrowheads="1"/>
          </p:cNvSpPr>
          <p:nvPr/>
        </p:nvSpPr>
        <p:spPr bwMode="auto">
          <a:xfrm>
            <a:off x="4800145" y="2283769"/>
            <a:ext cx="549674" cy="603043"/>
          </a:xfrm>
          <a:custGeom>
            <a:avLst/>
            <a:gdLst>
              <a:gd name="T0" fmla="*/ 834 w 897"/>
              <a:gd name="T1" fmla="*/ 108 h 943"/>
              <a:gd name="T2" fmla="*/ 750 w 897"/>
              <a:gd name="T3" fmla="*/ 82 h 943"/>
              <a:gd name="T4" fmla="*/ 699 w 897"/>
              <a:gd name="T5" fmla="*/ 159 h 943"/>
              <a:gd name="T6" fmla="*/ 652 w 897"/>
              <a:gd name="T7" fmla="*/ 165 h 943"/>
              <a:gd name="T8" fmla="*/ 548 w 897"/>
              <a:gd name="T9" fmla="*/ 134 h 943"/>
              <a:gd name="T10" fmla="*/ 523 w 897"/>
              <a:gd name="T11" fmla="*/ 165 h 943"/>
              <a:gd name="T12" fmla="*/ 466 w 897"/>
              <a:gd name="T13" fmla="*/ 181 h 943"/>
              <a:gd name="T14" fmla="*/ 413 w 897"/>
              <a:gd name="T15" fmla="*/ 222 h 943"/>
              <a:gd name="T16" fmla="*/ 372 w 897"/>
              <a:gd name="T17" fmla="*/ 326 h 943"/>
              <a:gd name="T18" fmla="*/ 325 w 897"/>
              <a:gd name="T19" fmla="*/ 476 h 943"/>
              <a:gd name="T20" fmla="*/ 290 w 897"/>
              <a:gd name="T21" fmla="*/ 517 h 943"/>
              <a:gd name="T22" fmla="*/ 274 w 897"/>
              <a:gd name="T23" fmla="*/ 637 h 943"/>
              <a:gd name="T24" fmla="*/ 284 w 897"/>
              <a:gd name="T25" fmla="*/ 735 h 943"/>
              <a:gd name="T26" fmla="*/ 274 w 897"/>
              <a:gd name="T27" fmla="*/ 817 h 943"/>
              <a:gd name="T28" fmla="*/ 222 w 897"/>
              <a:gd name="T29" fmla="*/ 817 h 943"/>
              <a:gd name="T30" fmla="*/ 217 w 897"/>
              <a:gd name="T31" fmla="*/ 854 h 943"/>
              <a:gd name="T32" fmla="*/ 155 w 897"/>
              <a:gd name="T33" fmla="*/ 911 h 943"/>
              <a:gd name="T34" fmla="*/ 26 w 897"/>
              <a:gd name="T35" fmla="*/ 874 h 943"/>
              <a:gd name="T36" fmla="*/ 31 w 897"/>
              <a:gd name="T37" fmla="*/ 854 h 943"/>
              <a:gd name="T38" fmla="*/ 41 w 897"/>
              <a:gd name="T39" fmla="*/ 817 h 943"/>
              <a:gd name="T40" fmla="*/ 31 w 897"/>
              <a:gd name="T41" fmla="*/ 802 h 943"/>
              <a:gd name="T42" fmla="*/ 3 w 897"/>
              <a:gd name="T43" fmla="*/ 735 h 943"/>
              <a:gd name="T44" fmla="*/ 88 w 897"/>
              <a:gd name="T45" fmla="*/ 724 h 943"/>
              <a:gd name="T46" fmla="*/ 3 w 897"/>
              <a:gd name="T47" fmla="*/ 709 h 943"/>
              <a:gd name="T48" fmla="*/ 57 w 897"/>
              <a:gd name="T49" fmla="*/ 682 h 943"/>
              <a:gd name="T50" fmla="*/ 41 w 897"/>
              <a:gd name="T51" fmla="*/ 651 h 943"/>
              <a:gd name="T52" fmla="*/ 41 w 897"/>
              <a:gd name="T53" fmla="*/ 637 h 943"/>
              <a:gd name="T54" fmla="*/ 72 w 897"/>
              <a:gd name="T55" fmla="*/ 610 h 943"/>
              <a:gd name="T56" fmla="*/ 114 w 897"/>
              <a:gd name="T57" fmla="*/ 594 h 943"/>
              <a:gd name="T58" fmla="*/ 135 w 897"/>
              <a:gd name="T59" fmla="*/ 569 h 943"/>
              <a:gd name="T60" fmla="*/ 233 w 897"/>
              <a:gd name="T61" fmla="*/ 527 h 943"/>
              <a:gd name="T62" fmla="*/ 192 w 897"/>
              <a:gd name="T63" fmla="*/ 527 h 943"/>
              <a:gd name="T64" fmla="*/ 233 w 897"/>
              <a:gd name="T65" fmla="*/ 476 h 943"/>
              <a:gd name="T66" fmla="*/ 264 w 897"/>
              <a:gd name="T67" fmla="*/ 424 h 943"/>
              <a:gd name="T68" fmla="*/ 264 w 897"/>
              <a:gd name="T69" fmla="*/ 398 h 943"/>
              <a:gd name="T70" fmla="*/ 325 w 897"/>
              <a:gd name="T71" fmla="*/ 341 h 943"/>
              <a:gd name="T72" fmla="*/ 368 w 897"/>
              <a:gd name="T73" fmla="*/ 284 h 943"/>
              <a:gd name="T74" fmla="*/ 368 w 897"/>
              <a:gd name="T75" fmla="*/ 269 h 943"/>
              <a:gd name="T76" fmla="*/ 341 w 897"/>
              <a:gd name="T77" fmla="*/ 243 h 943"/>
              <a:gd name="T78" fmla="*/ 393 w 897"/>
              <a:gd name="T79" fmla="*/ 232 h 943"/>
              <a:gd name="T80" fmla="*/ 435 w 897"/>
              <a:gd name="T81" fmla="*/ 202 h 943"/>
              <a:gd name="T82" fmla="*/ 413 w 897"/>
              <a:gd name="T83" fmla="*/ 181 h 943"/>
              <a:gd name="T84" fmla="*/ 413 w 897"/>
              <a:gd name="T85" fmla="*/ 159 h 943"/>
              <a:gd name="T86" fmla="*/ 491 w 897"/>
              <a:gd name="T87" fmla="*/ 139 h 943"/>
              <a:gd name="T88" fmla="*/ 501 w 897"/>
              <a:gd name="T89" fmla="*/ 124 h 943"/>
              <a:gd name="T90" fmla="*/ 533 w 897"/>
              <a:gd name="T91" fmla="*/ 124 h 943"/>
              <a:gd name="T92" fmla="*/ 574 w 897"/>
              <a:gd name="T93" fmla="*/ 82 h 943"/>
              <a:gd name="T94" fmla="*/ 611 w 897"/>
              <a:gd name="T95" fmla="*/ 72 h 943"/>
              <a:gd name="T96" fmla="*/ 642 w 897"/>
              <a:gd name="T97" fmla="*/ 30 h 943"/>
              <a:gd name="T98" fmla="*/ 678 w 897"/>
              <a:gd name="T99" fmla="*/ 67 h 943"/>
              <a:gd name="T100" fmla="*/ 724 w 897"/>
              <a:gd name="T101" fmla="*/ 51 h 943"/>
              <a:gd name="T102" fmla="*/ 740 w 897"/>
              <a:gd name="T103" fmla="*/ 0 h 943"/>
              <a:gd name="T104" fmla="*/ 787 w 897"/>
              <a:gd name="T105" fmla="*/ 30 h 943"/>
              <a:gd name="T106" fmla="*/ 818 w 897"/>
              <a:gd name="T107" fmla="*/ 26 h 943"/>
              <a:gd name="T108" fmla="*/ 875 w 897"/>
              <a:gd name="T109" fmla="*/ 51 h 943"/>
              <a:gd name="T110" fmla="*/ 854 w 897"/>
              <a:gd name="T111" fmla="*/ 82 h 943"/>
              <a:gd name="T112" fmla="*/ 875 w 897"/>
              <a:gd name="T113" fmla="*/ 98 h 9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7"/>
              <a:gd name="T172" fmla="*/ 0 h 943"/>
              <a:gd name="T173" fmla="*/ 897 w 897"/>
              <a:gd name="T174" fmla="*/ 943 h 9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7" h="943">
                <a:moveTo>
                  <a:pt x="875" y="98"/>
                </a:moveTo>
                <a:lnTo>
                  <a:pt x="859" y="98"/>
                </a:lnTo>
                <a:lnTo>
                  <a:pt x="818" y="149"/>
                </a:lnTo>
                <a:lnTo>
                  <a:pt x="828" y="124"/>
                </a:lnTo>
                <a:lnTo>
                  <a:pt x="834" y="108"/>
                </a:lnTo>
                <a:lnTo>
                  <a:pt x="818" y="93"/>
                </a:lnTo>
                <a:lnTo>
                  <a:pt x="792" y="82"/>
                </a:lnTo>
                <a:lnTo>
                  <a:pt x="787" y="72"/>
                </a:lnTo>
                <a:lnTo>
                  <a:pt x="761" y="82"/>
                </a:lnTo>
                <a:lnTo>
                  <a:pt x="750" y="82"/>
                </a:lnTo>
                <a:lnTo>
                  <a:pt x="734" y="82"/>
                </a:lnTo>
                <a:lnTo>
                  <a:pt x="719" y="108"/>
                </a:lnTo>
                <a:lnTo>
                  <a:pt x="719" y="134"/>
                </a:lnTo>
                <a:lnTo>
                  <a:pt x="719" y="159"/>
                </a:lnTo>
                <a:lnTo>
                  <a:pt x="699" y="159"/>
                </a:lnTo>
                <a:lnTo>
                  <a:pt x="699" y="175"/>
                </a:lnTo>
                <a:lnTo>
                  <a:pt x="693" y="175"/>
                </a:lnTo>
                <a:lnTo>
                  <a:pt x="678" y="165"/>
                </a:lnTo>
                <a:lnTo>
                  <a:pt x="658" y="159"/>
                </a:lnTo>
                <a:lnTo>
                  <a:pt x="652" y="165"/>
                </a:lnTo>
                <a:lnTo>
                  <a:pt x="631" y="165"/>
                </a:lnTo>
                <a:lnTo>
                  <a:pt x="611" y="165"/>
                </a:lnTo>
                <a:lnTo>
                  <a:pt x="585" y="139"/>
                </a:lnTo>
                <a:lnTo>
                  <a:pt x="558" y="134"/>
                </a:lnTo>
                <a:lnTo>
                  <a:pt x="548" y="134"/>
                </a:lnTo>
                <a:lnTo>
                  <a:pt x="558" y="149"/>
                </a:lnTo>
                <a:lnTo>
                  <a:pt x="544" y="139"/>
                </a:lnTo>
                <a:lnTo>
                  <a:pt x="544" y="149"/>
                </a:lnTo>
                <a:lnTo>
                  <a:pt x="523" y="149"/>
                </a:lnTo>
                <a:lnTo>
                  <a:pt x="523" y="165"/>
                </a:lnTo>
                <a:lnTo>
                  <a:pt x="523" y="181"/>
                </a:lnTo>
                <a:lnTo>
                  <a:pt x="533" y="191"/>
                </a:lnTo>
                <a:lnTo>
                  <a:pt x="523" y="202"/>
                </a:lnTo>
                <a:lnTo>
                  <a:pt x="491" y="191"/>
                </a:lnTo>
                <a:lnTo>
                  <a:pt x="466" y="181"/>
                </a:lnTo>
                <a:lnTo>
                  <a:pt x="460" y="191"/>
                </a:lnTo>
                <a:lnTo>
                  <a:pt x="460" y="206"/>
                </a:lnTo>
                <a:lnTo>
                  <a:pt x="460" y="222"/>
                </a:lnTo>
                <a:lnTo>
                  <a:pt x="435" y="217"/>
                </a:lnTo>
                <a:lnTo>
                  <a:pt x="413" y="222"/>
                </a:lnTo>
                <a:lnTo>
                  <a:pt x="413" y="243"/>
                </a:lnTo>
                <a:lnTo>
                  <a:pt x="398" y="259"/>
                </a:lnTo>
                <a:lnTo>
                  <a:pt x="409" y="284"/>
                </a:lnTo>
                <a:lnTo>
                  <a:pt x="398" y="290"/>
                </a:lnTo>
                <a:lnTo>
                  <a:pt x="372" y="326"/>
                </a:lnTo>
                <a:lnTo>
                  <a:pt x="372" y="341"/>
                </a:lnTo>
                <a:lnTo>
                  <a:pt x="352" y="357"/>
                </a:lnTo>
                <a:lnTo>
                  <a:pt x="352" y="408"/>
                </a:lnTo>
                <a:lnTo>
                  <a:pt x="341" y="439"/>
                </a:lnTo>
                <a:lnTo>
                  <a:pt x="325" y="476"/>
                </a:lnTo>
                <a:lnTo>
                  <a:pt x="341" y="486"/>
                </a:lnTo>
                <a:lnTo>
                  <a:pt x="341" y="492"/>
                </a:lnTo>
                <a:lnTo>
                  <a:pt x="341" y="517"/>
                </a:lnTo>
                <a:lnTo>
                  <a:pt x="305" y="506"/>
                </a:lnTo>
                <a:lnTo>
                  <a:pt x="290" y="517"/>
                </a:lnTo>
                <a:lnTo>
                  <a:pt x="264" y="543"/>
                </a:lnTo>
                <a:lnTo>
                  <a:pt x="264" y="569"/>
                </a:lnTo>
                <a:lnTo>
                  <a:pt x="274" y="584"/>
                </a:lnTo>
                <a:lnTo>
                  <a:pt x="264" y="600"/>
                </a:lnTo>
                <a:lnTo>
                  <a:pt x="274" y="637"/>
                </a:lnTo>
                <a:lnTo>
                  <a:pt x="284" y="682"/>
                </a:lnTo>
                <a:lnTo>
                  <a:pt x="290" y="693"/>
                </a:lnTo>
                <a:lnTo>
                  <a:pt x="305" y="709"/>
                </a:lnTo>
                <a:lnTo>
                  <a:pt x="300" y="724"/>
                </a:lnTo>
                <a:lnTo>
                  <a:pt x="284" y="735"/>
                </a:lnTo>
                <a:lnTo>
                  <a:pt x="300" y="766"/>
                </a:lnTo>
                <a:lnTo>
                  <a:pt x="300" y="786"/>
                </a:lnTo>
                <a:lnTo>
                  <a:pt x="290" y="812"/>
                </a:lnTo>
                <a:lnTo>
                  <a:pt x="274" y="812"/>
                </a:lnTo>
                <a:lnTo>
                  <a:pt x="274" y="817"/>
                </a:lnTo>
                <a:lnTo>
                  <a:pt x="264" y="827"/>
                </a:lnTo>
                <a:lnTo>
                  <a:pt x="264" y="874"/>
                </a:lnTo>
                <a:lnTo>
                  <a:pt x="243" y="868"/>
                </a:lnTo>
                <a:lnTo>
                  <a:pt x="222" y="854"/>
                </a:lnTo>
                <a:lnTo>
                  <a:pt x="222" y="817"/>
                </a:lnTo>
                <a:lnTo>
                  <a:pt x="222" y="812"/>
                </a:lnTo>
                <a:lnTo>
                  <a:pt x="217" y="817"/>
                </a:lnTo>
                <a:lnTo>
                  <a:pt x="217" y="833"/>
                </a:lnTo>
                <a:lnTo>
                  <a:pt x="207" y="833"/>
                </a:lnTo>
                <a:lnTo>
                  <a:pt x="217" y="854"/>
                </a:lnTo>
                <a:lnTo>
                  <a:pt x="196" y="874"/>
                </a:lnTo>
                <a:lnTo>
                  <a:pt x="181" y="858"/>
                </a:lnTo>
                <a:lnTo>
                  <a:pt x="176" y="868"/>
                </a:lnTo>
                <a:lnTo>
                  <a:pt x="181" y="874"/>
                </a:lnTo>
                <a:lnTo>
                  <a:pt x="155" y="911"/>
                </a:lnTo>
                <a:lnTo>
                  <a:pt x="135" y="937"/>
                </a:lnTo>
                <a:lnTo>
                  <a:pt x="88" y="942"/>
                </a:lnTo>
                <a:lnTo>
                  <a:pt x="57" y="925"/>
                </a:lnTo>
                <a:lnTo>
                  <a:pt x="26" y="895"/>
                </a:lnTo>
                <a:lnTo>
                  <a:pt x="26" y="874"/>
                </a:lnTo>
                <a:lnTo>
                  <a:pt x="47" y="884"/>
                </a:lnTo>
                <a:lnTo>
                  <a:pt x="41" y="868"/>
                </a:lnTo>
                <a:lnTo>
                  <a:pt x="47" y="843"/>
                </a:lnTo>
                <a:lnTo>
                  <a:pt x="41" y="843"/>
                </a:lnTo>
                <a:lnTo>
                  <a:pt x="31" y="854"/>
                </a:lnTo>
                <a:lnTo>
                  <a:pt x="16" y="868"/>
                </a:lnTo>
                <a:lnTo>
                  <a:pt x="3" y="854"/>
                </a:lnTo>
                <a:lnTo>
                  <a:pt x="26" y="827"/>
                </a:lnTo>
                <a:lnTo>
                  <a:pt x="31" y="827"/>
                </a:lnTo>
                <a:lnTo>
                  <a:pt x="41" y="817"/>
                </a:lnTo>
                <a:lnTo>
                  <a:pt x="31" y="817"/>
                </a:lnTo>
                <a:lnTo>
                  <a:pt x="47" y="802"/>
                </a:lnTo>
                <a:lnTo>
                  <a:pt x="72" y="776"/>
                </a:lnTo>
                <a:lnTo>
                  <a:pt x="41" y="786"/>
                </a:lnTo>
                <a:lnTo>
                  <a:pt x="31" y="802"/>
                </a:lnTo>
                <a:lnTo>
                  <a:pt x="26" y="786"/>
                </a:lnTo>
                <a:lnTo>
                  <a:pt x="16" y="802"/>
                </a:lnTo>
                <a:lnTo>
                  <a:pt x="16" y="776"/>
                </a:lnTo>
                <a:lnTo>
                  <a:pt x="3" y="750"/>
                </a:lnTo>
                <a:lnTo>
                  <a:pt x="3" y="735"/>
                </a:lnTo>
                <a:lnTo>
                  <a:pt x="57" y="735"/>
                </a:lnTo>
                <a:lnTo>
                  <a:pt x="88" y="735"/>
                </a:lnTo>
                <a:lnTo>
                  <a:pt x="98" y="724"/>
                </a:lnTo>
                <a:lnTo>
                  <a:pt x="88" y="719"/>
                </a:lnTo>
                <a:lnTo>
                  <a:pt x="88" y="724"/>
                </a:lnTo>
                <a:lnTo>
                  <a:pt x="72" y="724"/>
                </a:lnTo>
                <a:lnTo>
                  <a:pt x="57" y="724"/>
                </a:lnTo>
                <a:lnTo>
                  <a:pt x="16" y="724"/>
                </a:lnTo>
                <a:lnTo>
                  <a:pt x="3" y="719"/>
                </a:lnTo>
                <a:lnTo>
                  <a:pt x="3" y="709"/>
                </a:lnTo>
                <a:lnTo>
                  <a:pt x="16" y="703"/>
                </a:lnTo>
                <a:lnTo>
                  <a:pt x="0" y="693"/>
                </a:lnTo>
                <a:lnTo>
                  <a:pt x="16" y="682"/>
                </a:lnTo>
                <a:lnTo>
                  <a:pt x="47" y="682"/>
                </a:lnTo>
                <a:lnTo>
                  <a:pt x="57" y="682"/>
                </a:lnTo>
                <a:lnTo>
                  <a:pt x="31" y="667"/>
                </a:lnTo>
                <a:lnTo>
                  <a:pt x="3" y="667"/>
                </a:lnTo>
                <a:lnTo>
                  <a:pt x="3" y="657"/>
                </a:lnTo>
                <a:lnTo>
                  <a:pt x="26" y="657"/>
                </a:lnTo>
                <a:lnTo>
                  <a:pt x="41" y="651"/>
                </a:lnTo>
                <a:lnTo>
                  <a:pt x="72" y="641"/>
                </a:lnTo>
                <a:lnTo>
                  <a:pt x="72" y="651"/>
                </a:lnTo>
                <a:lnTo>
                  <a:pt x="82" y="651"/>
                </a:lnTo>
                <a:lnTo>
                  <a:pt x="72" y="637"/>
                </a:lnTo>
                <a:lnTo>
                  <a:pt x="41" y="637"/>
                </a:lnTo>
                <a:lnTo>
                  <a:pt x="41" y="625"/>
                </a:lnTo>
                <a:lnTo>
                  <a:pt x="72" y="615"/>
                </a:lnTo>
                <a:lnTo>
                  <a:pt x="82" y="625"/>
                </a:lnTo>
                <a:lnTo>
                  <a:pt x="108" y="610"/>
                </a:lnTo>
                <a:lnTo>
                  <a:pt x="72" y="610"/>
                </a:lnTo>
                <a:lnTo>
                  <a:pt x="72" y="600"/>
                </a:lnTo>
                <a:lnTo>
                  <a:pt x="98" y="610"/>
                </a:lnTo>
                <a:lnTo>
                  <a:pt x="124" y="615"/>
                </a:lnTo>
                <a:lnTo>
                  <a:pt x="108" y="600"/>
                </a:lnTo>
                <a:lnTo>
                  <a:pt x="114" y="594"/>
                </a:lnTo>
                <a:lnTo>
                  <a:pt x="139" y="610"/>
                </a:lnTo>
                <a:lnTo>
                  <a:pt x="135" y="594"/>
                </a:lnTo>
                <a:lnTo>
                  <a:pt x="124" y="584"/>
                </a:lnTo>
                <a:lnTo>
                  <a:pt x="135" y="584"/>
                </a:lnTo>
                <a:lnTo>
                  <a:pt x="135" y="569"/>
                </a:lnTo>
                <a:lnTo>
                  <a:pt x="176" y="548"/>
                </a:lnTo>
                <a:lnTo>
                  <a:pt x="181" y="569"/>
                </a:lnTo>
                <a:lnTo>
                  <a:pt x="217" y="559"/>
                </a:lnTo>
                <a:lnTo>
                  <a:pt x="233" y="533"/>
                </a:lnTo>
                <a:lnTo>
                  <a:pt x="233" y="527"/>
                </a:lnTo>
                <a:lnTo>
                  <a:pt x="233" y="517"/>
                </a:lnTo>
                <a:lnTo>
                  <a:pt x="217" y="533"/>
                </a:lnTo>
                <a:lnTo>
                  <a:pt x="192" y="559"/>
                </a:lnTo>
                <a:lnTo>
                  <a:pt x="165" y="543"/>
                </a:lnTo>
                <a:lnTo>
                  <a:pt x="192" y="527"/>
                </a:lnTo>
                <a:lnTo>
                  <a:pt x="192" y="517"/>
                </a:lnTo>
                <a:lnTo>
                  <a:pt x="217" y="486"/>
                </a:lnTo>
                <a:lnTo>
                  <a:pt x="233" y="492"/>
                </a:lnTo>
                <a:lnTo>
                  <a:pt x="243" y="476"/>
                </a:lnTo>
                <a:lnTo>
                  <a:pt x="233" y="476"/>
                </a:lnTo>
                <a:lnTo>
                  <a:pt x="249" y="449"/>
                </a:lnTo>
                <a:lnTo>
                  <a:pt x="259" y="434"/>
                </a:lnTo>
                <a:lnTo>
                  <a:pt x="274" y="439"/>
                </a:lnTo>
                <a:lnTo>
                  <a:pt x="284" y="424"/>
                </a:lnTo>
                <a:lnTo>
                  <a:pt x="264" y="424"/>
                </a:lnTo>
                <a:lnTo>
                  <a:pt x="264" y="419"/>
                </a:lnTo>
                <a:lnTo>
                  <a:pt x="259" y="424"/>
                </a:lnTo>
                <a:lnTo>
                  <a:pt x="259" y="398"/>
                </a:lnTo>
                <a:lnTo>
                  <a:pt x="274" y="408"/>
                </a:lnTo>
                <a:lnTo>
                  <a:pt x="264" y="398"/>
                </a:lnTo>
                <a:lnTo>
                  <a:pt x="274" y="377"/>
                </a:lnTo>
                <a:lnTo>
                  <a:pt x="290" y="377"/>
                </a:lnTo>
                <a:lnTo>
                  <a:pt x="284" y="357"/>
                </a:lnTo>
                <a:lnTo>
                  <a:pt x="325" y="351"/>
                </a:lnTo>
                <a:lnTo>
                  <a:pt x="325" y="341"/>
                </a:lnTo>
                <a:lnTo>
                  <a:pt x="284" y="351"/>
                </a:lnTo>
                <a:lnTo>
                  <a:pt x="284" y="326"/>
                </a:lnTo>
                <a:lnTo>
                  <a:pt x="300" y="300"/>
                </a:lnTo>
                <a:lnTo>
                  <a:pt x="315" y="284"/>
                </a:lnTo>
                <a:lnTo>
                  <a:pt x="368" y="284"/>
                </a:lnTo>
                <a:lnTo>
                  <a:pt x="368" y="274"/>
                </a:lnTo>
                <a:lnTo>
                  <a:pt x="325" y="274"/>
                </a:lnTo>
                <a:lnTo>
                  <a:pt x="352" y="259"/>
                </a:lnTo>
                <a:lnTo>
                  <a:pt x="357" y="259"/>
                </a:lnTo>
                <a:lnTo>
                  <a:pt x="368" y="269"/>
                </a:lnTo>
                <a:lnTo>
                  <a:pt x="368" y="259"/>
                </a:lnTo>
                <a:lnTo>
                  <a:pt x="357" y="247"/>
                </a:lnTo>
                <a:lnTo>
                  <a:pt x="368" y="243"/>
                </a:lnTo>
                <a:lnTo>
                  <a:pt x="352" y="247"/>
                </a:lnTo>
                <a:lnTo>
                  <a:pt x="341" y="243"/>
                </a:lnTo>
                <a:lnTo>
                  <a:pt x="368" y="232"/>
                </a:lnTo>
                <a:lnTo>
                  <a:pt x="372" y="232"/>
                </a:lnTo>
                <a:lnTo>
                  <a:pt x="372" y="222"/>
                </a:lnTo>
                <a:lnTo>
                  <a:pt x="393" y="222"/>
                </a:lnTo>
                <a:lnTo>
                  <a:pt x="393" y="232"/>
                </a:lnTo>
                <a:lnTo>
                  <a:pt x="398" y="222"/>
                </a:lnTo>
                <a:lnTo>
                  <a:pt x="393" y="222"/>
                </a:lnTo>
                <a:lnTo>
                  <a:pt x="398" y="202"/>
                </a:lnTo>
                <a:lnTo>
                  <a:pt x="413" y="202"/>
                </a:lnTo>
                <a:lnTo>
                  <a:pt x="435" y="202"/>
                </a:lnTo>
                <a:lnTo>
                  <a:pt x="435" y="191"/>
                </a:lnTo>
                <a:lnTo>
                  <a:pt x="413" y="202"/>
                </a:lnTo>
                <a:lnTo>
                  <a:pt x="398" y="202"/>
                </a:lnTo>
                <a:lnTo>
                  <a:pt x="409" y="181"/>
                </a:lnTo>
                <a:lnTo>
                  <a:pt x="413" y="181"/>
                </a:lnTo>
                <a:lnTo>
                  <a:pt x="435" y="165"/>
                </a:lnTo>
                <a:lnTo>
                  <a:pt x="435" y="159"/>
                </a:lnTo>
                <a:lnTo>
                  <a:pt x="440" y="149"/>
                </a:lnTo>
                <a:lnTo>
                  <a:pt x="435" y="149"/>
                </a:lnTo>
                <a:lnTo>
                  <a:pt x="413" y="159"/>
                </a:lnTo>
                <a:lnTo>
                  <a:pt x="409" y="149"/>
                </a:lnTo>
                <a:lnTo>
                  <a:pt x="413" y="134"/>
                </a:lnTo>
                <a:lnTo>
                  <a:pt x="466" y="124"/>
                </a:lnTo>
                <a:lnTo>
                  <a:pt x="481" y="139"/>
                </a:lnTo>
                <a:lnTo>
                  <a:pt x="491" y="139"/>
                </a:lnTo>
                <a:lnTo>
                  <a:pt x="491" y="134"/>
                </a:lnTo>
                <a:lnTo>
                  <a:pt x="476" y="134"/>
                </a:lnTo>
                <a:lnTo>
                  <a:pt x="466" y="114"/>
                </a:lnTo>
                <a:lnTo>
                  <a:pt x="491" y="98"/>
                </a:lnTo>
                <a:lnTo>
                  <a:pt x="501" y="124"/>
                </a:lnTo>
                <a:lnTo>
                  <a:pt x="501" y="108"/>
                </a:lnTo>
                <a:lnTo>
                  <a:pt x="507" y="98"/>
                </a:lnTo>
                <a:lnTo>
                  <a:pt x="517" y="134"/>
                </a:lnTo>
                <a:lnTo>
                  <a:pt x="523" y="134"/>
                </a:lnTo>
                <a:lnTo>
                  <a:pt x="533" y="124"/>
                </a:lnTo>
                <a:lnTo>
                  <a:pt x="523" y="108"/>
                </a:lnTo>
                <a:lnTo>
                  <a:pt x="544" y="98"/>
                </a:lnTo>
                <a:lnTo>
                  <a:pt x="548" y="93"/>
                </a:lnTo>
                <a:lnTo>
                  <a:pt x="574" y="108"/>
                </a:lnTo>
                <a:lnTo>
                  <a:pt x="574" y="82"/>
                </a:lnTo>
                <a:lnTo>
                  <a:pt x="558" y="82"/>
                </a:lnTo>
                <a:lnTo>
                  <a:pt x="544" y="67"/>
                </a:lnTo>
                <a:lnTo>
                  <a:pt x="569" y="67"/>
                </a:lnTo>
                <a:lnTo>
                  <a:pt x="601" y="67"/>
                </a:lnTo>
                <a:lnTo>
                  <a:pt x="611" y="72"/>
                </a:lnTo>
                <a:lnTo>
                  <a:pt x="626" y="57"/>
                </a:lnTo>
                <a:lnTo>
                  <a:pt x="626" y="30"/>
                </a:lnTo>
                <a:lnTo>
                  <a:pt x="642" y="51"/>
                </a:lnTo>
                <a:lnTo>
                  <a:pt x="652" y="41"/>
                </a:lnTo>
                <a:lnTo>
                  <a:pt x="642" y="30"/>
                </a:lnTo>
                <a:lnTo>
                  <a:pt x="652" y="14"/>
                </a:lnTo>
                <a:lnTo>
                  <a:pt x="678" y="14"/>
                </a:lnTo>
                <a:lnTo>
                  <a:pt x="693" y="14"/>
                </a:lnTo>
                <a:lnTo>
                  <a:pt x="678" y="41"/>
                </a:lnTo>
                <a:lnTo>
                  <a:pt x="678" y="67"/>
                </a:lnTo>
                <a:lnTo>
                  <a:pt x="683" y="72"/>
                </a:lnTo>
                <a:lnTo>
                  <a:pt x="683" y="57"/>
                </a:lnTo>
                <a:lnTo>
                  <a:pt x="719" y="14"/>
                </a:lnTo>
                <a:lnTo>
                  <a:pt x="719" y="30"/>
                </a:lnTo>
                <a:lnTo>
                  <a:pt x="724" y="51"/>
                </a:lnTo>
                <a:lnTo>
                  <a:pt x="734" y="41"/>
                </a:lnTo>
                <a:lnTo>
                  <a:pt x="740" y="30"/>
                </a:lnTo>
                <a:lnTo>
                  <a:pt x="750" y="26"/>
                </a:lnTo>
                <a:lnTo>
                  <a:pt x="734" y="14"/>
                </a:lnTo>
                <a:lnTo>
                  <a:pt x="740" y="0"/>
                </a:lnTo>
                <a:lnTo>
                  <a:pt x="766" y="0"/>
                </a:lnTo>
                <a:lnTo>
                  <a:pt x="787" y="4"/>
                </a:lnTo>
                <a:lnTo>
                  <a:pt x="787" y="14"/>
                </a:lnTo>
                <a:lnTo>
                  <a:pt x="766" y="26"/>
                </a:lnTo>
                <a:lnTo>
                  <a:pt x="787" y="30"/>
                </a:lnTo>
                <a:lnTo>
                  <a:pt x="766" y="41"/>
                </a:lnTo>
                <a:lnTo>
                  <a:pt x="787" y="41"/>
                </a:lnTo>
                <a:lnTo>
                  <a:pt x="802" y="14"/>
                </a:lnTo>
                <a:lnTo>
                  <a:pt x="807" y="14"/>
                </a:lnTo>
                <a:lnTo>
                  <a:pt x="818" y="26"/>
                </a:lnTo>
                <a:lnTo>
                  <a:pt x="828" y="14"/>
                </a:lnTo>
                <a:lnTo>
                  <a:pt x="854" y="30"/>
                </a:lnTo>
                <a:lnTo>
                  <a:pt x="844" y="30"/>
                </a:lnTo>
                <a:lnTo>
                  <a:pt x="859" y="30"/>
                </a:lnTo>
                <a:lnTo>
                  <a:pt x="875" y="51"/>
                </a:lnTo>
                <a:lnTo>
                  <a:pt x="854" y="67"/>
                </a:lnTo>
                <a:lnTo>
                  <a:pt x="802" y="67"/>
                </a:lnTo>
                <a:lnTo>
                  <a:pt x="828" y="72"/>
                </a:lnTo>
                <a:lnTo>
                  <a:pt x="844" y="93"/>
                </a:lnTo>
                <a:lnTo>
                  <a:pt x="854" y="82"/>
                </a:lnTo>
                <a:lnTo>
                  <a:pt x="869" y="82"/>
                </a:lnTo>
                <a:lnTo>
                  <a:pt x="885" y="93"/>
                </a:lnTo>
                <a:lnTo>
                  <a:pt x="896" y="98"/>
                </a:lnTo>
                <a:lnTo>
                  <a:pt x="875" y="9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3" name="Freeform 270" descr="Diagonales larges vers le bas">
            <a:extLst>
              <a:ext uri="{FF2B5EF4-FFF2-40B4-BE49-F238E27FC236}">
                <a16:creationId xmlns:a16="http://schemas.microsoft.com/office/drawing/2014/main" id="{CF4156F0-D02F-A848-8A36-FA4348116F50}"/>
              </a:ext>
            </a:extLst>
          </p:cNvPr>
          <p:cNvSpPr>
            <a:spLocks noChangeArrowheads="1"/>
          </p:cNvSpPr>
          <p:nvPr/>
        </p:nvSpPr>
        <p:spPr bwMode="auto">
          <a:xfrm>
            <a:off x="4927583" y="3240321"/>
            <a:ext cx="190390" cy="92776"/>
          </a:xfrm>
          <a:custGeom>
            <a:avLst/>
            <a:gdLst>
              <a:gd name="T0" fmla="*/ 165 w 312"/>
              <a:gd name="T1" fmla="*/ 16 h 146"/>
              <a:gd name="T2" fmla="*/ 191 w 312"/>
              <a:gd name="T3" fmla="*/ 26 h 146"/>
              <a:gd name="T4" fmla="*/ 206 w 312"/>
              <a:gd name="T5" fmla="*/ 26 h 146"/>
              <a:gd name="T6" fmla="*/ 227 w 312"/>
              <a:gd name="T7" fmla="*/ 0 h 146"/>
              <a:gd name="T8" fmla="*/ 253 w 312"/>
              <a:gd name="T9" fmla="*/ 10 h 146"/>
              <a:gd name="T10" fmla="*/ 294 w 312"/>
              <a:gd name="T11" fmla="*/ 16 h 146"/>
              <a:gd name="T12" fmla="*/ 294 w 312"/>
              <a:gd name="T13" fmla="*/ 41 h 146"/>
              <a:gd name="T14" fmla="*/ 311 w 312"/>
              <a:gd name="T15" fmla="*/ 57 h 146"/>
              <a:gd name="T16" fmla="*/ 311 w 312"/>
              <a:gd name="T17" fmla="*/ 67 h 146"/>
              <a:gd name="T18" fmla="*/ 300 w 312"/>
              <a:gd name="T19" fmla="*/ 78 h 146"/>
              <a:gd name="T20" fmla="*/ 284 w 312"/>
              <a:gd name="T21" fmla="*/ 78 h 146"/>
              <a:gd name="T22" fmla="*/ 274 w 312"/>
              <a:gd name="T23" fmla="*/ 78 h 146"/>
              <a:gd name="T24" fmla="*/ 284 w 312"/>
              <a:gd name="T25" fmla="*/ 82 h 146"/>
              <a:gd name="T26" fmla="*/ 284 w 312"/>
              <a:gd name="T27" fmla="*/ 119 h 146"/>
              <a:gd name="T28" fmla="*/ 269 w 312"/>
              <a:gd name="T29" fmla="*/ 125 h 146"/>
              <a:gd name="T30" fmla="*/ 269 w 312"/>
              <a:gd name="T31" fmla="*/ 135 h 146"/>
              <a:gd name="T32" fmla="*/ 253 w 312"/>
              <a:gd name="T33" fmla="*/ 135 h 146"/>
              <a:gd name="T34" fmla="*/ 206 w 312"/>
              <a:gd name="T35" fmla="*/ 145 h 146"/>
              <a:gd name="T36" fmla="*/ 165 w 312"/>
              <a:gd name="T37" fmla="*/ 145 h 146"/>
              <a:gd name="T38" fmla="*/ 161 w 312"/>
              <a:gd name="T39" fmla="*/ 145 h 146"/>
              <a:gd name="T40" fmla="*/ 134 w 312"/>
              <a:gd name="T41" fmla="*/ 125 h 146"/>
              <a:gd name="T42" fmla="*/ 108 w 312"/>
              <a:gd name="T43" fmla="*/ 109 h 146"/>
              <a:gd name="T44" fmla="*/ 93 w 312"/>
              <a:gd name="T45" fmla="*/ 109 h 146"/>
              <a:gd name="T46" fmla="*/ 67 w 312"/>
              <a:gd name="T47" fmla="*/ 109 h 146"/>
              <a:gd name="T48" fmla="*/ 67 w 312"/>
              <a:gd name="T49" fmla="*/ 125 h 146"/>
              <a:gd name="T50" fmla="*/ 41 w 312"/>
              <a:gd name="T51" fmla="*/ 125 h 146"/>
              <a:gd name="T52" fmla="*/ 36 w 312"/>
              <a:gd name="T53" fmla="*/ 125 h 146"/>
              <a:gd name="T54" fmla="*/ 36 w 312"/>
              <a:gd name="T55" fmla="*/ 119 h 146"/>
              <a:gd name="T56" fmla="*/ 14 w 312"/>
              <a:gd name="T57" fmla="*/ 119 h 146"/>
              <a:gd name="T58" fmla="*/ 14 w 312"/>
              <a:gd name="T59" fmla="*/ 109 h 146"/>
              <a:gd name="T60" fmla="*/ 10 w 312"/>
              <a:gd name="T61" fmla="*/ 109 h 146"/>
              <a:gd name="T62" fmla="*/ 0 w 312"/>
              <a:gd name="T63" fmla="*/ 98 h 146"/>
              <a:gd name="T64" fmla="*/ 0 w 312"/>
              <a:gd name="T65" fmla="*/ 94 h 146"/>
              <a:gd name="T66" fmla="*/ 10 w 312"/>
              <a:gd name="T67" fmla="*/ 82 h 146"/>
              <a:gd name="T68" fmla="*/ 36 w 312"/>
              <a:gd name="T69" fmla="*/ 94 h 146"/>
              <a:gd name="T70" fmla="*/ 36 w 312"/>
              <a:gd name="T71" fmla="*/ 82 h 146"/>
              <a:gd name="T72" fmla="*/ 51 w 312"/>
              <a:gd name="T73" fmla="*/ 82 h 146"/>
              <a:gd name="T74" fmla="*/ 57 w 312"/>
              <a:gd name="T75" fmla="*/ 94 h 146"/>
              <a:gd name="T76" fmla="*/ 82 w 312"/>
              <a:gd name="T77" fmla="*/ 82 h 146"/>
              <a:gd name="T78" fmla="*/ 98 w 312"/>
              <a:gd name="T79" fmla="*/ 82 h 146"/>
              <a:gd name="T80" fmla="*/ 108 w 312"/>
              <a:gd name="T81" fmla="*/ 78 h 146"/>
              <a:gd name="T82" fmla="*/ 134 w 312"/>
              <a:gd name="T83" fmla="*/ 78 h 146"/>
              <a:gd name="T84" fmla="*/ 145 w 312"/>
              <a:gd name="T85" fmla="*/ 82 h 146"/>
              <a:gd name="T86" fmla="*/ 134 w 312"/>
              <a:gd name="T87" fmla="*/ 67 h 146"/>
              <a:gd name="T88" fmla="*/ 134 w 312"/>
              <a:gd name="T89" fmla="*/ 41 h 146"/>
              <a:gd name="T90" fmla="*/ 165 w 312"/>
              <a:gd name="T91" fmla="*/ 37 h 146"/>
              <a:gd name="T92" fmla="*/ 165 w 312"/>
              <a:gd name="T93" fmla="*/ 16 h 146"/>
              <a:gd name="T94" fmla="*/ 165 w 312"/>
              <a:gd name="T95" fmla="*/ 16 h 1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2"/>
              <a:gd name="T145" fmla="*/ 0 h 146"/>
              <a:gd name="T146" fmla="*/ 312 w 312"/>
              <a:gd name="T147" fmla="*/ 146 h 1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2" h="146">
                <a:moveTo>
                  <a:pt x="165" y="16"/>
                </a:moveTo>
                <a:lnTo>
                  <a:pt x="191" y="26"/>
                </a:lnTo>
                <a:lnTo>
                  <a:pt x="206" y="26"/>
                </a:lnTo>
                <a:lnTo>
                  <a:pt x="227" y="0"/>
                </a:lnTo>
                <a:lnTo>
                  <a:pt x="253" y="10"/>
                </a:lnTo>
                <a:lnTo>
                  <a:pt x="294" y="16"/>
                </a:lnTo>
                <a:lnTo>
                  <a:pt x="294" y="41"/>
                </a:lnTo>
                <a:lnTo>
                  <a:pt x="311" y="57"/>
                </a:lnTo>
                <a:lnTo>
                  <a:pt x="311" y="67"/>
                </a:lnTo>
                <a:lnTo>
                  <a:pt x="300" y="78"/>
                </a:lnTo>
                <a:lnTo>
                  <a:pt x="284" y="78"/>
                </a:lnTo>
                <a:lnTo>
                  <a:pt x="274" y="78"/>
                </a:lnTo>
                <a:lnTo>
                  <a:pt x="284" y="82"/>
                </a:lnTo>
                <a:lnTo>
                  <a:pt x="284" y="119"/>
                </a:lnTo>
                <a:lnTo>
                  <a:pt x="269" y="125"/>
                </a:lnTo>
                <a:lnTo>
                  <a:pt x="269" y="135"/>
                </a:lnTo>
                <a:lnTo>
                  <a:pt x="253" y="135"/>
                </a:lnTo>
                <a:lnTo>
                  <a:pt x="206" y="145"/>
                </a:lnTo>
                <a:lnTo>
                  <a:pt x="165" y="145"/>
                </a:lnTo>
                <a:lnTo>
                  <a:pt x="161" y="145"/>
                </a:lnTo>
                <a:lnTo>
                  <a:pt x="134" y="125"/>
                </a:lnTo>
                <a:lnTo>
                  <a:pt x="108" y="109"/>
                </a:lnTo>
                <a:lnTo>
                  <a:pt x="93" y="109"/>
                </a:lnTo>
                <a:lnTo>
                  <a:pt x="67" y="109"/>
                </a:lnTo>
                <a:lnTo>
                  <a:pt x="67" y="125"/>
                </a:lnTo>
                <a:lnTo>
                  <a:pt x="41" y="125"/>
                </a:lnTo>
                <a:lnTo>
                  <a:pt x="36" y="125"/>
                </a:lnTo>
                <a:lnTo>
                  <a:pt x="36" y="119"/>
                </a:lnTo>
                <a:lnTo>
                  <a:pt x="14" y="119"/>
                </a:lnTo>
                <a:lnTo>
                  <a:pt x="14" y="109"/>
                </a:lnTo>
                <a:lnTo>
                  <a:pt x="10" y="109"/>
                </a:lnTo>
                <a:lnTo>
                  <a:pt x="0" y="98"/>
                </a:lnTo>
                <a:lnTo>
                  <a:pt x="0" y="94"/>
                </a:lnTo>
                <a:lnTo>
                  <a:pt x="10" y="82"/>
                </a:lnTo>
                <a:lnTo>
                  <a:pt x="36" y="94"/>
                </a:lnTo>
                <a:lnTo>
                  <a:pt x="36" y="82"/>
                </a:lnTo>
                <a:lnTo>
                  <a:pt x="51" y="82"/>
                </a:lnTo>
                <a:lnTo>
                  <a:pt x="57" y="94"/>
                </a:lnTo>
                <a:lnTo>
                  <a:pt x="82" y="82"/>
                </a:lnTo>
                <a:lnTo>
                  <a:pt x="98" y="82"/>
                </a:lnTo>
                <a:lnTo>
                  <a:pt x="108" y="78"/>
                </a:lnTo>
                <a:lnTo>
                  <a:pt x="134" y="78"/>
                </a:lnTo>
                <a:lnTo>
                  <a:pt x="145" y="82"/>
                </a:lnTo>
                <a:lnTo>
                  <a:pt x="134" y="67"/>
                </a:lnTo>
                <a:lnTo>
                  <a:pt x="134" y="41"/>
                </a:lnTo>
                <a:lnTo>
                  <a:pt x="165" y="37"/>
                </a:lnTo>
                <a:lnTo>
                  <a:pt x="165"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4" name="Freeform 271" descr="Diagonales larges vers le bas">
            <a:extLst>
              <a:ext uri="{FF2B5EF4-FFF2-40B4-BE49-F238E27FC236}">
                <a16:creationId xmlns:a16="http://schemas.microsoft.com/office/drawing/2014/main" id="{FBE42094-9CF4-6540-A708-C4F81F0E2DAA}"/>
              </a:ext>
            </a:extLst>
          </p:cNvPr>
          <p:cNvSpPr>
            <a:spLocks noChangeArrowheads="1"/>
          </p:cNvSpPr>
          <p:nvPr/>
        </p:nvSpPr>
        <p:spPr bwMode="auto">
          <a:xfrm>
            <a:off x="4433184" y="3481858"/>
            <a:ext cx="87518" cy="175955"/>
          </a:xfrm>
          <a:custGeom>
            <a:avLst/>
            <a:gdLst>
              <a:gd name="T0" fmla="*/ 31 w 142"/>
              <a:gd name="T1" fmla="*/ 0 h 275"/>
              <a:gd name="T2" fmla="*/ 42 w 142"/>
              <a:gd name="T3" fmla="*/ 6 h 275"/>
              <a:gd name="T4" fmla="*/ 58 w 142"/>
              <a:gd name="T5" fmla="*/ 0 h 275"/>
              <a:gd name="T6" fmla="*/ 68 w 142"/>
              <a:gd name="T7" fmla="*/ 16 h 275"/>
              <a:gd name="T8" fmla="*/ 84 w 142"/>
              <a:gd name="T9" fmla="*/ 16 h 275"/>
              <a:gd name="T10" fmla="*/ 100 w 142"/>
              <a:gd name="T11" fmla="*/ 16 h 275"/>
              <a:gd name="T12" fmla="*/ 120 w 142"/>
              <a:gd name="T13" fmla="*/ 16 h 275"/>
              <a:gd name="T14" fmla="*/ 135 w 142"/>
              <a:gd name="T15" fmla="*/ 26 h 275"/>
              <a:gd name="T16" fmla="*/ 141 w 142"/>
              <a:gd name="T17" fmla="*/ 31 h 275"/>
              <a:gd name="T18" fmla="*/ 120 w 142"/>
              <a:gd name="T19" fmla="*/ 67 h 275"/>
              <a:gd name="T20" fmla="*/ 120 w 142"/>
              <a:gd name="T21" fmla="*/ 94 h 275"/>
              <a:gd name="T22" fmla="*/ 110 w 142"/>
              <a:gd name="T23" fmla="*/ 135 h 275"/>
              <a:gd name="T24" fmla="*/ 94 w 142"/>
              <a:gd name="T25" fmla="*/ 135 h 275"/>
              <a:gd name="T26" fmla="*/ 100 w 142"/>
              <a:gd name="T27" fmla="*/ 166 h 275"/>
              <a:gd name="T28" fmla="*/ 100 w 142"/>
              <a:gd name="T29" fmla="*/ 176 h 275"/>
              <a:gd name="T30" fmla="*/ 100 w 142"/>
              <a:gd name="T31" fmla="*/ 191 h 275"/>
              <a:gd name="T32" fmla="*/ 110 w 142"/>
              <a:gd name="T33" fmla="*/ 207 h 275"/>
              <a:gd name="T34" fmla="*/ 110 w 142"/>
              <a:gd name="T35" fmla="*/ 217 h 275"/>
              <a:gd name="T36" fmla="*/ 94 w 142"/>
              <a:gd name="T37" fmla="*/ 233 h 275"/>
              <a:gd name="T38" fmla="*/ 94 w 142"/>
              <a:gd name="T39" fmla="*/ 264 h 275"/>
              <a:gd name="T40" fmla="*/ 58 w 142"/>
              <a:gd name="T41" fmla="*/ 274 h 275"/>
              <a:gd name="T42" fmla="*/ 42 w 142"/>
              <a:gd name="T43" fmla="*/ 264 h 275"/>
              <a:gd name="T44" fmla="*/ 16 w 142"/>
              <a:gd name="T45" fmla="*/ 264 h 275"/>
              <a:gd name="T46" fmla="*/ 27 w 142"/>
              <a:gd name="T47" fmla="*/ 248 h 275"/>
              <a:gd name="T48" fmla="*/ 27 w 142"/>
              <a:gd name="T49" fmla="*/ 202 h 275"/>
              <a:gd name="T50" fmla="*/ 27 w 142"/>
              <a:gd name="T51" fmla="*/ 191 h 275"/>
              <a:gd name="T52" fmla="*/ 16 w 142"/>
              <a:gd name="T53" fmla="*/ 191 h 275"/>
              <a:gd name="T54" fmla="*/ 16 w 142"/>
              <a:gd name="T55" fmla="*/ 180 h 275"/>
              <a:gd name="T56" fmla="*/ 0 w 142"/>
              <a:gd name="T57" fmla="*/ 180 h 275"/>
              <a:gd name="T58" fmla="*/ 11 w 142"/>
              <a:gd name="T59" fmla="*/ 150 h 275"/>
              <a:gd name="T60" fmla="*/ 16 w 142"/>
              <a:gd name="T61" fmla="*/ 139 h 275"/>
              <a:gd name="T62" fmla="*/ 42 w 142"/>
              <a:gd name="T63" fmla="*/ 72 h 275"/>
              <a:gd name="T64" fmla="*/ 31 w 142"/>
              <a:gd name="T65" fmla="*/ 0 h 275"/>
              <a:gd name="T66" fmla="*/ 31 w 142"/>
              <a:gd name="T67" fmla="*/ 0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
              <a:gd name="T103" fmla="*/ 0 h 275"/>
              <a:gd name="T104" fmla="*/ 142 w 142"/>
              <a:gd name="T105" fmla="*/ 275 h 2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 h="275">
                <a:moveTo>
                  <a:pt x="31" y="0"/>
                </a:moveTo>
                <a:lnTo>
                  <a:pt x="42" y="6"/>
                </a:lnTo>
                <a:lnTo>
                  <a:pt x="58" y="0"/>
                </a:lnTo>
                <a:lnTo>
                  <a:pt x="68" y="16"/>
                </a:lnTo>
                <a:lnTo>
                  <a:pt x="84" y="16"/>
                </a:lnTo>
                <a:lnTo>
                  <a:pt x="100" y="16"/>
                </a:lnTo>
                <a:lnTo>
                  <a:pt x="120" y="16"/>
                </a:lnTo>
                <a:lnTo>
                  <a:pt x="135" y="26"/>
                </a:lnTo>
                <a:lnTo>
                  <a:pt x="141" y="31"/>
                </a:lnTo>
                <a:lnTo>
                  <a:pt x="120" y="67"/>
                </a:lnTo>
                <a:lnTo>
                  <a:pt x="120" y="94"/>
                </a:lnTo>
                <a:lnTo>
                  <a:pt x="110" y="135"/>
                </a:lnTo>
                <a:lnTo>
                  <a:pt x="94" y="135"/>
                </a:lnTo>
                <a:lnTo>
                  <a:pt x="100" y="166"/>
                </a:lnTo>
                <a:lnTo>
                  <a:pt x="100" y="176"/>
                </a:lnTo>
                <a:lnTo>
                  <a:pt x="100" y="191"/>
                </a:lnTo>
                <a:lnTo>
                  <a:pt x="110" y="207"/>
                </a:lnTo>
                <a:lnTo>
                  <a:pt x="110" y="217"/>
                </a:lnTo>
                <a:lnTo>
                  <a:pt x="94" y="233"/>
                </a:lnTo>
                <a:lnTo>
                  <a:pt x="94" y="264"/>
                </a:lnTo>
                <a:lnTo>
                  <a:pt x="58" y="274"/>
                </a:lnTo>
                <a:lnTo>
                  <a:pt x="42" y="264"/>
                </a:lnTo>
                <a:lnTo>
                  <a:pt x="16" y="264"/>
                </a:lnTo>
                <a:lnTo>
                  <a:pt x="27" y="248"/>
                </a:lnTo>
                <a:lnTo>
                  <a:pt x="27" y="202"/>
                </a:lnTo>
                <a:lnTo>
                  <a:pt x="27" y="191"/>
                </a:lnTo>
                <a:lnTo>
                  <a:pt x="16" y="191"/>
                </a:lnTo>
                <a:lnTo>
                  <a:pt x="16" y="180"/>
                </a:lnTo>
                <a:lnTo>
                  <a:pt x="0" y="180"/>
                </a:lnTo>
                <a:lnTo>
                  <a:pt x="11" y="150"/>
                </a:lnTo>
                <a:lnTo>
                  <a:pt x="16" y="139"/>
                </a:lnTo>
                <a:lnTo>
                  <a:pt x="42" y="72"/>
                </a:lnTo>
                <a:lnTo>
                  <a:pt x="31"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5" name="Freeform 272" descr="Diagonales larges vers le bas">
            <a:extLst>
              <a:ext uri="{FF2B5EF4-FFF2-40B4-BE49-F238E27FC236}">
                <a16:creationId xmlns:a16="http://schemas.microsoft.com/office/drawing/2014/main" id="{640FD0EA-D043-1D48-9812-2E49DEEB63EC}"/>
              </a:ext>
            </a:extLst>
          </p:cNvPr>
          <p:cNvSpPr>
            <a:spLocks noChangeArrowheads="1"/>
          </p:cNvSpPr>
          <p:nvPr/>
        </p:nvSpPr>
        <p:spPr bwMode="auto">
          <a:xfrm>
            <a:off x="4949080" y="2379744"/>
            <a:ext cx="271766" cy="615840"/>
          </a:xfrm>
          <a:custGeom>
            <a:avLst/>
            <a:gdLst>
              <a:gd name="T0" fmla="*/ 357 w 442"/>
              <a:gd name="T1" fmla="*/ 41 h 964"/>
              <a:gd name="T2" fmla="*/ 409 w 442"/>
              <a:gd name="T3" fmla="*/ 98 h 964"/>
              <a:gd name="T4" fmla="*/ 414 w 442"/>
              <a:gd name="T5" fmla="*/ 125 h 964"/>
              <a:gd name="T6" fmla="*/ 434 w 442"/>
              <a:gd name="T7" fmla="*/ 202 h 964"/>
              <a:gd name="T8" fmla="*/ 409 w 442"/>
              <a:gd name="T9" fmla="*/ 227 h 964"/>
              <a:gd name="T10" fmla="*/ 346 w 442"/>
              <a:gd name="T11" fmla="*/ 259 h 964"/>
              <a:gd name="T12" fmla="*/ 342 w 442"/>
              <a:gd name="T13" fmla="*/ 311 h 964"/>
              <a:gd name="T14" fmla="*/ 342 w 442"/>
              <a:gd name="T15" fmla="*/ 352 h 964"/>
              <a:gd name="T16" fmla="*/ 301 w 442"/>
              <a:gd name="T17" fmla="*/ 399 h 964"/>
              <a:gd name="T18" fmla="*/ 280 w 442"/>
              <a:gd name="T19" fmla="*/ 409 h 964"/>
              <a:gd name="T20" fmla="*/ 248 w 442"/>
              <a:gd name="T21" fmla="*/ 445 h 964"/>
              <a:gd name="T22" fmla="*/ 238 w 442"/>
              <a:gd name="T23" fmla="*/ 450 h 964"/>
              <a:gd name="T24" fmla="*/ 223 w 442"/>
              <a:gd name="T25" fmla="*/ 476 h 964"/>
              <a:gd name="T26" fmla="*/ 223 w 442"/>
              <a:gd name="T27" fmla="*/ 528 h 964"/>
              <a:gd name="T28" fmla="*/ 217 w 442"/>
              <a:gd name="T29" fmla="*/ 554 h 964"/>
              <a:gd name="T30" fmla="*/ 238 w 442"/>
              <a:gd name="T31" fmla="*/ 616 h 964"/>
              <a:gd name="T32" fmla="*/ 280 w 442"/>
              <a:gd name="T33" fmla="*/ 642 h 964"/>
              <a:gd name="T34" fmla="*/ 274 w 442"/>
              <a:gd name="T35" fmla="*/ 709 h 964"/>
              <a:gd name="T36" fmla="*/ 248 w 442"/>
              <a:gd name="T37" fmla="*/ 719 h 964"/>
              <a:gd name="T38" fmla="*/ 197 w 442"/>
              <a:gd name="T39" fmla="*/ 746 h 964"/>
              <a:gd name="T40" fmla="*/ 217 w 442"/>
              <a:gd name="T41" fmla="*/ 791 h 964"/>
              <a:gd name="T42" fmla="*/ 207 w 442"/>
              <a:gd name="T43" fmla="*/ 859 h 964"/>
              <a:gd name="T44" fmla="*/ 140 w 442"/>
              <a:gd name="T45" fmla="*/ 921 h 964"/>
              <a:gd name="T46" fmla="*/ 129 w 442"/>
              <a:gd name="T47" fmla="*/ 942 h 964"/>
              <a:gd name="T48" fmla="*/ 88 w 442"/>
              <a:gd name="T49" fmla="*/ 963 h 964"/>
              <a:gd name="T50" fmla="*/ 62 w 442"/>
              <a:gd name="T51" fmla="*/ 911 h 964"/>
              <a:gd name="T52" fmla="*/ 72 w 442"/>
              <a:gd name="T53" fmla="*/ 895 h 964"/>
              <a:gd name="T54" fmla="*/ 41 w 442"/>
              <a:gd name="T55" fmla="*/ 828 h 964"/>
              <a:gd name="T56" fmla="*/ 21 w 442"/>
              <a:gd name="T57" fmla="*/ 771 h 964"/>
              <a:gd name="T58" fmla="*/ 0 w 442"/>
              <a:gd name="T59" fmla="*/ 724 h 964"/>
              <a:gd name="T60" fmla="*/ 21 w 442"/>
              <a:gd name="T61" fmla="*/ 678 h 964"/>
              <a:gd name="T62" fmla="*/ 47 w 442"/>
              <a:gd name="T63" fmla="*/ 662 h 964"/>
              <a:gd name="T64" fmla="*/ 41 w 442"/>
              <a:gd name="T65" fmla="*/ 585 h 964"/>
              <a:gd name="T66" fmla="*/ 47 w 442"/>
              <a:gd name="T67" fmla="*/ 544 h 964"/>
              <a:gd name="T68" fmla="*/ 21 w 442"/>
              <a:gd name="T69" fmla="*/ 450 h 964"/>
              <a:gd name="T70" fmla="*/ 21 w 442"/>
              <a:gd name="T71" fmla="*/ 393 h 964"/>
              <a:gd name="T72" fmla="*/ 98 w 442"/>
              <a:gd name="T73" fmla="*/ 368 h 964"/>
              <a:gd name="T74" fmla="*/ 82 w 442"/>
              <a:gd name="T75" fmla="*/ 327 h 964"/>
              <a:gd name="T76" fmla="*/ 109 w 442"/>
              <a:gd name="T77" fmla="*/ 207 h 964"/>
              <a:gd name="T78" fmla="*/ 155 w 442"/>
              <a:gd name="T79" fmla="*/ 140 h 964"/>
              <a:gd name="T80" fmla="*/ 170 w 442"/>
              <a:gd name="T81" fmla="*/ 94 h 964"/>
              <a:gd name="T82" fmla="*/ 217 w 442"/>
              <a:gd name="T83" fmla="*/ 72 h 964"/>
              <a:gd name="T84" fmla="*/ 223 w 442"/>
              <a:gd name="T85" fmla="*/ 31 h 964"/>
              <a:gd name="T86" fmla="*/ 290 w 442"/>
              <a:gd name="T87" fmla="*/ 41 h 964"/>
              <a:gd name="T88" fmla="*/ 280 w 442"/>
              <a:gd name="T89" fmla="*/ 0 h 9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2"/>
              <a:gd name="T136" fmla="*/ 0 h 964"/>
              <a:gd name="T137" fmla="*/ 442 w 442"/>
              <a:gd name="T138" fmla="*/ 964 h 9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2" h="964">
                <a:moveTo>
                  <a:pt x="301" y="0"/>
                </a:moveTo>
                <a:lnTo>
                  <a:pt x="326" y="26"/>
                </a:lnTo>
                <a:lnTo>
                  <a:pt x="357" y="41"/>
                </a:lnTo>
                <a:lnTo>
                  <a:pt x="383" y="41"/>
                </a:lnTo>
                <a:lnTo>
                  <a:pt x="409" y="68"/>
                </a:lnTo>
                <a:lnTo>
                  <a:pt x="409" y="98"/>
                </a:lnTo>
                <a:lnTo>
                  <a:pt x="424" y="109"/>
                </a:lnTo>
                <a:lnTo>
                  <a:pt x="414" y="119"/>
                </a:lnTo>
                <a:lnTo>
                  <a:pt x="414" y="125"/>
                </a:lnTo>
                <a:lnTo>
                  <a:pt x="434" y="140"/>
                </a:lnTo>
                <a:lnTo>
                  <a:pt x="424" y="182"/>
                </a:lnTo>
                <a:lnTo>
                  <a:pt x="434" y="202"/>
                </a:lnTo>
                <a:lnTo>
                  <a:pt x="441" y="217"/>
                </a:lnTo>
                <a:lnTo>
                  <a:pt x="409" y="217"/>
                </a:lnTo>
                <a:lnTo>
                  <a:pt x="409" y="227"/>
                </a:lnTo>
                <a:lnTo>
                  <a:pt x="373" y="217"/>
                </a:lnTo>
                <a:lnTo>
                  <a:pt x="368" y="249"/>
                </a:lnTo>
                <a:lnTo>
                  <a:pt x="346" y="259"/>
                </a:lnTo>
                <a:lnTo>
                  <a:pt x="357" y="270"/>
                </a:lnTo>
                <a:lnTo>
                  <a:pt x="346" y="290"/>
                </a:lnTo>
                <a:lnTo>
                  <a:pt x="342" y="311"/>
                </a:lnTo>
                <a:lnTo>
                  <a:pt x="346" y="315"/>
                </a:lnTo>
                <a:lnTo>
                  <a:pt x="357" y="327"/>
                </a:lnTo>
                <a:lnTo>
                  <a:pt x="342" y="352"/>
                </a:lnTo>
                <a:lnTo>
                  <a:pt x="331" y="378"/>
                </a:lnTo>
                <a:lnTo>
                  <a:pt x="326" y="383"/>
                </a:lnTo>
                <a:lnTo>
                  <a:pt x="301" y="399"/>
                </a:lnTo>
                <a:lnTo>
                  <a:pt x="290" y="393"/>
                </a:lnTo>
                <a:lnTo>
                  <a:pt x="290" y="399"/>
                </a:lnTo>
                <a:lnTo>
                  <a:pt x="280" y="409"/>
                </a:lnTo>
                <a:lnTo>
                  <a:pt x="274" y="425"/>
                </a:lnTo>
                <a:lnTo>
                  <a:pt x="258" y="425"/>
                </a:lnTo>
                <a:lnTo>
                  <a:pt x="248" y="445"/>
                </a:lnTo>
                <a:lnTo>
                  <a:pt x="258" y="450"/>
                </a:lnTo>
                <a:lnTo>
                  <a:pt x="248" y="450"/>
                </a:lnTo>
                <a:lnTo>
                  <a:pt x="238" y="450"/>
                </a:lnTo>
                <a:lnTo>
                  <a:pt x="238" y="476"/>
                </a:lnTo>
                <a:lnTo>
                  <a:pt x="233" y="476"/>
                </a:lnTo>
                <a:lnTo>
                  <a:pt x="223" y="476"/>
                </a:lnTo>
                <a:lnTo>
                  <a:pt x="223" y="487"/>
                </a:lnTo>
                <a:lnTo>
                  <a:pt x="223" y="502"/>
                </a:lnTo>
                <a:lnTo>
                  <a:pt x="223" y="528"/>
                </a:lnTo>
                <a:lnTo>
                  <a:pt x="223" y="533"/>
                </a:lnTo>
                <a:lnTo>
                  <a:pt x="217" y="533"/>
                </a:lnTo>
                <a:lnTo>
                  <a:pt x="217" y="554"/>
                </a:lnTo>
                <a:lnTo>
                  <a:pt x="217" y="574"/>
                </a:lnTo>
                <a:lnTo>
                  <a:pt x="233" y="611"/>
                </a:lnTo>
                <a:lnTo>
                  <a:pt x="238" y="616"/>
                </a:lnTo>
                <a:lnTo>
                  <a:pt x="248" y="611"/>
                </a:lnTo>
                <a:lnTo>
                  <a:pt x="264" y="636"/>
                </a:lnTo>
                <a:lnTo>
                  <a:pt x="280" y="642"/>
                </a:lnTo>
                <a:lnTo>
                  <a:pt x="290" y="668"/>
                </a:lnTo>
                <a:lnTo>
                  <a:pt x="264" y="693"/>
                </a:lnTo>
                <a:lnTo>
                  <a:pt x="274" y="709"/>
                </a:lnTo>
                <a:lnTo>
                  <a:pt x="258" y="719"/>
                </a:lnTo>
                <a:lnTo>
                  <a:pt x="258" y="724"/>
                </a:lnTo>
                <a:lnTo>
                  <a:pt x="248" y="719"/>
                </a:lnTo>
                <a:lnTo>
                  <a:pt x="233" y="734"/>
                </a:lnTo>
                <a:lnTo>
                  <a:pt x="217" y="746"/>
                </a:lnTo>
                <a:lnTo>
                  <a:pt x="197" y="746"/>
                </a:lnTo>
                <a:lnTo>
                  <a:pt x="217" y="750"/>
                </a:lnTo>
                <a:lnTo>
                  <a:pt x="217" y="776"/>
                </a:lnTo>
                <a:lnTo>
                  <a:pt x="217" y="791"/>
                </a:lnTo>
                <a:lnTo>
                  <a:pt x="207" y="802"/>
                </a:lnTo>
                <a:lnTo>
                  <a:pt x="217" y="812"/>
                </a:lnTo>
                <a:lnTo>
                  <a:pt x="207" y="859"/>
                </a:lnTo>
                <a:lnTo>
                  <a:pt x="192" y="911"/>
                </a:lnTo>
                <a:lnTo>
                  <a:pt x="150" y="911"/>
                </a:lnTo>
                <a:lnTo>
                  <a:pt x="140" y="921"/>
                </a:lnTo>
                <a:lnTo>
                  <a:pt x="125" y="926"/>
                </a:lnTo>
                <a:lnTo>
                  <a:pt x="125" y="936"/>
                </a:lnTo>
                <a:lnTo>
                  <a:pt x="129" y="942"/>
                </a:lnTo>
                <a:lnTo>
                  <a:pt x="125" y="963"/>
                </a:lnTo>
                <a:lnTo>
                  <a:pt x="109" y="963"/>
                </a:lnTo>
                <a:lnTo>
                  <a:pt x="88" y="963"/>
                </a:lnTo>
                <a:lnTo>
                  <a:pt x="82" y="963"/>
                </a:lnTo>
                <a:lnTo>
                  <a:pt x="82" y="936"/>
                </a:lnTo>
                <a:lnTo>
                  <a:pt x="62" y="911"/>
                </a:lnTo>
                <a:lnTo>
                  <a:pt x="72" y="900"/>
                </a:lnTo>
                <a:lnTo>
                  <a:pt x="62" y="895"/>
                </a:lnTo>
                <a:lnTo>
                  <a:pt x="72" y="895"/>
                </a:lnTo>
                <a:lnTo>
                  <a:pt x="72" y="879"/>
                </a:lnTo>
                <a:lnTo>
                  <a:pt x="57" y="859"/>
                </a:lnTo>
                <a:lnTo>
                  <a:pt x="41" y="828"/>
                </a:lnTo>
                <a:lnTo>
                  <a:pt x="21" y="802"/>
                </a:lnTo>
                <a:lnTo>
                  <a:pt x="31" y="787"/>
                </a:lnTo>
                <a:lnTo>
                  <a:pt x="21" y="771"/>
                </a:lnTo>
                <a:lnTo>
                  <a:pt x="16" y="776"/>
                </a:lnTo>
                <a:lnTo>
                  <a:pt x="6" y="761"/>
                </a:lnTo>
                <a:lnTo>
                  <a:pt x="0" y="724"/>
                </a:lnTo>
                <a:lnTo>
                  <a:pt x="0" y="719"/>
                </a:lnTo>
                <a:lnTo>
                  <a:pt x="21" y="724"/>
                </a:lnTo>
                <a:lnTo>
                  <a:pt x="21" y="678"/>
                </a:lnTo>
                <a:lnTo>
                  <a:pt x="31" y="668"/>
                </a:lnTo>
                <a:lnTo>
                  <a:pt x="31" y="662"/>
                </a:lnTo>
                <a:lnTo>
                  <a:pt x="47" y="662"/>
                </a:lnTo>
                <a:lnTo>
                  <a:pt x="57" y="636"/>
                </a:lnTo>
                <a:lnTo>
                  <a:pt x="57" y="616"/>
                </a:lnTo>
                <a:lnTo>
                  <a:pt x="41" y="585"/>
                </a:lnTo>
                <a:lnTo>
                  <a:pt x="57" y="574"/>
                </a:lnTo>
                <a:lnTo>
                  <a:pt x="62" y="559"/>
                </a:lnTo>
                <a:lnTo>
                  <a:pt x="47" y="544"/>
                </a:lnTo>
                <a:lnTo>
                  <a:pt x="41" y="533"/>
                </a:lnTo>
                <a:lnTo>
                  <a:pt x="31" y="487"/>
                </a:lnTo>
                <a:lnTo>
                  <a:pt x="21" y="450"/>
                </a:lnTo>
                <a:lnTo>
                  <a:pt x="31" y="435"/>
                </a:lnTo>
                <a:lnTo>
                  <a:pt x="21" y="419"/>
                </a:lnTo>
                <a:lnTo>
                  <a:pt x="21" y="393"/>
                </a:lnTo>
                <a:lnTo>
                  <a:pt x="47" y="368"/>
                </a:lnTo>
                <a:lnTo>
                  <a:pt x="62" y="357"/>
                </a:lnTo>
                <a:lnTo>
                  <a:pt x="98" y="368"/>
                </a:lnTo>
                <a:lnTo>
                  <a:pt x="98" y="342"/>
                </a:lnTo>
                <a:lnTo>
                  <a:pt x="98" y="337"/>
                </a:lnTo>
                <a:lnTo>
                  <a:pt x="82" y="327"/>
                </a:lnTo>
                <a:lnTo>
                  <a:pt x="98" y="290"/>
                </a:lnTo>
                <a:lnTo>
                  <a:pt x="109" y="259"/>
                </a:lnTo>
                <a:lnTo>
                  <a:pt x="109" y="207"/>
                </a:lnTo>
                <a:lnTo>
                  <a:pt x="129" y="192"/>
                </a:lnTo>
                <a:lnTo>
                  <a:pt x="129" y="176"/>
                </a:lnTo>
                <a:lnTo>
                  <a:pt x="155" y="140"/>
                </a:lnTo>
                <a:lnTo>
                  <a:pt x="166" y="135"/>
                </a:lnTo>
                <a:lnTo>
                  <a:pt x="155" y="109"/>
                </a:lnTo>
                <a:lnTo>
                  <a:pt x="170" y="94"/>
                </a:lnTo>
                <a:lnTo>
                  <a:pt x="170" y="72"/>
                </a:lnTo>
                <a:lnTo>
                  <a:pt x="192" y="68"/>
                </a:lnTo>
                <a:lnTo>
                  <a:pt x="217" y="72"/>
                </a:lnTo>
                <a:lnTo>
                  <a:pt x="217" y="57"/>
                </a:lnTo>
                <a:lnTo>
                  <a:pt x="217" y="41"/>
                </a:lnTo>
                <a:lnTo>
                  <a:pt x="223" y="31"/>
                </a:lnTo>
                <a:lnTo>
                  <a:pt x="248" y="41"/>
                </a:lnTo>
                <a:lnTo>
                  <a:pt x="280" y="52"/>
                </a:lnTo>
                <a:lnTo>
                  <a:pt x="290" y="41"/>
                </a:lnTo>
                <a:lnTo>
                  <a:pt x="280" y="31"/>
                </a:lnTo>
                <a:lnTo>
                  <a:pt x="280" y="16"/>
                </a:lnTo>
                <a:lnTo>
                  <a:pt x="280" y="0"/>
                </a:lnTo>
                <a:lnTo>
                  <a:pt x="301"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6" name="Freeform 273" descr="Diagonales larges vers le bas">
            <a:extLst>
              <a:ext uri="{FF2B5EF4-FFF2-40B4-BE49-F238E27FC236}">
                <a16:creationId xmlns:a16="http://schemas.microsoft.com/office/drawing/2014/main" id="{114C9535-0027-9946-83A5-D3A81CBFBE85}"/>
              </a:ext>
            </a:extLst>
          </p:cNvPr>
          <p:cNvSpPr>
            <a:spLocks noChangeArrowheads="1"/>
          </p:cNvSpPr>
          <p:nvPr/>
        </p:nvSpPr>
        <p:spPr bwMode="auto">
          <a:xfrm>
            <a:off x="4443931" y="3429071"/>
            <a:ext cx="323971" cy="260732"/>
          </a:xfrm>
          <a:custGeom>
            <a:avLst/>
            <a:gdLst>
              <a:gd name="T0" fmla="*/ 336 w 529"/>
              <a:gd name="T1" fmla="*/ 41 h 409"/>
              <a:gd name="T2" fmla="*/ 420 w 529"/>
              <a:gd name="T3" fmla="*/ 57 h 409"/>
              <a:gd name="T4" fmla="*/ 445 w 529"/>
              <a:gd name="T5" fmla="*/ 57 h 409"/>
              <a:gd name="T6" fmla="*/ 477 w 529"/>
              <a:gd name="T7" fmla="*/ 67 h 409"/>
              <a:gd name="T8" fmla="*/ 518 w 529"/>
              <a:gd name="T9" fmla="*/ 67 h 409"/>
              <a:gd name="T10" fmla="*/ 518 w 529"/>
              <a:gd name="T11" fmla="*/ 82 h 409"/>
              <a:gd name="T12" fmla="*/ 502 w 529"/>
              <a:gd name="T13" fmla="*/ 114 h 409"/>
              <a:gd name="T14" fmla="*/ 445 w 529"/>
              <a:gd name="T15" fmla="*/ 139 h 409"/>
              <a:gd name="T16" fmla="*/ 420 w 529"/>
              <a:gd name="T17" fmla="*/ 149 h 409"/>
              <a:gd name="T18" fmla="*/ 404 w 529"/>
              <a:gd name="T19" fmla="*/ 191 h 409"/>
              <a:gd name="T20" fmla="*/ 379 w 529"/>
              <a:gd name="T21" fmla="*/ 237 h 409"/>
              <a:gd name="T22" fmla="*/ 393 w 529"/>
              <a:gd name="T23" fmla="*/ 274 h 409"/>
              <a:gd name="T24" fmla="*/ 363 w 529"/>
              <a:gd name="T25" fmla="*/ 300 h 409"/>
              <a:gd name="T26" fmla="*/ 352 w 529"/>
              <a:gd name="T27" fmla="*/ 325 h 409"/>
              <a:gd name="T28" fmla="*/ 321 w 529"/>
              <a:gd name="T29" fmla="*/ 331 h 409"/>
              <a:gd name="T30" fmla="*/ 295 w 529"/>
              <a:gd name="T31" fmla="*/ 372 h 409"/>
              <a:gd name="T32" fmla="*/ 275 w 529"/>
              <a:gd name="T33" fmla="*/ 367 h 409"/>
              <a:gd name="T34" fmla="*/ 259 w 529"/>
              <a:gd name="T35" fmla="*/ 372 h 409"/>
              <a:gd name="T36" fmla="*/ 233 w 529"/>
              <a:gd name="T37" fmla="*/ 372 h 409"/>
              <a:gd name="T38" fmla="*/ 192 w 529"/>
              <a:gd name="T39" fmla="*/ 382 h 409"/>
              <a:gd name="T40" fmla="*/ 150 w 529"/>
              <a:gd name="T41" fmla="*/ 408 h 409"/>
              <a:gd name="T42" fmla="*/ 109 w 529"/>
              <a:gd name="T43" fmla="*/ 372 h 409"/>
              <a:gd name="T44" fmla="*/ 84 w 529"/>
              <a:gd name="T45" fmla="*/ 347 h 409"/>
              <a:gd name="T46" fmla="*/ 78 w 529"/>
              <a:gd name="T47" fmla="*/ 315 h 409"/>
              <a:gd name="T48" fmla="*/ 94 w 529"/>
              <a:gd name="T49" fmla="*/ 290 h 409"/>
              <a:gd name="T50" fmla="*/ 84 w 529"/>
              <a:gd name="T51" fmla="*/ 259 h 409"/>
              <a:gd name="T52" fmla="*/ 78 w 529"/>
              <a:gd name="T53" fmla="*/ 217 h 409"/>
              <a:gd name="T54" fmla="*/ 104 w 529"/>
              <a:gd name="T55" fmla="*/ 176 h 409"/>
              <a:gd name="T56" fmla="*/ 125 w 529"/>
              <a:gd name="T57" fmla="*/ 114 h 409"/>
              <a:gd name="T58" fmla="*/ 104 w 529"/>
              <a:gd name="T59" fmla="*/ 98 h 409"/>
              <a:gd name="T60" fmla="*/ 68 w 529"/>
              <a:gd name="T61" fmla="*/ 98 h 409"/>
              <a:gd name="T62" fmla="*/ 42 w 529"/>
              <a:gd name="T63" fmla="*/ 82 h 409"/>
              <a:gd name="T64" fmla="*/ 16 w 529"/>
              <a:gd name="T65" fmla="*/ 82 h 409"/>
              <a:gd name="T66" fmla="*/ 16 w 529"/>
              <a:gd name="T67" fmla="*/ 57 h 409"/>
              <a:gd name="T68" fmla="*/ 11 w 529"/>
              <a:gd name="T69" fmla="*/ 47 h 409"/>
              <a:gd name="T70" fmla="*/ 16 w 529"/>
              <a:gd name="T71" fmla="*/ 16 h 409"/>
              <a:gd name="T72" fmla="*/ 42 w 529"/>
              <a:gd name="T73" fmla="*/ 4 h 409"/>
              <a:gd name="T74" fmla="*/ 78 w 529"/>
              <a:gd name="T75" fmla="*/ 4 h 409"/>
              <a:gd name="T76" fmla="*/ 145 w 529"/>
              <a:gd name="T77" fmla="*/ 4 h 409"/>
              <a:gd name="T78" fmla="*/ 233 w 529"/>
              <a:gd name="T79" fmla="*/ 16 h 409"/>
              <a:gd name="T80" fmla="*/ 321 w 529"/>
              <a:gd name="T81" fmla="*/ 16 h 4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9"/>
              <a:gd name="T124" fmla="*/ 0 h 409"/>
              <a:gd name="T125" fmla="*/ 529 w 529"/>
              <a:gd name="T126" fmla="*/ 409 h 4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9" h="409">
                <a:moveTo>
                  <a:pt x="321" y="16"/>
                </a:moveTo>
                <a:lnTo>
                  <a:pt x="336" y="41"/>
                </a:lnTo>
                <a:lnTo>
                  <a:pt x="393" y="57"/>
                </a:lnTo>
                <a:lnTo>
                  <a:pt x="420" y="57"/>
                </a:lnTo>
                <a:lnTo>
                  <a:pt x="420" y="47"/>
                </a:lnTo>
                <a:lnTo>
                  <a:pt x="445" y="57"/>
                </a:lnTo>
                <a:lnTo>
                  <a:pt x="461" y="72"/>
                </a:lnTo>
                <a:lnTo>
                  <a:pt x="477" y="67"/>
                </a:lnTo>
                <a:lnTo>
                  <a:pt x="502" y="72"/>
                </a:lnTo>
                <a:lnTo>
                  <a:pt x="518" y="67"/>
                </a:lnTo>
                <a:lnTo>
                  <a:pt x="528" y="72"/>
                </a:lnTo>
                <a:lnTo>
                  <a:pt x="518" y="82"/>
                </a:lnTo>
                <a:lnTo>
                  <a:pt x="518" y="98"/>
                </a:lnTo>
                <a:lnTo>
                  <a:pt x="502" y="114"/>
                </a:lnTo>
                <a:lnTo>
                  <a:pt x="477" y="139"/>
                </a:lnTo>
                <a:lnTo>
                  <a:pt x="445" y="139"/>
                </a:lnTo>
                <a:lnTo>
                  <a:pt x="430" y="149"/>
                </a:lnTo>
                <a:lnTo>
                  <a:pt x="420" y="149"/>
                </a:lnTo>
                <a:lnTo>
                  <a:pt x="420" y="176"/>
                </a:lnTo>
                <a:lnTo>
                  <a:pt x="404" y="191"/>
                </a:lnTo>
                <a:lnTo>
                  <a:pt x="368" y="222"/>
                </a:lnTo>
                <a:lnTo>
                  <a:pt x="379" y="237"/>
                </a:lnTo>
                <a:lnTo>
                  <a:pt x="393" y="263"/>
                </a:lnTo>
                <a:lnTo>
                  <a:pt x="393" y="274"/>
                </a:lnTo>
                <a:lnTo>
                  <a:pt x="379" y="284"/>
                </a:lnTo>
                <a:lnTo>
                  <a:pt x="363" y="300"/>
                </a:lnTo>
                <a:lnTo>
                  <a:pt x="352" y="315"/>
                </a:lnTo>
                <a:lnTo>
                  <a:pt x="352" y="325"/>
                </a:lnTo>
                <a:lnTo>
                  <a:pt x="342" y="331"/>
                </a:lnTo>
                <a:lnTo>
                  <a:pt x="321" y="331"/>
                </a:lnTo>
                <a:lnTo>
                  <a:pt x="301" y="347"/>
                </a:lnTo>
                <a:lnTo>
                  <a:pt x="295" y="372"/>
                </a:lnTo>
                <a:lnTo>
                  <a:pt x="285" y="367"/>
                </a:lnTo>
                <a:lnTo>
                  <a:pt x="275" y="367"/>
                </a:lnTo>
                <a:lnTo>
                  <a:pt x="270" y="372"/>
                </a:lnTo>
                <a:lnTo>
                  <a:pt x="259" y="372"/>
                </a:lnTo>
                <a:lnTo>
                  <a:pt x="244" y="372"/>
                </a:lnTo>
                <a:lnTo>
                  <a:pt x="233" y="372"/>
                </a:lnTo>
                <a:lnTo>
                  <a:pt x="213" y="372"/>
                </a:lnTo>
                <a:lnTo>
                  <a:pt x="192" y="382"/>
                </a:lnTo>
                <a:lnTo>
                  <a:pt x="176" y="382"/>
                </a:lnTo>
                <a:lnTo>
                  <a:pt x="150" y="408"/>
                </a:lnTo>
                <a:lnTo>
                  <a:pt x="119" y="393"/>
                </a:lnTo>
                <a:lnTo>
                  <a:pt x="109" y="372"/>
                </a:lnTo>
                <a:lnTo>
                  <a:pt x="109" y="357"/>
                </a:lnTo>
                <a:lnTo>
                  <a:pt x="84" y="347"/>
                </a:lnTo>
                <a:lnTo>
                  <a:pt x="78" y="347"/>
                </a:lnTo>
                <a:lnTo>
                  <a:pt x="78" y="315"/>
                </a:lnTo>
                <a:lnTo>
                  <a:pt x="94" y="300"/>
                </a:lnTo>
                <a:lnTo>
                  <a:pt x="94" y="290"/>
                </a:lnTo>
                <a:lnTo>
                  <a:pt x="84" y="274"/>
                </a:lnTo>
                <a:lnTo>
                  <a:pt x="84" y="259"/>
                </a:lnTo>
                <a:lnTo>
                  <a:pt x="84" y="249"/>
                </a:lnTo>
                <a:lnTo>
                  <a:pt x="78" y="217"/>
                </a:lnTo>
                <a:lnTo>
                  <a:pt x="94" y="217"/>
                </a:lnTo>
                <a:lnTo>
                  <a:pt x="104" y="176"/>
                </a:lnTo>
                <a:lnTo>
                  <a:pt x="104" y="149"/>
                </a:lnTo>
                <a:lnTo>
                  <a:pt x="125" y="114"/>
                </a:lnTo>
                <a:lnTo>
                  <a:pt x="119" y="108"/>
                </a:lnTo>
                <a:lnTo>
                  <a:pt x="104" y="98"/>
                </a:lnTo>
                <a:lnTo>
                  <a:pt x="84" y="98"/>
                </a:lnTo>
                <a:lnTo>
                  <a:pt x="68" y="98"/>
                </a:lnTo>
                <a:lnTo>
                  <a:pt x="52" y="98"/>
                </a:lnTo>
                <a:lnTo>
                  <a:pt x="42" y="82"/>
                </a:lnTo>
                <a:lnTo>
                  <a:pt x="27" y="88"/>
                </a:lnTo>
                <a:lnTo>
                  <a:pt x="16" y="82"/>
                </a:lnTo>
                <a:lnTo>
                  <a:pt x="27" y="72"/>
                </a:lnTo>
                <a:lnTo>
                  <a:pt x="16" y="57"/>
                </a:lnTo>
                <a:lnTo>
                  <a:pt x="11" y="57"/>
                </a:lnTo>
                <a:lnTo>
                  <a:pt x="11" y="47"/>
                </a:lnTo>
                <a:lnTo>
                  <a:pt x="0" y="20"/>
                </a:lnTo>
                <a:lnTo>
                  <a:pt x="16" y="16"/>
                </a:lnTo>
                <a:lnTo>
                  <a:pt x="42" y="16"/>
                </a:lnTo>
                <a:lnTo>
                  <a:pt x="42" y="4"/>
                </a:lnTo>
                <a:lnTo>
                  <a:pt x="57" y="0"/>
                </a:lnTo>
                <a:lnTo>
                  <a:pt x="78" y="4"/>
                </a:lnTo>
                <a:lnTo>
                  <a:pt x="119" y="4"/>
                </a:lnTo>
                <a:lnTo>
                  <a:pt x="145" y="4"/>
                </a:lnTo>
                <a:lnTo>
                  <a:pt x="187" y="16"/>
                </a:lnTo>
                <a:lnTo>
                  <a:pt x="233" y="16"/>
                </a:lnTo>
                <a:lnTo>
                  <a:pt x="275" y="16"/>
                </a:lnTo>
                <a:lnTo>
                  <a:pt x="321"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7" name="Freeform 274">
            <a:extLst>
              <a:ext uri="{FF2B5EF4-FFF2-40B4-BE49-F238E27FC236}">
                <a16:creationId xmlns:a16="http://schemas.microsoft.com/office/drawing/2014/main" id="{D24B3F14-5890-8C4B-A560-D513E5AE404F}"/>
              </a:ext>
            </a:extLst>
          </p:cNvPr>
          <p:cNvSpPr>
            <a:spLocks noChangeArrowheads="1"/>
          </p:cNvSpPr>
          <p:nvPr/>
        </p:nvSpPr>
        <p:spPr bwMode="auto">
          <a:xfrm>
            <a:off x="4744870" y="3560238"/>
            <a:ext cx="29173" cy="20794"/>
          </a:xfrm>
          <a:custGeom>
            <a:avLst/>
            <a:gdLst>
              <a:gd name="T0" fmla="*/ 26 w 48"/>
              <a:gd name="T1" fmla="*/ 31 h 32"/>
              <a:gd name="T2" fmla="*/ 20 w 48"/>
              <a:gd name="T3" fmla="*/ 26 h 32"/>
              <a:gd name="T4" fmla="*/ 20 w 48"/>
              <a:gd name="T5" fmla="*/ 15 h 32"/>
              <a:gd name="T6" fmla="*/ 0 w 48"/>
              <a:gd name="T7" fmla="*/ 15 h 32"/>
              <a:gd name="T8" fmla="*/ 26 w 48"/>
              <a:gd name="T9" fmla="*/ 0 h 32"/>
              <a:gd name="T10" fmla="*/ 26 w 48"/>
              <a:gd name="T11" fmla="*/ 11 h 32"/>
              <a:gd name="T12" fmla="*/ 47 w 48"/>
              <a:gd name="T13" fmla="*/ 11 h 32"/>
              <a:gd name="T14" fmla="*/ 36 w 48"/>
              <a:gd name="T15" fmla="*/ 15 h 32"/>
              <a:gd name="T16" fmla="*/ 26 w 48"/>
              <a:gd name="T17" fmla="*/ 31 h 32"/>
              <a:gd name="T18" fmla="*/ 26 w 48"/>
              <a:gd name="T19" fmla="*/ 3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32"/>
              <a:gd name="T32" fmla="*/ 48 w 4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32">
                <a:moveTo>
                  <a:pt x="26" y="31"/>
                </a:moveTo>
                <a:lnTo>
                  <a:pt x="20" y="26"/>
                </a:lnTo>
                <a:lnTo>
                  <a:pt x="20" y="15"/>
                </a:lnTo>
                <a:lnTo>
                  <a:pt x="0" y="15"/>
                </a:lnTo>
                <a:lnTo>
                  <a:pt x="26" y="0"/>
                </a:lnTo>
                <a:lnTo>
                  <a:pt x="26" y="11"/>
                </a:lnTo>
                <a:lnTo>
                  <a:pt x="47" y="11"/>
                </a:lnTo>
                <a:lnTo>
                  <a:pt x="36" y="15"/>
                </a:lnTo>
                <a:lnTo>
                  <a:pt x="26" y="31"/>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8" name="Freeform 275">
            <a:extLst>
              <a:ext uri="{FF2B5EF4-FFF2-40B4-BE49-F238E27FC236}">
                <a16:creationId xmlns:a16="http://schemas.microsoft.com/office/drawing/2014/main" id="{D033605F-9C6B-9946-B231-77F932B0771D}"/>
              </a:ext>
            </a:extLst>
          </p:cNvPr>
          <p:cNvSpPr>
            <a:spLocks noChangeArrowheads="1"/>
          </p:cNvSpPr>
          <p:nvPr/>
        </p:nvSpPr>
        <p:spPr bwMode="auto">
          <a:xfrm>
            <a:off x="4777114" y="3553839"/>
            <a:ext cx="10747" cy="6398"/>
          </a:xfrm>
          <a:custGeom>
            <a:avLst/>
            <a:gdLst>
              <a:gd name="T0" fmla="*/ 16 w 17"/>
              <a:gd name="T1" fmla="*/ 10 h 11"/>
              <a:gd name="T2" fmla="*/ 0 w 17"/>
              <a:gd name="T3" fmla="*/ 0 h 11"/>
              <a:gd name="T4" fmla="*/ 16 w 17"/>
              <a:gd name="T5" fmla="*/ 0 h 11"/>
              <a:gd name="T6" fmla="*/ 16 w 17"/>
              <a:gd name="T7" fmla="*/ 10 h 11"/>
              <a:gd name="T8" fmla="*/ 16 w 17"/>
              <a:gd name="T9" fmla="*/ 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16" y="10"/>
                </a:moveTo>
                <a:lnTo>
                  <a:pt x="0" y="0"/>
                </a:lnTo>
                <a:lnTo>
                  <a:pt x="16" y="0"/>
                </a:lnTo>
                <a:lnTo>
                  <a:pt x="16"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79" name="Freeform 276">
            <a:extLst>
              <a:ext uri="{FF2B5EF4-FFF2-40B4-BE49-F238E27FC236}">
                <a16:creationId xmlns:a16="http://schemas.microsoft.com/office/drawing/2014/main" id="{111E2EFF-7529-3146-8ABF-77497740A196}"/>
              </a:ext>
            </a:extLst>
          </p:cNvPr>
          <p:cNvSpPr>
            <a:spLocks noChangeArrowheads="1"/>
          </p:cNvSpPr>
          <p:nvPr/>
        </p:nvSpPr>
        <p:spPr bwMode="auto">
          <a:xfrm>
            <a:off x="4711092" y="3587430"/>
            <a:ext cx="9212" cy="9598"/>
          </a:xfrm>
          <a:custGeom>
            <a:avLst/>
            <a:gdLst>
              <a:gd name="T0" fmla="*/ 16 w 17"/>
              <a:gd name="T1" fmla="*/ 15 h 16"/>
              <a:gd name="T2" fmla="*/ 0 w 17"/>
              <a:gd name="T3" fmla="*/ 10 h 16"/>
              <a:gd name="T4" fmla="*/ 16 w 17"/>
              <a:gd name="T5" fmla="*/ 0 h 16"/>
              <a:gd name="T6" fmla="*/ 16 w 17"/>
              <a:gd name="T7" fmla="*/ 15 h 16"/>
              <a:gd name="T8" fmla="*/ 16 w 17"/>
              <a:gd name="T9" fmla="*/ 1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6" y="15"/>
                </a:moveTo>
                <a:lnTo>
                  <a:pt x="0" y="10"/>
                </a:lnTo>
                <a:lnTo>
                  <a:pt x="16" y="0"/>
                </a:lnTo>
                <a:lnTo>
                  <a:pt x="16" y="1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80" name="Freeform 277">
            <a:extLst>
              <a:ext uri="{FF2B5EF4-FFF2-40B4-BE49-F238E27FC236}">
                <a16:creationId xmlns:a16="http://schemas.microsoft.com/office/drawing/2014/main" id="{97D70EF6-7796-A445-890C-EAABC0E32116}"/>
              </a:ext>
            </a:extLst>
          </p:cNvPr>
          <p:cNvSpPr>
            <a:spLocks noChangeArrowheads="1"/>
          </p:cNvSpPr>
          <p:nvPr/>
        </p:nvSpPr>
        <p:spPr bwMode="auto">
          <a:xfrm>
            <a:off x="4717232" y="3465862"/>
            <a:ext cx="18425" cy="9598"/>
          </a:xfrm>
          <a:custGeom>
            <a:avLst/>
            <a:gdLst>
              <a:gd name="T0" fmla="*/ 0 w 32"/>
              <a:gd name="T1" fmla="*/ 0 h 17"/>
              <a:gd name="T2" fmla="*/ 15 w 32"/>
              <a:gd name="T3" fmla="*/ 16 h 17"/>
              <a:gd name="T4" fmla="*/ 31 w 32"/>
              <a:gd name="T5" fmla="*/ 10 h 17"/>
              <a:gd name="T6" fmla="*/ 0 w 32"/>
              <a:gd name="T7" fmla="*/ 0 h 17"/>
              <a:gd name="T8" fmla="*/ 0 w 32"/>
              <a:gd name="T9" fmla="*/ 0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0"/>
                </a:moveTo>
                <a:lnTo>
                  <a:pt x="15" y="16"/>
                </a:lnTo>
                <a:lnTo>
                  <a:pt x="31" y="10"/>
                </a:lnTo>
                <a:lnTo>
                  <a:pt x="0"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81" name="Freeform 278">
            <a:extLst>
              <a:ext uri="{FF2B5EF4-FFF2-40B4-BE49-F238E27FC236}">
                <a16:creationId xmlns:a16="http://schemas.microsoft.com/office/drawing/2014/main" id="{AB8F28A4-4443-C24F-89A6-25E0FE0114C0}"/>
              </a:ext>
            </a:extLst>
          </p:cNvPr>
          <p:cNvSpPr>
            <a:spLocks noChangeArrowheads="1"/>
          </p:cNvSpPr>
          <p:nvPr/>
        </p:nvSpPr>
        <p:spPr bwMode="auto">
          <a:xfrm>
            <a:off x="4869237" y="3429072"/>
            <a:ext cx="6142" cy="9598"/>
          </a:xfrm>
          <a:custGeom>
            <a:avLst/>
            <a:gdLst>
              <a:gd name="T0" fmla="*/ 10 w 11"/>
              <a:gd name="T1" fmla="*/ 5 h 17"/>
              <a:gd name="T2" fmla="*/ 0 w 11"/>
              <a:gd name="T3" fmla="*/ 5 h 17"/>
              <a:gd name="T4" fmla="*/ 0 w 11"/>
              <a:gd name="T5" fmla="*/ 16 h 17"/>
              <a:gd name="T6" fmla="*/ 0 w 11"/>
              <a:gd name="T7" fmla="*/ 5 h 17"/>
              <a:gd name="T8" fmla="*/ 0 w 11"/>
              <a:gd name="T9" fmla="*/ 0 h 17"/>
              <a:gd name="T10" fmla="*/ 10 w 11"/>
              <a:gd name="T11" fmla="*/ 5 h 17"/>
              <a:gd name="T12" fmla="*/ 10 w 11"/>
              <a:gd name="T13" fmla="*/ 5 h 17"/>
              <a:gd name="T14" fmla="*/ 0 60000 65536"/>
              <a:gd name="T15" fmla="*/ 0 60000 65536"/>
              <a:gd name="T16" fmla="*/ 0 60000 65536"/>
              <a:gd name="T17" fmla="*/ 0 60000 65536"/>
              <a:gd name="T18" fmla="*/ 0 60000 65536"/>
              <a:gd name="T19" fmla="*/ 0 60000 65536"/>
              <a:gd name="T20" fmla="*/ 0 60000 65536"/>
              <a:gd name="T21" fmla="*/ 0 w 11"/>
              <a:gd name="T22" fmla="*/ 0 h 17"/>
              <a:gd name="T23" fmla="*/ 11 w 1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7">
                <a:moveTo>
                  <a:pt x="10" y="5"/>
                </a:moveTo>
                <a:lnTo>
                  <a:pt x="0" y="5"/>
                </a:lnTo>
                <a:lnTo>
                  <a:pt x="0" y="16"/>
                </a:lnTo>
                <a:lnTo>
                  <a:pt x="0" y="5"/>
                </a:lnTo>
                <a:lnTo>
                  <a:pt x="0" y="0"/>
                </a:lnTo>
                <a:lnTo>
                  <a:pt x="10" y="5"/>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82" name="Freeform 279">
            <a:extLst>
              <a:ext uri="{FF2B5EF4-FFF2-40B4-BE49-F238E27FC236}">
                <a16:creationId xmlns:a16="http://schemas.microsoft.com/office/drawing/2014/main" id="{6C550A9C-2E6C-7248-B994-B72B61FF053E}"/>
              </a:ext>
            </a:extLst>
          </p:cNvPr>
          <p:cNvSpPr>
            <a:spLocks noChangeArrowheads="1"/>
          </p:cNvSpPr>
          <p:nvPr/>
        </p:nvSpPr>
        <p:spPr bwMode="auto">
          <a:xfrm>
            <a:off x="8154999" y="3352291"/>
            <a:ext cx="257947" cy="337512"/>
          </a:xfrm>
          <a:custGeom>
            <a:avLst/>
            <a:gdLst>
              <a:gd name="T0" fmla="*/ 207 w 420"/>
              <a:gd name="T1" fmla="*/ 517 h 528"/>
              <a:gd name="T2" fmla="*/ 186 w 420"/>
              <a:gd name="T3" fmla="*/ 491 h 528"/>
              <a:gd name="T4" fmla="*/ 192 w 420"/>
              <a:gd name="T5" fmla="*/ 460 h 528"/>
              <a:gd name="T6" fmla="*/ 160 w 420"/>
              <a:gd name="T7" fmla="*/ 450 h 528"/>
              <a:gd name="T8" fmla="*/ 98 w 420"/>
              <a:gd name="T9" fmla="*/ 476 h 528"/>
              <a:gd name="T10" fmla="*/ 67 w 420"/>
              <a:gd name="T11" fmla="*/ 486 h 528"/>
              <a:gd name="T12" fmla="*/ 57 w 420"/>
              <a:gd name="T13" fmla="*/ 486 h 528"/>
              <a:gd name="T14" fmla="*/ 57 w 420"/>
              <a:gd name="T15" fmla="*/ 512 h 528"/>
              <a:gd name="T16" fmla="*/ 26 w 420"/>
              <a:gd name="T17" fmla="*/ 501 h 528"/>
              <a:gd name="T18" fmla="*/ 0 w 420"/>
              <a:gd name="T19" fmla="*/ 486 h 528"/>
              <a:gd name="T20" fmla="*/ 26 w 420"/>
              <a:gd name="T21" fmla="*/ 466 h 528"/>
              <a:gd name="T22" fmla="*/ 51 w 420"/>
              <a:gd name="T23" fmla="*/ 434 h 528"/>
              <a:gd name="T24" fmla="*/ 57 w 420"/>
              <a:gd name="T25" fmla="*/ 409 h 528"/>
              <a:gd name="T26" fmla="*/ 82 w 420"/>
              <a:gd name="T27" fmla="*/ 409 h 528"/>
              <a:gd name="T28" fmla="*/ 98 w 420"/>
              <a:gd name="T29" fmla="*/ 409 h 528"/>
              <a:gd name="T30" fmla="*/ 166 w 420"/>
              <a:gd name="T31" fmla="*/ 382 h 528"/>
              <a:gd name="T32" fmla="*/ 186 w 420"/>
              <a:gd name="T33" fmla="*/ 403 h 528"/>
              <a:gd name="T34" fmla="*/ 207 w 420"/>
              <a:gd name="T35" fmla="*/ 382 h 528"/>
              <a:gd name="T36" fmla="*/ 202 w 420"/>
              <a:gd name="T37" fmla="*/ 352 h 528"/>
              <a:gd name="T38" fmla="*/ 207 w 420"/>
              <a:gd name="T39" fmla="*/ 284 h 528"/>
              <a:gd name="T40" fmla="*/ 233 w 420"/>
              <a:gd name="T41" fmla="*/ 284 h 528"/>
              <a:gd name="T42" fmla="*/ 227 w 420"/>
              <a:gd name="T43" fmla="*/ 300 h 528"/>
              <a:gd name="T44" fmla="*/ 243 w 420"/>
              <a:gd name="T45" fmla="*/ 315 h 528"/>
              <a:gd name="T46" fmla="*/ 285 w 420"/>
              <a:gd name="T47" fmla="*/ 295 h 528"/>
              <a:gd name="T48" fmla="*/ 311 w 420"/>
              <a:gd name="T49" fmla="*/ 243 h 528"/>
              <a:gd name="T50" fmla="*/ 315 w 420"/>
              <a:gd name="T51" fmla="*/ 160 h 528"/>
              <a:gd name="T52" fmla="*/ 311 w 420"/>
              <a:gd name="T53" fmla="*/ 119 h 528"/>
              <a:gd name="T54" fmla="*/ 300 w 420"/>
              <a:gd name="T55" fmla="*/ 98 h 528"/>
              <a:gd name="T56" fmla="*/ 311 w 420"/>
              <a:gd name="T57" fmla="*/ 51 h 528"/>
              <a:gd name="T58" fmla="*/ 315 w 420"/>
              <a:gd name="T59" fmla="*/ 26 h 528"/>
              <a:gd name="T60" fmla="*/ 336 w 420"/>
              <a:gd name="T61" fmla="*/ 41 h 528"/>
              <a:gd name="T62" fmla="*/ 342 w 420"/>
              <a:gd name="T63" fmla="*/ 26 h 528"/>
              <a:gd name="T64" fmla="*/ 326 w 420"/>
              <a:gd name="T65" fmla="*/ 0 h 528"/>
              <a:gd name="T66" fmla="*/ 352 w 420"/>
              <a:gd name="T67" fmla="*/ 10 h 528"/>
              <a:gd name="T68" fmla="*/ 378 w 420"/>
              <a:gd name="T69" fmla="*/ 67 h 528"/>
              <a:gd name="T70" fmla="*/ 403 w 420"/>
              <a:gd name="T71" fmla="*/ 124 h 528"/>
              <a:gd name="T72" fmla="*/ 409 w 420"/>
              <a:gd name="T73" fmla="*/ 160 h 528"/>
              <a:gd name="T74" fmla="*/ 409 w 420"/>
              <a:gd name="T75" fmla="*/ 207 h 528"/>
              <a:gd name="T76" fmla="*/ 383 w 420"/>
              <a:gd name="T77" fmla="*/ 217 h 528"/>
              <a:gd name="T78" fmla="*/ 403 w 420"/>
              <a:gd name="T79" fmla="*/ 300 h 528"/>
              <a:gd name="T80" fmla="*/ 419 w 420"/>
              <a:gd name="T81" fmla="*/ 378 h 528"/>
              <a:gd name="T82" fmla="*/ 403 w 420"/>
              <a:gd name="T83" fmla="*/ 409 h 528"/>
              <a:gd name="T84" fmla="*/ 383 w 420"/>
              <a:gd name="T85" fmla="*/ 393 h 528"/>
              <a:gd name="T86" fmla="*/ 368 w 420"/>
              <a:gd name="T87" fmla="*/ 403 h 528"/>
              <a:gd name="T88" fmla="*/ 358 w 420"/>
              <a:gd name="T89" fmla="*/ 403 h 528"/>
              <a:gd name="T90" fmla="*/ 352 w 420"/>
              <a:gd name="T91" fmla="*/ 434 h 528"/>
              <a:gd name="T92" fmla="*/ 326 w 420"/>
              <a:gd name="T93" fmla="*/ 419 h 528"/>
              <a:gd name="T94" fmla="*/ 311 w 420"/>
              <a:gd name="T95" fmla="*/ 450 h 528"/>
              <a:gd name="T96" fmla="*/ 270 w 420"/>
              <a:gd name="T97" fmla="*/ 460 h 528"/>
              <a:gd name="T98" fmla="*/ 248 w 420"/>
              <a:gd name="T99" fmla="*/ 444 h 528"/>
              <a:gd name="T100" fmla="*/ 243 w 420"/>
              <a:gd name="T101" fmla="*/ 424 h 528"/>
              <a:gd name="T102" fmla="*/ 258 w 420"/>
              <a:gd name="T103" fmla="*/ 460 h 528"/>
              <a:gd name="T104" fmla="*/ 233 w 420"/>
              <a:gd name="T105" fmla="*/ 486 h 528"/>
              <a:gd name="T106" fmla="*/ 227 w 420"/>
              <a:gd name="T107" fmla="*/ 527 h 5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0"/>
              <a:gd name="T163" fmla="*/ 0 h 528"/>
              <a:gd name="T164" fmla="*/ 420 w 420"/>
              <a:gd name="T165" fmla="*/ 528 h 5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0" h="528">
                <a:moveTo>
                  <a:pt x="227" y="527"/>
                </a:moveTo>
                <a:lnTo>
                  <a:pt x="207" y="517"/>
                </a:lnTo>
                <a:lnTo>
                  <a:pt x="186" y="501"/>
                </a:lnTo>
                <a:lnTo>
                  <a:pt x="186" y="491"/>
                </a:lnTo>
                <a:lnTo>
                  <a:pt x="186" y="476"/>
                </a:lnTo>
                <a:lnTo>
                  <a:pt x="192" y="460"/>
                </a:lnTo>
                <a:lnTo>
                  <a:pt x="186" y="450"/>
                </a:lnTo>
                <a:lnTo>
                  <a:pt x="160" y="450"/>
                </a:lnTo>
                <a:lnTo>
                  <a:pt x="139" y="460"/>
                </a:lnTo>
                <a:lnTo>
                  <a:pt x="98" y="476"/>
                </a:lnTo>
                <a:lnTo>
                  <a:pt x="67" y="491"/>
                </a:lnTo>
                <a:lnTo>
                  <a:pt x="67" y="486"/>
                </a:lnTo>
                <a:lnTo>
                  <a:pt x="57" y="476"/>
                </a:lnTo>
                <a:lnTo>
                  <a:pt x="57" y="486"/>
                </a:lnTo>
                <a:lnTo>
                  <a:pt x="57" y="501"/>
                </a:lnTo>
                <a:lnTo>
                  <a:pt x="57" y="512"/>
                </a:lnTo>
                <a:lnTo>
                  <a:pt x="41" y="501"/>
                </a:lnTo>
                <a:lnTo>
                  <a:pt x="26" y="501"/>
                </a:lnTo>
                <a:lnTo>
                  <a:pt x="0" y="512"/>
                </a:lnTo>
                <a:lnTo>
                  <a:pt x="0" y="486"/>
                </a:lnTo>
                <a:lnTo>
                  <a:pt x="16" y="476"/>
                </a:lnTo>
                <a:lnTo>
                  <a:pt x="26" y="466"/>
                </a:lnTo>
                <a:lnTo>
                  <a:pt x="41" y="460"/>
                </a:lnTo>
                <a:lnTo>
                  <a:pt x="51" y="434"/>
                </a:lnTo>
                <a:lnTo>
                  <a:pt x="67" y="424"/>
                </a:lnTo>
                <a:lnTo>
                  <a:pt x="57" y="409"/>
                </a:lnTo>
                <a:lnTo>
                  <a:pt x="82" y="403"/>
                </a:lnTo>
                <a:lnTo>
                  <a:pt x="82" y="409"/>
                </a:lnTo>
                <a:lnTo>
                  <a:pt x="94" y="409"/>
                </a:lnTo>
                <a:lnTo>
                  <a:pt x="98" y="409"/>
                </a:lnTo>
                <a:lnTo>
                  <a:pt x="160" y="393"/>
                </a:lnTo>
                <a:lnTo>
                  <a:pt x="166" y="382"/>
                </a:lnTo>
                <a:lnTo>
                  <a:pt x="176" y="393"/>
                </a:lnTo>
                <a:lnTo>
                  <a:pt x="186" y="403"/>
                </a:lnTo>
                <a:lnTo>
                  <a:pt x="192" y="393"/>
                </a:lnTo>
                <a:lnTo>
                  <a:pt x="207" y="382"/>
                </a:lnTo>
                <a:lnTo>
                  <a:pt x="192" y="368"/>
                </a:lnTo>
                <a:lnTo>
                  <a:pt x="202" y="352"/>
                </a:lnTo>
                <a:lnTo>
                  <a:pt x="217" y="315"/>
                </a:lnTo>
                <a:lnTo>
                  <a:pt x="207" y="284"/>
                </a:lnTo>
                <a:lnTo>
                  <a:pt x="233" y="268"/>
                </a:lnTo>
                <a:lnTo>
                  <a:pt x="233" y="284"/>
                </a:lnTo>
                <a:lnTo>
                  <a:pt x="227" y="295"/>
                </a:lnTo>
                <a:lnTo>
                  <a:pt x="227" y="300"/>
                </a:lnTo>
                <a:lnTo>
                  <a:pt x="233" y="315"/>
                </a:lnTo>
                <a:lnTo>
                  <a:pt x="243" y="315"/>
                </a:lnTo>
                <a:lnTo>
                  <a:pt x="248" y="310"/>
                </a:lnTo>
                <a:lnTo>
                  <a:pt x="285" y="295"/>
                </a:lnTo>
                <a:lnTo>
                  <a:pt x="300" y="243"/>
                </a:lnTo>
                <a:lnTo>
                  <a:pt x="311" y="243"/>
                </a:lnTo>
                <a:lnTo>
                  <a:pt x="311" y="202"/>
                </a:lnTo>
                <a:lnTo>
                  <a:pt x="315" y="160"/>
                </a:lnTo>
                <a:lnTo>
                  <a:pt x="311" y="108"/>
                </a:lnTo>
                <a:lnTo>
                  <a:pt x="311" y="119"/>
                </a:lnTo>
                <a:lnTo>
                  <a:pt x="300" y="108"/>
                </a:lnTo>
                <a:lnTo>
                  <a:pt x="300" y="98"/>
                </a:lnTo>
                <a:lnTo>
                  <a:pt x="300" y="67"/>
                </a:lnTo>
                <a:lnTo>
                  <a:pt x="311" y="51"/>
                </a:lnTo>
                <a:lnTo>
                  <a:pt x="300" y="31"/>
                </a:lnTo>
                <a:lnTo>
                  <a:pt x="315" y="26"/>
                </a:lnTo>
                <a:lnTo>
                  <a:pt x="326" y="51"/>
                </a:lnTo>
                <a:lnTo>
                  <a:pt x="336" y="41"/>
                </a:lnTo>
                <a:lnTo>
                  <a:pt x="342" y="41"/>
                </a:lnTo>
                <a:lnTo>
                  <a:pt x="342" y="26"/>
                </a:lnTo>
                <a:lnTo>
                  <a:pt x="326" y="26"/>
                </a:lnTo>
                <a:lnTo>
                  <a:pt x="326" y="0"/>
                </a:lnTo>
                <a:lnTo>
                  <a:pt x="336" y="10"/>
                </a:lnTo>
                <a:lnTo>
                  <a:pt x="352" y="10"/>
                </a:lnTo>
                <a:lnTo>
                  <a:pt x="358" y="51"/>
                </a:lnTo>
                <a:lnTo>
                  <a:pt x="378" y="67"/>
                </a:lnTo>
                <a:lnTo>
                  <a:pt x="393" y="98"/>
                </a:lnTo>
                <a:lnTo>
                  <a:pt x="403" y="124"/>
                </a:lnTo>
                <a:lnTo>
                  <a:pt x="409" y="124"/>
                </a:lnTo>
                <a:lnTo>
                  <a:pt x="409" y="160"/>
                </a:lnTo>
                <a:lnTo>
                  <a:pt x="393" y="176"/>
                </a:lnTo>
                <a:lnTo>
                  <a:pt x="409" y="207"/>
                </a:lnTo>
                <a:lnTo>
                  <a:pt x="393" y="207"/>
                </a:lnTo>
                <a:lnTo>
                  <a:pt x="383" y="217"/>
                </a:lnTo>
                <a:lnTo>
                  <a:pt x="383" y="243"/>
                </a:lnTo>
                <a:lnTo>
                  <a:pt x="403" y="300"/>
                </a:lnTo>
                <a:lnTo>
                  <a:pt x="403" y="356"/>
                </a:lnTo>
                <a:lnTo>
                  <a:pt x="419" y="378"/>
                </a:lnTo>
                <a:lnTo>
                  <a:pt x="403" y="382"/>
                </a:lnTo>
                <a:lnTo>
                  <a:pt x="403" y="409"/>
                </a:lnTo>
                <a:lnTo>
                  <a:pt x="378" y="424"/>
                </a:lnTo>
                <a:lnTo>
                  <a:pt x="383" y="393"/>
                </a:lnTo>
                <a:lnTo>
                  <a:pt x="368" y="382"/>
                </a:lnTo>
                <a:lnTo>
                  <a:pt x="368" y="403"/>
                </a:lnTo>
                <a:lnTo>
                  <a:pt x="368" y="409"/>
                </a:lnTo>
                <a:lnTo>
                  <a:pt x="358" y="403"/>
                </a:lnTo>
                <a:lnTo>
                  <a:pt x="352" y="409"/>
                </a:lnTo>
                <a:lnTo>
                  <a:pt x="352" y="434"/>
                </a:lnTo>
                <a:lnTo>
                  <a:pt x="342" y="450"/>
                </a:lnTo>
                <a:lnTo>
                  <a:pt x="326" y="419"/>
                </a:lnTo>
                <a:lnTo>
                  <a:pt x="315" y="424"/>
                </a:lnTo>
                <a:lnTo>
                  <a:pt x="311" y="450"/>
                </a:lnTo>
                <a:lnTo>
                  <a:pt x="295" y="444"/>
                </a:lnTo>
                <a:lnTo>
                  <a:pt x="270" y="460"/>
                </a:lnTo>
                <a:lnTo>
                  <a:pt x="274" y="444"/>
                </a:lnTo>
                <a:lnTo>
                  <a:pt x="248" y="444"/>
                </a:lnTo>
                <a:lnTo>
                  <a:pt x="248" y="424"/>
                </a:lnTo>
                <a:lnTo>
                  <a:pt x="243" y="424"/>
                </a:lnTo>
                <a:lnTo>
                  <a:pt x="243" y="450"/>
                </a:lnTo>
                <a:lnTo>
                  <a:pt x="258" y="460"/>
                </a:lnTo>
                <a:lnTo>
                  <a:pt x="258" y="476"/>
                </a:lnTo>
                <a:lnTo>
                  <a:pt x="233" y="486"/>
                </a:lnTo>
                <a:lnTo>
                  <a:pt x="227" y="52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83" name="Freeform 280">
            <a:extLst>
              <a:ext uri="{FF2B5EF4-FFF2-40B4-BE49-F238E27FC236}">
                <a16:creationId xmlns:a16="http://schemas.microsoft.com/office/drawing/2014/main" id="{11A81EDB-9919-2745-AA2B-D88F33F6A4A4}"/>
              </a:ext>
            </a:extLst>
          </p:cNvPr>
          <p:cNvSpPr>
            <a:spLocks noChangeArrowheads="1"/>
          </p:cNvSpPr>
          <p:nvPr/>
        </p:nvSpPr>
        <p:spPr bwMode="auto">
          <a:xfrm>
            <a:off x="8313146" y="3177936"/>
            <a:ext cx="144328" cy="180753"/>
          </a:xfrm>
          <a:custGeom>
            <a:avLst/>
            <a:gdLst>
              <a:gd name="T0" fmla="*/ 37 w 235"/>
              <a:gd name="T1" fmla="*/ 284 h 285"/>
              <a:gd name="T2" fmla="*/ 27 w 235"/>
              <a:gd name="T3" fmla="*/ 274 h 285"/>
              <a:gd name="T4" fmla="*/ 27 w 235"/>
              <a:gd name="T5" fmla="*/ 248 h 285"/>
              <a:gd name="T6" fmla="*/ 0 w 235"/>
              <a:gd name="T7" fmla="*/ 233 h 285"/>
              <a:gd name="T8" fmla="*/ 0 w 235"/>
              <a:gd name="T9" fmla="*/ 207 h 285"/>
              <a:gd name="T10" fmla="*/ 16 w 235"/>
              <a:gd name="T11" fmla="*/ 180 h 285"/>
              <a:gd name="T12" fmla="*/ 0 w 235"/>
              <a:gd name="T13" fmla="*/ 155 h 285"/>
              <a:gd name="T14" fmla="*/ 11 w 235"/>
              <a:gd name="T15" fmla="*/ 150 h 285"/>
              <a:gd name="T16" fmla="*/ 27 w 235"/>
              <a:gd name="T17" fmla="*/ 155 h 285"/>
              <a:gd name="T18" fmla="*/ 52 w 235"/>
              <a:gd name="T19" fmla="*/ 155 h 285"/>
              <a:gd name="T20" fmla="*/ 41 w 235"/>
              <a:gd name="T21" fmla="*/ 124 h 285"/>
              <a:gd name="T22" fmla="*/ 52 w 235"/>
              <a:gd name="T23" fmla="*/ 124 h 285"/>
              <a:gd name="T24" fmla="*/ 41 w 235"/>
              <a:gd name="T25" fmla="*/ 88 h 285"/>
              <a:gd name="T26" fmla="*/ 37 w 235"/>
              <a:gd name="T27" fmla="*/ 41 h 285"/>
              <a:gd name="T28" fmla="*/ 16 w 235"/>
              <a:gd name="T29" fmla="*/ 6 h 285"/>
              <a:gd name="T30" fmla="*/ 27 w 235"/>
              <a:gd name="T31" fmla="*/ 0 h 285"/>
              <a:gd name="T32" fmla="*/ 52 w 235"/>
              <a:gd name="T33" fmla="*/ 16 h 285"/>
              <a:gd name="T34" fmla="*/ 94 w 235"/>
              <a:gd name="T35" fmla="*/ 57 h 285"/>
              <a:gd name="T36" fmla="*/ 135 w 235"/>
              <a:gd name="T37" fmla="*/ 82 h 285"/>
              <a:gd name="T38" fmla="*/ 150 w 235"/>
              <a:gd name="T39" fmla="*/ 82 h 285"/>
              <a:gd name="T40" fmla="*/ 166 w 235"/>
              <a:gd name="T41" fmla="*/ 98 h 285"/>
              <a:gd name="T42" fmla="*/ 187 w 235"/>
              <a:gd name="T43" fmla="*/ 98 h 285"/>
              <a:gd name="T44" fmla="*/ 192 w 235"/>
              <a:gd name="T45" fmla="*/ 67 h 285"/>
              <a:gd name="T46" fmla="*/ 202 w 235"/>
              <a:gd name="T47" fmla="*/ 72 h 285"/>
              <a:gd name="T48" fmla="*/ 202 w 235"/>
              <a:gd name="T49" fmla="*/ 108 h 285"/>
              <a:gd name="T50" fmla="*/ 217 w 235"/>
              <a:gd name="T51" fmla="*/ 139 h 285"/>
              <a:gd name="T52" fmla="*/ 234 w 235"/>
              <a:gd name="T53" fmla="*/ 135 h 285"/>
              <a:gd name="T54" fmla="*/ 234 w 235"/>
              <a:gd name="T55" fmla="*/ 139 h 285"/>
              <a:gd name="T56" fmla="*/ 217 w 235"/>
              <a:gd name="T57" fmla="*/ 150 h 285"/>
              <a:gd name="T58" fmla="*/ 207 w 235"/>
              <a:gd name="T59" fmla="*/ 155 h 285"/>
              <a:gd name="T60" fmla="*/ 176 w 235"/>
              <a:gd name="T61" fmla="*/ 165 h 285"/>
              <a:gd name="T62" fmla="*/ 160 w 235"/>
              <a:gd name="T63" fmla="*/ 180 h 285"/>
              <a:gd name="T64" fmla="*/ 160 w 235"/>
              <a:gd name="T65" fmla="*/ 217 h 285"/>
              <a:gd name="T66" fmla="*/ 160 w 235"/>
              <a:gd name="T67" fmla="*/ 233 h 285"/>
              <a:gd name="T68" fmla="*/ 94 w 235"/>
              <a:gd name="T69" fmla="*/ 207 h 285"/>
              <a:gd name="T70" fmla="*/ 68 w 235"/>
              <a:gd name="T71" fmla="*/ 196 h 285"/>
              <a:gd name="T72" fmla="*/ 57 w 235"/>
              <a:gd name="T73" fmla="*/ 207 h 285"/>
              <a:gd name="T74" fmla="*/ 52 w 235"/>
              <a:gd name="T75" fmla="*/ 223 h 285"/>
              <a:gd name="T76" fmla="*/ 41 w 235"/>
              <a:gd name="T77" fmla="*/ 207 h 285"/>
              <a:gd name="T78" fmla="*/ 27 w 235"/>
              <a:gd name="T79" fmla="*/ 217 h 285"/>
              <a:gd name="T80" fmla="*/ 27 w 235"/>
              <a:gd name="T81" fmla="*/ 223 h 285"/>
              <a:gd name="T82" fmla="*/ 52 w 235"/>
              <a:gd name="T83" fmla="*/ 233 h 285"/>
              <a:gd name="T84" fmla="*/ 57 w 235"/>
              <a:gd name="T85" fmla="*/ 248 h 285"/>
              <a:gd name="T86" fmla="*/ 68 w 235"/>
              <a:gd name="T87" fmla="*/ 248 h 285"/>
              <a:gd name="T88" fmla="*/ 57 w 235"/>
              <a:gd name="T89" fmla="*/ 264 h 285"/>
              <a:gd name="T90" fmla="*/ 52 w 235"/>
              <a:gd name="T91" fmla="*/ 264 h 285"/>
              <a:gd name="T92" fmla="*/ 41 w 235"/>
              <a:gd name="T93" fmla="*/ 284 h 285"/>
              <a:gd name="T94" fmla="*/ 37 w 235"/>
              <a:gd name="T95" fmla="*/ 284 h 285"/>
              <a:gd name="T96" fmla="*/ 37 w 235"/>
              <a:gd name="T97" fmla="*/ 284 h 2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285"/>
              <a:gd name="T149" fmla="*/ 235 w 235"/>
              <a:gd name="T150" fmla="*/ 285 h 2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285">
                <a:moveTo>
                  <a:pt x="37" y="284"/>
                </a:moveTo>
                <a:lnTo>
                  <a:pt x="27" y="274"/>
                </a:lnTo>
                <a:lnTo>
                  <a:pt x="27" y="248"/>
                </a:lnTo>
                <a:lnTo>
                  <a:pt x="0" y="233"/>
                </a:lnTo>
                <a:lnTo>
                  <a:pt x="0" y="207"/>
                </a:lnTo>
                <a:lnTo>
                  <a:pt x="16" y="180"/>
                </a:lnTo>
                <a:lnTo>
                  <a:pt x="0" y="155"/>
                </a:lnTo>
                <a:lnTo>
                  <a:pt x="11" y="150"/>
                </a:lnTo>
                <a:lnTo>
                  <a:pt x="27" y="155"/>
                </a:lnTo>
                <a:lnTo>
                  <a:pt x="52" y="155"/>
                </a:lnTo>
                <a:lnTo>
                  <a:pt x="41" y="124"/>
                </a:lnTo>
                <a:lnTo>
                  <a:pt x="52" y="124"/>
                </a:lnTo>
                <a:lnTo>
                  <a:pt x="41" y="88"/>
                </a:lnTo>
                <a:lnTo>
                  <a:pt x="37" y="41"/>
                </a:lnTo>
                <a:lnTo>
                  <a:pt x="16" y="6"/>
                </a:lnTo>
                <a:lnTo>
                  <a:pt x="27" y="0"/>
                </a:lnTo>
                <a:lnTo>
                  <a:pt x="52" y="16"/>
                </a:lnTo>
                <a:lnTo>
                  <a:pt x="94" y="57"/>
                </a:lnTo>
                <a:lnTo>
                  <a:pt x="135" y="82"/>
                </a:lnTo>
                <a:lnTo>
                  <a:pt x="150" y="82"/>
                </a:lnTo>
                <a:lnTo>
                  <a:pt x="166" y="98"/>
                </a:lnTo>
                <a:lnTo>
                  <a:pt x="187" y="98"/>
                </a:lnTo>
                <a:lnTo>
                  <a:pt x="192" y="67"/>
                </a:lnTo>
                <a:lnTo>
                  <a:pt x="202" y="72"/>
                </a:lnTo>
                <a:lnTo>
                  <a:pt x="202" y="108"/>
                </a:lnTo>
                <a:lnTo>
                  <a:pt x="217" y="139"/>
                </a:lnTo>
                <a:lnTo>
                  <a:pt x="234" y="135"/>
                </a:lnTo>
                <a:lnTo>
                  <a:pt x="234" y="139"/>
                </a:lnTo>
                <a:lnTo>
                  <a:pt x="217" y="150"/>
                </a:lnTo>
                <a:lnTo>
                  <a:pt x="207" y="155"/>
                </a:lnTo>
                <a:lnTo>
                  <a:pt x="176" y="165"/>
                </a:lnTo>
                <a:lnTo>
                  <a:pt x="160" y="180"/>
                </a:lnTo>
                <a:lnTo>
                  <a:pt x="160" y="217"/>
                </a:lnTo>
                <a:lnTo>
                  <a:pt x="160" y="233"/>
                </a:lnTo>
                <a:lnTo>
                  <a:pt x="94" y="207"/>
                </a:lnTo>
                <a:lnTo>
                  <a:pt x="68" y="196"/>
                </a:lnTo>
                <a:lnTo>
                  <a:pt x="57" y="207"/>
                </a:lnTo>
                <a:lnTo>
                  <a:pt x="52" y="223"/>
                </a:lnTo>
                <a:lnTo>
                  <a:pt x="41" y="207"/>
                </a:lnTo>
                <a:lnTo>
                  <a:pt x="27" y="217"/>
                </a:lnTo>
                <a:lnTo>
                  <a:pt x="27" y="223"/>
                </a:lnTo>
                <a:lnTo>
                  <a:pt x="52" y="233"/>
                </a:lnTo>
                <a:lnTo>
                  <a:pt x="57" y="248"/>
                </a:lnTo>
                <a:lnTo>
                  <a:pt x="68" y="248"/>
                </a:lnTo>
                <a:lnTo>
                  <a:pt x="57" y="264"/>
                </a:lnTo>
                <a:lnTo>
                  <a:pt x="52" y="264"/>
                </a:lnTo>
                <a:lnTo>
                  <a:pt x="41" y="284"/>
                </a:lnTo>
                <a:lnTo>
                  <a:pt x="37" y="28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84" name="Freeform 281" descr="Diagonales larges vers le bas">
            <a:extLst>
              <a:ext uri="{FF2B5EF4-FFF2-40B4-BE49-F238E27FC236}">
                <a16:creationId xmlns:a16="http://schemas.microsoft.com/office/drawing/2014/main" id="{C1A752CC-FFCB-8F4A-958F-88ECFD93841C}"/>
              </a:ext>
            </a:extLst>
          </p:cNvPr>
          <p:cNvSpPr>
            <a:spLocks noChangeArrowheads="1"/>
          </p:cNvSpPr>
          <p:nvPr/>
        </p:nvSpPr>
        <p:spPr bwMode="auto">
          <a:xfrm>
            <a:off x="1362380" y="1866276"/>
            <a:ext cx="1962244" cy="1549999"/>
          </a:xfrm>
          <a:custGeom>
            <a:avLst/>
            <a:gdLst>
              <a:gd name="T0" fmla="*/ 658 w 3197"/>
              <a:gd name="T1" fmla="*/ 124 h 2423"/>
              <a:gd name="T2" fmla="*/ 938 w 3197"/>
              <a:gd name="T3" fmla="*/ 93 h 2423"/>
              <a:gd name="T4" fmla="*/ 834 w 3197"/>
              <a:gd name="T5" fmla="*/ 139 h 2423"/>
              <a:gd name="T6" fmla="*/ 1036 w 3197"/>
              <a:gd name="T7" fmla="*/ 66 h 2423"/>
              <a:gd name="T8" fmla="*/ 1077 w 3197"/>
              <a:gd name="T9" fmla="*/ 202 h 2423"/>
              <a:gd name="T10" fmla="*/ 1351 w 3197"/>
              <a:gd name="T11" fmla="*/ 300 h 2423"/>
              <a:gd name="T12" fmla="*/ 1496 w 3197"/>
              <a:gd name="T13" fmla="*/ 424 h 2423"/>
              <a:gd name="T14" fmla="*/ 1543 w 3197"/>
              <a:gd name="T15" fmla="*/ 527 h 2423"/>
              <a:gd name="T16" fmla="*/ 1580 w 3197"/>
              <a:gd name="T17" fmla="*/ 424 h 2423"/>
              <a:gd name="T18" fmla="*/ 1756 w 3197"/>
              <a:gd name="T19" fmla="*/ 476 h 2423"/>
              <a:gd name="T20" fmla="*/ 1958 w 3197"/>
              <a:gd name="T21" fmla="*/ 548 h 2423"/>
              <a:gd name="T22" fmla="*/ 2024 w 3197"/>
              <a:gd name="T23" fmla="*/ 527 h 2423"/>
              <a:gd name="T24" fmla="*/ 1999 w 3197"/>
              <a:gd name="T25" fmla="*/ 615 h 2423"/>
              <a:gd name="T26" fmla="*/ 2092 w 3197"/>
              <a:gd name="T27" fmla="*/ 502 h 2423"/>
              <a:gd name="T28" fmla="*/ 2165 w 3197"/>
              <a:gd name="T29" fmla="*/ 439 h 2423"/>
              <a:gd name="T30" fmla="*/ 2112 w 3197"/>
              <a:gd name="T31" fmla="*/ 351 h 2423"/>
              <a:gd name="T32" fmla="*/ 2201 w 3197"/>
              <a:gd name="T33" fmla="*/ 274 h 2423"/>
              <a:gd name="T34" fmla="*/ 2257 w 3197"/>
              <a:gd name="T35" fmla="*/ 408 h 2423"/>
              <a:gd name="T36" fmla="*/ 2263 w 3197"/>
              <a:gd name="T37" fmla="*/ 465 h 2423"/>
              <a:gd name="T38" fmla="*/ 2289 w 3197"/>
              <a:gd name="T39" fmla="*/ 594 h 2423"/>
              <a:gd name="T40" fmla="*/ 2459 w 3197"/>
              <a:gd name="T41" fmla="*/ 486 h 2423"/>
              <a:gd name="T42" fmla="*/ 2558 w 3197"/>
              <a:gd name="T43" fmla="*/ 600 h 2423"/>
              <a:gd name="T44" fmla="*/ 2382 w 3197"/>
              <a:gd name="T45" fmla="*/ 682 h 2423"/>
              <a:gd name="T46" fmla="*/ 2206 w 3197"/>
              <a:gd name="T47" fmla="*/ 791 h 2423"/>
              <a:gd name="T48" fmla="*/ 2138 w 3197"/>
              <a:gd name="T49" fmla="*/ 899 h 2423"/>
              <a:gd name="T50" fmla="*/ 1946 w 3197"/>
              <a:gd name="T51" fmla="*/ 884 h 2423"/>
              <a:gd name="T52" fmla="*/ 1854 w 3197"/>
              <a:gd name="T53" fmla="*/ 1076 h 2423"/>
              <a:gd name="T54" fmla="*/ 1781 w 3197"/>
              <a:gd name="T55" fmla="*/ 1418 h 2423"/>
              <a:gd name="T56" fmla="*/ 2046 w 3197"/>
              <a:gd name="T57" fmla="*/ 1577 h 2423"/>
              <a:gd name="T58" fmla="*/ 2165 w 3197"/>
              <a:gd name="T59" fmla="*/ 1862 h 2423"/>
              <a:gd name="T60" fmla="*/ 2392 w 3197"/>
              <a:gd name="T61" fmla="*/ 1573 h 2423"/>
              <a:gd name="T62" fmla="*/ 2480 w 3197"/>
              <a:gd name="T63" fmla="*/ 1154 h 2423"/>
              <a:gd name="T64" fmla="*/ 2703 w 3197"/>
              <a:gd name="T65" fmla="*/ 1210 h 2423"/>
              <a:gd name="T66" fmla="*/ 2708 w 3197"/>
              <a:gd name="T67" fmla="*/ 1397 h 2423"/>
              <a:gd name="T68" fmla="*/ 2962 w 3197"/>
              <a:gd name="T69" fmla="*/ 1303 h 2423"/>
              <a:gd name="T70" fmla="*/ 3145 w 3197"/>
              <a:gd name="T71" fmla="*/ 1728 h 2423"/>
              <a:gd name="T72" fmla="*/ 3138 w 3197"/>
              <a:gd name="T73" fmla="*/ 1806 h 2423"/>
              <a:gd name="T74" fmla="*/ 2983 w 3197"/>
              <a:gd name="T75" fmla="*/ 1997 h 2423"/>
              <a:gd name="T76" fmla="*/ 2703 w 3197"/>
              <a:gd name="T77" fmla="*/ 2039 h 2423"/>
              <a:gd name="T78" fmla="*/ 2723 w 3197"/>
              <a:gd name="T79" fmla="*/ 2137 h 2423"/>
              <a:gd name="T80" fmla="*/ 2734 w 3197"/>
              <a:gd name="T81" fmla="*/ 2338 h 2423"/>
              <a:gd name="T82" fmla="*/ 2734 w 3197"/>
              <a:gd name="T83" fmla="*/ 2272 h 2423"/>
              <a:gd name="T84" fmla="*/ 2574 w 3197"/>
              <a:gd name="T85" fmla="*/ 2157 h 2423"/>
              <a:gd name="T86" fmla="*/ 2180 w 3197"/>
              <a:gd name="T87" fmla="*/ 2313 h 2423"/>
              <a:gd name="T88" fmla="*/ 2107 w 3197"/>
              <a:gd name="T89" fmla="*/ 2380 h 2423"/>
              <a:gd name="T90" fmla="*/ 1999 w 3197"/>
              <a:gd name="T91" fmla="*/ 2338 h 2423"/>
              <a:gd name="T92" fmla="*/ 2092 w 3197"/>
              <a:gd name="T93" fmla="*/ 2256 h 2423"/>
              <a:gd name="T94" fmla="*/ 1895 w 3197"/>
              <a:gd name="T95" fmla="*/ 2064 h 2423"/>
              <a:gd name="T96" fmla="*/ 1621 w 3197"/>
              <a:gd name="T97" fmla="*/ 2007 h 2423"/>
              <a:gd name="T98" fmla="*/ 1537 w 3197"/>
              <a:gd name="T99" fmla="*/ 1904 h 2423"/>
              <a:gd name="T100" fmla="*/ 217 w 3197"/>
              <a:gd name="T101" fmla="*/ 1635 h 2423"/>
              <a:gd name="T102" fmla="*/ 259 w 3197"/>
              <a:gd name="T103" fmla="*/ 1267 h 2423"/>
              <a:gd name="T104" fmla="*/ 139 w 3197"/>
              <a:gd name="T105" fmla="*/ 921 h 2423"/>
              <a:gd name="T106" fmla="*/ 305 w 3197"/>
              <a:gd name="T107" fmla="*/ 259 h 24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97"/>
              <a:gd name="T163" fmla="*/ 0 h 2423"/>
              <a:gd name="T164" fmla="*/ 3197 w 3197"/>
              <a:gd name="T165" fmla="*/ 2423 h 24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97" h="2423">
                <a:moveTo>
                  <a:pt x="305" y="259"/>
                </a:moveTo>
                <a:lnTo>
                  <a:pt x="517" y="0"/>
                </a:lnTo>
                <a:lnTo>
                  <a:pt x="558" y="15"/>
                </a:lnTo>
                <a:lnTo>
                  <a:pt x="590" y="98"/>
                </a:lnTo>
                <a:lnTo>
                  <a:pt x="658" y="139"/>
                </a:lnTo>
                <a:lnTo>
                  <a:pt x="658" y="124"/>
                </a:lnTo>
                <a:lnTo>
                  <a:pt x="673" y="134"/>
                </a:lnTo>
                <a:lnTo>
                  <a:pt x="683" y="165"/>
                </a:lnTo>
                <a:lnTo>
                  <a:pt x="699" y="124"/>
                </a:lnTo>
                <a:lnTo>
                  <a:pt x="750" y="98"/>
                </a:lnTo>
                <a:lnTo>
                  <a:pt x="942" y="72"/>
                </a:lnTo>
                <a:lnTo>
                  <a:pt x="938" y="93"/>
                </a:lnTo>
                <a:lnTo>
                  <a:pt x="870" y="108"/>
                </a:lnTo>
                <a:lnTo>
                  <a:pt x="777" y="114"/>
                </a:lnTo>
                <a:lnTo>
                  <a:pt x="735" y="149"/>
                </a:lnTo>
                <a:lnTo>
                  <a:pt x="761" y="155"/>
                </a:lnTo>
                <a:lnTo>
                  <a:pt x="849" y="124"/>
                </a:lnTo>
                <a:lnTo>
                  <a:pt x="834" y="139"/>
                </a:lnTo>
                <a:lnTo>
                  <a:pt x="942" y="108"/>
                </a:lnTo>
                <a:lnTo>
                  <a:pt x="938" y="114"/>
                </a:lnTo>
                <a:lnTo>
                  <a:pt x="942" y="134"/>
                </a:lnTo>
                <a:lnTo>
                  <a:pt x="1020" y="93"/>
                </a:lnTo>
                <a:lnTo>
                  <a:pt x="1020" y="72"/>
                </a:lnTo>
                <a:lnTo>
                  <a:pt x="1036" y="66"/>
                </a:lnTo>
                <a:lnTo>
                  <a:pt x="1020" y="165"/>
                </a:lnTo>
                <a:lnTo>
                  <a:pt x="1036" y="191"/>
                </a:lnTo>
                <a:lnTo>
                  <a:pt x="1087" y="134"/>
                </a:lnTo>
                <a:lnTo>
                  <a:pt x="1118" y="124"/>
                </a:lnTo>
                <a:lnTo>
                  <a:pt x="1108" y="165"/>
                </a:lnTo>
                <a:lnTo>
                  <a:pt x="1077" y="202"/>
                </a:lnTo>
                <a:lnTo>
                  <a:pt x="1128" y="202"/>
                </a:lnTo>
                <a:lnTo>
                  <a:pt x="1155" y="175"/>
                </a:lnTo>
                <a:lnTo>
                  <a:pt x="1196" y="181"/>
                </a:lnTo>
                <a:lnTo>
                  <a:pt x="1216" y="222"/>
                </a:lnTo>
                <a:lnTo>
                  <a:pt x="1294" y="290"/>
                </a:lnTo>
                <a:lnTo>
                  <a:pt x="1351" y="300"/>
                </a:lnTo>
                <a:lnTo>
                  <a:pt x="1377" y="351"/>
                </a:lnTo>
                <a:lnTo>
                  <a:pt x="1372" y="378"/>
                </a:lnTo>
                <a:lnTo>
                  <a:pt x="1335" y="367"/>
                </a:lnTo>
                <a:lnTo>
                  <a:pt x="1304" y="382"/>
                </a:lnTo>
                <a:lnTo>
                  <a:pt x="1403" y="424"/>
                </a:lnTo>
                <a:lnTo>
                  <a:pt x="1496" y="424"/>
                </a:lnTo>
                <a:lnTo>
                  <a:pt x="1537" y="476"/>
                </a:lnTo>
                <a:lnTo>
                  <a:pt x="1537" y="517"/>
                </a:lnTo>
                <a:lnTo>
                  <a:pt x="1512" y="507"/>
                </a:lnTo>
                <a:lnTo>
                  <a:pt x="1527" y="574"/>
                </a:lnTo>
                <a:lnTo>
                  <a:pt x="1527" y="543"/>
                </a:lnTo>
                <a:lnTo>
                  <a:pt x="1543" y="527"/>
                </a:lnTo>
                <a:lnTo>
                  <a:pt x="1553" y="533"/>
                </a:lnTo>
                <a:lnTo>
                  <a:pt x="1568" y="465"/>
                </a:lnTo>
                <a:lnTo>
                  <a:pt x="1590" y="439"/>
                </a:lnTo>
                <a:lnTo>
                  <a:pt x="1652" y="439"/>
                </a:lnTo>
                <a:lnTo>
                  <a:pt x="1688" y="419"/>
                </a:lnTo>
                <a:lnTo>
                  <a:pt x="1580" y="424"/>
                </a:lnTo>
                <a:lnTo>
                  <a:pt x="1568" y="419"/>
                </a:lnTo>
                <a:lnTo>
                  <a:pt x="1605" y="398"/>
                </a:lnTo>
                <a:lnTo>
                  <a:pt x="1698" y="392"/>
                </a:lnTo>
                <a:lnTo>
                  <a:pt x="1713" y="460"/>
                </a:lnTo>
                <a:lnTo>
                  <a:pt x="1729" y="476"/>
                </a:lnTo>
                <a:lnTo>
                  <a:pt x="1756" y="476"/>
                </a:lnTo>
                <a:lnTo>
                  <a:pt x="1770" y="527"/>
                </a:lnTo>
                <a:lnTo>
                  <a:pt x="1786" y="517"/>
                </a:lnTo>
                <a:lnTo>
                  <a:pt x="1895" y="543"/>
                </a:lnTo>
                <a:lnTo>
                  <a:pt x="1916" y="517"/>
                </a:lnTo>
                <a:lnTo>
                  <a:pt x="1932" y="543"/>
                </a:lnTo>
                <a:lnTo>
                  <a:pt x="1958" y="548"/>
                </a:lnTo>
                <a:lnTo>
                  <a:pt x="1932" y="517"/>
                </a:lnTo>
                <a:lnTo>
                  <a:pt x="1936" y="492"/>
                </a:lnTo>
                <a:lnTo>
                  <a:pt x="1973" y="492"/>
                </a:lnTo>
                <a:lnTo>
                  <a:pt x="1999" y="517"/>
                </a:lnTo>
                <a:lnTo>
                  <a:pt x="1983" y="533"/>
                </a:lnTo>
                <a:lnTo>
                  <a:pt x="2024" y="527"/>
                </a:lnTo>
                <a:lnTo>
                  <a:pt x="1973" y="584"/>
                </a:lnTo>
                <a:lnTo>
                  <a:pt x="1989" y="600"/>
                </a:lnTo>
                <a:lnTo>
                  <a:pt x="1962" y="600"/>
                </a:lnTo>
                <a:lnTo>
                  <a:pt x="1962" y="641"/>
                </a:lnTo>
                <a:lnTo>
                  <a:pt x="1973" y="615"/>
                </a:lnTo>
                <a:lnTo>
                  <a:pt x="1999" y="615"/>
                </a:lnTo>
                <a:lnTo>
                  <a:pt x="2014" y="558"/>
                </a:lnTo>
                <a:lnTo>
                  <a:pt x="2030" y="533"/>
                </a:lnTo>
                <a:lnTo>
                  <a:pt x="2056" y="543"/>
                </a:lnTo>
                <a:lnTo>
                  <a:pt x="2122" y="517"/>
                </a:lnTo>
                <a:lnTo>
                  <a:pt x="2134" y="486"/>
                </a:lnTo>
                <a:lnTo>
                  <a:pt x="2092" y="502"/>
                </a:lnTo>
                <a:lnTo>
                  <a:pt x="2107" y="476"/>
                </a:lnTo>
                <a:lnTo>
                  <a:pt x="2134" y="460"/>
                </a:lnTo>
                <a:lnTo>
                  <a:pt x="2149" y="450"/>
                </a:lnTo>
                <a:lnTo>
                  <a:pt x="2138" y="465"/>
                </a:lnTo>
                <a:lnTo>
                  <a:pt x="2154" y="460"/>
                </a:lnTo>
                <a:lnTo>
                  <a:pt x="2165" y="439"/>
                </a:lnTo>
                <a:lnTo>
                  <a:pt x="2138" y="450"/>
                </a:lnTo>
                <a:lnTo>
                  <a:pt x="2134" y="424"/>
                </a:lnTo>
                <a:lnTo>
                  <a:pt x="2112" y="424"/>
                </a:lnTo>
                <a:lnTo>
                  <a:pt x="2081" y="398"/>
                </a:lnTo>
                <a:lnTo>
                  <a:pt x="2081" y="382"/>
                </a:lnTo>
                <a:lnTo>
                  <a:pt x="2112" y="351"/>
                </a:lnTo>
                <a:lnTo>
                  <a:pt x="2134" y="351"/>
                </a:lnTo>
                <a:lnTo>
                  <a:pt x="2122" y="315"/>
                </a:lnTo>
                <a:lnTo>
                  <a:pt x="2149" y="300"/>
                </a:lnTo>
                <a:lnTo>
                  <a:pt x="2175" y="284"/>
                </a:lnTo>
                <a:lnTo>
                  <a:pt x="2180" y="300"/>
                </a:lnTo>
                <a:lnTo>
                  <a:pt x="2201" y="274"/>
                </a:lnTo>
                <a:lnTo>
                  <a:pt x="2180" y="269"/>
                </a:lnTo>
                <a:lnTo>
                  <a:pt x="2222" y="259"/>
                </a:lnTo>
                <a:lnTo>
                  <a:pt x="2263" y="274"/>
                </a:lnTo>
                <a:lnTo>
                  <a:pt x="2263" y="315"/>
                </a:lnTo>
                <a:lnTo>
                  <a:pt x="2247" y="367"/>
                </a:lnTo>
                <a:lnTo>
                  <a:pt x="2257" y="408"/>
                </a:lnTo>
                <a:lnTo>
                  <a:pt x="2232" y="398"/>
                </a:lnTo>
                <a:lnTo>
                  <a:pt x="2242" y="419"/>
                </a:lnTo>
                <a:lnTo>
                  <a:pt x="2206" y="435"/>
                </a:lnTo>
                <a:lnTo>
                  <a:pt x="2222" y="460"/>
                </a:lnTo>
                <a:lnTo>
                  <a:pt x="2242" y="450"/>
                </a:lnTo>
                <a:lnTo>
                  <a:pt x="2263" y="465"/>
                </a:lnTo>
                <a:lnTo>
                  <a:pt x="2242" y="476"/>
                </a:lnTo>
                <a:lnTo>
                  <a:pt x="2222" y="558"/>
                </a:lnTo>
                <a:lnTo>
                  <a:pt x="2310" y="492"/>
                </a:lnTo>
                <a:lnTo>
                  <a:pt x="2330" y="543"/>
                </a:lnTo>
                <a:lnTo>
                  <a:pt x="2314" y="574"/>
                </a:lnTo>
                <a:lnTo>
                  <a:pt x="2289" y="594"/>
                </a:lnTo>
                <a:lnTo>
                  <a:pt x="2289" y="656"/>
                </a:lnTo>
                <a:lnTo>
                  <a:pt x="2371" y="610"/>
                </a:lnTo>
                <a:lnTo>
                  <a:pt x="2418" y="548"/>
                </a:lnTo>
                <a:lnTo>
                  <a:pt x="2449" y="543"/>
                </a:lnTo>
                <a:lnTo>
                  <a:pt x="2439" y="527"/>
                </a:lnTo>
                <a:lnTo>
                  <a:pt x="2459" y="486"/>
                </a:lnTo>
                <a:lnTo>
                  <a:pt x="2558" y="517"/>
                </a:lnTo>
                <a:lnTo>
                  <a:pt x="2543" y="527"/>
                </a:lnTo>
                <a:lnTo>
                  <a:pt x="2574" y="558"/>
                </a:lnTo>
                <a:lnTo>
                  <a:pt x="2547" y="568"/>
                </a:lnTo>
                <a:lnTo>
                  <a:pt x="2568" y="574"/>
                </a:lnTo>
                <a:lnTo>
                  <a:pt x="2558" y="600"/>
                </a:lnTo>
                <a:lnTo>
                  <a:pt x="2506" y="600"/>
                </a:lnTo>
                <a:lnTo>
                  <a:pt x="2516" y="678"/>
                </a:lnTo>
                <a:lnTo>
                  <a:pt x="2502" y="709"/>
                </a:lnTo>
                <a:lnTo>
                  <a:pt x="2398" y="745"/>
                </a:lnTo>
                <a:lnTo>
                  <a:pt x="2398" y="703"/>
                </a:lnTo>
                <a:lnTo>
                  <a:pt x="2382" y="682"/>
                </a:lnTo>
                <a:lnTo>
                  <a:pt x="2367" y="693"/>
                </a:lnTo>
                <a:lnTo>
                  <a:pt x="2382" y="750"/>
                </a:lnTo>
                <a:lnTo>
                  <a:pt x="2283" y="709"/>
                </a:lnTo>
                <a:lnTo>
                  <a:pt x="2310" y="745"/>
                </a:lnTo>
                <a:lnTo>
                  <a:pt x="2232" y="801"/>
                </a:lnTo>
                <a:lnTo>
                  <a:pt x="2206" y="791"/>
                </a:lnTo>
                <a:lnTo>
                  <a:pt x="2154" y="735"/>
                </a:lnTo>
                <a:lnTo>
                  <a:pt x="2138" y="735"/>
                </a:lnTo>
                <a:lnTo>
                  <a:pt x="2165" y="786"/>
                </a:lnTo>
                <a:lnTo>
                  <a:pt x="2232" y="811"/>
                </a:lnTo>
                <a:lnTo>
                  <a:pt x="2175" y="884"/>
                </a:lnTo>
                <a:lnTo>
                  <a:pt x="2138" y="899"/>
                </a:lnTo>
                <a:lnTo>
                  <a:pt x="2107" y="895"/>
                </a:lnTo>
                <a:lnTo>
                  <a:pt x="2097" y="874"/>
                </a:lnTo>
                <a:lnTo>
                  <a:pt x="2066" y="926"/>
                </a:lnTo>
                <a:lnTo>
                  <a:pt x="2030" y="926"/>
                </a:lnTo>
                <a:lnTo>
                  <a:pt x="1946" y="869"/>
                </a:lnTo>
                <a:lnTo>
                  <a:pt x="1946" y="884"/>
                </a:lnTo>
                <a:lnTo>
                  <a:pt x="1989" y="899"/>
                </a:lnTo>
                <a:lnTo>
                  <a:pt x="2040" y="952"/>
                </a:lnTo>
                <a:lnTo>
                  <a:pt x="2024" y="977"/>
                </a:lnTo>
                <a:lnTo>
                  <a:pt x="1958" y="977"/>
                </a:lnTo>
                <a:lnTo>
                  <a:pt x="1962" y="993"/>
                </a:lnTo>
                <a:lnTo>
                  <a:pt x="1854" y="1076"/>
                </a:lnTo>
                <a:lnTo>
                  <a:pt x="1786" y="1144"/>
                </a:lnTo>
                <a:lnTo>
                  <a:pt x="1745" y="1262"/>
                </a:lnTo>
                <a:lnTo>
                  <a:pt x="1766" y="1277"/>
                </a:lnTo>
                <a:lnTo>
                  <a:pt x="1807" y="1288"/>
                </a:lnTo>
                <a:lnTo>
                  <a:pt x="1797" y="1397"/>
                </a:lnTo>
                <a:lnTo>
                  <a:pt x="1781" y="1418"/>
                </a:lnTo>
                <a:lnTo>
                  <a:pt x="1864" y="1412"/>
                </a:lnTo>
                <a:lnTo>
                  <a:pt x="1936" y="1453"/>
                </a:lnTo>
                <a:lnTo>
                  <a:pt x="1958" y="1495"/>
                </a:lnTo>
                <a:lnTo>
                  <a:pt x="1958" y="1520"/>
                </a:lnTo>
                <a:lnTo>
                  <a:pt x="2014" y="1547"/>
                </a:lnTo>
                <a:lnTo>
                  <a:pt x="2046" y="1577"/>
                </a:lnTo>
                <a:lnTo>
                  <a:pt x="2154" y="1604"/>
                </a:lnTo>
                <a:lnTo>
                  <a:pt x="2112" y="1743"/>
                </a:lnTo>
                <a:lnTo>
                  <a:pt x="2122" y="1790"/>
                </a:lnTo>
                <a:lnTo>
                  <a:pt x="2107" y="1806"/>
                </a:lnTo>
                <a:lnTo>
                  <a:pt x="2154" y="1831"/>
                </a:lnTo>
                <a:lnTo>
                  <a:pt x="2165" y="1862"/>
                </a:lnTo>
                <a:lnTo>
                  <a:pt x="2180" y="1878"/>
                </a:lnTo>
                <a:lnTo>
                  <a:pt x="2206" y="1857"/>
                </a:lnTo>
                <a:lnTo>
                  <a:pt x="2216" y="1873"/>
                </a:lnTo>
                <a:lnTo>
                  <a:pt x="2247" y="1794"/>
                </a:lnTo>
                <a:lnTo>
                  <a:pt x="2242" y="1645"/>
                </a:lnTo>
                <a:lnTo>
                  <a:pt x="2392" y="1573"/>
                </a:lnTo>
                <a:lnTo>
                  <a:pt x="2418" y="1506"/>
                </a:lnTo>
                <a:lnTo>
                  <a:pt x="2408" y="1428"/>
                </a:lnTo>
                <a:lnTo>
                  <a:pt x="2367" y="1371"/>
                </a:lnTo>
                <a:lnTo>
                  <a:pt x="2449" y="1277"/>
                </a:lnTo>
                <a:lnTo>
                  <a:pt x="2439" y="1200"/>
                </a:lnTo>
                <a:lnTo>
                  <a:pt x="2480" y="1154"/>
                </a:lnTo>
                <a:lnTo>
                  <a:pt x="2475" y="1101"/>
                </a:lnTo>
                <a:lnTo>
                  <a:pt x="2516" y="1076"/>
                </a:lnTo>
                <a:lnTo>
                  <a:pt x="2610" y="1128"/>
                </a:lnTo>
                <a:lnTo>
                  <a:pt x="2656" y="1112"/>
                </a:lnTo>
                <a:lnTo>
                  <a:pt x="2708" y="1185"/>
                </a:lnTo>
                <a:lnTo>
                  <a:pt x="2703" y="1210"/>
                </a:lnTo>
                <a:lnTo>
                  <a:pt x="2786" y="1236"/>
                </a:lnTo>
                <a:lnTo>
                  <a:pt x="2750" y="1345"/>
                </a:lnTo>
                <a:lnTo>
                  <a:pt x="2723" y="1371"/>
                </a:lnTo>
                <a:lnTo>
                  <a:pt x="2750" y="1371"/>
                </a:lnTo>
                <a:lnTo>
                  <a:pt x="2750" y="1387"/>
                </a:lnTo>
                <a:lnTo>
                  <a:pt x="2708" y="1397"/>
                </a:lnTo>
                <a:lnTo>
                  <a:pt x="2719" y="1412"/>
                </a:lnTo>
                <a:lnTo>
                  <a:pt x="2776" y="1397"/>
                </a:lnTo>
                <a:lnTo>
                  <a:pt x="2791" y="1453"/>
                </a:lnTo>
                <a:lnTo>
                  <a:pt x="2868" y="1412"/>
                </a:lnTo>
                <a:lnTo>
                  <a:pt x="2952" y="1293"/>
                </a:lnTo>
                <a:lnTo>
                  <a:pt x="2962" y="1303"/>
                </a:lnTo>
                <a:lnTo>
                  <a:pt x="3019" y="1552"/>
                </a:lnTo>
                <a:lnTo>
                  <a:pt x="2993" y="1593"/>
                </a:lnTo>
                <a:lnTo>
                  <a:pt x="3034" y="1645"/>
                </a:lnTo>
                <a:lnTo>
                  <a:pt x="3034" y="1681"/>
                </a:lnTo>
                <a:lnTo>
                  <a:pt x="3087" y="1681"/>
                </a:lnTo>
                <a:lnTo>
                  <a:pt x="3145" y="1728"/>
                </a:lnTo>
                <a:lnTo>
                  <a:pt x="3050" y="1764"/>
                </a:lnTo>
                <a:lnTo>
                  <a:pt x="3009" y="1790"/>
                </a:lnTo>
                <a:lnTo>
                  <a:pt x="3009" y="1810"/>
                </a:lnTo>
                <a:lnTo>
                  <a:pt x="3118" y="1764"/>
                </a:lnTo>
                <a:lnTo>
                  <a:pt x="3145" y="1780"/>
                </a:lnTo>
                <a:lnTo>
                  <a:pt x="3138" y="1806"/>
                </a:lnTo>
                <a:lnTo>
                  <a:pt x="3169" y="1790"/>
                </a:lnTo>
                <a:lnTo>
                  <a:pt x="3196" y="1810"/>
                </a:lnTo>
                <a:lnTo>
                  <a:pt x="3185" y="1862"/>
                </a:lnTo>
                <a:lnTo>
                  <a:pt x="3159" y="1904"/>
                </a:lnTo>
                <a:lnTo>
                  <a:pt x="3071" y="1939"/>
                </a:lnTo>
                <a:lnTo>
                  <a:pt x="2983" y="1997"/>
                </a:lnTo>
                <a:lnTo>
                  <a:pt x="2765" y="1982"/>
                </a:lnTo>
                <a:lnTo>
                  <a:pt x="2708" y="1986"/>
                </a:lnTo>
                <a:lnTo>
                  <a:pt x="2568" y="2090"/>
                </a:lnTo>
                <a:lnTo>
                  <a:pt x="2490" y="2162"/>
                </a:lnTo>
                <a:lnTo>
                  <a:pt x="2590" y="2090"/>
                </a:lnTo>
                <a:lnTo>
                  <a:pt x="2703" y="2039"/>
                </a:lnTo>
                <a:lnTo>
                  <a:pt x="2750" y="2049"/>
                </a:lnTo>
                <a:lnTo>
                  <a:pt x="2791" y="2074"/>
                </a:lnTo>
                <a:lnTo>
                  <a:pt x="2776" y="2095"/>
                </a:lnTo>
                <a:lnTo>
                  <a:pt x="2734" y="2121"/>
                </a:lnTo>
                <a:lnTo>
                  <a:pt x="2692" y="2115"/>
                </a:lnTo>
                <a:lnTo>
                  <a:pt x="2723" y="2137"/>
                </a:lnTo>
                <a:lnTo>
                  <a:pt x="2750" y="2137"/>
                </a:lnTo>
                <a:lnTo>
                  <a:pt x="2723" y="2172"/>
                </a:lnTo>
                <a:lnTo>
                  <a:pt x="2765" y="2229"/>
                </a:lnTo>
                <a:lnTo>
                  <a:pt x="2884" y="2293"/>
                </a:lnTo>
                <a:lnTo>
                  <a:pt x="2745" y="2323"/>
                </a:lnTo>
                <a:lnTo>
                  <a:pt x="2734" y="2338"/>
                </a:lnTo>
                <a:lnTo>
                  <a:pt x="2678" y="2380"/>
                </a:lnTo>
                <a:lnTo>
                  <a:pt x="2656" y="2364"/>
                </a:lnTo>
                <a:lnTo>
                  <a:pt x="2666" y="2333"/>
                </a:lnTo>
                <a:lnTo>
                  <a:pt x="2703" y="2297"/>
                </a:lnTo>
                <a:lnTo>
                  <a:pt x="2776" y="2272"/>
                </a:lnTo>
                <a:lnTo>
                  <a:pt x="2734" y="2272"/>
                </a:lnTo>
                <a:lnTo>
                  <a:pt x="2750" y="2245"/>
                </a:lnTo>
                <a:lnTo>
                  <a:pt x="2625" y="2282"/>
                </a:lnTo>
                <a:lnTo>
                  <a:pt x="2600" y="2240"/>
                </a:lnTo>
                <a:lnTo>
                  <a:pt x="2625" y="2162"/>
                </a:lnTo>
                <a:lnTo>
                  <a:pt x="2610" y="2147"/>
                </a:lnTo>
                <a:lnTo>
                  <a:pt x="2574" y="2157"/>
                </a:lnTo>
                <a:lnTo>
                  <a:pt x="2568" y="2137"/>
                </a:lnTo>
                <a:lnTo>
                  <a:pt x="2465" y="2266"/>
                </a:lnTo>
                <a:lnTo>
                  <a:pt x="2439" y="2272"/>
                </a:lnTo>
                <a:lnTo>
                  <a:pt x="2299" y="2272"/>
                </a:lnTo>
                <a:lnTo>
                  <a:pt x="2232" y="2307"/>
                </a:lnTo>
                <a:lnTo>
                  <a:pt x="2180" y="2313"/>
                </a:lnTo>
                <a:lnTo>
                  <a:pt x="2201" y="2333"/>
                </a:lnTo>
                <a:lnTo>
                  <a:pt x="2165" y="2323"/>
                </a:lnTo>
                <a:lnTo>
                  <a:pt x="2107" y="2333"/>
                </a:lnTo>
                <a:lnTo>
                  <a:pt x="2081" y="2354"/>
                </a:lnTo>
                <a:lnTo>
                  <a:pt x="2097" y="2364"/>
                </a:lnTo>
                <a:lnTo>
                  <a:pt x="2107" y="2380"/>
                </a:lnTo>
                <a:lnTo>
                  <a:pt x="2040" y="2402"/>
                </a:lnTo>
                <a:lnTo>
                  <a:pt x="1999" y="2406"/>
                </a:lnTo>
                <a:lnTo>
                  <a:pt x="1916" y="2422"/>
                </a:lnTo>
                <a:lnTo>
                  <a:pt x="1932" y="2402"/>
                </a:lnTo>
                <a:lnTo>
                  <a:pt x="1958" y="2364"/>
                </a:lnTo>
                <a:lnTo>
                  <a:pt x="1999" y="2338"/>
                </a:lnTo>
                <a:lnTo>
                  <a:pt x="2030" y="2272"/>
                </a:lnTo>
                <a:lnTo>
                  <a:pt x="2024" y="2240"/>
                </a:lnTo>
                <a:lnTo>
                  <a:pt x="2030" y="2240"/>
                </a:lnTo>
                <a:lnTo>
                  <a:pt x="2040" y="2272"/>
                </a:lnTo>
                <a:lnTo>
                  <a:pt x="2081" y="2282"/>
                </a:lnTo>
                <a:lnTo>
                  <a:pt x="2092" y="2256"/>
                </a:lnTo>
                <a:lnTo>
                  <a:pt x="2071" y="2204"/>
                </a:lnTo>
                <a:lnTo>
                  <a:pt x="2024" y="2188"/>
                </a:lnTo>
                <a:lnTo>
                  <a:pt x="1936" y="2157"/>
                </a:lnTo>
                <a:lnTo>
                  <a:pt x="1916" y="2131"/>
                </a:lnTo>
                <a:lnTo>
                  <a:pt x="1921" y="2054"/>
                </a:lnTo>
                <a:lnTo>
                  <a:pt x="1895" y="2064"/>
                </a:lnTo>
                <a:lnTo>
                  <a:pt x="1864" y="2007"/>
                </a:lnTo>
                <a:lnTo>
                  <a:pt x="1797" y="1986"/>
                </a:lnTo>
                <a:lnTo>
                  <a:pt x="1745" y="2039"/>
                </a:lnTo>
                <a:lnTo>
                  <a:pt x="1698" y="2027"/>
                </a:lnTo>
                <a:lnTo>
                  <a:pt x="1636" y="2023"/>
                </a:lnTo>
                <a:lnTo>
                  <a:pt x="1621" y="2007"/>
                </a:lnTo>
                <a:lnTo>
                  <a:pt x="1590" y="1966"/>
                </a:lnTo>
                <a:lnTo>
                  <a:pt x="1590" y="1986"/>
                </a:lnTo>
                <a:lnTo>
                  <a:pt x="1527" y="1966"/>
                </a:lnTo>
                <a:lnTo>
                  <a:pt x="1564" y="1966"/>
                </a:lnTo>
                <a:lnTo>
                  <a:pt x="1564" y="1919"/>
                </a:lnTo>
                <a:lnTo>
                  <a:pt x="1537" y="1904"/>
                </a:lnTo>
                <a:lnTo>
                  <a:pt x="1502" y="1945"/>
                </a:lnTo>
                <a:lnTo>
                  <a:pt x="357" y="1831"/>
                </a:lnTo>
                <a:lnTo>
                  <a:pt x="326" y="1790"/>
                </a:lnTo>
                <a:lnTo>
                  <a:pt x="305" y="1722"/>
                </a:lnTo>
                <a:lnTo>
                  <a:pt x="222" y="1661"/>
                </a:lnTo>
                <a:lnTo>
                  <a:pt x="217" y="1635"/>
                </a:lnTo>
                <a:lnTo>
                  <a:pt x="233" y="1469"/>
                </a:lnTo>
                <a:lnTo>
                  <a:pt x="259" y="1438"/>
                </a:lnTo>
                <a:lnTo>
                  <a:pt x="206" y="1469"/>
                </a:lnTo>
                <a:lnTo>
                  <a:pt x="192" y="1387"/>
                </a:lnTo>
                <a:lnTo>
                  <a:pt x="233" y="1334"/>
                </a:lnTo>
                <a:lnTo>
                  <a:pt x="259" y="1267"/>
                </a:lnTo>
                <a:lnTo>
                  <a:pt x="233" y="1226"/>
                </a:lnTo>
                <a:lnTo>
                  <a:pt x="206" y="1179"/>
                </a:lnTo>
                <a:lnTo>
                  <a:pt x="192" y="983"/>
                </a:lnTo>
                <a:lnTo>
                  <a:pt x="192" y="926"/>
                </a:lnTo>
                <a:lnTo>
                  <a:pt x="171" y="911"/>
                </a:lnTo>
                <a:lnTo>
                  <a:pt x="139" y="921"/>
                </a:lnTo>
                <a:lnTo>
                  <a:pt x="82" y="962"/>
                </a:lnTo>
                <a:lnTo>
                  <a:pt x="57" y="843"/>
                </a:lnTo>
                <a:lnTo>
                  <a:pt x="61" y="827"/>
                </a:lnTo>
                <a:lnTo>
                  <a:pt x="0" y="817"/>
                </a:lnTo>
                <a:lnTo>
                  <a:pt x="139" y="543"/>
                </a:lnTo>
                <a:lnTo>
                  <a:pt x="305" y="259"/>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285" name="Freeform 282" descr="Diagonales larges vers le bas">
            <a:extLst>
              <a:ext uri="{FF2B5EF4-FFF2-40B4-BE49-F238E27FC236}">
                <a16:creationId xmlns:a16="http://schemas.microsoft.com/office/drawing/2014/main" id="{30840E7B-D102-D847-9B46-E36F59DDA1D6}"/>
              </a:ext>
            </a:extLst>
          </p:cNvPr>
          <p:cNvSpPr>
            <a:spLocks noChangeArrowheads="1"/>
          </p:cNvSpPr>
          <p:nvPr/>
        </p:nvSpPr>
        <p:spPr bwMode="auto">
          <a:xfrm>
            <a:off x="3194114" y="3094757"/>
            <a:ext cx="165823" cy="198348"/>
          </a:xfrm>
          <a:custGeom>
            <a:avLst/>
            <a:gdLst>
              <a:gd name="T0" fmla="*/ 238 w 270"/>
              <a:gd name="T1" fmla="*/ 311 h 312"/>
              <a:gd name="T2" fmla="*/ 202 w 270"/>
              <a:gd name="T3" fmla="*/ 294 h 312"/>
              <a:gd name="T4" fmla="*/ 218 w 270"/>
              <a:gd name="T5" fmla="*/ 253 h 312"/>
              <a:gd name="T6" fmla="*/ 212 w 270"/>
              <a:gd name="T7" fmla="*/ 243 h 312"/>
              <a:gd name="T8" fmla="*/ 186 w 270"/>
              <a:gd name="T9" fmla="*/ 269 h 312"/>
              <a:gd name="T10" fmla="*/ 129 w 270"/>
              <a:gd name="T11" fmla="*/ 284 h 312"/>
              <a:gd name="T12" fmla="*/ 171 w 270"/>
              <a:gd name="T13" fmla="*/ 253 h 312"/>
              <a:gd name="T14" fmla="*/ 129 w 270"/>
              <a:gd name="T15" fmla="*/ 253 h 312"/>
              <a:gd name="T16" fmla="*/ 0 w 270"/>
              <a:gd name="T17" fmla="*/ 243 h 312"/>
              <a:gd name="T18" fmla="*/ 0 w 270"/>
              <a:gd name="T19" fmla="*/ 217 h 312"/>
              <a:gd name="T20" fmla="*/ 36 w 270"/>
              <a:gd name="T21" fmla="*/ 196 h 312"/>
              <a:gd name="T22" fmla="*/ 10 w 270"/>
              <a:gd name="T23" fmla="*/ 186 h 312"/>
              <a:gd name="T24" fmla="*/ 61 w 270"/>
              <a:gd name="T25" fmla="*/ 155 h 312"/>
              <a:gd name="T26" fmla="*/ 61 w 270"/>
              <a:gd name="T27" fmla="*/ 135 h 312"/>
              <a:gd name="T28" fmla="*/ 104 w 270"/>
              <a:gd name="T29" fmla="*/ 88 h 312"/>
              <a:gd name="T30" fmla="*/ 134 w 270"/>
              <a:gd name="T31" fmla="*/ 26 h 312"/>
              <a:gd name="T32" fmla="*/ 186 w 270"/>
              <a:gd name="T33" fmla="*/ 10 h 312"/>
              <a:gd name="T34" fmla="*/ 212 w 270"/>
              <a:gd name="T35" fmla="*/ 0 h 312"/>
              <a:gd name="T36" fmla="*/ 186 w 270"/>
              <a:gd name="T37" fmla="*/ 47 h 312"/>
              <a:gd name="T38" fmla="*/ 118 w 270"/>
              <a:gd name="T39" fmla="*/ 119 h 312"/>
              <a:gd name="T40" fmla="*/ 155 w 270"/>
              <a:gd name="T41" fmla="*/ 104 h 312"/>
              <a:gd name="T42" fmla="*/ 171 w 270"/>
              <a:gd name="T43" fmla="*/ 108 h 312"/>
              <a:gd name="T44" fmla="*/ 155 w 270"/>
              <a:gd name="T45" fmla="*/ 135 h 312"/>
              <a:gd name="T46" fmla="*/ 202 w 270"/>
              <a:gd name="T47" fmla="*/ 135 h 312"/>
              <a:gd name="T48" fmla="*/ 253 w 270"/>
              <a:gd name="T49" fmla="*/ 155 h 312"/>
              <a:gd name="T50" fmla="*/ 238 w 270"/>
              <a:gd name="T51" fmla="*/ 176 h 312"/>
              <a:gd name="T52" fmla="*/ 238 w 270"/>
              <a:gd name="T53" fmla="*/ 202 h 312"/>
              <a:gd name="T54" fmla="*/ 264 w 270"/>
              <a:gd name="T55" fmla="*/ 196 h 312"/>
              <a:gd name="T56" fmla="*/ 269 w 270"/>
              <a:gd name="T57" fmla="*/ 217 h 312"/>
              <a:gd name="T58" fmla="*/ 269 w 270"/>
              <a:gd name="T59" fmla="*/ 243 h 312"/>
              <a:gd name="T60" fmla="*/ 264 w 270"/>
              <a:gd name="T61" fmla="*/ 269 h 312"/>
              <a:gd name="T62" fmla="*/ 238 w 270"/>
              <a:gd name="T63" fmla="*/ 311 h 312"/>
              <a:gd name="T64" fmla="*/ 238 w 270"/>
              <a:gd name="T65" fmla="*/ 311 h 3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312"/>
              <a:gd name="T101" fmla="*/ 270 w 270"/>
              <a:gd name="T102" fmla="*/ 312 h 3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312">
                <a:moveTo>
                  <a:pt x="238" y="311"/>
                </a:moveTo>
                <a:lnTo>
                  <a:pt x="202" y="294"/>
                </a:lnTo>
                <a:lnTo>
                  <a:pt x="218" y="253"/>
                </a:lnTo>
                <a:lnTo>
                  <a:pt x="212" y="243"/>
                </a:lnTo>
                <a:lnTo>
                  <a:pt x="186" y="269"/>
                </a:lnTo>
                <a:lnTo>
                  <a:pt x="129" y="284"/>
                </a:lnTo>
                <a:lnTo>
                  <a:pt x="171" y="253"/>
                </a:lnTo>
                <a:lnTo>
                  <a:pt x="129" y="253"/>
                </a:lnTo>
                <a:lnTo>
                  <a:pt x="0" y="243"/>
                </a:lnTo>
                <a:lnTo>
                  <a:pt x="0" y="217"/>
                </a:lnTo>
                <a:lnTo>
                  <a:pt x="36" y="196"/>
                </a:lnTo>
                <a:lnTo>
                  <a:pt x="10" y="186"/>
                </a:lnTo>
                <a:lnTo>
                  <a:pt x="61" y="155"/>
                </a:lnTo>
                <a:lnTo>
                  <a:pt x="61" y="135"/>
                </a:lnTo>
                <a:lnTo>
                  <a:pt x="104" y="88"/>
                </a:lnTo>
                <a:lnTo>
                  <a:pt x="134" y="26"/>
                </a:lnTo>
                <a:lnTo>
                  <a:pt x="186" y="10"/>
                </a:lnTo>
                <a:lnTo>
                  <a:pt x="212" y="0"/>
                </a:lnTo>
                <a:lnTo>
                  <a:pt x="186" y="47"/>
                </a:lnTo>
                <a:lnTo>
                  <a:pt x="118" y="119"/>
                </a:lnTo>
                <a:lnTo>
                  <a:pt x="155" y="104"/>
                </a:lnTo>
                <a:lnTo>
                  <a:pt x="171" y="108"/>
                </a:lnTo>
                <a:lnTo>
                  <a:pt x="155" y="135"/>
                </a:lnTo>
                <a:lnTo>
                  <a:pt x="202" y="135"/>
                </a:lnTo>
                <a:lnTo>
                  <a:pt x="253" y="155"/>
                </a:lnTo>
                <a:lnTo>
                  <a:pt x="238" y="176"/>
                </a:lnTo>
                <a:lnTo>
                  <a:pt x="238" y="202"/>
                </a:lnTo>
                <a:lnTo>
                  <a:pt x="264" y="196"/>
                </a:lnTo>
                <a:lnTo>
                  <a:pt x="269" y="217"/>
                </a:lnTo>
                <a:lnTo>
                  <a:pt x="269" y="243"/>
                </a:lnTo>
                <a:lnTo>
                  <a:pt x="264" y="269"/>
                </a:lnTo>
                <a:lnTo>
                  <a:pt x="238" y="311"/>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286" name="Freeform 283" descr="Diagonales larges vers le bas">
            <a:extLst>
              <a:ext uri="{FF2B5EF4-FFF2-40B4-BE49-F238E27FC236}">
                <a16:creationId xmlns:a16="http://schemas.microsoft.com/office/drawing/2014/main" id="{52F035FE-5C71-5744-AF09-0E172125148C}"/>
              </a:ext>
            </a:extLst>
          </p:cNvPr>
          <p:cNvSpPr>
            <a:spLocks noChangeArrowheads="1"/>
          </p:cNvSpPr>
          <p:nvPr/>
        </p:nvSpPr>
        <p:spPr bwMode="auto">
          <a:xfrm>
            <a:off x="1440685" y="3037173"/>
            <a:ext cx="1533867" cy="958152"/>
          </a:xfrm>
          <a:custGeom>
            <a:avLst/>
            <a:gdLst>
              <a:gd name="T0" fmla="*/ 1435 w 2498"/>
              <a:gd name="T1" fmla="*/ 135 h 1498"/>
              <a:gd name="T2" fmla="*/ 1492 w 2498"/>
              <a:gd name="T3" fmla="*/ 176 h 1498"/>
              <a:gd name="T4" fmla="*/ 1558 w 2498"/>
              <a:gd name="T5" fmla="*/ 223 h 1498"/>
              <a:gd name="T6" fmla="*/ 1523 w 2498"/>
              <a:gd name="T7" fmla="*/ 274 h 1498"/>
              <a:gd name="T8" fmla="*/ 1668 w 2498"/>
              <a:gd name="T9" fmla="*/ 249 h 1498"/>
              <a:gd name="T10" fmla="*/ 1668 w 2498"/>
              <a:gd name="T11" fmla="*/ 305 h 1498"/>
              <a:gd name="T12" fmla="*/ 1766 w 2498"/>
              <a:gd name="T13" fmla="*/ 325 h 1498"/>
              <a:gd name="T14" fmla="*/ 1735 w 2498"/>
              <a:gd name="T15" fmla="*/ 341 h 1498"/>
              <a:gd name="T16" fmla="*/ 1626 w 2498"/>
              <a:gd name="T17" fmla="*/ 460 h 1498"/>
              <a:gd name="T18" fmla="*/ 1636 w 2498"/>
              <a:gd name="T19" fmla="*/ 600 h 1498"/>
              <a:gd name="T20" fmla="*/ 1683 w 2498"/>
              <a:gd name="T21" fmla="*/ 435 h 1498"/>
              <a:gd name="T22" fmla="*/ 1766 w 2498"/>
              <a:gd name="T23" fmla="*/ 368 h 1498"/>
              <a:gd name="T24" fmla="*/ 1776 w 2498"/>
              <a:gd name="T25" fmla="*/ 502 h 1498"/>
              <a:gd name="T26" fmla="*/ 1828 w 2498"/>
              <a:gd name="T27" fmla="*/ 533 h 1498"/>
              <a:gd name="T28" fmla="*/ 1901 w 2498"/>
              <a:gd name="T29" fmla="*/ 626 h 1498"/>
              <a:gd name="T30" fmla="*/ 1968 w 2498"/>
              <a:gd name="T31" fmla="*/ 533 h 1498"/>
              <a:gd name="T32" fmla="*/ 2169 w 2498"/>
              <a:gd name="T33" fmla="*/ 440 h 1498"/>
              <a:gd name="T34" fmla="*/ 2446 w 2498"/>
              <a:gd name="T35" fmla="*/ 325 h 1498"/>
              <a:gd name="T36" fmla="*/ 2497 w 2498"/>
              <a:gd name="T37" fmla="*/ 450 h 1498"/>
              <a:gd name="T38" fmla="*/ 2345 w 2498"/>
              <a:gd name="T39" fmla="*/ 548 h 1498"/>
              <a:gd name="T40" fmla="*/ 2345 w 2498"/>
              <a:gd name="T41" fmla="*/ 642 h 1498"/>
              <a:gd name="T42" fmla="*/ 2237 w 2498"/>
              <a:gd name="T43" fmla="*/ 678 h 1498"/>
              <a:gd name="T44" fmla="*/ 2144 w 2498"/>
              <a:gd name="T45" fmla="*/ 740 h 1498"/>
              <a:gd name="T46" fmla="*/ 2092 w 2498"/>
              <a:gd name="T47" fmla="*/ 801 h 1498"/>
              <a:gd name="T48" fmla="*/ 2061 w 2498"/>
              <a:gd name="T49" fmla="*/ 750 h 1498"/>
              <a:gd name="T50" fmla="*/ 2036 w 2498"/>
              <a:gd name="T51" fmla="*/ 844 h 1498"/>
              <a:gd name="T52" fmla="*/ 2046 w 2498"/>
              <a:gd name="T53" fmla="*/ 942 h 1498"/>
              <a:gd name="T54" fmla="*/ 2046 w 2498"/>
              <a:gd name="T55" fmla="*/ 952 h 1498"/>
              <a:gd name="T56" fmla="*/ 1926 w 2498"/>
              <a:gd name="T57" fmla="*/ 1050 h 1498"/>
              <a:gd name="T58" fmla="*/ 1766 w 2498"/>
              <a:gd name="T59" fmla="*/ 1279 h 1498"/>
              <a:gd name="T60" fmla="*/ 1735 w 2498"/>
              <a:gd name="T61" fmla="*/ 1497 h 1498"/>
              <a:gd name="T62" fmla="*/ 1678 w 2498"/>
              <a:gd name="T63" fmla="*/ 1351 h 1498"/>
              <a:gd name="T64" fmla="*/ 1584 w 2498"/>
              <a:gd name="T65" fmla="*/ 1267 h 1498"/>
              <a:gd name="T66" fmla="*/ 1408 w 2498"/>
              <a:gd name="T67" fmla="*/ 1226 h 1498"/>
              <a:gd name="T68" fmla="*/ 1367 w 2498"/>
              <a:gd name="T69" fmla="*/ 1283 h 1498"/>
              <a:gd name="T70" fmla="*/ 1134 w 2498"/>
              <a:gd name="T71" fmla="*/ 1283 h 1498"/>
              <a:gd name="T72" fmla="*/ 1014 w 2498"/>
              <a:gd name="T73" fmla="*/ 1438 h 1498"/>
              <a:gd name="T74" fmla="*/ 881 w 2498"/>
              <a:gd name="T75" fmla="*/ 1242 h 1498"/>
              <a:gd name="T76" fmla="*/ 730 w 2498"/>
              <a:gd name="T77" fmla="*/ 1185 h 1498"/>
              <a:gd name="T78" fmla="*/ 472 w 2498"/>
              <a:gd name="T79" fmla="*/ 1128 h 1498"/>
              <a:gd name="T80" fmla="*/ 202 w 2498"/>
              <a:gd name="T81" fmla="*/ 1004 h 1498"/>
              <a:gd name="T82" fmla="*/ 88 w 2498"/>
              <a:gd name="T83" fmla="*/ 885 h 1498"/>
              <a:gd name="T84" fmla="*/ 40 w 2498"/>
              <a:gd name="T85" fmla="*/ 740 h 1498"/>
              <a:gd name="T86" fmla="*/ 9 w 2498"/>
              <a:gd name="T87" fmla="*/ 658 h 1498"/>
              <a:gd name="T88" fmla="*/ 35 w 2498"/>
              <a:gd name="T89" fmla="*/ 409 h 1498"/>
              <a:gd name="T90" fmla="*/ 145 w 2498"/>
              <a:gd name="T91" fmla="*/ 41 h 1498"/>
              <a:gd name="T92" fmla="*/ 227 w 2498"/>
              <a:gd name="T93" fmla="*/ 108 h 1498"/>
              <a:gd name="T94" fmla="*/ 1372 w 2498"/>
              <a:gd name="T95" fmla="*/ 114 h 14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98"/>
              <a:gd name="T145" fmla="*/ 0 h 1498"/>
              <a:gd name="T146" fmla="*/ 2498 w 2498"/>
              <a:gd name="T147" fmla="*/ 1498 h 14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98" h="1498">
                <a:moveTo>
                  <a:pt x="1372" y="114"/>
                </a:moveTo>
                <a:lnTo>
                  <a:pt x="1408" y="72"/>
                </a:lnTo>
                <a:lnTo>
                  <a:pt x="1435" y="88"/>
                </a:lnTo>
                <a:lnTo>
                  <a:pt x="1435" y="135"/>
                </a:lnTo>
                <a:lnTo>
                  <a:pt x="1398" y="135"/>
                </a:lnTo>
                <a:lnTo>
                  <a:pt x="1460" y="155"/>
                </a:lnTo>
                <a:lnTo>
                  <a:pt x="1460" y="135"/>
                </a:lnTo>
                <a:lnTo>
                  <a:pt x="1492" y="176"/>
                </a:lnTo>
                <a:lnTo>
                  <a:pt x="1507" y="192"/>
                </a:lnTo>
                <a:lnTo>
                  <a:pt x="1568" y="196"/>
                </a:lnTo>
                <a:lnTo>
                  <a:pt x="1615" y="207"/>
                </a:lnTo>
                <a:lnTo>
                  <a:pt x="1558" y="223"/>
                </a:lnTo>
                <a:lnTo>
                  <a:pt x="1517" y="249"/>
                </a:lnTo>
                <a:lnTo>
                  <a:pt x="1476" y="284"/>
                </a:lnTo>
                <a:lnTo>
                  <a:pt x="1492" y="284"/>
                </a:lnTo>
                <a:lnTo>
                  <a:pt x="1523" y="274"/>
                </a:lnTo>
                <a:lnTo>
                  <a:pt x="1517" y="290"/>
                </a:lnTo>
                <a:lnTo>
                  <a:pt x="1600" y="284"/>
                </a:lnTo>
                <a:lnTo>
                  <a:pt x="1652" y="249"/>
                </a:lnTo>
                <a:lnTo>
                  <a:pt x="1668" y="249"/>
                </a:lnTo>
                <a:lnTo>
                  <a:pt x="1641" y="264"/>
                </a:lnTo>
                <a:lnTo>
                  <a:pt x="1626" y="290"/>
                </a:lnTo>
                <a:lnTo>
                  <a:pt x="1656" y="290"/>
                </a:lnTo>
                <a:lnTo>
                  <a:pt x="1668" y="305"/>
                </a:lnTo>
                <a:lnTo>
                  <a:pt x="1693" y="315"/>
                </a:lnTo>
                <a:lnTo>
                  <a:pt x="1719" y="305"/>
                </a:lnTo>
                <a:lnTo>
                  <a:pt x="1766" y="300"/>
                </a:lnTo>
                <a:lnTo>
                  <a:pt x="1766" y="325"/>
                </a:lnTo>
                <a:lnTo>
                  <a:pt x="1791" y="331"/>
                </a:lnTo>
                <a:lnTo>
                  <a:pt x="1803" y="352"/>
                </a:lnTo>
                <a:lnTo>
                  <a:pt x="1776" y="352"/>
                </a:lnTo>
                <a:lnTo>
                  <a:pt x="1735" y="341"/>
                </a:lnTo>
                <a:lnTo>
                  <a:pt x="1683" y="357"/>
                </a:lnTo>
                <a:lnTo>
                  <a:pt x="1615" y="425"/>
                </a:lnTo>
                <a:lnTo>
                  <a:pt x="1668" y="382"/>
                </a:lnTo>
                <a:lnTo>
                  <a:pt x="1626" y="460"/>
                </a:lnTo>
                <a:lnTo>
                  <a:pt x="1611" y="507"/>
                </a:lnTo>
                <a:lnTo>
                  <a:pt x="1600" y="558"/>
                </a:lnTo>
                <a:lnTo>
                  <a:pt x="1600" y="600"/>
                </a:lnTo>
                <a:lnTo>
                  <a:pt x="1636" y="600"/>
                </a:lnTo>
                <a:lnTo>
                  <a:pt x="1656" y="570"/>
                </a:lnTo>
                <a:lnTo>
                  <a:pt x="1656" y="517"/>
                </a:lnTo>
                <a:lnTo>
                  <a:pt x="1668" y="476"/>
                </a:lnTo>
                <a:lnTo>
                  <a:pt x="1683" y="435"/>
                </a:lnTo>
                <a:lnTo>
                  <a:pt x="1719" y="409"/>
                </a:lnTo>
                <a:lnTo>
                  <a:pt x="1735" y="398"/>
                </a:lnTo>
                <a:lnTo>
                  <a:pt x="1750" y="372"/>
                </a:lnTo>
                <a:lnTo>
                  <a:pt x="1766" y="368"/>
                </a:lnTo>
                <a:lnTo>
                  <a:pt x="1817" y="398"/>
                </a:lnTo>
                <a:lnTo>
                  <a:pt x="1817" y="435"/>
                </a:lnTo>
                <a:lnTo>
                  <a:pt x="1791" y="466"/>
                </a:lnTo>
                <a:lnTo>
                  <a:pt x="1776" y="502"/>
                </a:lnTo>
                <a:lnTo>
                  <a:pt x="1791" y="482"/>
                </a:lnTo>
                <a:lnTo>
                  <a:pt x="1828" y="476"/>
                </a:lnTo>
                <a:lnTo>
                  <a:pt x="1828" y="502"/>
                </a:lnTo>
                <a:lnTo>
                  <a:pt x="1828" y="533"/>
                </a:lnTo>
                <a:lnTo>
                  <a:pt x="1803" y="570"/>
                </a:lnTo>
                <a:lnTo>
                  <a:pt x="1766" y="611"/>
                </a:lnTo>
                <a:lnTo>
                  <a:pt x="1828" y="626"/>
                </a:lnTo>
                <a:lnTo>
                  <a:pt x="1901" y="626"/>
                </a:lnTo>
                <a:lnTo>
                  <a:pt x="1952" y="600"/>
                </a:lnTo>
                <a:lnTo>
                  <a:pt x="1983" y="574"/>
                </a:lnTo>
                <a:lnTo>
                  <a:pt x="1978" y="548"/>
                </a:lnTo>
                <a:lnTo>
                  <a:pt x="1968" y="533"/>
                </a:lnTo>
                <a:lnTo>
                  <a:pt x="2046" y="533"/>
                </a:lnTo>
                <a:lnTo>
                  <a:pt x="2077" y="523"/>
                </a:lnTo>
                <a:lnTo>
                  <a:pt x="2144" y="492"/>
                </a:lnTo>
                <a:lnTo>
                  <a:pt x="2169" y="440"/>
                </a:lnTo>
                <a:lnTo>
                  <a:pt x="2310" y="440"/>
                </a:lnTo>
                <a:lnTo>
                  <a:pt x="2335" y="435"/>
                </a:lnTo>
                <a:lnTo>
                  <a:pt x="2439" y="305"/>
                </a:lnTo>
                <a:lnTo>
                  <a:pt x="2446" y="325"/>
                </a:lnTo>
                <a:lnTo>
                  <a:pt x="2481" y="315"/>
                </a:lnTo>
                <a:lnTo>
                  <a:pt x="2497" y="331"/>
                </a:lnTo>
                <a:lnTo>
                  <a:pt x="2471" y="409"/>
                </a:lnTo>
                <a:lnTo>
                  <a:pt x="2497" y="450"/>
                </a:lnTo>
                <a:lnTo>
                  <a:pt x="2487" y="482"/>
                </a:lnTo>
                <a:lnTo>
                  <a:pt x="2429" y="482"/>
                </a:lnTo>
                <a:lnTo>
                  <a:pt x="2398" y="517"/>
                </a:lnTo>
                <a:lnTo>
                  <a:pt x="2345" y="548"/>
                </a:lnTo>
                <a:lnTo>
                  <a:pt x="2310" y="600"/>
                </a:lnTo>
                <a:lnTo>
                  <a:pt x="2320" y="626"/>
                </a:lnTo>
                <a:lnTo>
                  <a:pt x="2345" y="626"/>
                </a:lnTo>
                <a:lnTo>
                  <a:pt x="2345" y="642"/>
                </a:lnTo>
                <a:lnTo>
                  <a:pt x="2289" y="652"/>
                </a:lnTo>
                <a:lnTo>
                  <a:pt x="2242" y="658"/>
                </a:lnTo>
                <a:lnTo>
                  <a:pt x="2180" y="678"/>
                </a:lnTo>
                <a:lnTo>
                  <a:pt x="2237" y="678"/>
                </a:lnTo>
                <a:lnTo>
                  <a:pt x="2180" y="693"/>
                </a:lnTo>
                <a:lnTo>
                  <a:pt x="2154" y="699"/>
                </a:lnTo>
                <a:lnTo>
                  <a:pt x="2159" y="709"/>
                </a:lnTo>
                <a:lnTo>
                  <a:pt x="2144" y="740"/>
                </a:lnTo>
                <a:lnTo>
                  <a:pt x="2112" y="787"/>
                </a:lnTo>
                <a:lnTo>
                  <a:pt x="2087" y="760"/>
                </a:lnTo>
                <a:lnTo>
                  <a:pt x="2087" y="776"/>
                </a:lnTo>
                <a:lnTo>
                  <a:pt x="2092" y="801"/>
                </a:lnTo>
                <a:lnTo>
                  <a:pt x="2061" y="848"/>
                </a:lnTo>
                <a:lnTo>
                  <a:pt x="2051" y="807"/>
                </a:lnTo>
                <a:lnTo>
                  <a:pt x="2046" y="787"/>
                </a:lnTo>
                <a:lnTo>
                  <a:pt x="2061" y="750"/>
                </a:lnTo>
                <a:lnTo>
                  <a:pt x="2036" y="760"/>
                </a:lnTo>
                <a:lnTo>
                  <a:pt x="2024" y="817"/>
                </a:lnTo>
                <a:lnTo>
                  <a:pt x="1993" y="807"/>
                </a:lnTo>
                <a:lnTo>
                  <a:pt x="2036" y="844"/>
                </a:lnTo>
                <a:lnTo>
                  <a:pt x="2024" y="859"/>
                </a:lnTo>
                <a:lnTo>
                  <a:pt x="2020" y="895"/>
                </a:lnTo>
                <a:lnTo>
                  <a:pt x="2046" y="901"/>
                </a:lnTo>
                <a:lnTo>
                  <a:pt x="2046" y="942"/>
                </a:lnTo>
                <a:lnTo>
                  <a:pt x="2036" y="916"/>
                </a:lnTo>
                <a:lnTo>
                  <a:pt x="2024" y="936"/>
                </a:lnTo>
                <a:lnTo>
                  <a:pt x="2004" y="942"/>
                </a:lnTo>
                <a:lnTo>
                  <a:pt x="2046" y="952"/>
                </a:lnTo>
                <a:lnTo>
                  <a:pt x="2024" y="983"/>
                </a:lnTo>
                <a:lnTo>
                  <a:pt x="1993" y="978"/>
                </a:lnTo>
                <a:lnTo>
                  <a:pt x="2009" y="1004"/>
                </a:lnTo>
                <a:lnTo>
                  <a:pt x="1926" y="1050"/>
                </a:lnTo>
                <a:lnTo>
                  <a:pt x="1869" y="1087"/>
                </a:lnTo>
                <a:lnTo>
                  <a:pt x="1807" y="1128"/>
                </a:lnTo>
                <a:lnTo>
                  <a:pt x="1760" y="1195"/>
                </a:lnTo>
                <a:lnTo>
                  <a:pt x="1766" y="1279"/>
                </a:lnTo>
                <a:lnTo>
                  <a:pt x="1776" y="1351"/>
                </a:lnTo>
                <a:lnTo>
                  <a:pt x="1791" y="1412"/>
                </a:lnTo>
                <a:lnTo>
                  <a:pt x="1766" y="1497"/>
                </a:lnTo>
                <a:lnTo>
                  <a:pt x="1735" y="1497"/>
                </a:lnTo>
                <a:lnTo>
                  <a:pt x="1709" y="1459"/>
                </a:lnTo>
                <a:lnTo>
                  <a:pt x="1693" y="1402"/>
                </a:lnTo>
                <a:lnTo>
                  <a:pt x="1693" y="1361"/>
                </a:lnTo>
                <a:lnTo>
                  <a:pt x="1678" y="1351"/>
                </a:lnTo>
                <a:lnTo>
                  <a:pt x="1683" y="1320"/>
                </a:lnTo>
                <a:lnTo>
                  <a:pt x="1668" y="1279"/>
                </a:lnTo>
                <a:lnTo>
                  <a:pt x="1636" y="1242"/>
                </a:lnTo>
                <a:lnTo>
                  <a:pt x="1584" y="1267"/>
                </a:lnTo>
                <a:lnTo>
                  <a:pt x="1548" y="1226"/>
                </a:lnTo>
                <a:lnTo>
                  <a:pt x="1480" y="1226"/>
                </a:lnTo>
                <a:lnTo>
                  <a:pt x="1466" y="1222"/>
                </a:lnTo>
                <a:lnTo>
                  <a:pt x="1408" y="1226"/>
                </a:lnTo>
                <a:lnTo>
                  <a:pt x="1357" y="1226"/>
                </a:lnTo>
                <a:lnTo>
                  <a:pt x="1398" y="1252"/>
                </a:lnTo>
                <a:lnTo>
                  <a:pt x="1408" y="1279"/>
                </a:lnTo>
                <a:lnTo>
                  <a:pt x="1367" y="1283"/>
                </a:lnTo>
                <a:lnTo>
                  <a:pt x="1305" y="1263"/>
                </a:lnTo>
                <a:lnTo>
                  <a:pt x="1243" y="1252"/>
                </a:lnTo>
                <a:lnTo>
                  <a:pt x="1181" y="1252"/>
                </a:lnTo>
                <a:lnTo>
                  <a:pt x="1134" y="1283"/>
                </a:lnTo>
                <a:lnTo>
                  <a:pt x="1071" y="1309"/>
                </a:lnTo>
                <a:lnTo>
                  <a:pt x="1026" y="1361"/>
                </a:lnTo>
                <a:lnTo>
                  <a:pt x="1030" y="1428"/>
                </a:lnTo>
                <a:lnTo>
                  <a:pt x="1014" y="1438"/>
                </a:lnTo>
                <a:lnTo>
                  <a:pt x="948" y="1402"/>
                </a:lnTo>
                <a:lnTo>
                  <a:pt x="937" y="1351"/>
                </a:lnTo>
                <a:lnTo>
                  <a:pt x="916" y="1320"/>
                </a:lnTo>
                <a:lnTo>
                  <a:pt x="881" y="1242"/>
                </a:lnTo>
                <a:lnTo>
                  <a:pt x="838" y="1226"/>
                </a:lnTo>
                <a:lnTo>
                  <a:pt x="797" y="1267"/>
                </a:lnTo>
                <a:lnTo>
                  <a:pt x="740" y="1236"/>
                </a:lnTo>
                <a:lnTo>
                  <a:pt x="730" y="1185"/>
                </a:lnTo>
                <a:lnTo>
                  <a:pt x="673" y="1112"/>
                </a:lnTo>
                <a:lnTo>
                  <a:pt x="595" y="1112"/>
                </a:lnTo>
                <a:lnTo>
                  <a:pt x="595" y="1134"/>
                </a:lnTo>
                <a:lnTo>
                  <a:pt x="472" y="1128"/>
                </a:lnTo>
                <a:lnTo>
                  <a:pt x="311" y="1061"/>
                </a:lnTo>
                <a:lnTo>
                  <a:pt x="311" y="1046"/>
                </a:lnTo>
                <a:lnTo>
                  <a:pt x="212" y="1050"/>
                </a:lnTo>
                <a:lnTo>
                  <a:pt x="202" y="1004"/>
                </a:lnTo>
                <a:lnTo>
                  <a:pt x="171" y="968"/>
                </a:lnTo>
                <a:lnTo>
                  <a:pt x="135" y="942"/>
                </a:lnTo>
                <a:lnTo>
                  <a:pt x="88" y="936"/>
                </a:lnTo>
                <a:lnTo>
                  <a:pt x="88" y="885"/>
                </a:lnTo>
                <a:lnTo>
                  <a:pt x="50" y="817"/>
                </a:lnTo>
                <a:lnTo>
                  <a:pt x="62" y="791"/>
                </a:lnTo>
                <a:lnTo>
                  <a:pt x="40" y="776"/>
                </a:lnTo>
                <a:lnTo>
                  <a:pt x="40" y="740"/>
                </a:lnTo>
                <a:lnTo>
                  <a:pt x="62" y="750"/>
                </a:lnTo>
                <a:lnTo>
                  <a:pt x="50" y="709"/>
                </a:lnTo>
                <a:lnTo>
                  <a:pt x="25" y="719"/>
                </a:lnTo>
                <a:lnTo>
                  <a:pt x="9" y="658"/>
                </a:lnTo>
                <a:lnTo>
                  <a:pt x="9" y="600"/>
                </a:lnTo>
                <a:lnTo>
                  <a:pt x="0" y="574"/>
                </a:lnTo>
                <a:lnTo>
                  <a:pt x="25" y="502"/>
                </a:lnTo>
                <a:lnTo>
                  <a:pt x="35" y="409"/>
                </a:lnTo>
                <a:lnTo>
                  <a:pt x="88" y="305"/>
                </a:lnTo>
                <a:lnTo>
                  <a:pt x="119" y="217"/>
                </a:lnTo>
                <a:lnTo>
                  <a:pt x="135" y="150"/>
                </a:lnTo>
                <a:lnTo>
                  <a:pt x="145" y="41"/>
                </a:lnTo>
                <a:lnTo>
                  <a:pt x="202" y="67"/>
                </a:lnTo>
                <a:lnTo>
                  <a:pt x="202" y="98"/>
                </a:lnTo>
                <a:lnTo>
                  <a:pt x="196" y="135"/>
                </a:lnTo>
                <a:lnTo>
                  <a:pt x="227" y="108"/>
                </a:lnTo>
                <a:lnTo>
                  <a:pt x="237" y="31"/>
                </a:lnTo>
                <a:lnTo>
                  <a:pt x="227" y="0"/>
                </a:lnTo>
                <a:lnTo>
                  <a:pt x="1372" y="114"/>
                </a:lnTo>
              </a:path>
            </a:pathLst>
          </a:custGeom>
          <a:solidFill>
            <a:schemeClr val="bg1"/>
          </a:solidFill>
          <a:ln w="3240">
            <a:solidFill>
              <a:schemeClr val="tx1"/>
            </a:solidFill>
            <a:round/>
            <a:headEnd/>
            <a:tailEnd/>
          </a:ln>
        </p:spPr>
        <p:txBody>
          <a:bodyPr wrap="none" anchor="ctr"/>
          <a:lstStyle/>
          <a:p>
            <a:pPr>
              <a:defRPr/>
            </a:pPr>
            <a:endParaRPr lang="fr-FR" dirty="0"/>
          </a:p>
        </p:txBody>
      </p:sp>
      <p:sp>
        <p:nvSpPr>
          <p:cNvPr id="287" name="Freeform 284" descr="Diagonales larges vers le bas">
            <a:extLst>
              <a:ext uri="{FF2B5EF4-FFF2-40B4-BE49-F238E27FC236}">
                <a16:creationId xmlns:a16="http://schemas.microsoft.com/office/drawing/2014/main" id="{C8F5B3B2-6BE6-E149-978E-61E12B4C0219}"/>
              </a:ext>
            </a:extLst>
          </p:cNvPr>
          <p:cNvSpPr>
            <a:spLocks noChangeArrowheads="1"/>
          </p:cNvSpPr>
          <p:nvPr/>
        </p:nvSpPr>
        <p:spPr bwMode="auto">
          <a:xfrm>
            <a:off x="7722016" y="5100637"/>
            <a:ext cx="1085529" cy="1023735"/>
          </a:xfrm>
          <a:custGeom>
            <a:avLst/>
            <a:gdLst>
              <a:gd name="T0" fmla="*/ 1274 w 1768"/>
              <a:gd name="T1" fmla="*/ 1532 h 1601"/>
              <a:gd name="T2" fmla="*/ 1233 w 1768"/>
              <a:gd name="T3" fmla="*/ 1522 h 1601"/>
              <a:gd name="T4" fmla="*/ 1129 w 1768"/>
              <a:gd name="T5" fmla="*/ 1542 h 1601"/>
              <a:gd name="T6" fmla="*/ 1057 w 1768"/>
              <a:gd name="T7" fmla="*/ 1491 h 1601"/>
              <a:gd name="T8" fmla="*/ 1047 w 1768"/>
              <a:gd name="T9" fmla="*/ 1346 h 1601"/>
              <a:gd name="T10" fmla="*/ 1020 w 1768"/>
              <a:gd name="T11" fmla="*/ 1305 h 1601"/>
              <a:gd name="T12" fmla="*/ 948 w 1768"/>
              <a:gd name="T13" fmla="*/ 1325 h 1601"/>
              <a:gd name="T14" fmla="*/ 1016 w 1768"/>
              <a:gd name="T15" fmla="*/ 1206 h 1601"/>
              <a:gd name="T16" fmla="*/ 979 w 1768"/>
              <a:gd name="T17" fmla="*/ 1222 h 1601"/>
              <a:gd name="T18" fmla="*/ 896 w 1768"/>
              <a:gd name="T19" fmla="*/ 1299 h 1601"/>
              <a:gd name="T20" fmla="*/ 871 w 1768"/>
              <a:gd name="T21" fmla="*/ 1195 h 1601"/>
              <a:gd name="T22" fmla="*/ 855 w 1768"/>
              <a:gd name="T23" fmla="*/ 1138 h 1601"/>
              <a:gd name="T24" fmla="*/ 746 w 1768"/>
              <a:gd name="T25" fmla="*/ 1082 h 1601"/>
              <a:gd name="T26" fmla="*/ 446 w 1768"/>
              <a:gd name="T27" fmla="*/ 1138 h 1601"/>
              <a:gd name="T28" fmla="*/ 362 w 1768"/>
              <a:gd name="T29" fmla="*/ 1206 h 1601"/>
              <a:gd name="T30" fmla="*/ 233 w 1768"/>
              <a:gd name="T31" fmla="*/ 1195 h 1601"/>
              <a:gd name="T32" fmla="*/ 104 w 1768"/>
              <a:gd name="T33" fmla="*/ 1258 h 1601"/>
              <a:gd name="T34" fmla="*/ 9 w 1768"/>
              <a:gd name="T35" fmla="*/ 1175 h 1601"/>
              <a:gd name="T36" fmla="*/ 68 w 1768"/>
              <a:gd name="T37" fmla="*/ 1082 h 1601"/>
              <a:gd name="T38" fmla="*/ 25 w 1768"/>
              <a:gd name="T39" fmla="*/ 870 h 1601"/>
              <a:gd name="T40" fmla="*/ 16 w 1768"/>
              <a:gd name="T41" fmla="*/ 782 h 1601"/>
              <a:gd name="T42" fmla="*/ 25 w 1768"/>
              <a:gd name="T43" fmla="*/ 756 h 1601"/>
              <a:gd name="T44" fmla="*/ 25 w 1768"/>
              <a:gd name="T45" fmla="*/ 662 h 1601"/>
              <a:gd name="T46" fmla="*/ 78 w 1768"/>
              <a:gd name="T47" fmla="*/ 529 h 1601"/>
              <a:gd name="T48" fmla="*/ 151 w 1768"/>
              <a:gd name="T49" fmla="*/ 502 h 1601"/>
              <a:gd name="T50" fmla="*/ 301 w 1768"/>
              <a:gd name="T51" fmla="*/ 456 h 1601"/>
              <a:gd name="T52" fmla="*/ 450 w 1768"/>
              <a:gd name="T53" fmla="*/ 347 h 1601"/>
              <a:gd name="T54" fmla="*/ 503 w 1768"/>
              <a:gd name="T55" fmla="*/ 284 h 1601"/>
              <a:gd name="T56" fmla="*/ 518 w 1768"/>
              <a:gd name="T57" fmla="*/ 259 h 1601"/>
              <a:gd name="T58" fmla="*/ 570 w 1768"/>
              <a:gd name="T59" fmla="*/ 269 h 1601"/>
              <a:gd name="T60" fmla="*/ 585 w 1768"/>
              <a:gd name="T61" fmla="*/ 227 h 1601"/>
              <a:gd name="T62" fmla="*/ 622 w 1768"/>
              <a:gd name="T63" fmla="*/ 171 h 1601"/>
              <a:gd name="T64" fmla="*/ 689 w 1768"/>
              <a:gd name="T65" fmla="*/ 135 h 1601"/>
              <a:gd name="T66" fmla="*/ 746 w 1768"/>
              <a:gd name="T67" fmla="*/ 196 h 1601"/>
              <a:gd name="T68" fmla="*/ 798 w 1768"/>
              <a:gd name="T69" fmla="*/ 202 h 1601"/>
              <a:gd name="T70" fmla="*/ 828 w 1768"/>
              <a:gd name="T71" fmla="*/ 129 h 1601"/>
              <a:gd name="T72" fmla="*/ 871 w 1768"/>
              <a:gd name="T73" fmla="*/ 67 h 1601"/>
              <a:gd name="T74" fmla="*/ 912 w 1768"/>
              <a:gd name="T75" fmla="*/ 21 h 1601"/>
              <a:gd name="T76" fmla="*/ 1000 w 1768"/>
              <a:gd name="T77" fmla="*/ 51 h 1601"/>
              <a:gd name="T78" fmla="*/ 1088 w 1768"/>
              <a:gd name="T79" fmla="*/ 67 h 1601"/>
              <a:gd name="T80" fmla="*/ 1124 w 1768"/>
              <a:gd name="T81" fmla="*/ 67 h 1601"/>
              <a:gd name="T82" fmla="*/ 1108 w 1768"/>
              <a:gd name="T83" fmla="*/ 108 h 1601"/>
              <a:gd name="T84" fmla="*/ 1057 w 1768"/>
              <a:gd name="T85" fmla="*/ 202 h 1601"/>
              <a:gd name="T86" fmla="*/ 1155 w 1768"/>
              <a:gd name="T87" fmla="*/ 295 h 1601"/>
              <a:gd name="T88" fmla="*/ 1280 w 1768"/>
              <a:gd name="T89" fmla="*/ 337 h 1601"/>
              <a:gd name="T90" fmla="*/ 1331 w 1768"/>
              <a:gd name="T91" fmla="*/ 119 h 1601"/>
              <a:gd name="T92" fmla="*/ 1368 w 1768"/>
              <a:gd name="T93" fmla="*/ 21 h 1601"/>
              <a:gd name="T94" fmla="*/ 1409 w 1768"/>
              <a:gd name="T95" fmla="*/ 62 h 1601"/>
              <a:gd name="T96" fmla="*/ 1425 w 1768"/>
              <a:gd name="T97" fmla="*/ 151 h 1601"/>
              <a:gd name="T98" fmla="*/ 1492 w 1768"/>
              <a:gd name="T99" fmla="*/ 212 h 1601"/>
              <a:gd name="T100" fmla="*/ 1517 w 1768"/>
              <a:gd name="T101" fmla="*/ 378 h 1601"/>
              <a:gd name="T102" fmla="*/ 1574 w 1768"/>
              <a:gd name="T103" fmla="*/ 460 h 1601"/>
              <a:gd name="T104" fmla="*/ 1605 w 1768"/>
              <a:gd name="T105" fmla="*/ 513 h 1601"/>
              <a:gd name="T106" fmla="*/ 1658 w 1768"/>
              <a:gd name="T107" fmla="*/ 621 h 1601"/>
              <a:gd name="T108" fmla="*/ 1693 w 1768"/>
              <a:gd name="T109" fmla="*/ 662 h 1601"/>
              <a:gd name="T110" fmla="*/ 1735 w 1768"/>
              <a:gd name="T111" fmla="*/ 740 h 1601"/>
              <a:gd name="T112" fmla="*/ 1751 w 1768"/>
              <a:gd name="T113" fmla="*/ 895 h 1601"/>
              <a:gd name="T114" fmla="*/ 1668 w 1768"/>
              <a:gd name="T115" fmla="*/ 1175 h 1601"/>
              <a:gd name="T116" fmla="*/ 1601 w 1768"/>
              <a:gd name="T117" fmla="*/ 1283 h 1601"/>
              <a:gd name="T118" fmla="*/ 1440 w 1768"/>
              <a:gd name="T119" fmla="*/ 1522 h 1601"/>
              <a:gd name="T120" fmla="*/ 1300 w 1768"/>
              <a:gd name="T121" fmla="*/ 1600 h 16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8"/>
              <a:gd name="T184" fmla="*/ 0 h 1601"/>
              <a:gd name="T185" fmla="*/ 1768 w 1768"/>
              <a:gd name="T186" fmla="*/ 1601 h 16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8" h="1601">
                <a:moveTo>
                  <a:pt x="1300" y="1600"/>
                </a:moveTo>
                <a:lnTo>
                  <a:pt x="1280" y="1570"/>
                </a:lnTo>
                <a:lnTo>
                  <a:pt x="1274" y="1558"/>
                </a:lnTo>
                <a:lnTo>
                  <a:pt x="1274" y="1548"/>
                </a:lnTo>
                <a:lnTo>
                  <a:pt x="1274" y="1532"/>
                </a:lnTo>
                <a:lnTo>
                  <a:pt x="1249" y="1548"/>
                </a:lnTo>
                <a:lnTo>
                  <a:pt x="1239" y="1548"/>
                </a:lnTo>
                <a:lnTo>
                  <a:pt x="1259" y="1532"/>
                </a:lnTo>
                <a:lnTo>
                  <a:pt x="1259" y="1516"/>
                </a:lnTo>
                <a:lnTo>
                  <a:pt x="1233" y="1522"/>
                </a:lnTo>
                <a:lnTo>
                  <a:pt x="1239" y="1522"/>
                </a:lnTo>
                <a:lnTo>
                  <a:pt x="1239" y="1542"/>
                </a:lnTo>
                <a:lnTo>
                  <a:pt x="1181" y="1574"/>
                </a:lnTo>
                <a:lnTo>
                  <a:pt x="1155" y="1548"/>
                </a:lnTo>
                <a:lnTo>
                  <a:pt x="1129" y="1542"/>
                </a:lnTo>
                <a:lnTo>
                  <a:pt x="1114" y="1522"/>
                </a:lnTo>
                <a:lnTo>
                  <a:pt x="1108" y="1532"/>
                </a:lnTo>
                <a:lnTo>
                  <a:pt x="1082" y="1516"/>
                </a:lnTo>
                <a:lnTo>
                  <a:pt x="1062" y="1506"/>
                </a:lnTo>
                <a:lnTo>
                  <a:pt x="1057" y="1491"/>
                </a:lnTo>
                <a:lnTo>
                  <a:pt x="1041" y="1465"/>
                </a:lnTo>
                <a:lnTo>
                  <a:pt x="1041" y="1439"/>
                </a:lnTo>
                <a:lnTo>
                  <a:pt x="1057" y="1408"/>
                </a:lnTo>
                <a:lnTo>
                  <a:pt x="1031" y="1356"/>
                </a:lnTo>
                <a:lnTo>
                  <a:pt x="1047" y="1346"/>
                </a:lnTo>
                <a:lnTo>
                  <a:pt x="1047" y="1340"/>
                </a:lnTo>
                <a:lnTo>
                  <a:pt x="1020" y="1340"/>
                </a:lnTo>
                <a:lnTo>
                  <a:pt x="1000" y="1346"/>
                </a:lnTo>
                <a:lnTo>
                  <a:pt x="1016" y="1330"/>
                </a:lnTo>
                <a:lnTo>
                  <a:pt x="1020" y="1305"/>
                </a:lnTo>
                <a:lnTo>
                  <a:pt x="1016" y="1258"/>
                </a:lnTo>
                <a:lnTo>
                  <a:pt x="1000" y="1273"/>
                </a:lnTo>
                <a:lnTo>
                  <a:pt x="979" y="1315"/>
                </a:lnTo>
                <a:lnTo>
                  <a:pt x="963" y="1315"/>
                </a:lnTo>
                <a:lnTo>
                  <a:pt x="948" y="1325"/>
                </a:lnTo>
                <a:lnTo>
                  <a:pt x="953" y="1305"/>
                </a:lnTo>
                <a:lnTo>
                  <a:pt x="974" y="1305"/>
                </a:lnTo>
                <a:lnTo>
                  <a:pt x="979" y="1263"/>
                </a:lnTo>
                <a:lnTo>
                  <a:pt x="1004" y="1232"/>
                </a:lnTo>
                <a:lnTo>
                  <a:pt x="1016" y="1206"/>
                </a:lnTo>
                <a:lnTo>
                  <a:pt x="1020" y="1195"/>
                </a:lnTo>
                <a:lnTo>
                  <a:pt x="1020" y="1154"/>
                </a:lnTo>
                <a:lnTo>
                  <a:pt x="1016" y="1191"/>
                </a:lnTo>
                <a:lnTo>
                  <a:pt x="1004" y="1191"/>
                </a:lnTo>
                <a:lnTo>
                  <a:pt x="979" y="1222"/>
                </a:lnTo>
                <a:lnTo>
                  <a:pt x="953" y="1237"/>
                </a:lnTo>
                <a:lnTo>
                  <a:pt x="922" y="1263"/>
                </a:lnTo>
                <a:lnTo>
                  <a:pt x="906" y="1283"/>
                </a:lnTo>
                <a:lnTo>
                  <a:pt x="912" y="1299"/>
                </a:lnTo>
                <a:lnTo>
                  <a:pt x="896" y="1299"/>
                </a:lnTo>
                <a:lnTo>
                  <a:pt x="891" y="1283"/>
                </a:lnTo>
                <a:lnTo>
                  <a:pt x="891" y="1273"/>
                </a:lnTo>
                <a:lnTo>
                  <a:pt x="891" y="1248"/>
                </a:lnTo>
                <a:lnTo>
                  <a:pt x="881" y="1222"/>
                </a:lnTo>
                <a:lnTo>
                  <a:pt x="871" y="1195"/>
                </a:lnTo>
                <a:lnTo>
                  <a:pt x="855" y="1191"/>
                </a:lnTo>
                <a:lnTo>
                  <a:pt x="855" y="1164"/>
                </a:lnTo>
                <a:lnTo>
                  <a:pt x="865" y="1154"/>
                </a:lnTo>
                <a:lnTo>
                  <a:pt x="844" y="1150"/>
                </a:lnTo>
                <a:lnTo>
                  <a:pt x="855" y="1138"/>
                </a:lnTo>
                <a:lnTo>
                  <a:pt x="839" y="1123"/>
                </a:lnTo>
                <a:lnTo>
                  <a:pt x="824" y="1128"/>
                </a:lnTo>
                <a:lnTo>
                  <a:pt x="803" y="1113"/>
                </a:lnTo>
                <a:lnTo>
                  <a:pt x="787" y="1113"/>
                </a:lnTo>
                <a:lnTo>
                  <a:pt x="746" y="1082"/>
                </a:lnTo>
                <a:lnTo>
                  <a:pt x="705" y="1087"/>
                </a:lnTo>
                <a:lnTo>
                  <a:pt x="627" y="1097"/>
                </a:lnTo>
                <a:lnTo>
                  <a:pt x="554" y="1123"/>
                </a:lnTo>
                <a:lnTo>
                  <a:pt x="513" y="1113"/>
                </a:lnTo>
                <a:lnTo>
                  <a:pt x="446" y="1138"/>
                </a:lnTo>
                <a:lnTo>
                  <a:pt x="419" y="1154"/>
                </a:lnTo>
                <a:lnTo>
                  <a:pt x="405" y="1180"/>
                </a:lnTo>
                <a:lnTo>
                  <a:pt x="394" y="1195"/>
                </a:lnTo>
                <a:lnTo>
                  <a:pt x="368" y="1206"/>
                </a:lnTo>
                <a:lnTo>
                  <a:pt x="362" y="1206"/>
                </a:lnTo>
                <a:lnTo>
                  <a:pt x="337" y="1206"/>
                </a:lnTo>
                <a:lnTo>
                  <a:pt x="321" y="1216"/>
                </a:lnTo>
                <a:lnTo>
                  <a:pt x="311" y="1195"/>
                </a:lnTo>
                <a:lnTo>
                  <a:pt x="259" y="1191"/>
                </a:lnTo>
                <a:lnTo>
                  <a:pt x="233" y="1195"/>
                </a:lnTo>
                <a:lnTo>
                  <a:pt x="192" y="1216"/>
                </a:lnTo>
                <a:lnTo>
                  <a:pt x="186" y="1222"/>
                </a:lnTo>
                <a:lnTo>
                  <a:pt x="161" y="1232"/>
                </a:lnTo>
                <a:lnTo>
                  <a:pt x="125" y="1248"/>
                </a:lnTo>
                <a:lnTo>
                  <a:pt x="104" y="1258"/>
                </a:lnTo>
                <a:lnTo>
                  <a:pt x="68" y="1258"/>
                </a:lnTo>
                <a:lnTo>
                  <a:pt x="41" y="1237"/>
                </a:lnTo>
                <a:lnTo>
                  <a:pt x="25" y="1216"/>
                </a:lnTo>
                <a:lnTo>
                  <a:pt x="0" y="1206"/>
                </a:lnTo>
                <a:lnTo>
                  <a:pt x="9" y="1175"/>
                </a:lnTo>
                <a:lnTo>
                  <a:pt x="16" y="1175"/>
                </a:lnTo>
                <a:lnTo>
                  <a:pt x="37" y="1164"/>
                </a:lnTo>
                <a:lnTo>
                  <a:pt x="41" y="1123"/>
                </a:lnTo>
                <a:lnTo>
                  <a:pt x="52" y="1123"/>
                </a:lnTo>
                <a:lnTo>
                  <a:pt x="68" y="1082"/>
                </a:lnTo>
                <a:lnTo>
                  <a:pt x="62" y="1046"/>
                </a:lnTo>
                <a:lnTo>
                  <a:pt x="41" y="978"/>
                </a:lnTo>
                <a:lnTo>
                  <a:pt x="52" y="921"/>
                </a:lnTo>
                <a:lnTo>
                  <a:pt x="41" y="890"/>
                </a:lnTo>
                <a:lnTo>
                  <a:pt x="25" y="870"/>
                </a:lnTo>
                <a:lnTo>
                  <a:pt x="37" y="838"/>
                </a:lnTo>
                <a:lnTo>
                  <a:pt x="16" y="803"/>
                </a:lnTo>
                <a:lnTo>
                  <a:pt x="0" y="756"/>
                </a:lnTo>
                <a:lnTo>
                  <a:pt x="9" y="756"/>
                </a:lnTo>
                <a:lnTo>
                  <a:pt x="16" y="782"/>
                </a:lnTo>
                <a:lnTo>
                  <a:pt x="25" y="782"/>
                </a:lnTo>
                <a:lnTo>
                  <a:pt x="16" y="756"/>
                </a:lnTo>
                <a:lnTo>
                  <a:pt x="16" y="730"/>
                </a:lnTo>
                <a:lnTo>
                  <a:pt x="25" y="740"/>
                </a:lnTo>
                <a:lnTo>
                  <a:pt x="25" y="756"/>
                </a:lnTo>
                <a:lnTo>
                  <a:pt x="37" y="756"/>
                </a:lnTo>
                <a:lnTo>
                  <a:pt x="41" y="772"/>
                </a:lnTo>
                <a:lnTo>
                  <a:pt x="41" y="740"/>
                </a:lnTo>
                <a:lnTo>
                  <a:pt x="37" y="719"/>
                </a:lnTo>
                <a:lnTo>
                  <a:pt x="25" y="662"/>
                </a:lnTo>
                <a:lnTo>
                  <a:pt x="25" y="647"/>
                </a:lnTo>
                <a:lnTo>
                  <a:pt x="41" y="611"/>
                </a:lnTo>
                <a:lnTo>
                  <a:pt x="52" y="580"/>
                </a:lnTo>
                <a:lnTo>
                  <a:pt x="62" y="554"/>
                </a:lnTo>
                <a:lnTo>
                  <a:pt x="78" y="529"/>
                </a:lnTo>
                <a:lnTo>
                  <a:pt x="68" y="564"/>
                </a:lnTo>
                <a:lnTo>
                  <a:pt x="78" y="564"/>
                </a:lnTo>
                <a:lnTo>
                  <a:pt x="94" y="529"/>
                </a:lnTo>
                <a:lnTo>
                  <a:pt x="119" y="523"/>
                </a:lnTo>
                <a:lnTo>
                  <a:pt x="151" y="502"/>
                </a:lnTo>
                <a:lnTo>
                  <a:pt x="202" y="476"/>
                </a:lnTo>
                <a:lnTo>
                  <a:pt x="229" y="476"/>
                </a:lnTo>
                <a:lnTo>
                  <a:pt x="254" y="460"/>
                </a:lnTo>
                <a:lnTo>
                  <a:pt x="280" y="460"/>
                </a:lnTo>
                <a:lnTo>
                  <a:pt x="301" y="456"/>
                </a:lnTo>
                <a:lnTo>
                  <a:pt x="327" y="445"/>
                </a:lnTo>
                <a:lnTo>
                  <a:pt x="405" y="414"/>
                </a:lnTo>
                <a:lnTo>
                  <a:pt x="430" y="368"/>
                </a:lnTo>
                <a:lnTo>
                  <a:pt x="450" y="362"/>
                </a:lnTo>
                <a:lnTo>
                  <a:pt x="450" y="347"/>
                </a:lnTo>
                <a:lnTo>
                  <a:pt x="450" y="321"/>
                </a:lnTo>
                <a:lnTo>
                  <a:pt x="477" y="284"/>
                </a:lnTo>
                <a:lnTo>
                  <a:pt x="487" y="269"/>
                </a:lnTo>
                <a:lnTo>
                  <a:pt x="497" y="269"/>
                </a:lnTo>
                <a:lnTo>
                  <a:pt x="503" y="284"/>
                </a:lnTo>
                <a:lnTo>
                  <a:pt x="518" y="321"/>
                </a:lnTo>
                <a:lnTo>
                  <a:pt x="518" y="295"/>
                </a:lnTo>
                <a:lnTo>
                  <a:pt x="538" y="306"/>
                </a:lnTo>
                <a:lnTo>
                  <a:pt x="528" y="284"/>
                </a:lnTo>
                <a:lnTo>
                  <a:pt x="518" y="259"/>
                </a:lnTo>
                <a:lnTo>
                  <a:pt x="528" y="253"/>
                </a:lnTo>
                <a:lnTo>
                  <a:pt x="538" y="269"/>
                </a:lnTo>
                <a:lnTo>
                  <a:pt x="544" y="259"/>
                </a:lnTo>
                <a:lnTo>
                  <a:pt x="554" y="269"/>
                </a:lnTo>
                <a:lnTo>
                  <a:pt x="570" y="269"/>
                </a:lnTo>
                <a:lnTo>
                  <a:pt x="560" y="269"/>
                </a:lnTo>
                <a:lnTo>
                  <a:pt x="560" y="253"/>
                </a:lnTo>
                <a:lnTo>
                  <a:pt x="560" y="239"/>
                </a:lnTo>
                <a:lnTo>
                  <a:pt x="580" y="217"/>
                </a:lnTo>
                <a:lnTo>
                  <a:pt x="585" y="227"/>
                </a:lnTo>
                <a:lnTo>
                  <a:pt x="585" y="212"/>
                </a:lnTo>
                <a:lnTo>
                  <a:pt x="595" y="202"/>
                </a:lnTo>
                <a:lnTo>
                  <a:pt x="611" y="212"/>
                </a:lnTo>
                <a:lnTo>
                  <a:pt x="595" y="186"/>
                </a:lnTo>
                <a:lnTo>
                  <a:pt x="622" y="171"/>
                </a:lnTo>
                <a:lnTo>
                  <a:pt x="627" y="186"/>
                </a:lnTo>
                <a:lnTo>
                  <a:pt x="653" y="151"/>
                </a:lnTo>
                <a:lnTo>
                  <a:pt x="663" y="145"/>
                </a:lnTo>
                <a:lnTo>
                  <a:pt x="668" y="161"/>
                </a:lnTo>
                <a:lnTo>
                  <a:pt x="689" y="135"/>
                </a:lnTo>
                <a:lnTo>
                  <a:pt x="695" y="151"/>
                </a:lnTo>
                <a:lnTo>
                  <a:pt x="736" y="186"/>
                </a:lnTo>
                <a:lnTo>
                  <a:pt x="720" y="202"/>
                </a:lnTo>
                <a:lnTo>
                  <a:pt x="730" y="217"/>
                </a:lnTo>
                <a:lnTo>
                  <a:pt x="746" y="196"/>
                </a:lnTo>
                <a:lnTo>
                  <a:pt x="761" y="202"/>
                </a:lnTo>
                <a:lnTo>
                  <a:pt x="777" y="212"/>
                </a:lnTo>
                <a:lnTo>
                  <a:pt x="787" y="202"/>
                </a:lnTo>
                <a:lnTo>
                  <a:pt x="803" y="217"/>
                </a:lnTo>
                <a:lnTo>
                  <a:pt x="798" y="202"/>
                </a:lnTo>
                <a:lnTo>
                  <a:pt x="803" y="202"/>
                </a:lnTo>
                <a:lnTo>
                  <a:pt x="787" y="171"/>
                </a:lnTo>
                <a:lnTo>
                  <a:pt x="803" y="151"/>
                </a:lnTo>
                <a:lnTo>
                  <a:pt x="814" y="129"/>
                </a:lnTo>
                <a:lnTo>
                  <a:pt x="828" y="129"/>
                </a:lnTo>
                <a:lnTo>
                  <a:pt x="824" y="104"/>
                </a:lnTo>
                <a:lnTo>
                  <a:pt x="844" y="88"/>
                </a:lnTo>
                <a:lnTo>
                  <a:pt x="865" y="88"/>
                </a:lnTo>
                <a:lnTo>
                  <a:pt x="865" y="78"/>
                </a:lnTo>
                <a:lnTo>
                  <a:pt x="871" y="67"/>
                </a:lnTo>
                <a:lnTo>
                  <a:pt x="932" y="67"/>
                </a:lnTo>
                <a:lnTo>
                  <a:pt x="938" y="67"/>
                </a:lnTo>
                <a:lnTo>
                  <a:pt x="932" y="37"/>
                </a:lnTo>
                <a:lnTo>
                  <a:pt x="922" y="37"/>
                </a:lnTo>
                <a:lnTo>
                  <a:pt x="912" y="21"/>
                </a:lnTo>
                <a:lnTo>
                  <a:pt x="932" y="21"/>
                </a:lnTo>
                <a:lnTo>
                  <a:pt x="948" y="26"/>
                </a:lnTo>
                <a:lnTo>
                  <a:pt x="953" y="26"/>
                </a:lnTo>
                <a:lnTo>
                  <a:pt x="963" y="41"/>
                </a:lnTo>
                <a:lnTo>
                  <a:pt x="1000" y="51"/>
                </a:lnTo>
                <a:lnTo>
                  <a:pt x="1004" y="62"/>
                </a:lnTo>
                <a:lnTo>
                  <a:pt x="1031" y="62"/>
                </a:lnTo>
                <a:lnTo>
                  <a:pt x="1047" y="67"/>
                </a:lnTo>
                <a:lnTo>
                  <a:pt x="1072" y="62"/>
                </a:lnTo>
                <a:lnTo>
                  <a:pt x="1088" y="67"/>
                </a:lnTo>
                <a:lnTo>
                  <a:pt x="1098" y="78"/>
                </a:lnTo>
                <a:lnTo>
                  <a:pt x="1108" y="88"/>
                </a:lnTo>
                <a:lnTo>
                  <a:pt x="1098" y="67"/>
                </a:lnTo>
                <a:lnTo>
                  <a:pt x="1114" y="62"/>
                </a:lnTo>
                <a:lnTo>
                  <a:pt x="1124" y="67"/>
                </a:lnTo>
                <a:lnTo>
                  <a:pt x="1129" y="78"/>
                </a:lnTo>
                <a:lnTo>
                  <a:pt x="1114" y="94"/>
                </a:lnTo>
                <a:lnTo>
                  <a:pt x="1114" y="104"/>
                </a:lnTo>
                <a:lnTo>
                  <a:pt x="1108" y="119"/>
                </a:lnTo>
                <a:lnTo>
                  <a:pt x="1108" y="108"/>
                </a:lnTo>
                <a:lnTo>
                  <a:pt x="1088" y="119"/>
                </a:lnTo>
                <a:lnTo>
                  <a:pt x="1082" y="135"/>
                </a:lnTo>
                <a:lnTo>
                  <a:pt x="1082" y="145"/>
                </a:lnTo>
                <a:lnTo>
                  <a:pt x="1082" y="161"/>
                </a:lnTo>
                <a:lnTo>
                  <a:pt x="1057" y="202"/>
                </a:lnTo>
                <a:lnTo>
                  <a:pt x="1082" y="227"/>
                </a:lnTo>
                <a:lnTo>
                  <a:pt x="1088" y="239"/>
                </a:lnTo>
                <a:lnTo>
                  <a:pt x="1108" y="243"/>
                </a:lnTo>
                <a:lnTo>
                  <a:pt x="1114" y="259"/>
                </a:lnTo>
                <a:lnTo>
                  <a:pt x="1155" y="295"/>
                </a:lnTo>
                <a:lnTo>
                  <a:pt x="1207" y="306"/>
                </a:lnTo>
                <a:lnTo>
                  <a:pt x="1207" y="326"/>
                </a:lnTo>
                <a:lnTo>
                  <a:pt x="1249" y="347"/>
                </a:lnTo>
                <a:lnTo>
                  <a:pt x="1264" y="347"/>
                </a:lnTo>
                <a:lnTo>
                  <a:pt x="1280" y="337"/>
                </a:lnTo>
                <a:lnTo>
                  <a:pt x="1305" y="284"/>
                </a:lnTo>
                <a:lnTo>
                  <a:pt x="1331" y="196"/>
                </a:lnTo>
                <a:lnTo>
                  <a:pt x="1331" y="151"/>
                </a:lnTo>
                <a:lnTo>
                  <a:pt x="1341" y="135"/>
                </a:lnTo>
                <a:lnTo>
                  <a:pt x="1331" y="119"/>
                </a:lnTo>
                <a:lnTo>
                  <a:pt x="1347" y="94"/>
                </a:lnTo>
                <a:lnTo>
                  <a:pt x="1341" y="88"/>
                </a:lnTo>
                <a:lnTo>
                  <a:pt x="1347" y="67"/>
                </a:lnTo>
                <a:lnTo>
                  <a:pt x="1357" y="67"/>
                </a:lnTo>
                <a:lnTo>
                  <a:pt x="1368" y="21"/>
                </a:lnTo>
                <a:lnTo>
                  <a:pt x="1388" y="0"/>
                </a:lnTo>
                <a:lnTo>
                  <a:pt x="1388" y="10"/>
                </a:lnTo>
                <a:lnTo>
                  <a:pt x="1399" y="26"/>
                </a:lnTo>
                <a:lnTo>
                  <a:pt x="1399" y="62"/>
                </a:lnTo>
                <a:lnTo>
                  <a:pt x="1409" y="62"/>
                </a:lnTo>
                <a:lnTo>
                  <a:pt x="1409" y="78"/>
                </a:lnTo>
                <a:lnTo>
                  <a:pt x="1414" y="88"/>
                </a:lnTo>
                <a:lnTo>
                  <a:pt x="1414" y="108"/>
                </a:lnTo>
                <a:lnTo>
                  <a:pt x="1425" y="108"/>
                </a:lnTo>
                <a:lnTo>
                  <a:pt x="1425" y="151"/>
                </a:lnTo>
                <a:lnTo>
                  <a:pt x="1435" y="196"/>
                </a:lnTo>
                <a:lnTo>
                  <a:pt x="1440" y="186"/>
                </a:lnTo>
                <a:lnTo>
                  <a:pt x="1456" y="171"/>
                </a:lnTo>
                <a:lnTo>
                  <a:pt x="1466" y="196"/>
                </a:lnTo>
                <a:lnTo>
                  <a:pt x="1492" y="212"/>
                </a:lnTo>
                <a:lnTo>
                  <a:pt x="1492" y="269"/>
                </a:lnTo>
                <a:lnTo>
                  <a:pt x="1492" y="284"/>
                </a:lnTo>
                <a:lnTo>
                  <a:pt x="1507" y="311"/>
                </a:lnTo>
                <a:lnTo>
                  <a:pt x="1517" y="352"/>
                </a:lnTo>
                <a:lnTo>
                  <a:pt x="1517" y="378"/>
                </a:lnTo>
                <a:lnTo>
                  <a:pt x="1517" y="394"/>
                </a:lnTo>
                <a:lnTo>
                  <a:pt x="1523" y="414"/>
                </a:lnTo>
                <a:lnTo>
                  <a:pt x="1544" y="435"/>
                </a:lnTo>
                <a:lnTo>
                  <a:pt x="1564" y="435"/>
                </a:lnTo>
                <a:lnTo>
                  <a:pt x="1574" y="460"/>
                </a:lnTo>
                <a:lnTo>
                  <a:pt x="1585" y="460"/>
                </a:lnTo>
                <a:lnTo>
                  <a:pt x="1605" y="476"/>
                </a:lnTo>
                <a:lnTo>
                  <a:pt x="1616" y="497"/>
                </a:lnTo>
                <a:lnTo>
                  <a:pt x="1627" y="502"/>
                </a:lnTo>
                <a:lnTo>
                  <a:pt x="1605" y="513"/>
                </a:lnTo>
                <a:lnTo>
                  <a:pt x="1616" y="529"/>
                </a:lnTo>
                <a:lnTo>
                  <a:pt x="1632" y="554"/>
                </a:lnTo>
                <a:lnTo>
                  <a:pt x="1632" y="564"/>
                </a:lnTo>
                <a:lnTo>
                  <a:pt x="1652" y="611"/>
                </a:lnTo>
                <a:lnTo>
                  <a:pt x="1658" y="621"/>
                </a:lnTo>
                <a:lnTo>
                  <a:pt x="1658" y="585"/>
                </a:lnTo>
                <a:lnTo>
                  <a:pt x="1683" y="611"/>
                </a:lnTo>
                <a:lnTo>
                  <a:pt x="1683" y="605"/>
                </a:lnTo>
                <a:lnTo>
                  <a:pt x="1693" y="621"/>
                </a:lnTo>
                <a:lnTo>
                  <a:pt x="1693" y="662"/>
                </a:lnTo>
                <a:lnTo>
                  <a:pt x="1673" y="662"/>
                </a:lnTo>
                <a:lnTo>
                  <a:pt x="1683" y="678"/>
                </a:lnTo>
                <a:lnTo>
                  <a:pt x="1710" y="694"/>
                </a:lnTo>
                <a:lnTo>
                  <a:pt x="1726" y="715"/>
                </a:lnTo>
                <a:lnTo>
                  <a:pt x="1735" y="740"/>
                </a:lnTo>
                <a:lnTo>
                  <a:pt x="1751" y="756"/>
                </a:lnTo>
                <a:lnTo>
                  <a:pt x="1761" y="772"/>
                </a:lnTo>
                <a:lnTo>
                  <a:pt x="1751" y="797"/>
                </a:lnTo>
                <a:lnTo>
                  <a:pt x="1767" y="828"/>
                </a:lnTo>
                <a:lnTo>
                  <a:pt x="1751" y="895"/>
                </a:lnTo>
                <a:lnTo>
                  <a:pt x="1761" y="932"/>
                </a:lnTo>
                <a:lnTo>
                  <a:pt x="1751" y="989"/>
                </a:lnTo>
                <a:lnTo>
                  <a:pt x="1726" y="1046"/>
                </a:lnTo>
                <a:lnTo>
                  <a:pt x="1710" y="1107"/>
                </a:lnTo>
                <a:lnTo>
                  <a:pt x="1668" y="1175"/>
                </a:lnTo>
                <a:lnTo>
                  <a:pt x="1668" y="1180"/>
                </a:lnTo>
                <a:lnTo>
                  <a:pt x="1668" y="1191"/>
                </a:lnTo>
                <a:lnTo>
                  <a:pt x="1616" y="1232"/>
                </a:lnTo>
                <a:lnTo>
                  <a:pt x="1605" y="1258"/>
                </a:lnTo>
                <a:lnTo>
                  <a:pt x="1601" y="1283"/>
                </a:lnTo>
                <a:lnTo>
                  <a:pt x="1564" y="1325"/>
                </a:lnTo>
                <a:lnTo>
                  <a:pt x="1548" y="1356"/>
                </a:lnTo>
                <a:lnTo>
                  <a:pt x="1507" y="1434"/>
                </a:lnTo>
                <a:lnTo>
                  <a:pt x="1482" y="1501"/>
                </a:lnTo>
                <a:lnTo>
                  <a:pt x="1440" y="1522"/>
                </a:lnTo>
                <a:lnTo>
                  <a:pt x="1372" y="1522"/>
                </a:lnTo>
                <a:lnTo>
                  <a:pt x="1347" y="1548"/>
                </a:lnTo>
                <a:lnTo>
                  <a:pt x="1300" y="1574"/>
                </a:lnTo>
                <a:lnTo>
                  <a:pt x="1305" y="1584"/>
                </a:lnTo>
                <a:lnTo>
                  <a:pt x="1300" y="1600"/>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288" name="Freeform 285" descr="Diagonales larges vers le bas">
            <a:extLst>
              <a:ext uri="{FF2B5EF4-FFF2-40B4-BE49-F238E27FC236}">
                <a16:creationId xmlns:a16="http://schemas.microsoft.com/office/drawing/2014/main" id="{52736F04-DDF2-9641-9395-D9D9415367C7}"/>
              </a:ext>
            </a:extLst>
          </p:cNvPr>
          <p:cNvSpPr>
            <a:spLocks noChangeArrowheads="1"/>
          </p:cNvSpPr>
          <p:nvPr/>
        </p:nvSpPr>
        <p:spPr bwMode="auto">
          <a:xfrm>
            <a:off x="8956480" y="6252339"/>
            <a:ext cx="236452" cy="287925"/>
          </a:xfrm>
          <a:custGeom>
            <a:avLst/>
            <a:gdLst>
              <a:gd name="T0" fmla="*/ 77 w 385"/>
              <a:gd name="T1" fmla="*/ 440 h 452"/>
              <a:gd name="T2" fmla="*/ 57 w 385"/>
              <a:gd name="T3" fmla="*/ 419 h 452"/>
              <a:gd name="T4" fmla="*/ 36 w 385"/>
              <a:gd name="T5" fmla="*/ 399 h 452"/>
              <a:gd name="T6" fmla="*/ 0 w 385"/>
              <a:gd name="T7" fmla="*/ 393 h 452"/>
              <a:gd name="T8" fmla="*/ 0 w 385"/>
              <a:gd name="T9" fmla="*/ 373 h 452"/>
              <a:gd name="T10" fmla="*/ 16 w 385"/>
              <a:gd name="T11" fmla="*/ 367 h 452"/>
              <a:gd name="T12" fmla="*/ 26 w 385"/>
              <a:gd name="T13" fmla="*/ 332 h 452"/>
              <a:gd name="T14" fmla="*/ 36 w 385"/>
              <a:gd name="T15" fmla="*/ 326 h 452"/>
              <a:gd name="T16" fmla="*/ 41 w 385"/>
              <a:gd name="T17" fmla="*/ 316 h 452"/>
              <a:gd name="T18" fmla="*/ 57 w 385"/>
              <a:gd name="T19" fmla="*/ 311 h 452"/>
              <a:gd name="T20" fmla="*/ 83 w 385"/>
              <a:gd name="T21" fmla="*/ 290 h 452"/>
              <a:gd name="T22" fmla="*/ 98 w 385"/>
              <a:gd name="T23" fmla="*/ 275 h 452"/>
              <a:gd name="T24" fmla="*/ 108 w 385"/>
              <a:gd name="T25" fmla="*/ 259 h 452"/>
              <a:gd name="T26" fmla="*/ 150 w 385"/>
              <a:gd name="T27" fmla="*/ 244 h 452"/>
              <a:gd name="T28" fmla="*/ 228 w 385"/>
              <a:gd name="T29" fmla="*/ 192 h 452"/>
              <a:gd name="T30" fmla="*/ 296 w 385"/>
              <a:gd name="T31" fmla="*/ 109 h 452"/>
              <a:gd name="T32" fmla="*/ 310 w 385"/>
              <a:gd name="T33" fmla="*/ 84 h 452"/>
              <a:gd name="T34" fmla="*/ 337 w 385"/>
              <a:gd name="T35" fmla="*/ 27 h 452"/>
              <a:gd name="T36" fmla="*/ 363 w 385"/>
              <a:gd name="T37" fmla="*/ 6 h 452"/>
              <a:gd name="T38" fmla="*/ 363 w 385"/>
              <a:gd name="T39" fmla="*/ 31 h 452"/>
              <a:gd name="T40" fmla="*/ 363 w 385"/>
              <a:gd name="T41" fmla="*/ 68 h 452"/>
              <a:gd name="T42" fmla="*/ 378 w 385"/>
              <a:gd name="T43" fmla="*/ 47 h 452"/>
              <a:gd name="T44" fmla="*/ 384 w 385"/>
              <a:gd name="T45" fmla="*/ 68 h 452"/>
              <a:gd name="T46" fmla="*/ 378 w 385"/>
              <a:gd name="T47" fmla="*/ 99 h 452"/>
              <a:gd name="T48" fmla="*/ 353 w 385"/>
              <a:gd name="T49" fmla="*/ 156 h 452"/>
              <a:gd name="T50" fmla="*/ 316 w 385"/>
              <a:gd name="T51" fmla="*/ 207 h 452"/>
              <a:gd name="T52" fmla="*/ 316 w 385"/>
              <a:gd name="T53" fmla="*/ 248 h 452"/>
              <a:gd name="T54" fmla="*/ 296 w 385"/>
              <a:gd name="T55" fmla="*/ 248 h 452"/>
              <a:gd name="T56" fmla="*/ 285 w 385"/>
              <a:gd name="T57" fmla="*/ 248 h 452"/>
              <a:gd name="T58" fmla="*/ 233 w 385"/>
              <a:gd name="T59" fmla="*/ 290 h 452"/>
              <a:gd name="T60" fmla="*/ 208 w 385"/>
              <a:gd name="T61" fmla="*/ 342 h 452"/>
              <a:gd name="T62" fmla="*/ 176 w 385"/>
              <a:gd name="T63" fmla="*/ 383 h 452"/>
              <a:gd name="T64" fmla="*/ 176 w 385"/>
              <a:gd name="T65" fmla="*/ 393 h 452"/>
              <a:gd name="T66" fmla="*/ 135 w 385"/>
              <a:gd name="T67" fmla="*/ 424 h 452"/>
              <a:gd name="T68" fmla="*/ 83 w 385"/>
              <a:gd name="T69" fmla="*/ 451 h 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5"/>
              <a:gd name="T106" fmla="*/ 0 h 452"/>
              <a:gd name="T107" fmla="*/ 385 w 385"/>
              <a:gd name="T108" fmla="*/ 452 h 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5" h="452">
                <a:moveTo>
                  <a:pt x="83" y="451"/>
                </a:moveTo>
                <a:lnTo>
                  <a:pt x="77" y="440"/>
                </a:lnTo>
                <a:lnTo>
                  <a:pt x="57" y="434"/>
                </a:lnTo>
                <a:lnTo>
                  <a:pt x="57" y="419"/>
                </a:lnTo>
                <a:lnTo>
                  <a:pt x="36" y="409"/>
                </a:lnTo>
                <a:lnTo>
                  <a:pt x="36" y="399"/>
                </a:lnTo>
                <a:lnTo>
                  <a:pt x="16" y="399"/>
                </a:lnTo>
                <a:lnTo>
                  <a:pt x="0" y="393"/>
                </a:lnTo>
                <a:lnTo>
                  <a:pt x="10" y="373"/>
                </a:lnTo>
                <a:lnTo>
                  <a:pt x="0" y="373"/>
                </a:lnTo>
                <a:lnTo>
                  <a:pt x="0" y="367"/>
                </a:lnTo>
                <a:lnTo>
                  <a:pt x="16" y="367"/>
                </a:lnTo>
                <a:lnTo>
                  <a:pt x="16" y="352"/>
                </a:lnTo>
                <a:lnTo>
                  <a:pt x="26" y="332"/>
                </a:lnTo>
                <a:lnTo>
                  <a:pt x="41" y="342"/>
                </a:lnTo>
                <a:lnTo>
                  <a:pt x="36" y="326"/>
                </a:lnTo>
                <a:lnTo>
                  <a:pt x="41" y="326"/>
                </a:lnTo>
                <a:lnTo>
                  <a:pt x="41" y="316"/>
                </a:lnTo>
                <a:lnTo>
                  <a:pt x="51" y="311"/>
                </a:lnTo>
                <a:lnTo>
                  <a:pt x="57" y="311"/>
                </a:lnTo>
                <a:lnTo>
                  <a:pt x="57" y="301"/>
                </a:lnTo>
                <a:lnTo>
                  <a:pt x="83" y="290"/>
                </a:lnTo>
                <a:lnTo>
                  <a:pt x="98" y="264"/>
                </a:lnTo>
                <a:lnTo>
                  <a:pt x="98" y="275"/>
                </a:lnTo>
                <a:lnTo>
                  <a:pt x="108" y="275"/>
                </a:lnTo>
                <a:lnTo>
                  <a:pt x="108" y="259"/>
                </a:lnTo>
                <a:lnTo>
                  <a:pt x="124" y="244"/>
                </a:lnTo>
                <a:lnTo>
                  <a:pt x="150" y="244"/>
                </a:lnTo>
                <a:lnTo>
                  <a:pt x="176" y="223"/>
                </a:lnTo>
                <a:lnTo>
                  <a:pt x="228" y="192"/>
                </a:lnTo>
                <a:lnTo>
                  <a:pt x="269" y="156"/>
                </a:lnTo>
                <a:lnTo>
                  <a:pt x="296" y="109"/>
                </a:lnTo>
                <a:lnTo>
                  <a:pt x="300" y="94"/>
                </a:lnTo>
                <a:lnTo>
                  <a:pt x="310" y="84"/>
                </a:lnTo>
                <a:lnTo>
                  <a:pt x="326" y="58"/>
                </a:lnTo>
                <a:lnTo>
                  <a:pt x="337" y="27"/>
                </a:lnTo>
                <a:lnTo>
                  <a:pt x="353" y="0"/>
                </a:lnTo>
                <a:lnTo>
                  <a:pt x="363" y="6"/>
                </a:lnTo>
                <a:lnTo>
                  <a:pt x="363" y="27"/>
                </a:lnTo>
                <a:lnTo>
                  <a:pt x="363" y="31"/>
                </a:lnTo>
                <a:lnTo>
                  <a:pt x="363" y="47"/>
                </a:lnTo>
                <a:lnTo>
                  <a:pt x="363" y="68"/>
                </a:lnTo>
                <a:lnTo>
                  <a:pt x="363" y="58"/>
                </a:lnTo>
                <a:lnTo>
                  <a:pt x="378" y="47"/>
                </a:lnTo>
                <a:lnTo>
                  <a:pt x="378" y="58"/>
                </a:lnTo>
                <a:lnTo>
                  <a:pt x="384" y="68"/>
                </a:lnTo>
                <a:lnTo>
                  <a:pt x="378" y="72"/>
                </a:lnTo>
                <a:lnTo>
                  <a:pt x="378" y="99"/>
                </a:lnTo>
                <a:lnTo>
                  <a:pt x="368" y="125"/>
                </a:lnTo>
                <a:lnTo>
                  <a:pt x="353" y="156"/>
                </a:lnTo>
                <a:lnTo>
                  <a:pt x="337" y="182"/>
                </a:lnTo>
                <a:lnTo>
                  <a:pt x="316" y="207"/>
                </a:lnTo>
                <a:lnTo>
                  <a:pt x="310" y="233"/>
                </a:lnTo>
                <a:lnTo>
                  <a:pt x="316" y="248"/>
                </a:lnTo>
                <a:lnTo>
                  <a:pt x="300" y="244"/>
                </a:lnTo>
                <a:lnTo>
                  <a:pt x="296" y="248"/>
                </a:lnTo>
                <a:lnTo>
                  <a:pt x="285" y="244"/>
                </a:lnTo>
                <a:lnTo>
                  <a:pt x="285" y="248"/>
                </a:lnTo>
                <a:lnTo>
                  <a:pt x="259" y="264"/>
                </a:lnTo>
                <a:lnTo>
                  <a:pt x="233" y="290"/>
                </a:lnTo>
                <a:lnTo>
                  <a:pt x="228" y="326"/>
                </a:lnTo>
                <a:lnTo>
                  <a:pt x="208" y="342"/>
                </a:lnTo>
                <a:lnTo>
                  <a:pt x="192" y="367"/>
                </a:lnTo>
                <a:lnTo>
                  <a:pt x="176" y="383"/>
                </a:lnTo>
                <a:lnTo>
                  <a:pt x="186" y="393"/>
                </a:lnTo>
                <a:lnTo>
                  <a:pt x="176" y="393"/>
                </a:lnTo>
                <a:lnTo>
                  <a:pt x="161" y="409"/>
                </a:lnTo>
                <a:lnTo>
                  <a:pt x="135" y="424"/>
                </a:lnTo>
                <a:lnTo>
                  <a:pt x="124" y="440"/>
                </a:lnTo>
                <a:lnTo>
                  <a:pt x="83" y="451"/>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289" name="Freeform 286" descr="Diagonales larges vers le bas">
            <a:extLst>
              <a:ext uri="{FF2B5EF4-FFF2-40B4-BE49-F238E27FC236}">
                <a16:creationId xmlns:a16="http://schemas.microsoft.com/office/drawing/2014/main" id="{EAF2BD2F-98D8-A341-868B-E77BDFBDC765}"/>
              </a:ext>
            </a:extLst>
          </p:cNvPr>
          <p:cNvSpPr>
            <a:spLocks noChangeArrowheads="1"/>
          </p:cNvSpPr>
          <p:nvPr/>
        </p:nvSpPr>
        <p:spPr bwMode="auto">
          <a:xfrm>
            <a:off x="9197537" y="5983610"/>
            <a:ext cx="153540" cy="331114"/>
          </a:xfrm>
          <a:custGeom>
            <a:avLst/>
            <a:gdLst>
              <a:gd name="T0" fmla="*/ 10 w 250"/>
              <a:gd name="T1" fmla="*/ 518 h 519"/>
              <a:gd name="T2" fmla="*/ 10 w 250"/>
              <a:gd name="T3" fmla="*/ 491 h 519"/>
              <a:gd name="T4" fmla="*/ 0 w 250"/>
              <a:gd name="T5" fmla="*/ 502 h 519"/>
              <a:gd name="T6" fmla="*/ 0 w 250"/>
              <a:gd name="T7" fmla="*/ 487 h 519"/>
              <a:gd name="T8" fmla="*/ 10 w 250"/>
              <a:gd name="T9" fmla="*/ 466 h 519"/>
              <a:gd name="T10" fmla="*/ 26 w 250"/>
              <a:gd name="T11" fmla="*/ 424 h 519"/>
              <a:gd name="T12" fmla="*/ 26 w 250"/>
              <a:gd name="T13" fmla="*/ 393 h 519"/>
              <a:gd name="T14" fmla="*/ 16 w 250"/>
              <a:gd name="T15" fmla="*/ 378 h 519"/>
              <a:gd name="T16" fmla="*/ 10 w 250"/>
              <a:gd name="T17" fmla="*/ 358 h 519"/>
              <a:gd name="T18" fmla="*/ 0 w 250"/>
              <a:gd name="T19" fmla="*/ 342 h 519"/>
              <a:gd name="T20" fmla="*/ 10 w 250"/>
              <a:gd name="T21" fmla="*/ 326 h 519"/>
              <a:gd name="T22" fmla="*/ 26 w 250"/>
              <a:gd name="T23" fmla="*/ 316 h 519"/>
              <a:gd name="T24" fmla="*/ 41 w 250"/>
              <a:gd name="T25" fmla="*/ 260 h 519"/>
              <a:gd name="T26" fmla="*/ 51 w 250"/>
              <a:gd name="T27" fmla="*/ 270 h 519"/>
              <a:gd name="T28" fmla="*/ 51 w 250"/>
              <a:gd name="T29" fmla="*/ 233 h 519"/>
              <a:gd name="T30" fmla="*/ 51 w 250"/>
              <a:gd name="T31" fmla="*/ 192 h 519"/>
              <a:gd name="T32" fmla="*/ 57 w 250"/>
              <a:gd name="T33" fmla="*/ 192 h 519"/>
              <a:gd name="T34" fmla="*/ 67 w 250"/>
              <a:gd name="T35" fmla="*/ 176 h 519"/>
              <a:gd name="T36" fmla="*/ 51 w 250"/>
              <a:gd name="T37" fmla="*/ 176 h 519"/>
              <a:gd name="T38" fmla="*/ 51 w 250"/>
              <a:gd name="T39" fmla="*/ 150 h 519"/>
              <a:gd name="T40" fmla="*/ 51 w 250"/>
              <a:gd name="T41" fmla="*/ 140 h 519"/>
              <a:gd name="T42" fmla="*/ 57 w 250"/>
              <a:gd name="T43" fmla="*/ 150 h 519"/>
              <a:gd name="T44" fmla="*/ 57 w 250"/>
              <a:gd name="T45" fmla="*/ 140 h 519"/>
              <a:gd name="T46" fmla="*/ 57 w 250"/>
              <a:gd name="T47" fmla="*/ 125 h 519"/>
              <a:gd name="T48" fmla="*/ 51 w 250"/>
              <a:gd name="T49" fmla="*/ 125 h 519"/>
              <a:gd name="T50" fmla="*/ 41 w 250"/>
              <a:gd name="T51" fmla="*/ 135 h 519"/>
              <a:gd name="T52" fmla="*/ 31 w 250"/>
              <a:gd name="T53" fmla="*/ 42 h 519"/>
              <a:gd name="T54" fmla="*/ 26 w 250"/>
              <a:gd name="T55" fmla="*/ 0 h 519"/>
              <a:gd name="T56" fmla="*/ 31 w 250"/>
              <a:gd name="T57" fmla="*/ 0 h 519"/>
              <a:gd name="T58" fmla="*/ 31 w 250"/>
              <a:gd name="T59" fmla="*/ 11 h 519"/>
              <a:gd name="T60" fmla="*/ 31 w 250"/>
              <a:gd name="T61" fmla="*/ 27 h 519"/>
              <a:gd name="T62" fmla="*/ 41 w 250"/>
              <a:gd name="T63" fmla="*/ 31 h 519"/>
              <a:gd name="T64" fmla="*/ 57 w 250"/>
              <a:gd name="T65" fmla="*/ 42 h 519"/>
              <a:gd name="T66" fmla="*/ 67 w 250"/>
              <a:gd name="T67" fmla="*/ 58 h 519"/>
              <a:gd name="T68" fmla="*/ 77 w 250"/>
              <a:gd name="T69" fmla="*/ 58 h 519"/>
              <a:gd name="T70" fmla="*/ 77 w 250"/>
              <a:gd name="T71" fmla="*/ 94 h 519"/>
              <a:gd name="T72" fmla="*/ 67 w 250"/>
              <a:gd name="T73" fmla="*/ 99 h 519"/>
              <a:gd name="T74" fmla="*/ 77 w 250"/>
              <a:gd name="T75" fmla="*/ 119 h 519"/>
              <a:gd name="T76" fmla="*/ 77 w 250"/>
              <a:gd name="T77" fmla="*/ 140 h 519"/>
              <a:gd name="T78" fmla="*/ 83 w 250"/>
              <a:gd name="T79" fmla="*/ 166 h 519"/>
              <a:gd name="T80" fmla="*/ 93 w 250"/>
              <a:gd name="T81" fmla="*/ 192 h 519"/>
              <a:gd name="T82" fmla="*/ 108 w 250"/>
              <a:gd name="T83" fmla="*/ 192 h 519"/>
              <a:gd name="T84" fmla="*/ 124 w 250"/>
              <a:gd name="T85" fmla="*/ 160 h 519"/>
              <a:gd name="T86" fmla="*/ 124 w 250"/>
              <a:gd name="T87" fmla="*/ 150 h 519"/>
              <a:gd name="T88" fmla="*/ 124 w 250"/>
              <a:gd name="T89" fmla="*/ 135 h 519"/>
              <a:gd name="T90" fmla="*/ 151 w 250"/>
              <a:gd name="T91" fmla="*/ 135 h 519"/>
              <a:gd name="T92" fmla="*/ 151 w 250"/>
              <a:gd name="T93" fmla="*/ 160 h 519"/>
              <a:gd name="T94" fmla="*/ 176 w 250"/>
              <a:gd name="T95" fmla="*/ 187 h 519"/>
              <a:gd name="T96" fmla="*/ 202 w 250"/>
              <a:gd name="T97" fmla="*/ 187 h 519"/>
              <a:gd name="T98" fmla="*/ 228 w 250"/>
              <a:gd name="T99" fmla="*/ 160 h 519"/>
              <a:gd name="T100" fmla="*/ 249 w 250"/>
              <a:gd name="T101" fmla="*/ 160 h 519"/>
              <a:gd name="T102" fmla="*/ 249 w 250"/>
              <a:gd name="T103" fmla="*/ 187 h 519"/>
              <a:gd name="T104" fmla="*/ 228 w 250"/>
              <a:gd name="T105" fmla="*/ 207 h 519"/>
              <a:gd name="T106" fmla="*/ 151 w 250"/>
              <a:gd name="T107" fmla="*/ 358 h 519"/>
              <a:gd name="T108" fmla="*/ 98 w 250"/>
              <a:gd name="T109" fmla="*/ 409 h 519"/>
              <a:gd name="T110" fmla="*/ 67 w 250"/>
              <a:gd name="T111" fmla="*/ 445 h 519"/>
              <a:gd name="T112" fmla="*/ 41 w 250"/>
              <a:gd name="T113" fmla="*/ 477 h 519"/>
              <a:gd name="T114" fmla="*/ 10 w 250"/>
              <a:gd name="T115" fmla="*/ 518 h 519"/>
              <a:gd name="T116" fmla="*/ 10 w 250"/>
              <a:gd name="T117" fmla="*/ 518 h 5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0"/>
              <a:gd name="T178" fmla="*/ 0 h 519"/>
              <a:gd name="T179" fmla="*/ 250 w 250"/>
              <a:gd name="T180" fmla="*/ 519 h 5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0" h="519">
                <a:moveTo>
                  <a:pt x="10" y="518"/>
                </a:moveTo>
                <a:lnTo>
                  <a:pt x="10" y="491"/>
                </a:lnTo>
                <a:lnTo>
                  <a:pt x="0" y="502"/>
                </a:lnTo>
                <a:lnTo>
                  <a:pt x="0" y="487"/>
                </a:lnTo>
                <a:lnTo>
                  <a:pt x="10" y="466"/>
                </a:lnTo>
                <a:lnTo>
                  <a:pt x="26" y="424"/>
                </a:lnTo>
                <a:lnTo>
                  <a:pt x="26" y="393"/>
                </a:lnTo>
                <a:lnTo>
                  <a:pt x="16" y="378"/>
                </a:lnTo>
                <a:lnTo>
                  <a:pt x="10" y="358"/>
                </a:lnTo>
                <a:lnTo>
                  <a:pt x="0" y="342"/>
                </a:lnTo>
                <a:lnTo>
                  <a:pt x="10" y="326"/>
                </a:lnTo>
                <a:lnTo>
                  <a:pt x="26" y="316"/>
                </a:lnTo>
                <a:lnTo>
                  <a:pt x="41" y="260"/>
                </a:lnTo>
                <a:lnTo>
                  <a:pt x="51" y="270"/>
                </a:lnTo>
                <a:lnTo>
                  <a:pt x="51" y="233"/>
                </a:lnTo>
                <a:lnTo>
                  <a:pt x="51" y="192"/>
                </a:lnTo>
                <a:lnTo>
                  <a:pt x="57" y="192"/>
                </a:lnTo>
                <a:lnTo>
                  <a:pt x="67" y="176"/>
                </a:lnTo>
                <a:lnTo>
                  <a:pt x="51" y="176"/>
                </a:lnTo>
                <a:lnTo>
                  <a:pt x="51" y="150"/>
                </a:lnTo>
                <a:lnTo>
                  <a:pt x="51" y="140"/>
                </a:lnTo>
                <a:lnTo>
                  <a:pt x="57" y="150"/>
                </a:lnTo>
                <a:lnTo>
                  <a:pt x="57" y="140"/>
                </a:lnTo>
                <a:lnTo>
                  <a:pt x="57" y="125"/>
                </a:lnTo>
                <a:lnTo>
                  <a:pt x="51" y="125"/>
                </a:lnTo>
                <a:lnTo>
                  <a:pt x="41" y="135"/>
                </a:lnTo>
                <a:lnTo>
                  <a:pt x="31" y="42"/>
                </a:lnTo>
                <a:lnTo>
                  <a:pt x="26" y="0"/>
                </a:lnTo>
                <a:lnTo>
                  <a:pt x="31" y="0"/>
                </a:lnTo>
                <a:lnTo>
                  <a:pt x="31" y="11"/>
                </a:lnTo>
                <a:lnTo>
                  <a:pt x="31" y="27"/>
                </a:lnTo>
                <a:lnTo>
                  <a:pt x="41" y="31"/>
                </a:lnTo>
                <a:lnTo>
                  <a:pt x="57" y="42"/>
                </a:lnTo>
                <a:lnTo>
                  <a:pt x="67" y="58"/>
                </a:lnTo>
                <a:lnTo>
                  <a:pt x="77" y="58"/>
                </a:lnTo>
                <a:lnTo>
                  <a:pt x="77" y="94"/>
                </a:lnTo>
                <a:lnTo>
                  <a:pt x="67" y="99"/>
                </a:lnTo>
                <a:lnTo>
                  <a:pt x="77" y="119"/>
                </a:lnTo>
                <a:lnTo>
                  <a:pt x="77" y="140"/>
                </a:lnTo>
                <a:lnTo>
                  <a:pt x="83" y="166"/>
                </a:lnTo>
                <a:lnTo>
                  <a:pt x="93" y="192"/>
                </a:lnTo>
                <a:lnTo>
                  <a:pt x="108" y="192"/>
                </a:lnTo>
                <a:lnTo>
                  <a:pt x="124" y="160"/>
                </a:lnTo>
                <a:lnTo>
                  <a:pt x="124" y="150"/>
                </a:lnTo>
                <a:lnTo>
                  <a:pt x="124" y="135"/>
                </a:lnTo>
                <a:lnTo>
                  <a:pt x="151" y="135"/>
                </a:lnTo>
                <a:lnTo>
                  <a:pt x="151" y="160"/>
                </a:lnTo>
                <a:lnTo>
                  <a:pt x="176" y="187"/>
                </a:lnTo>
                <a:lnTo>
                  <a:pt x="202" y="187"/>
                </a:lnTo>
                <a:lnTo>
                  <a:pt x="228" y="160"/>
                </a:lnTo>
                <a:lnTo>
                  <a:pt x="249" y="160"/>
                </a:lnTo>
                <a:lnTo>
                  <a:pt x="249" y="187"/>
                </a:lnTo>
                <a:lnTo>
                  <a:pt x="228" y="207"/>
                </a:lnTo>
                <a:lnTo>
                  <a:pt x="151" y="358"/>
                </a:lnTo>
                <a:lnTo>
                  <a:pt x="98" y="409"/>
                </a:lnTo>
                <a:lnTo>
                  <a:pt x="67" y="445"/>
                </a:lnTo>
                <a:lnTo>
                  <a:pt x="41" y="477"/>
                </a:lnTo>
                <a:lnTo>
                  <a:pt x="10" y="518"/>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290" name="Freeform 287" descr="Diagonales larges vers le bas">
            <a:extLst>
              <a:ext uri="{FF2B5EF4-FFF2-40B4-BE49-F238E27FC236}">
                <a16:creationId xmlns:a16="http://schemas.microsoft.com/office/drawing/2014/main" id="{788122FF-5940-B24B-8386-40AB4C6B1C0F}"/>
              </a:ext>
            </a:extLst>
          </p:cNvPr>
          <p:cNvSpPr>
            <a:spLocks noChangeArrowheads="1"/>
          </p:cNvSpPr>
          <p:nvPr/>
        </p:nvSpPr>
        <p:spPr bwMode="auto">
          <a:xfrm>
            <a:off x="8448261" y="6186758"/>
            <a:ext cx="98265" cy="129566"/>
          </a:xfrm>
          <a:custGeom>
            <a:avLst/>
            <a:gdLst>
              <a:gd name="T0" fmla="*/ 42 w 162"/>
              <a:gd name="T1" fmla="*/ 202 h 203"/>
              <a:gd name="T2" fmla="*/ 27 w 162"/>
              <a:gd name="T3" fmla="*/ 196 h 203"/>
              <a:gd name="T4" fmla="*/ 16 w 162"/>
              <a:gd name="T5" fmla="*/ 186 h 203"/>
              <a:gd name="T6" fmla="*/ 27 w 162"/>
              <a:gd name="T7" fmla="*/ 186 h 203"/>
              <a:gd name="T8" fmla="*/ 27 w 162"/>
              <a:gd name="T9" fmla="*/ 175 h 203"/>
              <a:gd name="T10" fmla="*/ 11 w 162"/>
              <a:gd name="T11" fmla="*/ 171 h 203"/>
              <a:gd name="T12" fmla="*/ 0 w 162"/>
              <a:gd name="T13" fmla="*/ 145 h 203"/>
              <a:gd name="T14" fmla="*/ 11 w 162"/>
              <a:gd name="T15" fmla="*/ 108 h 203"/>
              <a:gd name="T16" fmla="*/ 16 w 162"/>
              <a:gd name="T17" fmla="*/ 118 h 203"/>
              <a:gd name="T18" fmla="*/ 16 w 162"/>
              <a:gd name="T19" fmla="*/ 108 h 203"/>
              <a:gd name="T20" fmla="*/ 11 w 162"/>
              <a:gd name="T21" fmla="*/ 20 h 203"/>
              <a:gd name="T22" fmla="*/ 16 w 162"/>
              <a:gd name="T23" fmla="*/ 0 h 203"/>
              <a:gd name="T24" fmla="*/ 27 w 162"/>
              <a:gd name="T25" fmla="*/ 0 h 203"/>
              <a:gd name="T26" fmla="*/ 37 w 162"/>
              <a:gd name="T27" fmla="*/ 10 h 203"/>
              <a:gd name="T28" fmla="*/ 58 w 162"/>
              <a:gd name="T29" fmla="*/ 26 h 203"/>
              <a:gd name="T30" fmla="*/ 99 w 162"/>
              <a:gd name="T31" fmla="*/ 36 h 203"/>
              <a:gd name="T32" fmla="*/ 125 w 162"/>
              <a:gd name="T33" fmla="*/ 26 h 203"/>
              <a:gd name="T34" fmla="*/ 135 w 162"/>
              <a:gd name="T35" fmla="*/ 26 h 203"/>
              <a:gd name="T36" fmla="*/ 161 w 162"/>
              <a:gd name="T37" fmla="*/ 20 h 203"/>
              <a:gd name="T38" fmla="*/ 161 w 162"/>
              <a:gd name="T39" fmla="*/ 26 h 203"/>
              <a:gd name="T40" fmla="*/ 145 w 162"/>
              <a:gd name="T41" fmla="*/ 118 h 203"/>
              <a:gd name="T42" fmla="*/ 135 w 162"/>
              <a:gd name="T43" fmla="*/ 118 h 203"/>
              <a:gd name="T44" fmla="*/ 135 w 162"/>
              <a:gd name="T45" fmla="*/ 108 h 203"/>
              <a:gd name="T46" fmla="*/ 125 w 162"/>
              <a:gd name="T47" fmla="*/ 118 h 203"/>
              <a:gd name="T48" fmla="*/ 125 w 162"/>
              <a:gd name="T49" fmla="*/ 134 h 203"/>
              <a:gd name="T50" fmla="*/ 120 w 162"/>
              <a:gd name="T51" fmla="*/ 149 h 203"/>
              <a:gd name="T52" fmla="*/ 109 w 162"/>
              <a:gd name="T53" fmla="*/ 175 h 203"/>
              <a:gd name="T54" fmla="*/ 94 w 162"/>
              <a:gd name="T55" fmla="*/ 186 h 203"/>
              <a:gd name="T56" fmla="*/ 94 w 162"/>
              <a:gd name="T57" fmla="*/ 171 h 203"/>
              <a:gd name="T58" fmla="*/ 99 w 162"/>
              <a:gd name="T59" fmla="*/ 171 h 203"/>
              <a:gd name="T60" fmla="*/ 99 w 162"/>
              <a:gd name="T61" fmla="*/ 149 h 203"/>
              <a:gd name="T62" fmla="*/ 94 w 162"/>
              <a:gd name="T63" fmla="*/ 149 h 203"/>
              <a:gd name="T64" fmla="*/ 78 w 162"/>
              <a:gd name="T65" fmla="*/ 175 h 203"/>
              <a:gd name="T66" fmla="*/ 68 w 162"/>
              <a:gd name="T67" fmla="*/ 175 h 203"/>
              <a:gd name="T68" fmla="*/ 58 w 162"/>
              <a:gd name="T69" fmla="*/ 202 h 203"/>
              <a:gd name="T70" fmla="*/ 42 w 162"/>
              <a:gd name="T71" fmla="*/ 202 h 203"/>
              <a:gd name="T72" fmla="*/ 42 w 162"/>
              <a:gd name="T73" fmla="*/ 202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
              <a:gd name="T112" fmla="*/ 0 h 203"/>
              <a:gd name="T113" fmla="*/ 162 w 162"/>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 h="203">
                <a:moveTo>
                  <a:pt x="42" y="202"/>
                </a:moveTo>
                <a:lnTo>
                  <a:pt x="27" y="196"/>
                </a:lnTo>
                <a:lnTo>
                  <a:pt x="16" y="186"/>
                </a:lnTo>
                <a:lnTo>
                  <a:pt x="27" y="186"/>
                </a:lnTo>
                <a:lnTo>
                  <a:pt x="27" y="175"/>
                </a:lnTo>
                <a:lnTo>
                  <a:pt x="11" y="171"/>
                </a:lnTo>
                <a:lnTo>
                  <a:pt x="0" y="145"/>
                </a:lnTo>
                <a:lnTo>
                  <a:pt x="11" y="108"/>
                </a:lnTo>
                <a:lnTo>
                  <a:pt x="16" y="118"/>
                </a:lnTo>
                <a:lnTo>
                  <a:pt x="16" y="108"/>
                </a:lnTo>
                <a:lnTo>
                  <a:pt x="11" y="20"/>
                </a:lnTo>
                <a:lnTo>
                  <a:pt x="16" y="0"/>
                </a:lnTo>
                <a:lnTo>
                  <a:pt x="27" y="0"/>
                </a:lnTo>
                <a:lnTo>
                  <a:pt x="37" y="10"/>
                </a:lnTo>
                <a:lnTo>
                  <a:pt x="58" y="26"/>
                </a:lnTo>
                <a:lnTo>
                  <a:pt x="99" y="36"/>
                </a:lnTo>
                <a:lnTo>
                  <a:pt x="125" y="26"/>
                </a:lnTo>
                <a:lnTo>
                  <a:pt x="135" y="26"/>
                </a:lnTo>
                <a:lnTo>
                  <a:pt x="161" y="20"/>
                </a:lnTo>
                <a:lnTo>
                  <a:pt x="161" y="26"/>
                </a:lnTo>
                <a:lnTo>
                  <a:pt x="145" y="118"/>
                </a:lnTo>
                <a:lnTo>
                  <a:pt x="135" y="118"/>
                </a:lnTo>
                <a:lnTo>
                  <a:pt x="135" y="108"/>
                </a:lnTo>
                <a:lnTo>
                  <a:pt x="125" y="118"/>
                </a:lnTo>
                <a:lnTo>
                  <a:pt x="125" y="134"/>
                </a:lnTo>
                <a:lnTo>
                  <a:pt x="120" y="149"/>
                </a:lnTo>
                <a:lnTo>
                  <a:pt x="109" y="175"/>
                </a:lnTo>
                <a:lnTo>
                  <a:pt x="94" y="186"/>
                </a:lnTo>
                <a:lnTo>
                  <a:pt x="94" y="171"/>
                </a:lnTo>
                <a:lnTo>
                  <a:pt x="99" y="171"/>
                </a:lnTo>
                <a:lnTo>
                  <a:pt x="99" y="149"/>
                </a:lnTo>
                <a:lnTo>
                  <a:pt x="94" y="149"/>
                </a:lnTo>
                <a:lnTo>
                  <a:pt x="78" y="175"/>
                </a:lnTo>
                <a:lnTo>
                  <a:pt x="68" y="175"/>
                </a:lnTo>
                <a:lnTo>
                  <a:pt x="58" y="202"/>
                </a:lnTo>
                <a:lnTo>
                  <a:pt x="42" y="202"/>
                </a:lnTo>
              </a:path>
            </a:pathLst>
          </a:custGeom>
          <a:solidFill>
            <a:schemeClr val="bg1"/>
          </a:solidFill>
          <a:ln w="3302">
            <a:solidFill>
              <a:schemeClr val="tx1"/>
            </a:solidFill>
            <a:round/>
            <a:headEnd/>
            <a:tailEnd/>
          </a:ln>
        </p:spPr>
        <p:txBody>
          <a:bodyPr wrap="none" anchor="ctr"/>
          <a:lstStyle/>
          <a:p>
            <a:pPr>
              <a:defRPr/>
            </a:pPr>
            <a:endParaRPr lang="fr-FR"/>
          </a:p>
        </p:txBody>
      </p:sp>
      <p:sp>
        <p:nvSpPr>
          <p:cNvPr id="291" name="Freeform 288">
            <a:extLst>
              <a:ext uri="{FF2B5EF4-FFF2-40B4-BE49-F238E27FC236}">
                <a16:creationId xmlns:a16="http://schemas.microsoft.com/office/drawing/2014/main" id="{FD637F49-2049-F042-B4A4-FAF91128DC67}"/>
              </a:ext>
            </a:extLst>
          </p:cNvPr>
          <p:cNvSpPr>
            <a:spLocks noChangeArrowheads="1"/>
          </p:cNvSpPr>
          <p:nvPr/>
        </p:nvSpPr>
        <p:spPr bwMode="auto">
          <a:xfrm>
            <a:off x="6169724" y="5378966"/>
            <a:ext cx="16890" cy="15996"/>
          </a:xfrm>
          <a:custGeom>
            <a:avLst/>
            <a:gdLst>
              <a:gd name="T0" fmla="*/ 16 w 27"/>
              <a:gd name="T1" fmla="*/ 26 h 27"/>
              <a:gd name="T2" fmla="*/ 0 w 27"/>
              <a:gd name="T3" fmla="*/ 21 h 27"/>
              <a:gd name="T4" fmla="*/ 10 w 27"/>
              <a:gd name="T5" fmla="*/ 0 h 27"/>
              <a:gd name="T6" fmla="*/ 26 w 27"/>
              <a:gd name="T7" fmla="*/ 21 h 27"/>
              <a:gd name="T8" fmla="*/ 16 w 27"/>
              <a:gd name="T9" fmla="*/ 26 h 27"/>
              <a:gd name="T10" fmla="*/ 16 w 27"/>
              <a:gd name="T11" fmla="*/ 26 h 27"/>
              <a:gd name="T12" fmla="*/ 0 60000 65536"/>
              <a:gd name="T13" fmla="*/ 0 60000 65536"/>
              <a:gd name="T14" fmla="*/ 0 60000 65536"/>
              <a:gd name="T15" fmla="*/ 0 60000 65536"/>
              <a:gd name="T16" fmla="*/ 0 60000 65536"/>
              <a:gd name="T17" fmla="*/ 0 60000 65536"/>
              <a:gd name="T18" fmla="*/ 0 w 27"/>
              <a:gd name="T19" fmla="*/ 0 h 27"/>
              <a:gd name="T20" fmla="*/ 27 w 2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7" h="27">
                <a:moveTo>
                  <a:pt x="16" y="26"/>
                </a:moveTo>
                <a:lnTo>
                  <a:pt x="0" y="21"/>
                </a:lnTo>
                <a:lnTo>
                  <a:pt x="10" y="0"/>
                </a:lnTo>
                <a:lnTo>
                  <a:pt x="26" y="21"/>
                </a:lnTo>
                <a:lnTo>
                  <a:pt x="16"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2" name="Freeform 289" descr="Diagonales larges vers le bas">
            <a:extLst>
              <a:ext uri="{FF2B5EF4-FFF2-40B4-BE49-F238E27FC236}">
                <a16:creationId xmlns:a16="http://schemas.microsoft.com/office/drawing/2014/main" id="{8471984A-FEBF-9142-8DF5-A75E4BB5EE50}"/>
              </a:ext>
            </a:extLst>
          </p:cNvPr>
          <p:cNvSpPr>
            <a:spLocks noChangeArrowheads="1"/>
          </p:cNvSpPr>
          <p:nvPr/>
        </p:nvSpPr>
        <p:spPr bwMode="auto">
          <a:xfrm>
            <a:off x="9131514" y="5418957"/>
            <a:ext cx="47597" cy="84777"/>
          </a:xfrm>
          <a:custGeom>
            <a:avLst/>
            <a:gdLst>
              <a:gd name="T0" fmla="*/ 78 w 79"/>
              <a:gd name="T1" fmla="*/ 134 h 135"/>
              <a:gd name="T2" fmla="*/ 57 w 79"/>
              <a:gd name="T3" fmla="*/ 124 h 135"/>
              <a:gd name="T4" fmla="*/ 57 w 79"/>
              <a:gd name="T5" fmla="*/ 108 h 135"/>
              <a:gd name="T6" fmla="*/ 31 w 79"/>
              <a:gd name="T7" fmla="*/ 88 h 135"/>
              <a:gd name="T8" fmla="*/ 11 w 79"/>
              <a:gd name="T9" fmla="*/ 41 h 135"/>
              <a:gd name="T10" fmla="*/ 0 w 79"/>
              <a:gd name="T11" fmla="*/ 0 h 135"/>
              <a:gd name="T12" fmla="*/ 11 w 79"/>
              <a:gd name="T13" fmla="*/ 4 h 135"/>
              <a:gd name="T14" fmla="*/ 31 w 79"/>
              <a:gd name="T15" fmla="*/ 41 h 135"/>
              <a:gd name="T16" fmla="*/ 41 w 79"/>
              <a:gd name="T17" fmla="*/ 46 h 135"/>
              <a:gd name="T18" fmla="*/ 41 w 79"/>
              <a:gd name="T19" fmla="*/ 67 h 135"/>
              <a:gd name="T20" fmla="*/ 57 w 79"/>
              <a:gd name="T21" fmla="*/ 83 h 135"/>
              <a:gd name="T22" fmla="*/ 78 w 79"/>
              <a:gd name="T23" fmla="*/ 114 h 135"/>
              <a:gd name="T24" fmla="*/ 78 w 79"/>
              <a:gd name="T25" fmla="*/ 134 h 135"/>
              <a:gd name="T26" fmla="*/ 78 w 79"/>
              <a:gd name="T27" fmla="*/ 134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135"/>
              <a:gd name="T44" fmla="*/ 79 w 79"/>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135">
                <a:moveTo>
                  <a:pt x="78" y="134"/>
                </a:moveTo>
                <a:lnTo>
                  <a:pt x="57" y="124"/>
                </a:lnTo>
                <a:lnTo>
                  <a:pt x="57" y="108"/>
                </a:lnTo>
                <a:lnTo>
                  <a:pt x="31" y="88"/>
                </a:lnTo>
                <a:lnTo>
                  <a:pt x="11" y="41"/>
                </a:lnTo>
                <a:lnTo>
                  <a:pt x="0" y="0"/>
                </a:lnTo>
                <a:lnTo>
                  <a:pt x="11" y="4"/>
                </a:lnTo>
                <a:lnTo>
                  <a:pt x="31" y="41"/>
                </a:lnTo>
                <a:lnTo>
                  <a:pt x="41" y="46"/>
                </a:lnTo>
                <a:lnTo>
                  <a:pt x="41" y="67"/>
                </a:lnTo>
                <a:lnTo>
                  <a:pt x="57" y="83"/>
                </a:lnTo>
                <a:lnTo>
                  <a:pt x="78" y="114"/>
                </a:lnTo>
                <a:lnTo>
                  <a:pt x="78" y="13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3" name="Freeform 290">
            <a:extLst>
              <a:ext uri="{FF2B5EF4-FFF2-40B4-BE49-F238E27FC236}">
                <a16:creationId xmlns:a16="http://schemas.microsoft.com/office/drawing/2014/main" id="{5FC9F50A-D24A-0C4C-994F-C66FAEE20833}"/>
              </a:ext>
            </a:extLst>
          </p:cNvPr>
          <p:cNvSpPr>
            <a:spLocks noChangeArrowheads="1"/>
          </p:cNvSpPr>
          <p:nvPr/>
        </p:nvSpPr>
        <p:spPr bwMode="auto">
          <a:xfrm>
            <a:off x="3016008" y="4318441"/>
            <a:ext cx="9212" cy="17595"/>
          </a:xfrm>
          <a:custGeom>
            <a:avLst/>
            <a:gdLst>
              <a:gd name="T0" fmla="*/ 16 w 17"/>
              <a:gd name="T1" fmla="*/ 27 h 28"/>
              <a:gd name="T2" fmla="*/ 11 w 17"/>
              <a:gd name="T3" fmla="*/ 27 h 28"/>
              <a:gd name="T4" fmla="*/ 0 w 17"/>
              <a:gd name="T5" fmla="*/ 0 h 28"/>
              <a:gd name="T6" fmla="*/ 16 w 17"/>
              <a:gd name="T7" fmla="*/ 11 h 28"/>
              <a:gd name="T8" fmla="*/ 16 w 17"/>
              <a:gd name="T9" fmla="*/ 27 h 28"/>
              <a:gd name="T10" fmla="*/ 16 w 17"/>
              <a:gd name="T11" fmla="*/ 27 h 28"/>
              <a:gd name="T12" fmla="*/ 0 60000 65536"/>
              <a:gd name="T13" fmla="*/ 0 60000 65536"/>
              <a:gd name="T14" fmla="*/ 0 60000 65536"/>
              <a:gd name="T15" fmla="*/ 0 60000 65536"/>
              <a:gd name="T16" fmla="*/ 0 60000 65536"/>
              <a:gd name="T17" fmla="*/ 0 60000 65536"/>
              <a:gd name="T18" fmla="*/ 0 w 17"/>
              <a:gd name="T19" fmla="*/ 0 h 28"/>
              <a:gd name="T20" fmla="*/ 17 w 1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7" h="28">
                <a:moveTo>
                  <a:pt x="16" y="27"/>
                </a:moveTo>
                <a:lnTo>
                  <a:pt x="11" y="27"/>
                </a:lnTo>
                <a:lnTo>
                  <a:pt x="0" y="0"/>
                </a:lnTo>
                <a:lnTo>
                  <a:pt x="16" y="11"/>
                </a:lnTo>
                <a:lnTo>
                  <a:pt x="16" y="27"/>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4" name="Freeform 291">
            <a:extLst>
              <a:ext uri="{FF2B5EF4-FFF2-40B4-BE49-F238E27FC236}">
                <a16:creationId xmlns:a16="http://schemas.microsoft.com/office/drawing/2014/main" id="{C45D1080-885D-5246-B0EC-36D4DF845865}"/>
              </a:ext>
            </a:extLst>
          </p:cNvPr>
          <p:cNvSpPr>
            <a:spLocks noChangeArrowheads="1"/>
          </p:cNvSpPr>
          <p:nvPr/>
        </p:nvSpPr>
        <p:spPr bwMode="auto">
          <a:xfrm>
            <a:off x="4224369" y="3788978"/>
            <a:ext cx="15354" cy="6398"/>
          </a:xfrm>
          <a:custGeom>
            <a:avLst/>
            <a:gdLst>
              <a:gd name="T0" fmla="*/ 16 w 27"/>
              <a:gd name="T1" fmla="*/ 10 h 11"/>
              <a:gd name="T2" fmla="*/ 0 w 27"/>
              <a:gd name="T3" fmla="*/ 0 h 11"/>
              <a:gd name="T4" fmla="*/ 5 w 27"/>
              <a:gd name="T5" fmla="*/ 0 h 11"/>
              <a:gd name="T6" fmla="*/ 26 w 27"/>
              <a:gd name="T7" fmla="*/ 10 h 11"/>
              <a:gd name="T8" fmla="*/ 16 w 27"/>
              <a:gd name="T9" fmla="*/ 10 h 11"/>
              <a:gd name="T10" fmla="*/ 16 w 27"/>
              <a:gd name="T11" fmla="*/ 10 h 11"/>
              <a:gd name="T12" fmla="*/ 0 60000 65536"/>
              <a:gd name="T13" fmla="*/ 0 60000 65536"/>
              <a:gd name="T14" fmla="*/ 0 60000 65536"/>
              <a:gd name="T15" fmla="*/ 0 60000 65536"/>
              <a:gd name="T16" fmla="*/ 0 60000 65536"/>
              <a:gd name="T17" fmla="*/ 0 60000 65536"/>
              <a:gd name="T18" fmla="*/ 0 w 27"/>
              <a:gd name="T19" fmla="*/ 0 h 11"/>
              <a:gd name="T20" fmla="*/ 27 w 2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7" h="11">
                <a:moveTo>
                  <a:pt x="16" y="10"/>
                </a:moveTo>
                <a:lnTo>
                  <a:pt x="0" y="0"/>
                </a:lnTo>
                <a:lnTo>
                  <a:pt x="5" y="0"/>
                </a:lnTo>
                <a:lnTo>
                  <a:pt x="26" y="10"/>
                </a:lnTo>
                <a:lnTo>
                  <a:pt x="16" y="1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5" name="Freeform 292">
            <a:extLst>
              <a:ext uri="{FF2B5EF4-FFF2-40B4-BE49-F238E27FC236}">
                <a16:creationId xmlns:a16="http://schemas.microsoft.com/office/drawing/2014/main" id="{D9A0B1AF-4390-A04C-BD8F-2FA2A0682E4A}"/>
              </a:ext>
            </a:extLst>
          </p:cNvPr>
          <p:cNvSpPr>
            <a:spLocks noChangeArrowheads="1"/>
          </p:cNvSpPr>
          <p:nvPr/>
        </p:nvSpPr>
        <p:spPr bwMode="auto">
          <a:xfrm>
            <a:off x="4227439" y="3924943"/>
            <a:ext cx="16889" cy="17595"/>
          </a:xfrm>
          <a:custGeom>
            <a:avLst/>
            <a:gdLst>
              <a:gd name="T0" fmla="*/ 11 w 28"/>
              <a:gd name="T1" fmla="*/ 26 h 27"/>
              <a:gd name="T2" fmla="*/ 0 w 28"/>
              <a:gd name="T3" fmla="*/ 6 h 27"/>
              <a:gd name="T4" fmla="*/ 27 w 28"/>
              <a:gd name="T5" fmla="*/ 0 h 27"/>
              <a:gd name="T6" fmla="*/ 21 w 28"/>
              <a:gd name="T7" fmla="*/ 16 h 27"/>
              <a:gd name="T8" fmla="*/ 11 w 28"/>
              <a:gd name="T9" fmla="*/ 26 h 27"/>
              <a:gd name="T10" fmla="*/ 11 w 28"/>
              <a:gd name="T11" fmla="*/ 26 h 27"/>
              <a:gd name="T12" fmla="*/ 0 60000 65536"/>
              <a:gd name="T13" fmla="*/ 0 60000 65536"/>
              <a:gd name="T14" fmla="*/ 0 60000 65536"/>
              <a:gd name="T15" fmla="*/ 0 60000 65536"/>
              <a:gd name="T16" fmla="*/ 0 60000 65536"/>
              <a:gd name="T17" fmla="*/ 0 60000 65536"/>
              <a:gd name="T18" fmla="*/ 0 w 28"/>
              <a:gd name="T19" fmla="*/ 0 h 27"/>
              <a:gd name="T20" fmla="*/ 28 w 2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8" h="27">
                <a:moveTo>
                  <a:pt x="11" y="26"/>
                </a:moveTo>
                <a:lnTo>
                  <a:pt x="0" y="6"/>
                </a:lnTo>
                <a:lnTo>
                  <a:pt x="27" y="0"/>
                </a:lnTo>
                <a:lnTo>
                  <a:pt x="21" y="16"/>
                </a:lnTo>
                <a:lnTo>
                  <a:pt x="11"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6" name="Freeform 293">
            <a:extLst>
              <a:ext uri="{FF2B5EF4-FFF2-40B4-BE49-F238E27FC236}">
                <a16:creationId xmlns:a16="http://schemas.microsoft.com/office/drawing/2014/main" id="{C884B693-7765-FE4F-B849-35C8CDF31DA2}"/>
              </a:ext>
            </a:extLst>
          </p:cNvPr>
          <p:cNvSpPr>
            <a:spLocks noChangeArrowheads="1"/>
          </p:cNvSpPr>
          <p:nvPr/>
        </p:nvSpPr>
        <p:spPr bwMode="auto">
          <a:xfrm>
            <a:off x="4259683" y="3929742"/>
            <a:ext cx="9212" cy="15996"/>
          </a:xfrm>
          <a:custGeom>
            <a:avLst/>
            <a:gdLst>
              <a:gd name="T0" fmla="*/ 10 w 17"/>
              <a:gd name="T1" fmla="*/ 26 h 27"/>
              <a:gd name="T2" fmla="*/ 0 w 17"/>
              <a:gd name="T3" fmla="*/ 20 h 27"/>
              <a:gd name="T4" fmla="*/ 16 w 17"/>
              <a:gd name="T5" fmla="*/ 0 h 27"/>
              <a:gd name="T6" fmla="*/ 10 w 17"/>
              <a:gd name="T7" fmla="*/ 26 h 27"/>
              <a:gd name="T8" fmla="*/ 1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10" y="26"/>
                </a:moveTo>
                <a:lnTo>
                  <a:pt x="0" y="20"/>
                </a:lnTo>
                <a:lnTo>
                  <a:pt x="16" y="0"/>
                </a:lnTo>
                <a:lnTo>
                  <a:pt x="10" y="2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7" name="Freeform 294">
            <a:extLst>
              <a:ext uri="{FF2B5EF4-FFF2-40B4-BE49-F238E27FC236}">
                <a16:creationId xmlns:a16="http://schemas.microsoft.com/office/drawing/2014/main" id="{2F37D1C8-0F0F-024F-878C-DE44F70D133C}"/>
              </a:ext>
            </a:extLst>
          </p:cNvPr>
          <p:cNvSpPr>
            <a:spLocks noChangeArrowheads="1"/>
          </p:cNvSpPr>
          <p:nvPr/>
        </p:nvSpPr>
        <p:spPr bwMode="auto">
          <a:xfrm>
            <a:off x="3006795" y="4272053"/>
            <a:ext cx="15354" cy="11198"/>
          </a:xfrm>
          <a:custGeom>
            <a:avLst/>
            <a:gdLst>
              <a:gd name="T0" fmla="*/ 5 w 27"/>
              <a:gd name="T1" fmla="*/ 16 h 17"/>
              <a:gd name="T2" fmla="*/ 0 w 27"/>
              <a:gd name="T3" fmla="*/ 16 h 17"/>
              <a:gd name="T4" fmla="*/ 0 w 27"/>
              <a:gd name="T5" fmla="*/ 11 h 17"/>
              <a:gd name="T6" fmla="*/ 15 w 27"/>
              <a:gd name="T7" fmla="*/ 0 h 17"/>
              <a:gd name="T8" fmla="*/ 26 w 27"/>
              <a:gd name="T9" fmla="*/ 11 h 17"/>
              <a:gd name="T10" fmla="*/ 5 w 27"/>
              <a:gd name="T11" fmla="*/ 11 h 17"/>
              <a:gd name="T12" fmla="*/ 5 w 27"/>
              <a:gd name="T13" fmla="*/ 16 h 17"/>
              <a:gd name="T14" fmla="*/ 5 w 2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7"/>
              <a:gd name="T26" fmla="*/ 27 w 2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7">
                <a:moveTo>
                  <a:pt x="5" y="16"/>
                </a:moveTo>
                <a:lnTo>
                  <a:pt x="0" y="16"/>
                </a:lnTo>
                <a:lnTo>
                  <a:pt x="0" y="11"/>
                </a:lnTo>
                <a:lnTo>
                  <a:pt x="15" y="0"/>
                </a:lnTo>
                <a:lnTo>
                  <a:pt x="26" y="11"/>
                </a:lnTo>
                <a:lnTo>
                  <a:pt x="5" y="11"/>
                </a:lnTo>
                <a:lnTo>
                  <a:pt x="5" y="16"/>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8" name="Freeform 295">
            <a:extLst>
              <a:ext uri="{FF2B5EF4-FFF2-40B4-BE49-F238E27FC236}">
                <a16:creationId xmlns:a16="http://schemas.microsoft.com/office/drawing/2014/main" id="{94C10E49-879F-B24E-A397-01F4B989F908}"/>
              </a:ext>
            </a:extLst>
          </p:cNvPr>
          <p:cNvSpPr>
            <a:spLocks noChangeArrowheads="1"/>
          </p:cNvSpPr>
          <p:nvPr/>
        </p:nvSpPr>
        <p:spPr bwMode="auto">
          <a:xfrm>
            <a:off x="7662134" y="4663951"/>
            <a:ext cx="276372" cy="235139"/>
          </a:xfrm>
          <a:custGeom>
            <a:avLst/>
            <a:gdLst>
              <a:gd name="T0" fmla="*/ 51 w 452"/>
              <a:gd name="T1" fmla="*/ 125 h 370"/>
              <a:gd name="T2" fmla="*/ 124 w 452"/>
              <a:gd name="T3" fmla="*/ 140 h 370"/>
              <a:gd name="T4" fmla="*/ 223 w 452"/>
              <a:gd name="T5" fmla="*/ 135 h 370"/>
              <a:gd name="T6" fmla="*/ 274 w 452"/>
              <a:gd name="T7" fmla="*/ 57 h 370"/>
              <a:gd name="T8" fmla="*/ 315 w 452"/>
              <a:gd name="T9" fmla="*/ 0 h 370"/>
              <a:gd name="T10" fmla="*/ 393 w 452"/>
              <a:gd name="T11" fmla="*/ 16 h 370"/>
              <a:gd name="T12" fmla="*/ 383 w 452"/>
              <a:gd name="T13" fmla="*/ 31 h 370"/>
              <a:gd name="T14" fmla="*/ 378 w 452"/>
              <a:gd name="T15" fmla="*/ 41 h 370"/>
              <a:gd name="T16" fmla="*/ 399 w 452"/>
              <a:gd name="T17" fmla="*/ 68 h 370"/>
              <a:gd name="T18" fmla="*/ 393 w 452"/>
              <a:gd name="T19" fmla="*/ 94 h 370"/>
              <a:gd name="T20" fmla="*/ 434 w 452"/>
              <a:gd name="T21" fmla="*/ 125 h 370"/>
              <a:gd name="T22" fmla="*/ 440 w 452"/>
              <a:gd name="T23" fmla="*/ 140 h 370"/>
              <a:gd name="T24" fmla="*/ 383 w 452"/>
              <a:gd name="T25" fmla="*/ 161 h 370"/>
              <a:gd name="T26" fmla="*/ 383 w 452"/>
              <a:gd name="T27" fmla="*/ 217 h 370"/>
              <a:gd name="T28" fmla="*/ 326 w 452"/>
              <a:gd name="T29" fmla="*/ 259 h 370"/>
              <a:gd name="T30" fmla="*/ 326 w 452"/>
              <a:gd name="T31" fmla="*/ 311 h 370"/>
              <a:gd name="T32" fmla="*/ 248 w 452"/>
              <a:gd name="T33" fmla="*/ 369 h 370"/>
              <a:gd name="T34" fmla="*/ 223 w 452"/>
              <a:gd name="T35" fmla="*/ 331 h 370"/>
              <a:gd name="T36" fmla="*/ 207 w 452"/>
              <a:gd name="T37" fmla="*/ 315 h 370"/>
              <a:gd name="T38" fmla="*/ 180 w 452"/>
              <a:gd name="T39" fmla="*/ 315 h 370"/>
              <a:gd name="T40" fmla="*/ 160 w 452"/>
              <a:gd name="T41" fmla="*/ 331 h 370"/>
              <a:gd name="T42" fmla="*/ 135 w 452"/>
              <a:gd name="T43" fmla="*/ 342 h 370"/>
              <a:gd name="T44" fmla="*/ 108 w 452"/>
              <a:gd name="T45" fmla="*/ 311 h 370"/>
              <a:gd name="T46" fmla="*/ 72 w 452"/>
              <a:gd name="T47" fmla="*/ 311 h 370"/>
              <a:gd name="T48" fmla="*/ 57 w 452"/>
              <a:gd name="T49" fmla="*/ 285 h 370"/>
              <a:gd name="T50" fmla="*/ 51 w 452"/>
              <a:gd name="T51" fmla="*/ 233 h 370"/>
              <a:gd name="T52" fmla="*/ 16 w 452"/>
              <a:gd name="T53" fmla="*/ 217 h 370"/>
              <a:gd name="T54" fmla="*/ 6 w 452"/>
              <a:gd name="T55" fmla="*/ 202 h 370"/>
              <a:gd name="T56" fmla="*/ 0 w 452"/>
              <a:gd name="T57" fmla="*/ 166 h 370"/>
              <a:gd name="T58" fmla="*/ 6 w 452"/>
              <a:gd name="T59" fmla="*/ 114 h 370"/>
              <a:gd name="T60" fmla="*/ 26 w 452"/>
              <a:gd name="T61" fmla="*/ 94 h 370"/>
              <a:gd name="T62" fmla="*/ 41 w 452"/>
              <a:gd name="T63" fmla="*/ 98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2"/>
              <a:gd name="T97" fmla="*/ 0 h 370"/>
              <a:gd name="T98" fmla="*/ 452 w 452"/>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2" h="370">
                <a:moveTo>
                  <a:pt x="41" y="98"/>
                </a:moveTo>
                <a:lnTo>
                  <a:pt x="51" y="125"/>
                </a:lnTo>
                <a:lnTo>
                  <a:pt x="98" y="140"/>
                </a:lnTo>
                <a:lnTo>
                  <a:pt x="124" y="140"/>
                </a:lnTo>
                <a:lnTo>
                  <a:pt x="180" y="150"/>
                </a:lnTo>
                <a:lnTo>
                  <a:pt x="223" y="135"/>
                </a:lnTo>
                <a:lnTo>
                  <a:pt x="268" y="109"/>
                </a:lnTo>
                <a:lnTo>
                  <a:pt x="274" y="57"/>
                </a:lnTo>
                <a:lnTo>
                  <a:pt x="300" y="52"/>
                </a:lnTo>
                <a:lnTo>
                  <a:pt x="315" y="0"/>
                </a:lnTo>
                <a:lnTo>
                  <a:pt x="393" y="6"/>
                </a:lnTo>
                <a:lnTo>
                  <a:pt x="393" y="16"/>
                </a:lnTo>
                <a:lnTo>
                  <a:pt x="383" y="26"/>
                </a:lnTo>
                <a:lnTo>
                  <a:pt x="383" y="31"/>
                </a:lnTo>
                <a:lnTo>
                  <a:pt x="378" y="31"/>
                </a:lnTo>
                <a:lnTo>
                  <a:pt x="378" y="41"/>
                </a:lnTo>
                <a:lnTo>
                  <a:pt x="393" y="52"/>
                </a:lnTo>
                <a:lnTo>
                  <a:pt x="399" y="68"/>
                </a:lnTo>
                <a:lnTo>
                  <a:pt x="399" y="72"/>
                </a:lnTo>
                <a:lnTo>
                  <a:pt x="393" y="94"/>
                </a:lnTo>
                <a:lnTo>
                  <a:pt x="409" y="98"/>
                </a:lnTo>
                <a:lnTo>
                  <a:pt x="434" y="125"/>
                </a:lnTo>
                <a:lnTo>
                  <a:pt x="451" y="135"/>
                </a:lnTo>
                <a:lnTo>
                  <a:pt x="440" y="140"/>
                </a:lnTo>
                <a:lnTo>
                  <a:pt x="399" y="150"/>
                </a:lnTo>
                <a:lnTo>
                  <a:pt x="383" y="161"/>
                </a:lnTo>
                <a:lnTo>
                  <a:pt x="378" y="192"/>
                </a:lnTo>
                <a:lnTo>
                  <a:pt x="383" y="217"/>
                </a:lnTo>
                <a:lnTo>
                  <a:pt x="352" y="243"/>
                </a:lnTo>
                <a:lnTo>
                  <a:pt x="326" y="259"/>
                </a:lnTo>
                <a:lnTo>
                  <a:pt x="331" y="270"/>
                </a:lnTo>
                <a:lnTo>
                  <a:pt x="326" y="311"/>
                </a:lnTo>
                <a:lnTo>
                  <a:pt x="311" y="342"/>
                </a:lnTo>
                <a:lnTo>
                  <a:pt x="248" y="369"/>
                </a:lnTo>
                <a:lnTo>
                  <a:pt x="243" y="331"/>
                </a:lnTo>
                <a:lnTo>
                  <a:pt x="223" y="331"/>
                </a:lnTo>
                <a:lnTo>
                  <a:pt x="207" y="342"/>
                </a:lnTo>
                <a:lnTo>
                  <a:pt x="207" y="315"/>
                </a:lnTo>
                <a:lnTo>
                  <a:pt x="202" y="327"/>
                </a:lnTo>
                <a:lnTo>
                  <a:pt x="180" y="315"/>
                </a:lnTo>
                <a:lnTo>
                  <a:pt x="176" y="327"/>
                </a:lnTo>
                <a:lnTo>
                  <a:pt x="160" y="331"/>
                </a:lnTo>
                <a:lnTo>
                  <a:pt x="150" y="327"/>
                </a:lnTo>
                <a:lnTo>
                  <a:pt x="135" y="342"/>
                </a:lnTo>
                <a:lnTo>
                  <a:pt x="124" y="315"/>
                </a:lnTo>
                <a:lnTo>
                  <a:pt x="108" y="311"/>
                </a:lnTo>
                <a:lnTo>
                  <a:pt x="82" y="315"/>
                </a:lnTo>
                <a:lnTo>
                  <a:pt x="72" y="311"/>
                </a:lnTo>
                <a:lnTo>
                  <a:pt x="57" y="315"/>
                </a:lnTo>
                <a:lnTo>
                  <a:pt x="57" y="285"/>
                </a:lnTo>
                <a:lnTo>
                  <a:pt x="57" y="270"/>
                </a:lnTo>
                <a:lnTo>
                  <a:pt x="51" y="233"/>
                </a:lnTo>
                <a:lnTo>
                  <a:pt x="31" y="217"/>
                </a:lnTo>
                <a:lnTo>
                  <a:pt x="16" y="217"/>
                </a:lnTo>
                <a:lnTo>
                  <a:pt x="26" y="207"/>
                </a:lnTo>
                <a:lnTo>
                  <a:pt x="6" y="202"/>
                </a:lnTo>
                <a:lnTo>
                  <a:pt x="16" y="182"/>
                </a:lnTo>
                <a:lnTo>
                  <a:pt x="0" y="166"/>
                </a:lnTo>
                <a:lnTo>
                  <a:pt x="0" y="140"/>
                </a:lnTo>
                <a:lnTo>
                  <a:pt x="6" y="114"/>
                </a:lnTo>
                <a:lnTo>
                  <a:pt x="16" y="98"/>
                </a:lnTo>
                <a:lnTo>
                  <a:pt x="26" y="94"/>
                </a:lnTo>
                <a:lnTo>
                  <a:pt x="31" y="94"/>
                </a:lnTo>
                <a:lnTo>
                  <a:pt x="41" y="98"/>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299" name="Freeform 296">
            <a:extLst>
              <a:ext uri="{FF2B5EF4-FFF2-40B4-BE49-F238E27FC236}">
                <a16:creationId xmlns:a16="http://schemas.microsoft.com/office/drawing/2014/main" id="{E4067C9A-BB4F-0F4B-B151-58119FCC4058}"/>
              </a:ext>
            </a:extLst>
          </p:cNvPr>
          <p:cNvSpPr>
            <a:spLocks noChangeArrowheads="1"/>
          </p:cNvSpPr>
          <p:nvPr/>
        </p:nvSpPr>
        <p:spPr bwMode="auto">
          <a:xfrm>
            <a:off x="4935260" y="4689545"/>
            <a:ext cx="58346" cy="43188"/>
          </a:xfrm>
          <a:custGeom>
            <a:avLst/>
            <a:gdLst>
              <a:gd name="T0" fmla="*/ 21 w 95"/>
              <a:gd name="T1" fmla="*/ 0 h 69"/>
              <a:gd name="T2" fmla="*/ 37 w 95"/>
              <a:gd name="T3" fmla="*/ 11 h 69"/>
              <a:gd name="T4" fmla="*/ 94 w 95"/>
              <a:gd name="T5" fmla="*/ 16 h 69"/>
              <a:gd name="T6" fmla="*/ 94 w 95"/>
              <a:gd name="T7" fmla="*/ 68 h 69"/>
              <a:gd name="T8" fmla="*/ 68 w 95"/>
              <a:gd name="T9" fmla="*/ 68 h 69"/>
              <a:gd name="T10" fmla="*/ 42 w 95"/>
              <a:gd name="T11" fmla="*/ 68 h 69"/>
              <a:gd name="T12" fmla="*/ 11 w 95"/>
              <a:gd name="T13" fmla="*/ 68 h 69"/>
              <a:gd name="T14" fmla="*/ 0 w 95"/>
              <a:gd name="T15" fmla="*/ 57 h 69"/>
              <a:gd name="T16" fmla="*/ 21 w 95"/>
              <a:gd name="T17" fmla="*/ 27 h 69"/>
              <a:gd name="T18" fmla="*/ 21 w 95"/>
              <a:gd name="T19" fmla="*/ 0 h 69"/>
              <a:gd name="T20" fmla="*/ 21 w 95"/>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9"/>
              <a:gd name="T35" fmla="*/ 95 w 9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9">
                <a:moveTo>
                  <a:pt x="21" y="0"/>
                </a:moveTo>
                <a:lnTo>
                  <a:pt x="37" y="11"/>
                </a:lnTo>
                <a:lnTo>
                  <a:pt x="94" y="16"/>
                </a:lnTo>
                <a:lnTo>
                  <a:pt x="94" y="68"/>
                </a:lnTo>
                <a:lnTo>
                  <a:pt x="68" y="68"/>
                </a:lnTo>
                <a:lnTo>
                  <a:pt x="42" y="68"/>
                </a:lnTo>
                <a:lnTo>
                  <a:pt x="11" y="68"/>
                </a:lnTo>
                <a:lnTo>
                  <a:pt x="0" y="57"/>
                </a:lnTo>
                <a:lnTo>
                  <a:pt x="21" y="27"/>
                </a:lnTo>
                <a:lnTo>
                  <a:pt x="21" y="0"/>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00" name="Freeform 297">
            <a:extLst>
              <a:ext uri="{FF2B5EF4-FFF2-40B4-BE49-F238E27FC236}">
                <a16:creationId xmlns:a16="http://schemas.microsoft.com/office/drawing/2014/main" id="{AD8845CE-6894-6A41-8E40-F0FD535B9F48}"/>
              </a:ext>
            </a:extLst>
          </p:cNvPr>
          <p:cNvSpPr>
            <a:spLocks noChangeArrowheads="1"/>
          </p:cNvSpPr>
          <p:nvPr/>
        </p:nvSpPr>
        <p:spPr bwMode="auto">
          <a:xfrm>
            <a:off x="1571193" y="3707399"/>
            <a:ext cx="767701" cy="607842"/>
          </a:xfrm>
          <a:custGeom>
            <a:avLst/>
            <a:gdLst>
              <a:gd name="T0" fmla="*/ 99 w 1250"/>
              <a:gd name="T1" fmla="*/ 0 h 953"/>
              <a:gd name="T2" fmla="*/ 260 w 1250"/>
              <a:gd name="T3" fmla="*/ 82 h 953"/>
              <a:gd name="T4" fmla="*/ 384 w 1250"/>
              <a:gd name="T5" fmla="*/ 67 h 953"/>
              <a:gd name="T6" fmla="*/ 519 w 1250"/>
              <a:gd name="T7" fmla="*/ 139 h 953"/>
              <a:gd name="T8" fmla="*/ 585 w 1250"/>
              <a:gd name="T9" fmla="*/ 222 h 953"/>
              <a:gd name="T10" fmla="*/ 669 w 1250"/>
              <a:gd name="T11" fmla="*/ 196 h 953"/>
              <a:gd name="T12" fmla="*/ 726 w 1250"/>
              <a:gd name="T13" fmla="*/ 305 h 953"/>
              <a:gd name="T14" fmla="*/ 803 w 1250"/>
              <a:gd name="T15" fmla="*/ 392 h 953"/>
              <a:gd name="T16" fmla="*/ 814 w 1250"/>
              <a:gd name="T17" fmla="*/ 414 h 953"/>
              <a:gd name="T18" fmla="*/ 787 w 1250"/>
              <a:gd name="T19" fmla="*/ 465 h 953"/>
              <a:gd name="T20" fmla="*/ 767 w 1250"/>
              <a:gd name="T21" fmla="*/ 574 h 953"/>
              <a:gd name="T22" fmla="*/ 767 w 1250"/>
              <a:gd name="T23" fmla="*/ 610 h 953"/>
              <a:gd name="T24" fmla="*/ 814 w 1250"/>
              <a:gd name="T25" fmla="*/ 698 h 953"/>
              <a:gd name="T26" fmla="*/ 871 w 1250"/>
              <a:gd name="T27" fmla="*/ 766 h 953"/>
              <a:gd name="T28" fmla="*/ 963 w 1250"/>
              <a:gd name="T29" fmla="*/ 776 h 953"/>
              <a:gd name="T30" fmla="*/ 1063 w 1250"/>
              <a:gd name="T31" fmla="*/ 735 h 953"/>
              <a:gd name="T32" fmla="*/ 1094 w 1250"/>
              <a:gd name="T33" fmla="*/ 657 h 953"/>
              <a:gd name="T34" fmla="*/ 1161 w 1250"/>
              <a:gd name="T35" fmla="*/ 625 h 953"/>
              <a:gd name="T36" fmla="*/ 1249 w 1250"/>
              <a:gd name="T37" fmla="*/ 625 h 953"/>
              <a:gd name="T38" fmla="*/ 1223 w 1250"/>
              <a:gd name="T39" fmla="*/ 693 h 953"/>
              <a:gd name="T40" fmla="*/ 1212 w 1250"/>
              <a:gd name="T41" fmla="*/ 725 h 953"/>
              <a:gd name="T42" fmla="*/ 1182 w 1250"/>
              <a:gd name="T43" fmla="*/ 760 h 953"/>
              <a:gd name="T44" fmla="*/ 1155 w 1250"/>
              <a:gd name="T45" fmla="*/ 776 h 953"/>
              <a:gd name="T46" fmla="*/ 1052 w 1250"/>
              <a:gd name="T47" fmla="*/ 801 h 953"/>
              <a:gd name="T48" fmla="*/ 1073 w 1250"/>
              <a:gd name="T49" fmla="*/ 869 h 953"/>
              <a:gd name="T50" fmla="*/ 1010 w 1250"/>
              <a:gd name="T51" fmla="*/ 884 h 953"/>
              <a:gd name="T52" fmla="*/ 995 w 1250"/>
              <a:gd name="T53" fmla="*/ 936 h 953"/>
              <a:gd name="T54" fmla="*/ 953 w 1250"/>
              <a:gd name="T55" fmla="*/ 915 h 953"/>
              <a:gd name="T56" fmla="*/ 860 w 1250"/>
              <a:gd name="T57" fmla="*/ 884 h 953"/>
              <a:gd name="T58" fmla="*/ 705 w 1250"/>
              <a:gd name="T59" fmla="*/ 858 h 953"/>
              <a:gd name="T60" fmla="*/ 560 w 1250"/>
              <a:gd name="T61" fmla="*/ 791 h 953"/>
              <a:gd name="T62" fmla="*/ 440 w 1250"/>
              <a:gd name="T63" fmla="*/ 735 h 953"/>
              <a:gd name="T64" fmla="*/ 425 w 1250"/>
              <a:gd name="T65" fmla="*/ 668 h 953"/>
              <a:gd name="T66" fmla="*/ 436 w 1250"/>
              <a:gd name="T67" fmla="*/ 625 h 953"/>
              <a:gd name="T68" fmla="*/ 394 w 1250"/>
              <a:gd name="T69" fmla="*/ 517 h 953"/>
              <a:gd name="T70" fmla="*/ 274 w 1250"/>
              <a:gd name="T71" fmla="*/ 382 h 953"/>
              <a:gd name="T72" fmla="*/ 285 w 1250"/>
              <a:gd name="T73" fmla="*/ 331 h 953"/>
              <a:gd name="T74" fmla="*/ 244 w 1250"/>
              <a:gd name="T75" fmla="*/ 274 h 953"/>
              <a:gd name="T76" fmla="*/ 202 w 1250"/>
              <a:gd name="T77" fmla="*/ 233 h 953"/>
              <a:gd name="T78" fmla="*/ 166 w 1250"/>
              <a:gd name="T79" fmla="*/ 98 h 953"/>
              <a:gd name="T80" fmla="*/ 84 w 1250"/>
              <a:gd name="T81" fmla="*/ 139 h 953"/>
              <a:gd name="T82" fmla="*/ 140 w 1250"/>
              <a:gd name="T83" fmla="*/ 237 h 953"/>
              <a:gd name="T84" fmla="*/ 156 w 1250"/>
              <a:gd name="T85" fmla="*/ 284 h 953"/>
              <a:gd name="T86" fmla="*/ 182 w 1250"/>
              <a:gd name="T87" fmla="*/ 315 h 953"/>
              <a:gd name="T88" fmla="*/ 233 w 1250"/>
              <a:gd name="T89" fmla="*/ 460 h 953"/>
              <a:gd name="T90" fmla="*/ 249 w 1250"/>
              <a:gd name="T91" fmla="*/ 523 h 953"/>
              <a:gd name="T92" fmla="*/ 217 w 1250"/>
              <a:gd name="T93" fmla="*/ 507 h 953"/>
              <a:gd name="T94" fmla="*/ 151 w 1250"/>
              <a:gd name="T95" fmla="*/ 357 h 953"/>
              <a:gd name="T96" fmla="*/ 99 w 1250"/>
              <a:gd name="T97" fmla="*/ 325 h 953"/>
              <a:gd name="T98" fmla="*/ 84 w 1250"/>
              <a:gd name="T99" fmla="*/ 274 h 953"/>
              <a:gd name="T100" fmla="*/ 57 w 1250"/>
              <a:gd name="T101" fmla="*/ 181 h 953"/>
              <a:gd name="T102" fmla="*/ 16 w 1250"/>
              <a:gd name="T103" fmla="*/ 67 h 953"/>
              <a:gd name="T104" fmla="*/ 0 w 1250"/>
              <a:gd name="T105" fmla="*/ 4 h 9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50"/>
              <a:gd name="T160" fmla="*/ 0 h 953"/>
              <a:gd name="T161" fmla="*/ 1250 w 1250"/>
              <a:gd name="T162" fmla="*/ 953 h 9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50" h="953">
                <a:moveTo>
                  <a:pt x="0" y="4"/>
                </a:moveTo>
                <a:lnTo>
                  <a:pt x="99" y="0"/>
                </a:lnTo>
                <a:lnTo>
                  <a:pt x="99" y="16"/>
                </a:lnTo>
                <a:lnTo>
                  <a:pt x="260" y="82"/>
                </a:lnTo>
                <a:lnTo>
                  <a:pt x="384" y="88"/>
                </a:lnTo>
                <a:lnTo>
                  <a:pt x="384" y="67"/>
                </a:lnTo>
                <a:lnTo>
                  <a:pt x="462" y="67"/>
                </a:lnTo>
                <a:lnTo>
                  <a:pt x="519" y="139"/>
                </a:lnTo>
                <a:lnTo>
                  <a:pt x="529" y="191"/>
                </a:lnTo>
                <a:lnTo>
                  <a:pt x="585" y="222"/>
                </a:lnTo>
                <a:lnTo>
                  <a:pt x="627" y="181"/>
                </a:lnTo>
                <a:lnTo>
                  <a:pt x="669" y="196"/>
                </a:lnTo>
                <a:lnTo>
                  <a:pt x="705" y="274"/>
                </a:lnTo>
                <a:lnTo>
                  <a:pt x="726" y="305"/>
                </a:lnTo>
                <a:lnTo>
                  <a:pt x="736" y="357"/>
                </a:lnTo>
                <a:lnTo>
                  <a:pt x="803" y="392"/>
                </a:lnTo>
                <a:lnTo>
                  <a:pt x="818" y="382"/>
                </a:lnTo>
                <a:lnTo>
                  <a:pt x="814" y="414"/>
                </a:lnTo>
                <a:lnTo>
                  <a:pt x="793" y="424"/>
                </a:lnTo>
                <a:lnTo>
                  <a:pt x="787" y="465"/>
                </a:lnTo>
                <a:lnTo>
                  <a:pt x="777" y="517"/>
                </a:lnTo>
                <a:lnTo>
                  <a:pt x="767" y="574"/>
                </a:lnTo>
                <a:lnTo>
                  <a:pt x="787" y="615"/>
                </a:lnTo>
                <a:lnTo>
                  <a:pt x="767" y="610"/>
                </a:lnTo>
                <a:lnTo>
                  <a:pt x="787" y="652"/>
                </a:lnTo>
                <a:lnTo>
                  <a:pt x="814" y="698"/>
                </a:lnTo>
                <a:lnTo>
                  <a:pt x="830" y="750"/>
                </a:lnTo>
                <a:lnTo>
                  <a:pt x="871" y="766"/>
                </a:lnTo>
                <a:lnTo>
                  <a:pt x="897" y="786"/>
                </a:lnTo>
                <a:lnTo>
                  <a:pt x="963" y="776"/>
                </a:lnTo>
                <a:lnTo>
                  <a:pt x="1006" y="760"/>
                </a:lnTo>
                <a:lnTo>
                  <a:pt x="1063" y="735"/>
                </a:lnTo>
                <a:lnTo>
                  <a:pt x="1078" y="709"/>
                </a:lnTo>
                <a:lnTo>
                  <a:pt x="1094" y="657"/>
                </a:lnTo>
                <a:lnTo>
                  <a:pt x="1114" y="641"/>
                </a:lnTo>
                <a:lnTo>
                  <a:pt x="1161" y="625"/>
                </a:lnTo>
                <a:lnTo>
                  <a:pt x="1196" y="615"/>
                </a:lnTo>
                <a:lnTo>
                  <a:pt x="1249" y="625"/>
                </a:lnTo>
                <a:lnTo>
                  <a:pt x="1249" y="657"/>
                </a:lnTo>
                <a:lnTo>
                  <a:pt x="1223" y="693"/>
                </a:lnTo>
                <a:lnTo>
                  <a:pt x="1196" y="719"/>
                </a:lnTo>
                <a:lnTo>
                  <a:pt x="1212" y="725"/>
                </a:lnTo>
                <a:lnTo>
                  <a:pt x="1196" y="776"/>
                </a:lnTo>
                <a:lnTo>
                  <a:pt x="1182" y="760"/>
                </a:lnTo>
                <a:lnTo>
                  <a:pt x="1171" y="776"/>
                </a:lnTo>
                <a:lnTo>
                  <a:pt x="1155" y="776"/>
                </a:lnTo>
                <a:lnTo>
                  <a:pt x="1130" y="801"/>
                </a:lnTo>
                <a:lnTo>
                  <a:pt x="1052" y="801"/>
                </a:lnTo>
                <a:lnTo>
                  <a:pt x="1036" y="833"/>
                </a:lnTo>
                <a:lnTo>
                  <a:pt x="1073" y="869"/>
                </a:lnTo>
                <a:lnTo>
                  <a:pt x="1063" y="884"/>
                </a:lnTo>
                <a:lnTo>
                  <a:pt x="1010" y="884"/>
                </a:lnTo>
                <a:lnTo>
                  <a:pt x="985" y="915"/>
                </a:lnTo>
                <a:lnTo>
                  <a:pt x="995" y="936"/>
                </a:lnTo>
                <a:lnTo>
                  <a:pt x="979" y="952"/>
                </a:lnTo>
                <a:lnTo>
                  <a:pt x="953" y="915"/>
                </a:lnTo>
                <a:lnTo>
                  <a:pt x="897" y="884"/>
                </a:lnTo>
                <a:lnTo>
                  <a:pt x="860" y="884"/>
                </a:lnTo>
                <a:lnTo>
                  <a:pt x="793" y="911"/>
                </a:lnTo>
                <a:lnTo>
                  <a:pt x="705" y="858"/>
                </a:lnTo>
                <a:lnTo>
                  <a:pt x="627" y="833"/>
                </a:lnTo>
                <a:lnTo>
                  <a:pt x="560" y="791"/>
                </a:lnTo>
                <a:lnTo>
                  <a:pt x="503" y="776"/>
                </a:lnTo>
                <a:lnTo>
                  <a:pt x="440" y="735"/>
                </a:lnTo>
                <a:lnTo>
                  <a:pt x="409" y="678"/>
                </a:lnTo>
                <a:lnTo>
                  <a:pt x="425" y="668"/>
                </a:lnTo>
                <a:lnTo>
                  <a:pt x="425" y="641"/>
                </a:lnTo>
                <a:lnTo>
                  <a:pt x="436" y="625"/>
                </a:lnTo>
                <a:lnTo>
                  <a:pt x="420" y="574"/>
                </a:lnTo>
                <a:lnTo>
                  <a:pt x="394" y="517"/>
                </a:lnTo>
                <a:lnTo>
                  <a:pt x="352" y="460"/>
                </a:lnTo>
                <a:lnTo>
                  <a:pt x="274" y="382"/>
                </a:lnTo>
                <a:lnTo>
                  <a:pt x="290" y="357"/>
                </a:lnTo>
                <a:lnTo>
                  <a:pt x="285" y="331"/>
                </a:lnTo>
                <a:lnTo>
                  <a:pt x="244" y="300"/>
                </a:lnTo>
                <a:lnTo>
                  <a:pt x="244" y="274"/>
                </a:lnTo>
                <a:lnTo>
                  <a:pt x="223" y="274"/>
                </a:lnTo>
                <a:lnTo>
                  <a:pt x="202" y="233"/>
                </a:lnTo>
                <a:lnTo>
                  <a:pt x="166" y="165"/>
                </a:lnTo>
                <a:lnTo>
                  <a:pt x="166" y="98"/>
                </a:lnTo>
                <a:lnTo>
                  <a:pt x="94" y="46"/>
                </a:lnTo>
                <a:lnTo>
                  <a:pt x="84" y="139"/>
                </a:lnTo>
                <a:lnTo>
                  <a:pt x="114" y="181"/>
                </a:lnTo>
                <a:lnTo>
                  <a:pt x="140" y="237"/>
                </a:lnTo>
                <a:lnTo>
                  <a:pt x="140" y="263"/>
                </a:lnTo>
                <a:lnTo>
                  <a:pt x="156" y="284"/>
                </a:lnTo>
                <a:lnTo>
                  <a:pt x="182" y="341"/>
                </a:lnTo>
                <a:lnTo>
                  <a:pt x="182" y="315"/>
                </a:lnTo>
                <a:lnTo>
                  <a:pt x="217" y="424"/>
                </a:lnTo>
                <a:lnTo>
                  <a:pt x="233" y="460"/>
                </a:lnTo>
                <a:lnTo>
                  <a:pt x="244" y="480"/>
                </a:lnTo>
                <a:lnTo>
                  <a:pt x="249" y="523"/>
                </a:lnTo>
                <a:lnTo>
                  <a:pt x="233" y="543"/>
                </a:lnTo>
                <a:lnTo>
                  <a:pt x="217" y="507"/>
                </a:lnTo>
                <a:lnTo>
                  <a:pt x="140" y="424"/>
                </a:lnTo>
                <a:lnTo>
                  <a:pt x="151" y="357"/>
                </a:lnTo>
                <a:lnTo>
                  <a:pt x="114" y="315"/>
                </a:lnTo>
                <a:lnTo>
                  <a:pt x="99" y="325"/>
                </a:lnTo>
                <a:lnTo>
                  <a:pt x="47" y="263"/>
                </a:lnTo>
                <a:lnTo>
                  <a:pt x="84" y="274"/>
                </a:lnTo>
                <a:lnTo>
                  <a:pt x="94" y="233"/>
                </a:lnTo>
                <a:lnTo>
                  <a:pt x="57" y="181"/>
                </a:lnTo>
                <a:lnTo>
                  <a:pt x="31" y="149"/>
                </a:lnTo>
                <a:lnTo>
                  <a:pt x="16" y="67"/>
                </a:lnTo>
                <a:lnTo>
                  <a:pt x="0" y="4"/>
                </a:lnTo>
              </a:path>
            </a:pathLst>
          </a:custGeom>
          <a:solidFill>
            <a:schemeClr val="bg1"/>
          </a:solidFill>
          <a:ln w="3240">
            <a:solidFill>
              <a:schemeClr val="tx1"/>
            </a:solidFill>
            <a:round/>
            <a:headEnd/>
            <a:tailEnd/>
          </a:ln>
        </p:spPr>
        <p:txBody>
          <a:bodyPr wrap="none" anchor="ctr"/>
          <a:lstStyle/>
          <a:p>
            <a:pPr>
              <a:defRPr/>
            </a:pPr>
            <a:endParaRPr lang="fr-FR"/>
          </a:p>
        </p:txBody>
      </p:sp>
      <p:sp>
        <p:nvSpPr>
          <p:cNvPr id="301" name="Forme libre 300">
            <a:extLst>
              <a:ext uri="{FF2B5EF4-FFF2-40B4-BE49-F238E27FC236}">
                <a16:creationId xmlns:a16="http://schemas.microsoft.com/office/drawing/2014/main" id="{9F2080DB-CC76-1344-B48B-B24FC527C773}"/>
              </a:ext>
            </a:extLst>
          </p:cNvPr>
          <p:cNvSpPr/>
          <p:nvPr/>
        </p:nvSpPr>
        <p:spPr>
          <a:xfrm>
            <a:off x="5394931" y="4441254"/>
            <a:ext cx="267767" cy="215263"/>
          </a:xfrm>
          <a:custGeom>
            <a:avLst/>
            <a:gdLst>
              <a:gd name="connsiteX0" fmla="*/ 0 w 323850"/>
              <a:gd name="connsiteY0" fmla="*/ 142875 h 260350"/>
              <a:gd name="connsiteX1" fmla="*/ 19050 w 323850"/>
              <a:gd name="connsiteY1" fmla="*/ 76200 h 260350"/>
              <a:gd name="connsiteX2" fmla="*/ 57150 w 323850"/>
              <a:gd name="connsiteY2" fmla="*/ 66675 h 260350"/>
              <a:gd name="connsiteX3" fmla="*/ 82550 w 323850"/>
              <a:gd name="connsiteY3" fmla="*/ 101600 h 260350"/>
              <a:gd name="connsiteX4" fmla="*/ 142875 w 323850"/>
              <a:gd name="connsiteY4" fmla="*/ 82550 h 260350"/>
              <a:gd name="connsiteX5" fmla="*/ 171450 w 323850"/>
              <a:gd name="connsiteY5" fmla="*/ 107950 h 260350"/>
              <a:gd name="connsiteX6" fmla="*/ 206375 w 323850"/>
              <a:gd name="connsiteY6" fmla="*/ 50800 h 260350"/>
              <a:gd name="connsiteX7" fmla="*/ 206375 w 323850"/>
              <a:gd name="connsiteY7" fmla="*/ 0 h 260350"/>
              <a:gd name="connsiteX8" fmla="*/ 222250 w 323850"/>
              <a:gd name="connsiteY8" fmla="*/ 3175 h 260350"/>
              <a:gd name="connsiteX9" fmla="*/ 219075 w 323850"/>
              <a:gd name="connsiteY9" fmla="*/ 66675 h 260350"/>
              <a:gd name="connsiteX10" fmla="*/ 266700 w 323850"/>
              <a:gd name="connsiteY10" fmla="*/ 88900 h 260350"/>
              <a:gd name="connsiteX11" fmla="*/ 266700 w 323850"/>
              <a:gd name="connsiteY11" fmla="*/ 104775 h 260350"/>
              <a:gd name="connsiteX12" fmla="*/ 222250 w 323850"/>
              <a:gd name="connsiteY12" fmla="*/ 104775 h 260350"/>
              <a:gd name="connsiteX13" fmla="*/ 231775 w 323850"/>
              <a:gd name="connsiteY13" fmla="*/ 123825 h 260350"/>
              <a:gd name="connsiteX14" fmla="*/ 285750 w 323850"/>
              <a:gd name="connsiteY14" fmla="*/ 161925 h 260350"/>
              <a:gd name="connsiteX15" fmla="*/ 311150 w 323850"/>
              <a:gd name="connsiteY15" fmla="*/ 187325 h 260350"/>
              <a:gd name="connsiteX16" fmla="*/ 314325 w 323850"/>
              <a:gd name="connsiteY16" fmla="*/ 209550 h 260350"/>
              <a:gd name="connsiteX17" fmla="*/ 323850 w 323850"/>
              <a:gd name="connsiteY17" fmla="*/ 228600 h 260350"/>
              <a:gd name="connsiteX18" fmla="*/ 323850 w 323850"/>
              <a:gd name="connsiteY18" fmla="*/ 228600 h 260350"/>
              <a:gd name="connsiteX19" fmla="*/ 269875 w 323850"/>
              <a:gd name="connsiteY19" fmla="*/ 241300 h 260350"/>
              <a:gd name="connsiteX20" fmla="*/ 263525 w 323850"/>
              <a:gd name="connsiteY20" fmla="*/ 257175 h 260350"/>
              <a:gd name="connsiteX21" fmla="*/ 152400 w 323850"/>
              <a:gd name="connsiteY21" fmla="*/ 260350 h 260350"/>
              <a:gd name="connsiteX22" fmla="*/ 117475 w 323850"/>
              <a:gd name="connsiteY22" fmla="*/ 231775 h 260350"/>
              <a:gd name="connsiteX23" fmla="*/ 117475 w 323850"/>
              <a:gd name="connsiteY23" fmla="*/ 231775 h 260350"/>
              <a:gd name="connsiteX24" fmla="*/ 73025 w 323850"/>
              <a:gd name="connsiteY24" fmla="*/ 241300 h 260350"/>
              <a:gd name="connsiteX25" fmla="*/ 53975 w 323850"/>
              <a:gd name="connsiteY25" fmla="*/ 228600 h 260350"/>
              <a:gd name="connsiteX26" fmla="*/ 57150 w 323850"/>
              <a:gd name="connsiteY26" fmla="*/ 222250 h 260350"/>
              <a:gd name="connsiteX27" fmla="*/ 41275 w 323850"/>
              <a:gd name="connsiteY27" fmla="*/ 212725 h 260350"/>
              <a:gd name="connsiteX28" fmla="*/ 41275 w 323850"/>
              <a:gd name="connsiteY28" fmla="*/ 203200 h 260350"/>
              <a:gd name="connsiteX29" fmla="*/ 34925 w 323850"/>
              <a:gd name="connsiteY29" fmla="*/ 190500 h 260350"/>
              <a:gd name="connsiteX30" fmla="*/ 0 w 323850"/>
              <a:gd name="connsiteY30" fmla="*/ 142875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3850" h="260350">
                <a:moveTo>
                  <a:pt x="0" y="142875"/>
                </a:moveTo>
                <a:lnTo>
                  <a:pt x="19050" y="76200"/>
                </a:lnTo>
                <a:lnTo>
                  <a:pt x="57150" y="66675"/>
                </a:lnTo>
                <a:lnTo>
                  <a:pt x="82550" y="101600"/>
                </a:lnTo>
                <a:lnTo>
                  <a:pt x="142875" y="82550"/>
                </a:lnTo>
                <a:lnTo>
                  <a:pt x="171450" y="107950"/>
                </a:lnTo>
                <a:lnTo>
                  <a:pt x="206375" y="50800"/>
                </a:lnTo>
                <a:lnTo>
                  <a:pt x="206375" y="0"/>
                </a:lnTo>
                <a:lnTo>
                  <a:pt x="222250" y="3175"/>
                </a:lnTo>
                <a:lnTo>
                  <a:pt x="219075" y="66675"/>
                </a:lnTo>
                <a:lnTo>
                  <a:pt x="266700" y="88900"/>
                </a:lnTo>
                <a:lnTo>
                  <a:pt x="266700" y="104775"/>
                </a:lnTo>
                <a:lnTo>
                  <a:pt x="222250" y="104775"/>
                </a:lnTo>
                <a:lnTo>
                  <a:pt x="231775" y="123825"/>
                </a:lnTo>
                <a:lnTo>
                  <a:pt x="285750" y="161925"/>
                </a:lnTo>
                <a:lnTo>
                  <a:pt x="311150" y="187325"/>
                </a:lnTo>
                <a:lnTo>
                  <a:pt x="314325" y="209550"/>
                </a:lnTo>
                <a:lnTo>
                  <a:pt x="323850" y="228600"/>
                </a:lnTo>
                <a:lnTo>
                  <a:pt x="323850" y="228600"/>
                </a:lnTo>
                <a:lnTo>
                  <a:pt x="269875" y="241300"/>
                </a:lnTo>
                <a:lnTo>
                  <a:pt x="263525" y="257175"/>
                </a:lnTo>
                <a:lnTo>
                  <a:pt x="152400" y="260350"/>
                </a:lnTo>
                <a:lnTo>
                  <a:pt x="117475" y="231775"/>
                </a:lnTo>
                <a:lnTo>
                  <a:pt x="117475" y="231775"/>
                </a:lnTo>
                <a:lnTo>
                  <a:pt x="73025" y="241300"/>
                </a:lnTo>
                <a:lnTo>
                  <a:pt x="53975" y="228600"/>
                </a:lnTo>
                <a:lnTo>
                  <a:pt x="57150" y="222250"/>
                </a:lnTo>
                <a:lnTo>
                  <a:pt x="41275" y="212725"/>
                </a:lnTo>
                <a:lnTo>
                  <a:pt x="41275" y="203200"/>
                </a:lnTo>
                <a:lnTo>
                  <a:pt x="34925" y="190500"/>
                </a:lnTo>
                <a:lnTo>
                  <a:pt x="0" y="142875"/>
                </a:lnTo>
                <a:close/>
              </a:path>
            </a:pathLst>
          </a:cu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2" name="Freeform 53">
            <a:extLst>
              <a:ext uri="{FF2B5EF4-FFF2-40B4-BE49-F238E27FC236}">
                <a16:creationId xmlns:a16="http://schemas.microsoft.com/office/drawing/2014/main" id="{6111C0B7-6EC6-7B4B-8006-2603583977C8}"/>
              </a:ext>
            </a:extLst>
          </p:cNvPr>
          <p:cNvSpPr>
            <a:spLocks noChangeArrowheads="1"/>
          </p:cNvSpPr>
          <p:nvPr/>
        </p:nvSpPr>
        <p:spPr bwMode="auto">
          <a:xfrm>
            <a:off x="6526403" y="3682944"/>
            <a:ext cx="764630" cy="857378"/>
          </a:xfrm>
          <a:custGeom>
            <a:avLst/>
            <a:gdLst>
              <a:gd name="T0" fmla="*/ 393 w 1245"/>
              <a:gd name="T1" fmla="*/ 57 h 1341"/>
              <a:gd name="T2" fmla="*/ 440 w 1245"/>
              <a:gd name="T3" fmla="*/ 135 h 1341"/>
              <a:gd name="T4" fmla="*/ 399 w 1245"/>
              <a:gd name="T5" fmla="*/ 166 h 1341"/>
              <a:gd name="T6" fmla="*/ 451 w 1245"/>
              <a:gd name="T7" fmla="*/ 217 h 1341"/>
              <a:gd name="T8" fmla="*/ 493 w 1245"/>
              <a:gd name="T9" fmla="*/ 311 h 1341"/>
              <a:gd name="T10" fmla="*/ 534 w 1245"/>
              <a:gd name="T11" fmla="*/ 368 h 1341"/>
              <a:gd name="T12" fmla="*/ 694 w 1245"/>
              <a:gd name="T13" fmla="*/ 419 h 1341"/>
              <a:gd name="T14" fmla="*/ 761 w 1245"/>
              <a:gd name="T15" fmla="*/ 450 h 1341"/>
              <a:gd name="T16" fmla="*/ 808 w 1245"/>
              <a:gd name="T17" fmla="*/ 460 h 1341"/>
              <a:gd name="T18" fmla="*/ 875 w 1245"/>
              <a:gd name="T19" fmla="*/ 378 h 1341"/>
              <a:gd name="T20" fmla="*/ 927 w 1245"/>
              <a:gd name="T21" fmla="*/ 435 h 1341"/>
              <a:gd name="T22" fmla="*/ 1010 w 1245"/>
              <a:gd name="T23" fmla="*/ 409 h 1341"/>
              <a:gd name="T24" fmla="*/ 1037 w 1245"/>
              <a:gd name="T25" fmla="*/ 378 h 1341"/>
              <a:gd name="T26" fmla="*/ 1088 w 1245"/>
              <a:gd name="T27" fmla="*/ 337 h 1341"/>
              <a:gd name="T28" fmla="*/ 1170 w 1245"/>
              <a:gd name="T29" fmla="*/ 300 h 1341"/>
              <a:gd name="T30" fmla="*/ 1202 w 1245"/>
              <a:gd name="T31" fmla="*/ 321 h 1341"/>
              <a:gd name="T32" fmla="*/ 1213 w 1245"/>
              <a:gd name="T33" fmla="*/ 352 h 1341"/>
              <a:gd name="T34" fmla="*/ 1228 w 1245"/>
              <a:gd name="T35" fmla="*/ 383 h 1341"/>
              <a:gd name="T36" fmla="*/ 1186 w 1245"/>
              <a:gd name="T37" fmla="*/ 419 h 1341"/>
              <a:gd name="T38" fmla="*/ 1135 w 1245"/>
              <a:gd name="T39" fmla="*/ 517 h 1341"/>
              <a:gd name="T40" fmla="*/ 1094 w 1245"/>
              <a:gd name="T41" fmla="*/ 621 h 1341"/>
              <a:gd name="T42" fmla="*/ 1062 w 1245"/>
              <a:gd name="T43" fmla="*/ 647 h 1341"/>
              <a:gd name="T44" fmla="*/ 1021 w 1245"/>
              <a:gd name="T45" fmla="*/ 626 h 1341"/>
              <a:gd name="T46" fmla="*/ 1005 w 1245"/>
              <a:gd name="T47" fmla="*/ 580 h 1341"/>
              <a:gd name="T48" fmla="*/ 1047 w 1245"/>
              <a:gd name="T49" fmla="*/ 528 h 1341"/>
              <a:gd name="T50" fmla="*/ 937 w 1245"/>
              <a:gd name="T51" fmla="*/ 487 h 1341"/>
              <a:gd name="T52" fmla="*/ 861 w 1245"/>
              <a:gd name="T53" fmla="*/ 487 h 1341"/>
              <a:gd name="T54" fmla="*/ 875 w 1245"/>
              <a:gd name="T55" fmla="*/ 517 h 1341"/>
              <a:gd name="T56" fmla="*/ 902 w 1245"/>
              <a:gd name="T57" fmla="*/ 570 h 1341"/>
              <a:gd name="T58" fmla="*/ 902 w 1245"/>
              <a:gd name="T59" fmla="*/ 678 h 1341"/>
              <a:gd name="T60" fmla="*/ 871 w 1245"/>
              <a:gd name="T61" fmla="*/ 668 h 1341"/>
              <a:gd name="T62" fmla="*/ 818 w 1245"/>
              <a:gd name="T63" fmla="*/ 719 h 1341"/>
              <a:gd name="T64" fmla="*/ 803 w 1245"/>
              <a:gd name="T65" fmla="*/ 787 h 1341"/>
              <a:gd name="T66" fmla="*/ 761 w 1245"/>
              <a:gd name="T67" fmla="*/ 797 h 1341"/>
              <a:gd name="T68" fmla="*/ 632 w 1245"/>
              <a:gd name="T69" fmla="*/ 932 h 1341"/>
              <a:gd name="T70" fmla="*/ 575 w 1245"/>
              <a:gd name="T71" fmla="*/ 979 h 1341"/>
              <a:gd name="T72" fmla="*/ 550 w 1245"/>
              <a:gd name="T73" fmla="*/ 1046 h 1341"/>
              <a:gd name="T74" fmla="*/ 560 w 1245"/>
              <a:gd name="T75" fmla="*/ 1112 h 1341"/>
              <a:gd name="T76" fmla="*/ 518 w 1245"/>
              <a:gd name="T77" fmla="*/ 1237 h 1341"/>
              <a:gd name="T78" fmla="*/ 482 w 1245"/>
              <a:gd name="T79" fmla="*/ 1289 h 1341"/>
              <a:gd name="T80" fmla="*/ 383 w 1245"/>
              <a:gd name="T81" fmla="*/ 1257 h 1341"/>
              <a:gd name="T82" fmla="*/ 301 w 1245"/>
              <a:gd name="T83" fmla="*/ 1081 h 1341"/>
              <a:gd name="T84" fmla="*/ 207 w 1245"/>
              <a:gd name="T85" fmla="*/ 828 h 1341"/>
              <a:gd name="T86" fmla="*/ 192 w 1245"/>
              <a:gd name="T87" fmla="*/ 715 h 1341"/>
              <a:gd name="T88" fmla="*/ 197 w 1245"/>
              <a:gd name="T89" fmla="*/ 678 h 1341"/>
              <a:gd name="T90" fmla="*/ 156 w 1245"/>
              <a:gd name="T91" fmla="*/ 693 h 1341"/>
              <a:gd name="T92" fmla="*/ 84 w 1245"/>
              <a:gd name="T93" fmla="*/ 730 h 1341"/>
              <a:gd name="T94" fmla="*/ 84 w 1245"/>
              <a:gd name="T95" fmla="*/ 637 h 1341"/>
              <a:gd name="T96" fmla="*/ 5 w 1245"/>
              <a:gd name="T97" fmla="*/ 595 h 1341"/>
              <a:gd name="T98" fmla="*/ 15 w 1245"/>
              <a:gd name="T99" fmla="*/ 580 h 1341"/>
              <a:gd name="T100" fmla="*/ 99 w 1245"/>
              <a:gd name="T101" fmla="*/ 580 h 1341"/>
              <a:gd name="T102" fmla="*/ 68 w 1245"/>
              <a:gd name="T103" fmla="*/ 497 h 1341"/>
              <a:gd name="T104" fmla="*/ 68 w 1245"/>
              <a:gd name="T105" fmla="*/ 393 h 1341"/>
              <a:gd name="T106" fmla="*/ 140 w 1245"/>
              <a:gd name="T107" fmla="*/ 378 h 1341"/>
              <a:gd name="T108" fmla="*/ 192 w 1245"/>
              <a:gd name="T109" fmla="*/ 295 h 1341"/>
              <a:gd name="T110" fmla="*/ 223 w 1245"/>
              <a:gd name="T111" fmla="*/ 202 h 1341"/>
              <a:gd name="T112" fmla="*/ 223 w 1245"/>
              <a:gd name="T113" fmla="*/ 150 h 1341"/>
              <a:gd name="T114" fmla="*/ 176 w 1245"/>
              <a:gd name="T115" fmla="*/ 57 h 1341"/>
              <a:gd name="T116" fmla="*/ 301 w 1245"/>
              <a:gd name="T117" fmla="*/ 37 h 13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45"/>
              <a:gd name="T178" fmla="*/ 0 h 1341"/>
              <a:gd name="T179" fmla="*/ 1245 w 1245"/>
              <a:gd name="T180" fmla="*/ 1341 h 13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45" h="1341">
                <a:moveTo>
                  <a:pt x="342" y="0"/>
                </a:moveTo>
                <a:lnTo>
                  <a:pt x="352" y="0"/>
                </a:lnTo>
                <a:lnTo>
                  <a:pt x="383" y="37"/>
                </a:lnTo>
                <a:lnTo>
                  <a:pt x="393" y="57"/>
                </a:lnTo>
                <a:lnTo>
                  <a:pt x="399" y="78"/>
                </a:lnTo>
                <a:lnTo>
                  <a:pt x="409" y="109"/>
                </a:lnTo>
                <a:lnTo>
                  <a:pt x="425" y="119"/>
                </a:lnTo>
                <a:lnTo>
                  <a:pt x="440" y="135"/>
                </a:lnTo>
                <a:lnTo>
                  <a:pt x="415" y="161"/>
                </a:lnTo>
                <a:lnTo>
                  <a:pt x="399" y="145"/>
                </a:lnTo>
                <a:lnTo>
                  <a:pt x="393" y="150"/>
                </a:lnTo>
                <a:lnTo>
                  <a:pt x="399" y="166"/>
                </a:lnTo>
                <a:lnTo>
                  <a:pt x="409" y="166"/>
                </a:lnTo>
                <a:lnTo>
                  <a:pt x="409" y="186"/>
                </a:lnTo>
                <a:lnTo>
                  <a:pt x="425" y="227"/>
                </a:lnTo>
                <a:lnTo>
                  <a:pt x="451" y="217"/>
                </a:lnTo>
                <a:lnTo>
                  <a:pt x="461" y="227"/>
                </a:lnTo>
                <a:lnTo>
                  <a:pt x="518" y="259"/>
                </a:lnTo>
                <a:lnTo>
                  <a:pt x="503" y="295"/>
                </a:lnTo>
                <a:lnTo>
                  <a:pt x="493" y="311"/>
                </a:lnTo>
                <a:lnTo>
                  <a:pt x="503" y="327"/>
                </a:lnTo>
                <a:lnTo>
                  <a:pt x="482" y="337"/>
                </a:lnTo>
                <a:lnTo>
                  <a:pt x="503" y="352"/>
                </a:lnTo>
                <a:lnTo>
                  <a:pt x="534" y="368"/>
                </a:lnTo>
                <a:lnTo>
                  <a:pt x="570" y="383"/>
                </a:lnTo>
                <a:lnTo>
                  <a:pt x="601" y="393"/>
                </a:lnTo>
                <a:lnTo>
                  <a:pt x="653" y="409"/>
                </a:lnTo>
                <a:lnTo>
                  <a:pt x="694" y="419"/>
                </a:lnTo>
                <a:lnTo>
                  <a:pt x="700" y="429"/>
                </a:lnTo>
                <a:lnTo>
                  <a:pt x="726" y="445"/>
                </a:lnTo>
                <a:lnTo>
                  <a:pt x="741" y="435"/>
                </a:lnTo>
                <a:lnTo>
                  <a:pt x="761" y="450"/>
                </a:lnTo>
                <a:lnTo>
                  <a:pt x="767" y="450"/>
                </a:lnTo>
                <a:lnTo>
                  <a:pt x="793" y="450"/>
                </a:lnTo>
                <a:lnTo>
                  <a:pt x="808" y="450"/>
                </a:lnTo>
                <a:lnTo>
                  <a:pt x="808" y="460"/>
                </a:lnTo>
                <a:lnTo>
                  <a:pt x="849" y="460"/>
                </a:lnTo>
                <a:lnTo>
                  <a:pt x="845" y="409"/>
                </a:lnTo>
                <a:lnTo>
                  <a:pt x="849" y="383"/>
                </a:lnTo>
                <a:lnTo>
                  <a:pt x="875" y="378"/>
                </a:lnTo>
                <a:lnTo>
                  <a:pt x="875" y="404"/>
                </a:lnTo>
                <a:lnTo>
                  <a:pt x="875" y="419"/>
                </a:lnTo>
                <a:lnTo>
                  <a:pt x="896" y="429"/>
                </a:lnTo>
                <a:lnTo>
                  <a:pt x="927" y="435"/>
                </a:lnTo>
                <a:lnTo>
                  <a:pt x="953" y="429"/>
                </a:lnTo>
                <a:lnTo>
                  <a:pt x="953" y="435"/>
                </a:lnTo>
                <a:lnTo>
                  <a:pt x="1021" y="435"/>
                </a:lnTo>
                <a:lnTo>
                  <a:pt x="1010" y="409"/>
                </a:lnTo>
                <a:lnTo>
                  <a:pt x="994" y="404"/>
                </a:lnTo>
                <a:lnTo>
                  <a:pt x="994" y="383"/>
                </a:lnTo>
                <a:lnTo>
                  <a:pt x="1010" y="383"/>
                </a:lnTo>
                <a:lnTo>
                  <a:pt x="1037" y="378"/>
                </a:lnTo>
                <a:lnTo>
                  <a:pt x="1047" y="368"/>
                </a:lnTo>
                <a:lnTo>
                  <a:pt x="1051" y="362"/>
                </a:lnTo>
                <a:lnTo>
                  <a:pt x="1051" y="342"/>
                </a:lnTo>
                <a:lnTo>
                  <a:pt x="1088" y="337"/>
                </a:lnTo>
                <a:lnTo>
                  <a:pt x="1094" y="321"/>
                </a:lnTo>
                <a:lnTo>
                  <a:pt x="1114" y="311"/>
                </a:lnTo>
                <a:lnTo>
                  <a:pt x="1155" y="321"/>
                </a:lnTo>
                <a:lnTo>
                  <a:pt x="1170" y="300"/>
                </a:lnTo>
                <a:lnTo>
                  <a:pt x="1186" y="295"/>
                </a:lnTo>
                <a:lnTo>
                  <a:pt x="1197" y="300"/>
                </a:lnTo>
                <a:lnTo>
                  <a:pt x="1186" y="321"/>
                </a:lnTo>
                <a:lnTo>
                  <a:pt x="1202" y="321"/>
                </a:lnTo>
                <a:lnTo>
                  <a:pt x="1202" y="337"/>
                </a:lnTo>
                <a:lnTo>
                  <a:pt x="1197" y="352"/>
                </a:lnTo>
                <a:lnTo>
                  <a:pt x="1213" y="342"/>
                </a:lnTo>
                <a:lnTo>
                  <a:pt x="1213" y="352"/>
                </a:lnTo>
                <a:lnTo>
                  <a:pt x="1228" y="352"/>
                </a:lnTo>
                <a:lnTo>
                  <a:pt x="1244" y="368"/>
                </a:lnTo>
                <a:lnTo>
                  <a:pt x="1239" y="368"/>
                </a:lnTo>
                <a:lnTo>
                  <a:pt x="1228" y="383"/>
                </a:lnTo>
                <a:lnTo>
                  <a:pt x="1239" y="409"/>
                </a:lnTo>
                <a:lnTo>
                  <a:pt x="1228" y="419"/>
                </a:lnTo>
                <a:lnTo>
                  <a:pt x="1223" y="409"/>
                </a:lnTo>
                <a:lnTo>
                  <a:pt x="1186" y="419"/>
                </a:lnTo>
                <a:lnTo>
                  <a:pt x="1155" y="450"/>
                </a:lnTo>
                <a:lnTo>
                  <a:pt x="1155" y="487"/>
                </a:lnTo>
                <a:lnTo>
                  <a:pt x="1135" y="502"/>
                </a:lnTo>
                <a:lnTo>
                  <a:pt x="1135" y="517"/>
                </a:lnTo>
                <a:lnTo>
                  <a:pt x="1135" y="544"/>
                </a:lnTo>
                <a:lnTo>
                  <a:pt x="1119" y="580"/>
                </a:lnTo>
                <a:lnTo>
                  <a:pt x="1094" y="580"/>
                </a:lnTo>
                <a:lnTo>
                  <a:pt x="1094" y="621"/>
                </a:lnTo>
                <a:lnTo>
                  <a:pt x="1078" y="626"/>
                </a:lnTo>
                <a:lnTo>
                  <a:pt x="1088" y="668"/>
                </a:lnTo>
                <a:lnTo>
                  <a:pt x="1072" y="668"/>
                </a:lnTo>
                <a:lnTo>
                  <a:pt x="1062" y="647"/>
                </a:lnTo>
                <a:lnTo>
                  <a:pt x="1047" y="626"/>
                </a:lnTo>
                <a:lnTo>
                  <a:pt x="1047" y="605"/>
                </a:lnTo>
                <a:lnTo>
                  <a:pt x="1026" y="626"/>
                </a:lnTo>
                <a:lnTo>
                  <a:pt x="1021" y="626"/>
                </a:lnTo>
                <a:lnTo>
                  <a:pt x="1010" y="621"/>
                </a:lnTo>
                <a:lnTo>
                  <a:pt x="1005" y="621"/>
                </a:lnTo>
                <a:lnTo>
                  <a:pt x="994" y="585"/>
                </a:lnTo>
                <a:lnTo>
                  <a:pt x="1005" y="580"/>
                </a:lnTo>
                <a:lnTo>
                  <a:pt x="1010" y="560"/>
                </a:lnTo>
                <a:lnTo>
                  <a:pt x="1037" y="554"/>
                </a:lnTo>
                <a:lnTo>
                  <a:pt x="1037" y="538"/>
                </a:lnTo>
                <a:lnTo>
                  <a:pt x="1047" y="528"/>
                </a:lnTo>
                <a:lnTo>
                  <a:pt x="1037" y="513"/>
                </a:lnTo>
                <a:lnTo>
                  <a:pt x="937" y="517"/>
                </a:lnTo>
                <a:lnTo>
                  <a:pt x="943" y="513"/>
                </a:lnTo>
                <a:lnTo>
                  <a:pt x="937" y="487"/>
                </a:lnTo>
                <a:lnTo>
                  <a:pt x="912" y="472"/>
                </a:lnTo>
                <a:lnTo>
                  <a:pt x="886" y="450"/>
                </a:lnTo>
                <a:lnTo>
                  <a:pt x="871" y="450"/>
                </a:lnTo>
                <a:lnTo>
                  <a:pt x="861" y="487"/>
                </a:lnTo>
                <a:lnTo>
                  <a:pt x="875" y="502"/>
                </a:lnTo>
                <a:lnTo>
                  <a:pt x="886" y="502"/>
                </a:lnTo>
                <a:lnTo>
                  <a:pt x="902" y="517"/>
                </a:lnTo>
                <a:lnTo>
                  <a:pt x="875" y="517"/>
                </a:lnTo>
                <a:lnTo>
                  <a:pt x="875" y="538"/>
                </a:lnTo>
                <a:lnTo>
                  <a:pt x="861" y="544"/>
                </a:lnTo>
                <a:lnTo>
                  <a:pt x="875" y="560"/>
                </a:lnTo>
                <a:lnTo>
                  <a:pt x="902" y="570"/>
                </a:lnTo>
                <a:lnTo>
                  <a:pt x="896" y="595"/>
                </a:lnTo>
                <a:lnTo>
                  <a:pt x="927" y="689"/>
                </a:lnTo>
                <a:lnTo>
                  <a:pt x="902" y="693"/>
                </a:lnTo>
                <a:lnTo>
                  <a:pt x="902" y="678"/>
                </a:lnTo>
                <a:lnTo>
                  <a:pt x="886" y="704"/>
                </a:lnTo>
                <a:lnTo>
                  <a:pt x="875" y="693"/>
                </a:lnTo>
                <a:lnTo>
                  <a:pt x="875" y="668"/>
                </a:lnTo>
                <a:lnTo>
                  <a:pt x="871" y="668"/>
                </a:lnTo>
                <a:lnTo>
                  <a:pt x="871" y="689"/>
                </a:lnTo>
                <a:lnTo>
                  <a:pt x="834" y="704"/>
                </a:lnTo>
                <a:lnTo>
                  <a:pt x="818" y="715"/>
                </a:lnTo>
                <a:lnTo>
                  <a:pt x="818" y="719"/>
                </a:lnTo>
                <a:lnTo>
                  <a:pt x="829" y="746"/>
                </a:lnTo>
                <a:lnTo>
                  <a:pt x="818" y="761"/>
                </a:lnTo>
                <a:lnTo>
                  <a:pt x="808" y="771"/>
                </a:lnTo>
                <a:lnTo>
                  <a:pt x="803" y="787"/>
                </a:lnTo>
                <a:lnTo>
                  <a:pt x="767" y="797"/>
                </a:lnTo>
                <a:lnTo>
                  <a:pt x="767" y="787"/>
                </a:lnTo>
                <a:lnTo>
                  <a:pt x="751" y="797"/>
                </a:lnTo>
                <a:lnTo>
                  <a:pt x="761" y="797"/>
                </a:lnTo>
                <a:lnTo>
                  <a:pt x="720" y="854"/>
                </a:lnTo>
                <a:lnTo>
                  <a:pt x="684" y="880"/>
                </a:lnTo>
                <a:lnTo>
                  <a:pt x="653" y="911"/>
                </a:lnTo>
                <a:lnTo>
                  <a:pt x="632" y="932"/>
                </a:lnTo>
                <a:lnTo>
                  <a:pt x="642" y="936"/>
                </a:lnTo>
                <a:lnTo>
                  <a:pt x="612" y="952"/>
                </a:lnTo>
                <a:lnTo>
                  <a:pt x="591" y="963"/>
                </a:lnTo>
                <a:lnTo>
                  <a:pt x="575" y="979"/>
                </a:lnTo>
                <a:lnTo>
                  <a:pt x="570" y="979"/>
                </a:lnTo>
                <a:lnTo>
                  <a:pt x="550" y="989"/>
                </a:lnTo>
                <a:lnTo>
                  <a:pt x="544" y="1020"/>
                </a:lnTo>
                <a:lnTo>
                  <a:pt x="550" y="1046"/>
                </a:lnTo>
                <a:lnTo>
                  <a:pt x="550" y="1061"/>
                </a:lnTo>
                <a:lnTo>
                  <a:pt x="550" y="1087"/>
                </a:lnTo>
                <a:lnTo>
                  <a:pt x="544" y="1087"/>
                </a:lnTo>
                <a:lnTo>
                  <a:pt x="560" y="1112"/>
                </a:lnTo>
                <a:lnTo>
                  <a:pt x="544" y="1149"/>
                </a:lnTo>
                <a:lnTo>
                  <a:pt x="534" y="1169"/>
                </a:lnTo>
                <a:lnTo>
                  <a:pt x="544" y="1237"/>
                </a:lnTo>
                <a:lnTo>
                  <a:pt x="518" y="1237"/>
                </a:lnTo>
                <a:lnTo>
                  <a:pt x="503" y="1273"/>
                </a:lnTo>
                <a:lnTo>
                  <a:pt x="524" y="1279"/>
                </a:lnTo>
                <a:lnTo>
                  <a:pt x="518" y="1289"/>
                </a:lnTo>
                <a:lnTo>
                  <a:pt x="482" y="1289"/>
                </a:lnTo>
                <a:lnTo>
                  <a:pt x="466" y="1304"/>
                </a:lnTo>
                <a:lnTo>
                  <a:pt x="466" y="1320"/>
                </a:lnTo>
                <a:lnTo>
                  <a:pt x="440" y="1340"/>
                </a:lnTo>
                <a:lnTo>
                  <a:pt x="383" y="1257"/>
                </a:lnTo>
                <a:lnTo>
                  <a:pt x="393" y="1263"/>
                </a:lnTo>
                <a:lnTo>
                  <a:pt x="358" y="1191"/>
                </a:lnTo>
                <a:lnTo>
                  <a:pt x="332" y="1149"/>
                </a:lnTo>
                <a:lnTo>
                  <a:pt x="301" y="1081"/>
                </a:lnTo>
                <a:lnTo>
                  <a:pt x="285" y="1030"/>
                </a:lnTo>
                <a:lnTo>
                  <a:pt x="260" y="989"/>
                </a:lnTo>
                <a:lnTo>
                  <a:pt x="217" y="864"/>
                </a:lnTo>
                <a:lnTo>
                  <a:pt x="207" y="828"/>
                </a:lnTo>
                <a:lnTo>
                  <a:pt x="197" y="771"/>
                </a:lnTo>
                <a:lnTo>
                  <a:pt x="197" y="735"/>
                </a:lnTo>
                <a:lnTo>
                  <a:pt x="192" y="719"/>
                </a:lnTo>
                <a:lnTo>
                  <a:pt x="192" y="715"/>
                </a:lnTo>
                <a:lnTo>
                  <a:pt x="197" y="704"/>
                </a:lnTo>
                <a:lnTo>
                  <a:pt x="192" y="693"/>
                </a:lnTo>
                <a:lnTo>
                  <a:pt x="182" y="678"/>
                </a:lnTo>
                <a:lnTo>
                  <a:pt x="197" y="678"/>
                </a:lnTo>
                <a:lnTo>
                  <a:pt x="197" y="668"/>
                </a:lnTo>
                <a:lnTo>
                  <a:pt x="176" y="668"/>
                </a:lnTo>
                <a:lnTo>
                  <a:pt x="176" y="689"/>
                </a:lnTo>
                <a:lnTo>
                  <a:pt x="156" y="693"/>
                </a:lnTo>
                <a:lnTo>
                  <a:pt x="176" y="704"/>
                </a:lnTo>
                <a:lnTo>
                  <a:pt x="166" y="730"/>
                </a:lnTo>
                <a:lnTo>
                  <a:pt x="115" y="746"/>
                </a:lnTo>
                <a:lnTo>
                  <a:pt x="84" y="730"/>
                </a:lnTo>
                <a:lnTo>
                  <a:pt x="27" y="668"/>
                </a:lnTo>
                <a:lnTo>
                  <a:pt x="42" y="668"/>
                </a:lnTo>
                <a:lnTo>
                  <a:pt x="84" y="652"/>
                </a:lnTo>
                <a:lnTo>
                  <a:pt x="84" y="637"/>
                </a:lnTo>
                <a:lnTo>
                  <a:pt x="47" y="652"/>
                </a:lnTo>
                <a:lnTo>
                  <a:pt x="5" y="626"/>
                </a:lnTo>
                <a:lnTo>
                  <a:pt x="0" y="605"/>
                </a:lnTo>
                <a:lnTo>
                  <a:pt x="5" y="595"/>
                </a:lnTo>
                <a:lnTo>
                  <a:pt x="0" y="595"/>
                </a:lnTo>
                <a:lnTo>
                  <a:pt x="0" y="585"/>
                </a:lnTo>
                <a:lnTo>
                  <a:pt x="15" y="585"/>
                </a:lnTo>
                <a:lnTo>
                  <a:pt x="15" y="580"/>
                </a:lnTo>
                <a:lnTo>
                  <a:pt x="57" y="580"/>
                </a:lnTo>
                <a:lnTo>
                  <a:pt x="72" y="580"/>
                </a:lnTo>
                <a:lnTo>
                  <a:pt x="88" y="570"/>
                </a:lnTo>
                <a:lnTo>
                  <a:pt x="99" y="580"/>
                </a:lnTo>
                <a:lnTo>
                  <a:pt x="109" y="570"/>
                </a:lnTo>
                <a:lnTo>
                  <a:pt x="109" y="560"/>
                </a:lnTo>
                <a:lnTo>
                  <a:pt x="84" y="502"/>
                </a:lnTo>
                <a:lnTo>
                  <a:pt x="68" y="497"/>
                </a:lnTo>
                <a:lnTo>
                  <a:pt x="68" y="450"/>
                </a:lnTo>
                <a:lnTo>
                  <a:pt x="31" y="445"/>
                </a:lnTo>
                <a:lnTo>
                  <a:pt x="57" y="404"/>
                </a:lnTo>
                <a:lnTo>
                  <a:pt x="68" y="393"/>
                </a:lnTo>
                <a:lnTo>
                  <a:pt x="72" y="383"/>
                </a:lnTo>
                <a:lnTo>
                  <a:pt x="84" y="404"/>
                </a:lnTo>
                <a:lnTo>
                  <a:pt x="135" y="383"/>
                </a:lnTo>
                <a:lnTo>
                  <a:pt x="140" y="378"/>
                </a:lnTo>
                <a:lnTo>
                  <a:pt x="150" y="368"/>
                </a:lnTo>
                <a:lnTo>
                  <a:pt x="150" y="342"/>
                </a:lnTo>
                <a:lnTo>
                  <a:pt x="192" y="321"/>
                </a:lnTo>
                <a:lnTo>
                  <a:pt x="192" y="295"/>
                </a:lnTo>
                <a:lnTo>
                  <a:pt x="207" y="274"/>
                </a:lnTo>
                <a:lnTo>
                  <a:pt x="223" y="243"/>
                </a:lnTo>
                <a:lnTo>
                  <a:pt x="244" y="227"/>
                </a:lnTo>
                <a:lnTo>
                  <a:pt x="223" y="202"/>
                </a:lnTo>
                <a:lnTo>
                  <a:pt x="244" y="186"/>
                </a:lnTo>
                <a:lnTo>
                  <a:pt x="260" y="176"/>
                </a:lnTo>
                <a:lnTo>
                  <a:pt x="260" y="161"/>
                </a:lnTo>
                <a:lnTo>
                  <a:pt x="223" y="150"/>
                </a:lnTo>
                <a:lnTo>
                  <a:pt x="217" y="135"/>
                </a:lnTo>
                <a:lnTo>
                  <a:pt x="197" y="125"/>
                </a:lnTo>
                <a:lnTo>
                  <a:pt x="197" y="82"/>
                </a:lnTo>
                <a:lnTo>
                  <a:pt x="176" y="57"/>
                </a:lnTo>
                <a:lnTo>
                  <a:pt x="192" y="40"/>
                </a:lnTo>
                <a:lnTo>
                  <a:pt x="233" y="40"/>
                </a:lnTo>
                <a:lnTo>
                  <a:pt x="260" y="52"/>
                </a:lnTo>
                <a:lnTo>
                  <a:pt x="301" y="37"/>
                </a:lnTo>
                <a:lnTo>
                  <a:pt x="332" y="9"/>
                </a:lnTo>
                <a:lnTo>
                  <a:pt x="342" y="0"/>
                </a:lnTo>
              </a:path>
            </a:pathLst>
          </a:custGeom>
          <a:solidFill>
            <a:srgbClr val="FFC000"/>
          </a:solidFill>
          <a:ln w="3240">
            <a:solidFill>
              <a:schemeClr val="tx1"/>
            </a:solidFill>
            <a:round/>
            <a:headEnd/>
            <a:tailEnd/>
          </a:ln>
        </p:spPr>
        <p:txBody>
          <a:bodyPr wrap="none" anchor="ctr"/>
          <a:lstStyle/>
          <a:p>
            <a:pPr>
              <a:defRPr/>
            </a:pPr>
            <a:endParaRPr lang="fr-FR"/>
          </a:p>
        </p:txBody>
      </p:sp>
      <p:sp>
        <p:nvSpPr>
          <p:cNvPr id="303" name="ZoneTexte 302">
            <a:extLst>
              <a:ext uri="{FF2B5EF4-FFF2-40B4-BE49-F238E27FC236}">
                <a16:creationId xmlns:a16="http://schemas.microsoft.com/office/drawing/2014/main" id="{4C7709A3-7089-8947-AEAE-A3CB558B1099}"/>
              </a:ext>
            </a:extLst>
          </p:cNvPr>
          <p:cNvSpPr txBox="1"/>
          <p:nvPr/>
        </p:nvSpPr>
        <p:spPr>
          <a:xfrm>
            <a:off x="6468554" y="4111716"/>
            <a:ext cx="1721186" cy="369332"/>
          </a:xfrm>
          <a:prstGeom prst="rect">
            <a:avLst/>
          </a:prstGeom>
          <a:noFill/>
        </p:spPr>
        <p:txBody>
          <a:bodyPr wrap="square" rtlCol="0">
            <a:spAutoFit/>
          </a:bodyPr>
          <a:lstStyle/>
          <a:p>
            <a:r>
              <a:rPr lang="fr-FR" dirty="0">
                <a:latin typeface="Verdana" panose="020B0604030504040204" pitchFamily="34" charset="0"/>
                <a:ea typeface="Verdana" panose="020B0604030504040204" pitchFamily="34" charset="0"/>
                <a:cs typeface="Verdana" panose="020B0604030504040204" pitchFamily="34" charset="0"/>
              </a:rPr>
              <a:t>INDE</a:t>
            </a:r>
          </a:p>
        </p:txBody>
      </p:sp>
      <p:sp>
        <p:nvSpPr>
          <p:cNvPr id="304" name="Freeform 169">
            <a:extLst>
              <a:ext uri="{FF2B5EF4-FFF2-40B4-BE49-F238E27FC236}">
                <a16:creationId xmlns:a16="http://schemas.microsoft.com/office/drawing/2014/main" id="{8AEA955C-D1F8-5144-AAD1-56B94677CC60}"/>
              </a:ext>
            </a:extLst>
          </p:cNvPr>
          <p:cNvSpPr>
            <a:spLocks noChangeArrowheads="1"/>
          </p:cNvSpPr>
          <p:nvPr/>
        </p:nvSpPr>
        <p:spPr bwMode="auto">
          <a:xfrm>
            <a:off x="5014334" y="4614362"/>
            <a:ext cx="520501" cy="540660"/>
          </a:xfrm>
          <a:custGeom>
            <a:avLst/>
            <a:gdLst>
              <a:gd name="T0" fmla="*/ 279 w 850"/>
              <a:gd name="T1" fmla="*/ 41 h 845"/>
              <a:gd name="T2" fmla="*/ 356 w 850"/>
              <a:gd name="T3" fmla="*/ 31 h 845"/>
              <a:gd name="T4" fmla="*/ 434 w 850"/>
              <a:gd name="T5" fmla="*/ 47 h 845"/>
              <a:gd name="T6" fmla="*/ 476 w 850"/>
              <a:gd name="T7" fmla="*/ 31 h 845"/>
              <a:gd name="T8" fmla="*/ 543 w 850"/>
              <a:gd name="T9" fmla="*/ 16 h 845"/>
              <a:gd name="T10" fmla="*/ 585 w 850"/>
              <a:gd name="T11" fmla="*/ 6 h 845"/>
              <a:gd name="T12" fmla="*/ 626 w 850"/>
              <a:gd name="T13" fmla="*/ 6 h 845"/>
              <a:gd name="T14" fmla="*/ 657 w 850"/>
              <a:gd name="T15" fmla="*/ 6 h 845"/>
              <a:gd name="T16" fmla="*/ 693 w 850"/>
              <a:gd name="T17" fmla="*/ 31 h 845"/>
              <a:gd name="T18" fmla="*/ 734 w 850"/>
              <a:gd name="T19" fmla="*/ 41 h 845"/>
              <a:gd name="T20" fmla="*/ 765 w 850"/>
              <a:gd name="T21" fmla="*/ 41 h 845"/>
              <a:gd name="T22" fmla="*/ 791 w 850"/>
              <a:gd name="T23" fmla="*/ 47 h 845"/>
              <a:gd name="T24" fmla="*/ 833 w 850"/>
              <a:gd name="T25" fmla="*/ 108 h 845"/>
              <a:gd name="T26" fmla="*/ 833 w 850"/>
              <a:gd name="T27" fmla="*/ 166 h 845"/>
              <a:gd name="T28" fmla="*/ 781 w 850"/>
              <a:gd name="T29" fmla="*/ 243 h 845"/>
              <a:gd name="T30" fmla="*/ 761 w 850"/>
              <a:gd name="T31" fmla="*/ 315 h 845"/>
              <a:gd name="T32" fmla="*/ 740 w 850"/>
              <a:gd name="T33" fmla="*/ 357 h 845"/>
              <a:gd name="T34" fmla="*/ 761 w 850"/>
              <a:gd name="T35" fmla="*/ 394 h 845"/>
              <a:gd name="T36" fmla="*/ 765 w 850"/>
              <a:gd name="T37" fmla="*/ 440 h 845"/>
              <a:gd name="T38" fmla="*/ 765 w 850"/>
              <a:gd name="T39" fmla="*/ 517 h 845"/>
              <a:gd name="T40" fmla="*/ 828 w 850"/>
              <a:gd name="T41" fmla="*/ 611 h 845"/>
              <a:gd name="T42" fmla="*/ 734 w 850"/>
              <a:gd name="T43" fmla="*/ 652 h 845"/>
              <a:gd name="T44" fmla="*/ 724 w 850"/>
              <a:gd name="T45" fmla="*/ 709 h 845"/>
              <a:gd name="T46" fmla="*/ 709 w 850"/>
              <a:gd name="T47" fmla="*/ 766 h 845"/>
              <a:gd name="T48" fmla="*/ 761 w 850"/>
              <a:gd name="T49" fmla="*/ 803 h 845"/>
              <a:gd name="T50" fmla="*/ 765 w 850"/>
              <a:gd name="T51" fmla="*/ 844 h 845"/>
              <a:gd name="T52" fmla="*/ 734 w 850"/>
              <a:gd name="T53" fmla="*/ 828 h 845"/>
              <a:gd name="T54" fmla="*/ 657 w 850"/>
              <a:gd name="T55" fmla="*/ 760 h 845"/>
              <a:gd name="T56" fmla="*/ 631 w 850"/>
              <a:gd name="T57" fmla="*/ 776 h 845"/>
              <a:gd name="T58" fmla="*/ 574 w 850"/>
              <a:gd name="T59" fmla="*/ 735 h 845"/>
              <a:gd name="T60" fmla="*/ 517 w 850"/>
              <a:gd name="T61" fmla="*/ 725 h 845"/>
              <a:gd name="T62" fmla="*/ 476 w 850"/>
              <a:gd name="T63" fmla="*/ 735 h 845"/>
              <a:gd name="T64" fmla="*/ 440 w 850"/>
              <a:gd name="T65" fmla="*/ 735 h 845"/>
              <a:gd name="T66" fmla="*/ 434 w 850"/>
              <a:gd name="T67" fmla="*/ 678 h 845"/>
              <a:gd name="T68" fmla="*/ 424 w 850"/>
              <a:gd name="T69" fmla="*/ 600 h 845"/>
              <a:gd name="T70" fmla="*/ 372 w 850"/>
              <a:gd name="T71" fmla="*/ 543 h 845"/>
              <a:gd name="T72" fmla="*/ 325 w 850"/>
              <a:gd name="T73" fmla="*/ 574 h 845"/>
              <a:gd name="T74" fmla="*/ 279 w 850"/>
              <a:gd name="T75" fmla="*/ 590 h 845"/>
              <a:gd name="T76" fmla="*/ 206 w 850"/>
              <a:gd name="T77" fmla="*/ 559 h 845"/>
              <a:gd name="T78" fmla="*/ 196 w 850"/>
              <a:gd name="T79" fmla="*/ 523 h 845"/>
              <a:gd name="T80" fmla="*/ 82 w 850"/>
              <a:gd name="T81" fmla="*/ 502 h 845"/>
              <a:gd name="T82" fmla="*/ 31 w 850"/>
              <a:gd name="T83" fmla="*/ 502 h 845"/>
              <a:gd name="T84" fmla="*/ 15 w 850"/>
              <a:gd name="T85" fmla="*/ 492 h 845"/>
              <a:gd name="T86" fmla="*/ 31 w 850"/>
              <a:gd name="T87" fmla="*/ 440 h 845"/>
              <a:gd name="T88" fmla="*/ 61 w 850"/>
              <a:gd name="T89" fmla="*/ 450 h 845"/>
              <a:gd name="T90" fmla="*/ 98 w 850"/>
              <a:gd name="T91" fmla="*/ 440 h 845"/>
              <a:gd name="T92" fmla="*/ 129 w 850"/>
              <a:gd name="T93" fmla="*/ 435 h 845"/>
              <a:gd name="T94" fmla="*/ 170 w 850"/>
              <a:gd name="T95" fmla="*/ 382 h 845"/>
              <a:gd name="T96" fmla="*/ 192 w 850"/>
              <a:gd name="T97" fmla="*/ 315 h 845"/>
              <a:gd name="T98" fmla="*/ 222 w 850"/>
              <a:gd name="T99" fmla="*/ 284 h 845"/>
              <a:gd name="T100" fmla="*/ 248 w 850"/>
              <a:gd name="T101" fmla="*/ 223 h 845"/>
              <a:gd name="T102" fmla="*/ 258 w 850"/>
              <a:gd name="T103" fmla="*/ 150 h 845"/>
              <a:gd name="T104" fmla="*/ 279 w 850"/>
              <a:gd name="T105" fmla="*/ 72 h 8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0"/>
              <a:gd name="T160" fmla="*/ 0 h 845"/>
              <a:gd name="T161" fmla="*/ 850 w 850"/>
              <a:gd name="T162" fmla="*/ 845 h 8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0" h="845">
                <a:moveTo>
                  <a:pt x="279" y="72"/>
                </a:moveTo>
                <a:lnTo>
                  <a:pt x="279" y="47"/>
                </a:lnTo>
                <a:lnTo>
                  <a:pt x="279" y="41"/>
                </a:lnTo>
                <a:lnTo>
                  <a:pt x="300" y="26"/>
                </a:lnTo>
                <a:lnTo>
                  <a:pt x="325" y="6"/>
                </a:lnTo>
                <a:lnTo>
                  <a:pt x="356" y="31"/>
                </a:lnTo>
                <a:lnTo>
                  <a:pt x="382" y="41"/>
                </a:lnTo>
                <a:lnTo>
                  <a:pt x="409" y="47"/>
                </a:lnTo>
                <a:lnTo>
                  <a:pt x="434" y="47"/>
                </a:lnTo>
                <a:lnTo>
                  <a:pt x="450" y="57"/>
                </a:lnTo>
                <a:lnTo>
                  <a:pt x="466" y="31"/>
                </a:lnTo>
                <a:lnTo>
                  <a:pt x="476" y="31"/>
                </a:lnTo>
                <a:lnTo>
                  <a:pt x="501" y="31"/>
                </a:lnTo>
                <a:lnTo>
                  <a:pt x="517" y="26"/>
                </a:lnTo>
                <a:lnTo>
                  <a:pt x="543" y="16"/>
                </a:lnTo>
                <a:lnTo>
                  <a:pt x="558" y="16"/>
                </a:lnTo>
                <a:lnTo>
                  <a:pt x="574" y="16"/>
                </a:lnTo>
                <a:lnTo>
                  <a:pt x="585" y="6"/>
                </a:lnTo>
                <a:lnTo>
                  <a:pt x="589" y="0"/>
                </a:lnTo>
                <a:lnTo>
                  <a:pt x="610" y="6"/>
                </a:lnTo>
                <a:lnTo>
                  <a:pt x="626" y="6"/>
                </a:lnTo>
                <a:lnTo>
                  <a:pt x="631" y="16"/>
                </a:lnTo>
                <a:lnTo>
                  <a:pt x="652" y="16"/>
                </a:lnTo>
                <a:lnTo>
                  <a:pt x="657" y="6"/>
                </a:lnTo>
                <a:lnTo>
                  <a:pt x="673" y="6"/>
                </a:lnTo>
                <a:lnTo>
                  <a:pt x="693" y="16"/>
                </a:lnTo>
                <a:lnTo>
                  <a:pt x="693" y="31"/>
                </a:lnTo>
                <a:lnTo>
                  <a:pt x="709" y="41"/>
                </a:lnTo>
                <a:lnTo>
                  <a:pt x="724" y="47"/>
                </a:lnTo>
                <a:lnTo>
                  <a:pt x="734" y="41"/>
                </a:lnTo>
                <a:lnTo>
                  <a:pt x="740" y="31"/>
                </a:lnTo>
                <a:lnTo>
                  <a:pt x="740" y="41"/>
                </a:lnTo>
                <a:lnTo>
                  <a:pt x="765" y="41"/>
                </a:lnTo>
                <a:lnTo>
                  <a:pt x="765" y="31"/>
                </a:lnTo>
                <a:lnTo>
                  <a:pt x="775" y="31"/>
                </a:lnTo>
                <a:lnTo>
                  <a:pt x="791" y="47"/>
                </a:lnTo>
                <a:lnTo>
                  <a:pt x="828" y="72"/>
                </a:lnTo>
                <a:lnTo>
                  <a:pt x="833" y="88"/>
                </a:lnTo>
                <a:lnTo>
                  <a:pt x="833" y="108"/>
                </a:lnTo>
                <a:lnTo>
                  <a:pt x="833" y="124"/>
                </a:lnTo>
                <a:lnTo>
                  <a:pt x="849" y="150"/>
                </a:lnTo>
                <a:lnTo>
                  <a:pt x="833" y="166"/>
                </a:lnTo>
                <a:lnTo>
                  <a:pt x="807" y="192"/>
                </a:lnTo>
                <a:lnTo>
                  <a:pt x="791" y="217"/>
                </a:lnTo>
                <a:lnTo>
                  <a:pt x="781" y="243"/>
                </a:lnTo>
                <a:lnTo>
                  <a:pt x="775" y="300"/>
                </a:lnTo>
                <a:lnTo>
                  <a:pt x="775" y="305"/>
                </a:lnTo>
                <a:lnTo>
                  <a:pt x="761" y="315"/>
                </a:lnTo>
                <a:lnTo>
                  <a:pt x="750" y="341"/>
                </a:lnTo>
                <a:lnTo>
                  <a:pt x="740" y="352"/>
                </a:lnTo>
                <a:lnTo>
                  <a:pt x="740" y="357"/>
                </a:lnTo>
                <a:lnTo>
                  <a:pt x="750" y="372"/>
                </a:lnTo>
                <a:lnTo>
                  <a:pt x="761" y="382"/>
                </a:lnTo>
                <a:lnTo>
                  <a:pt x="761" y="394"/>
                </a:lnTo>
                <a:lnTo>
                  <a:pt x="761" y="409"/>
                </a:lnTo>
                <a:lnTo>
                  <a:pt x="765" y="435"/>
                </a:lnTo>
                <a:lnTo>
                  <a:pt x="765" y="440"/>
                </a:lnTo>
                <a:lnTo>
                  <a:pt x="765" y="460"/>
                </a:lnTo>
                <a:lnTo>
                  <a:pt x="765" y="482"/>
                </a:lnTo>
                <a:lnTo>
                  <a:pt x="765" y="517"/>
                </a:lnTo>
                <a:lnTo>
                  <a:pt x="781" y="543"/>
                </a:lnTo>
                <a:lnTo>
                  <a:pt x="807" y="570"/>
                </a:lnTo>
                <a:lnTo>
                  <a:pt x="828" y="611"/>
                </a:lnTo>
                <a:lnTo>
                  <a:pt x="740" y="615"/>
                </a:lnTo>
                <a:lnTo>
                  <a:pt x="740" y="627"/>
                </a:lnTo>
                <a:lnTo>
                  <a:pt x="734" y="652"/>
                </a:lnTo>
                <a:lnTo>
                  <a:pt x="719" y="668"/>
                </a:lnTo>
                <a:lnTo>
                  <a:pt x="724" y="678"/>
                </a:lnTo>
                <a:lnTo>
                  <a:pt x="724" y="709"/>
                </a:lnTo>
                <a:lnTo>
                  <a:pt x="719" y="725"/>
                </a:lnTo>
                <a:lnTo>
                  <a:pt x="719" y="745"/>
                </a:lnTo>
                <a:lnTo>
                  <a:pt x="709" y="766"/>
                </a:lnTo>
                <a:lnTo>
                  <a:pt x="719" y="776"/>
                </a:lnTo>
                <a:lnTo>
                  <a:pt x="740" y="791"/>
                </a:lnTo>
                <a:lnTo>
                  <a:pt x="761" y="803"/>
                </a:lnTo>
                <a:lnTo>
                  <a:pt x="761" y="791"/>
                </a:lnTo>
                <a:lnTo>
                  <a:pt x="775" y="791"/>
                </a:lnTo>
                <a:lnTo>
                  <a:pt x="765" y="844"/>
                </a:lnTo>
                <a:lnTo>
                  <a:pt x="765" y="833"/>
                </a:lnTo>
                <a:lnTo>
                  <a:pt x="740" y="844"/>
                </a:lnTo>
                <a:lnTo>
                  <a:pt x="734" y="828"/>
                </a:lnTo>
                <a:lnTo>
                  <a:pt x="709" y="791"/>
                </a:lnTo>
                <a:lnTo>
                  <a:pt x="683" y="791"/>
                </a:lnTo>
                <a:lnTo>
                  <a:pt x="657" y="760"/>
                </a:lnTo>
                <a:lnTo>
                  <a:pt x="652" y="760"/>
                </a:lnTo>
                <a:lnTo>
                  <a:pt x="652" y="776"/>
                </a:lnTo>
                <a:lnTo>
                  <a:pt x="631" y="776"/>
                </a:lnTo>
                <a:lnTo>
                  <a:pt x="615" y="776"/>
                </a:lnTo>
                <a:lnTo>
                  <a:pt x="585" y="760"/>
                </a:lnTo>
                <a:lnTo>
                  <a:pt x="574" y="735"/>
                </a:lnTo>
                <a:lnTo>
                  <a:pt x="543" y="760"/>
                </a:lnTo>
                <a:lnTo>
                  <a:pt x="533" y="735"/>
                </a:lnTo>
                <a:lnTo>
                  <a:pt x="517" y="725"/>
                </a:lnTo>
                <a:lnTo>
                  <a:pt x="517" y="735"/>
                </a:lnTo>
                <a:lnTo>
                  <a:pt x="501" y="725"/>
                </a:lnTo>
                <a:lnTo>
                  <a:pt x="476" y="735"/>
                </a:lnTo>
                <a:lnTo>
                  <a:pt x="455" y="735"/>
                </a:lnTo>
                <a:lnTo>
                  <a:pt x="450" y="745"/>
                </a:lnTo>
                <a:lnTo>
                  <a:pt x="440" y="735"/>
                </a:lnTo>
                <a:lnTo>
                  <a:pt x="440" y="719"/>
                </a:lnTo>
                <a:lnTo>
                  <a:pt x="440" y="683"/>
                </a:lnTo>
                <a:lnTo>
                  <a:pt x="434" y="678"/>
                </a:lnTo>
                <a:lnTo>
                  <a:pt x="413" y="658"/>
                </a:lnTo>
                <a:lnTo>
                  <a:pt x="434" y="627"/>
                </a:lnTo>
                <a:lnTo>
                  <a:pt x="424" y="600"/>
                </a:lnTo>
                <a:lnTo>
                  <a:pt x="413" y="570"/>
                </a:lnTo>
                <a:lnTo>
                  <a:pt x="372" y="570"/>
                </a:lnTo>
                <a:lnTo>
                  <a:pt x="372" y="543"/>
                </a:lnTo>
                <a:lnTo>
                  <a:pt x="346" y="548"/>
                </a:lnTo>
                <a:lnTo>
                  <a:pt x="325" y="559"/>
                </a:lnTo>
                <a:lnTo>
                  <a:pt x="325" y="574"/>
                </a:lnTo>
                <a:lnTo>
                  <a:pt x="315" y="574"/>
                </a:lnTo>
                <a:lnTo>
                  <a:pt x="315" y="590"/>
                </a:lnTo>
                <a:lnTo>
                  <a:pt x="279" y="590"/>
                </a:lnTo>
                <a:lnTo>
                  <a:pt x="274" y="600"/>
                </a:lnTo>
                <a:lnTo>
                  <a:pt x="233" y="600"/>
                </a:lnTo>
                <a:lnTo>
                  <a:pt x="206" y="559"/>
                </a:lnTo>
                <a:lnTo>
                  <a:pt x="206" y="548"/>
                </a:lnTo>
                <a:lnTo>
                  <a:pt x="196" y="533"/>
                </a:lnTo>
                <a:lnTo>
                  <a:pt x="196" y="523"/>
                </a:lnTo>
                <a:lnTo>
                  <a:pt x="192" y="502"/>
                </a:lnTo>
                <a:lnTo>
                  <a:pt x="165" y="502"/>
                </a:lnTo>
                <a:lnTo>
                  <a:pt x="82" y="502"/>
                </a:lnTo>
                <a:lnTo>
                  <a:pt x="61" y="507"/>
                </a:lnTo>
                <a:lnTo>
                  <a:pt x="46" y="502"/>
                </a:lnTo>
                <a:lnTo>
                  <a:pt x="31" y="502"/>
                </a:lnTo>
                <a:lnTo>
                  <a:pt x="3" y="502"/>
                </a:lnTo>
                <a:lnTo>
                  <a:pt x="0" y="492"/>
                </a:lnTo>
                <a:lnTo>
                  <a:pt x="15" y="492"/>
                </a:lnTo>
                <a:lnTo>
                  <a:pt x="15" y="466"/>
                </a:lnTo>
                <a:lnTo>
                  <a:pt x="31" y="450"/>
                </a:lnTo>
                <a:lnTo>
                  <a:pt x="31" y="440"/>
                </a:lnTo>
                <a:lnTo>
                  <a:pt x="41" y="440"/>
                </a:lnTo>
                <a:lnTo>
                  <a:pt x="46" y="450"/>
                </a:lnTo>
                <a:lnTo>
                  <a:pt x="61" y="450"/>
                </a:lnTo>
                <a:lnTo>
                  <a:pt x="72" y="435"/>
                </a:lnTo>
                <a:lnTo>
                  <a:pt x="88" y="435"/>
                </a:lnTo>
                <a:lnTo>
                  <a:pt x="98" y="440"/>
                </a:lnTo>
                <a:lnTo>
                  <a:pt x="108" y="460"/>
                </a:lnTo>
                <a:lnTo>
                  <a:pt x="124" y="440"/>
                </a:lnTo>
                <a:lnTo>
                  <a:pt x="129" y="435"/>
                </a:lnTo>
                <a:lnTo>
                  <a:pt x="149" y="425"/>
                </a:lnTo>
                <a:lnTo>
                  <a:pt x="165" y="409"/>
                </a:lnTo>
                <a:lnTo>
                  <a:pt x="170" y="382"/>
                </a:lnTo>
                <a:lnTo>
                  <a:pt x="170" y="357"/>
                </a:lnTo>
                <a:lnTo>
                  <a:pt x="170" y="331"/>
                </a:lnTo>
                <a:lnTo>
                  <a:pt x="192" y="315"/>
                </a:lnTo>
                <a:lnTo>
                  <a:pt x="196" y="305"/>
                </a:lnTo>
                <a:lnTo>
                  <a:pt x="206" y="284"/>
                </a:lnTo>
                <a:lnTo>
                  <a:pt x="222" y="284"/>
                </a:lnTo>
                <a:lnTo>
                  <a:pt x="248" y="259"/>
                </a:lnTo>
                <a:lnTo>
                  <a:pt x="248" y="243"/>
                </a:lnTo>
                <a:lnTo>
                  <a:pt x="248" y="223"/>
                </a:lnTo>
                <a:lnTo>
                  <a:pt x="248" y="196"/>
                </a:lnTo>
                <a:lnTo>
                  <a:pt x="258" y="176"/>
                </a:lnTo>
                <a:lnTo>
                  <a:pt x="258" y="150"/>
                </a:lnTo>
                <a:lnTo>
                  <a:pt x="274" y="114"/>
                </a:lnTo>
                <a:lnTo>
                  <a:pt x="279" y="98"/>
                </a:lnTo>
                <a:lnTo>
                  <a:pt x="279" y="72"/>
                </a:lnTo>
              </a:path>
            </a:pathLst>
          </a:custGeom>
          <a:solidFill>
            <a:srgbClr val="92D050"/>
          </a:solidFill>
          <a:ln w="3240">
            <a:solidFill>
              <a:schemeClr val="tx1"/>
            </a:solidFill>
            <a:round/>
            <a:headEnd/>
            <a:tailEnd/>
          </a:ln>
        </p:spPr>
        <p:txBody>
          <a:bodyPr wrap="none" anchor="ctr"/>
          <a:lstStyle/>
          <a:p>
            <a:pPr>
              <a:defRPr/>
            </a:pPr>
            <a:endParaRPr lang="fr-FR"/>
          </a:p>
        </p:txBody>
      </p:sp>
      <p:sp>
        <p:nvSpPr>
          <p:cNvPr id="305" name="ZoneTexte 304">
            <a:extLst>
              <a:ext uri="{FF2B5EF4-FFF2-40B4-BE49-F238E27FC236}">
                <a16:creationId xmlns:a16="http://schemas.microsoft.com/office/drawing/2014/main" id="{E0370940-C3A1-474F-8D12-1E3C464D3FF9}"/>
              </a:ext>
            </a:extLst>
          </p:cNvPr>
          <p:cNvSpPr txBox="1"/>
          <p:nvPr/>
        </p:nvSpPr>
        <p:spPr>
          <a:xfrm>
            <a:off x="4984775" y="4657553"/>
            <a:ext cx="707054" cy="369332"/>
          </a:xfrm>
          <a:prstGeom prst="rect">
            <a:avLst/>
          </a:prstGeom>
          <a:noFill/>
        </p:spPr>
        <p:txBody>
          <a:bodyPr wrap="square" rtlCol="0">
            <a:spAutoFit/>
          </a:bodyPr>
          <a:lstStyle/>
          <a:p>
            <a:pPr algn="ctr"/>
            <a:r>
              <a:rPr lang="fr-FR" dirty="0">
                <a:latin typeface="Verdana" panose="020B0604030504040204" pitchFamily="34" charset="0"/>
                <a:ea typeface="Verdana" panose="020B0604030504040204" pitchFamily="34" charset="0"/>
                <a:cs typeface="Verdana" panose="020B0604030504040204" pitchFamily="34" charset="0"/>
              </a:rPr>
              <a:t>RDC</a:t>
            </a:r>
          </a:p>
        </p:txBody>
      </p:sp>
      <p:sp>
        <p:nvSpPr>
          <p:cNvPr id="306" name="Freeform 252" descr="Diagonales larges vers le bas">
            <a:extLst>
              <a:ext uri="{FF2B5EF4-FFF2-40B4-BE49-F238E27FC236}">
                <a16:creationId xmlns:a16="http://schemas.microsoft.com/office/drawing/2014/main" id="{8FB1F3DF-C6E3-404A-9A01-565D04CA2AEC}"/>
              </a:ext>
            </a:extLst>
          </p:cNvPr>
          <p:cNvSpPr>
            <a:spLocks noChangeArrowheads="1"/>
          </p:cNvSpPr>
          <p:nvPr/>
        </p:nvSpPr>
        <p:spPr bwMode="auto">
          <a:xfrm>
            <a:off x="4561200" y="3164400"/>
            <a:ext cx="331647" cy="311919"/>
          </a:xfrm>
          <a:custGeom>
            <a:avLst/>
            <a:gdLst>
              <a:gd name="T0" fmla="*/ 311 w 540"/>
              <a:gd name="T1" fmla="*/ 11 h 488"/>
              <a:gd name="T2" fmla="*/ 337 w 540"/>
              <a:gd name="T3" fmla="*/ 11 h 488"/>
              <a:gd name="T4" fmla="*/ 353 w 540"/>
              <a:gd name="T5" fmla="*/ 37 h 488"/>
              <a:gd name="T6" fmla="*/ 394 w 540"/>
              <a:gd name="T7" fmla="*/ 52 h 488"/>
              <a:gd name="T8" fmla="*/ 431 w 540"/>
              <a:gd name="T9" fmla="*/ 88 h 488"/>
              <a:gd name="T10" fmla="*/ 456 w 540"/>
              <a:gd name="T11" fmla="*/ 88 h 488"/>
              <a:gd name="T12" fmla="*/ 513 w 540"/>
              <a:gd name="T13" fmla="*/ 109 h 488"/>
              <a:gd name="T14" fmla="*/ 524 w 540"/>
              <a:gd name="T15" fmla="*/ 145 h 488"/>
              <a:gd name="T16" fmla="*/ 503 w 540"/>
              <a:gd name="T17" fmla="*/ 202 h 488"/>
              <a:gd name="T18" fmla="*/ 488 w 540"/>
              <a:gd name="T19" fmla="*/ 217 h 488"/>
              <a:gd name="T20" fmla="*/ 456 w 540"/>
              <a:gd name="T21" fmla="*/ 264 h 488"/>
              <a:gd name="T22" fmla="*/ 472 w 540"/>
              <a:gd name="T23" fmla="*/ 264 h 488"/>
              <a:gd name="T24" fmla="*/ 498 w 540"/>
              <a:gd name="T25" fmla="*/ 295 h 488"/>
              <a:gd name="T26" fmla="*/ 498 w 540"/>
              <a:gd name="T27" fmla="*/ 336 h 488"/>
              <a:gd name="T28" fmla="*/ 488 w 540"/>
              <a:gd name="T29" fmla="*/ 347 h 488"/>
              <a:gd name="T30" fmla="*/ 513 w 540"/>
              <a:gd name="T31" fmla="*/ 393 h 488"/>
              <a:gd name="T32" fmla="*/ 524 w 540"/>
              <a:gd name="T33" fmla="*/ 403 h 488"/>
              <a:gd name="T34" fmla="*/ 513 w 540"/>
              <a:gd name="T35" fmla="*/ 419 h 488"/>
              <a:gd name="T36" fmla="*/ 503 w 540"/>
              <a:gd name="T37" fmla="*/ 419 h 488"/>
              <a:gd name="T38" fmla="*/ 488 w 540"/>
              <a:gd name="T39" fmla="*/ 430 h 488"/>
              <a:gd name="T40" fmla="*/ 472 w 540"/>
              <a:gd name="T41" fmla="*/ 456 h 488"/>
              <a:gd name="T42" fmla="*/ 421 w 540"/>
              <a:gd name="T43" fmla="*/ 446 h 488"/>
              <a:gd name="T44" fmla="*/ 405 w 540"/>
              <a:gd name="T45" fmla="*/ 435 h 488"/>
              <a:gd name="T46" fmla="*/ 389 w 540"/>
              <a:gd name="T47" fmla="*/ 430 h 488"/>
              <a:gd name="T48" fmla="*/ 363 w 540"/>
              <a:gd name="T49" fmla="*/ 430 h 488"/>
              <a:gd name="T50" fmla="*/ 327 w 540"/>
              <a:gd name="T51" fmla="*/ 456 h 488"/>
              <a:gd name="T52" fmla="*/ 311 w 540"/>
              <a:gd name="T53" fmla="*/ 487 h 488"/>
              <a:gd name="T54" fmla="*/ 254 w 540"/>
              <a:gd name="T55" fmla="*/ 471 h 488"/>
              <a:gd name="T56" fmla="*/ 229 w 540"/>
              <a:gd name="T57" fmla="*/ 471 h 488"/>
              <a:gd name="T58" fmla="*/ 145 w 540"/>
              <a:gd name="T59" fmla="*/ 456 h 488"/>
              <a:gd name="T60" fmla="*/ 145 w 540"/>
              <a:gd name="T61" fmla="*/ 373 h 488"/>
              <a:gd name="T62" fmla="*/ 145 w 540"/>
              <a:gd name="T63" fmla="*/ 352 h 488"/>
              <a:gd name="T64" fmla="*/ 172 w 540"/>
              <a:gd name="T65" fmla="*/ 336 h 488"/>
              <a:gd name="T66" fmla="*/ 145 w 540"/>
              <a:gd name="T67" fmla="*/ 305 h 488"/>
              <a:gd name="T68" fmla="*/ 109 w 540"/>
              <a:gd name="T69" fmla="*/ 244 h 488"/>
              <a:gd name="T70" fmla="*/ 94 w 540"/>
              <a:gd name="T71" fmla="*/ 213 h 488"/>
              <a:gd name="T72" fmla="*/ 21 w 540"/>
              <a:gd name="T73" fmla="*/ 186 h 488"/>
              <a:gd name="T74" fmla="*/ 21 w 540"/>
              <a:gd name="T75" fmla="*/ 172 h 488"/>
              <a:gd name="T76" fmla="*/ 27 w 540"/>
              <a:gd name="T77" fmla="*/ 160 h 488"/>
              <a:gd name="T78" fmla="*/ 0 w 540"/>
              <a:gd name="T79" fmla="*/ 156 h 488"/>
              <a:gd name="T80" fmla="*/ 37 w 540"/>
              <a:gd name="T81" fmla="*/ 135 h 488"/>
              <a:gd name="T82" fmla="*/ 68 w 540"/>
              <a:gd name="T83" fmla="*/ 135 h 488"/>
              <a:gd name="T84" fmla="*/ 104 w 540"/>
              <a:gd name="T85" fmla="*/ 145 h 488"/>
              <a:gd name="T86" fmla="*/ 135 w 540"/>
              <a:gd name="T87" fmla="*/ 145 h 488"/>
              <a:gd name="T88" fmla="*/ 119 w 540"/>
              <a:gd name="T89" fmla="*/ 78 h 488"/>
              <a:gd name="T90" fmla="*/ 151 w 540"/>
              <a:gd name="T91" fmla="*/ 78 h 488"/>
              <a:gd name="T92" fmla="*/ 172 w 540"/>
              <a:gd name="T93" fmla="*/ 104 h 488"/>
              <a:gd name="T94" fmla="*/ 202 w 540"/>
              <a:gd name="T95" fmla="*/ 88 h 488"/>
              <a:gd name="T96" fmla="*/ 254 w 540"/>
              <a:gd name="T97" fmla="*/ 68 h 488"/>
              <a:gd name="T98" fmla="*/ 260 w 540"/>
              <a:gd name="T99" fmla="*/ 11 h 488"/>
              <a:gd name="T100" fmla="*/ 311 w 540"/>
              <a:gd name="T101" fmla="*/ 0 h 4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0"/>
              <a:gd name="T154" fmla="*/ 0 h 488"/>
              <a:gd name="T155" fmla="*/ 540 w 540"/>
              <a:gd name="T156" fmla="*/ 488 h 4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0" h="488">
                <a:moveTo>
                  <a:pt x="311" y="0"/>
                </a:moveTo>
                <a:lnTo>
                  <a:pt x="311" y="11"/>
                </a:lnTo>
                <a:lnTo>
                  <a:pt x="327" y="21"/>
                </a:lnTo>
                <a:lnTo>
                  <a:pt x="337" y="11"/>
                </a:lnTo>
                <a:lnTo>
                  <a:pt x="348" y="27"/>
                </a:lnTo>
                <a:lnTo>
                  <a:pt x="353" y="37"/>
                </a:lnTo>
                <a:lnTo>
                  <a:pt x="389" y="68"/>
                </a:lnTo>
                <a:lnTo>
                  <a:pt x="394" y="52"/>
                </a:lnTo>
                <a:lnTo>
                  <a:pt x="405" y="78"/>
                </a:lnTo>
                <a:lnTo>
                  <a:pt x="431" y="88"/>
                </a:lnTo>
                <a:lnTo>
                  <a:pt x="436" y="88"/>
                </a:lnTo>
                <a:lnTo>
                  <a:pt x="456" y="88"/>
                </a:lnTo>
                <a:lnTo>
                  <a:pt x="472" y="88"/>
                </a:lnTo>
                <a:lnTo>
                  <a:pt x="513" y="109"/>
                </a:lnTo>
                <a:lnTo>
                  <a:pt x="539" y="119"/>
                </a:lnTo>
                <a:lnTo>
                  <a:pt x="524" y="145"/>
                </a:lnTo>
                <a:lnTo>
                  <a:pt x="503" y="176"/>
                </a:lnTo>
                <a:lnTo>
                  <a:pt x="503" y="202"/>
                </a:lnTo>
                <a:lnTo>
                  <a:pt x="488" y="202"/>
                </a:lnTo>
                <a:lnTo>
                  <a:pt x="488" y="217"/>
                </a:lnTo>
                <a:lnTo>
                  <a:pt x="472" y="238"/>
                </a:lnTo>
                <a:lnTo>
                  <a:pt x="456" y="264"/>
                </a:lnTo>
                <a:lnTo>
                  <a:pt x="456" y="270"/>
                </a:lnTo>
                <a:lnTo>
                  <a:pt x="472" y="264"/>
                </a:lnTo>
                <a:lnTo>
                  <a:pt x="488" y="280"/>
                </a:lnTo>
                <a:lnTo>
                  <a:pt x="498" y="295"/>
                </a:lnTo>
                <a:lnTo>
                  <a:pt x="488" y="295"/>
                </a:lnTo>
                <a:lnTo>
                  <a:pt x="498" y="336"/>
                </a:lnTo>
                <a:lnTo>
                  <a:pt x="478" y="336"/>
                </a:lnTo>
                <a:lnTo>
                  <a:pt x="488" y="347"/>
                </a:lnTo>
                <a:lnTo>
                  <a:pt x="498" y="389"/>
                </a:lnTo>
                <a:lnTo>
                  <a:pt x="513" y="393"/>
                </a:lnTo>
                <a:lnTo>
                  <a:pt x="529" y="393"/>
                </a:lnTo>
                <a:lnTo>
                  <a:pt x="524" y="403"/>
                </a:lnTo>
                <a:lnTo>
                  <a:pt x="524" y="414"/>
                </a:lnTo>
                <a:lnTo>
                  <a:pt x="513" y="419"/>
                </a:lnTo>
                <a:lnTo>
                  <a:pt x="503" y="414"/>
                </a:lnTo>
                <a:lnTo>
                  <a:pt x="503" y="419"/>
                </a:lnTo>
                <a:lnTo>
                  <a:pt x="503" y="430"/>
                </a:lnTo>
                <a:lnTo>
                  <a:pt x="488" y="430"/>
                </a:lnTo>
                <a:lnTo>
                  <a:pt x="472" y="435"/>
                </a:lnTo>
                <a:lnTo>
                  <a:pt x="472" y="456"/>
                </a:lnTo>
                <a:lnTo>
                  <a:pt x="436" y="456"/>
                </a:lnTo>
                <a:lnTo>
                  <a:pt x="421" y="446"/>
                </a:lnTo>
                <a:lnTo>
                  <a:pt x="415" y="435"/>
                </a:lnTo>
                <a:lnTo>
                  <a:pt x="405" y="435"/>
                </a:lnTo>
                <a:lnTo>
                  <a:pt x="389" y="435"/>
                </a:lnTo>
                <a:lnTo>
                  <a:pt x="389" y="430"/>
                </a:lnTo>
                <a:lnTo>
                  <a:pt x="368" y="430"/>
                </a:lnTo>
                <a:lnTo>
                  <a:pt x="363" y="430"/>
                </a:lnTo>
                <a:lnTo>
                  <a:pt x="353" y="435"/>
                </a:lnTo>
                <a:lnTo>
                  <a:pt x="327" y="456"/>
                </a:lnTo>
                <a:lnTo>
                  <a:pt x="327" y="481"/>
                </a:lnTo>
                <a:lnTo>
                  <a:pt x="311" y="487"/>
                </a:lnTo>
                <a:lnTo>
                  <a:pt x="286" y="481"/>
                </a:lnTo>
                <a:lnTo>
                  <a:pt x="254" y="471"/>
                </a:lnTo>
                <a:lnTo>
                  <a:pt x="229" y="461"/>
                </a:lnTo>
                <a:lnTo>
                  <a:pt x="229" y="471"/>
                </a:lnTo>
                <a:lnTo>
                  <a:pt x="202" y="471"/>
                </a:lnTo>
                <a:lnTo>
                  <a:pt x="145" y="456"/>
                </a:lnTo>
                <a:lnTo>
                  <a:pt x="129" y="430"/>
                </a:lnTo>
                <a:lnTo>
                  <a:pt x="145" y="373"/>
                </a:lnTo>
                <a:lnTo>
                  <a:pt x="151" y="362"/>
                </a:lnTo>
                <a:lnTo>
                  <a:pt x="145" y="352"/>
                </a:lnTo>
                <a:lnTo>
                  <a:pt x="151" y="311"/>
                </a:lnTo>
                <a:lnTo>
                  <a:pt x="172" y="336"/>
                </a:lnTo>
                <a:lnTo>
                  <a:pt x="161" y="311"/>
                </a:lnTo>
                <a:lnTo>
                  <a:pt x="145" y="305"/>
                </a:lnTo>
                <a:lnTo>
                  <a:pt x="145" y="280"/>
                </a:lnTo>
                <a:lnTo>
                  <a:pt x="109" y="244"/>
                </a:lnTo>
                <a:lnTo>
                  <a:pt x="109" y="217"/>
                </a:lnTo>
                <a:lnTo>
                  <a:pt x="94" y="213"/>
                </a:lnTo>
                <a:lnTo>
                  <a:pt x="68" y="202"/>
                </a:lnTo>
                <a:lnTo>
                  <a:pt x="21" y="186"/>
                </a:lnTo>
                <a:lnTo>
                  <a:pt x="11" y="172"/>
                </a:lnTo>
                <a:lnTo>
                  <a:pt x="21" y="172"/>
                </a:lnTo>
                <a:lnTo>
                  <a:pt x="11" y="160"/>
                </a:lnTo>
                <a:lnTo>
                  <a:pt x="27" y="160"/>
                </a:lnTo>
                <a:lnTo>
                  <a:pt x="21" y="156"/>
                </a:lnTo>
                <a:lnTo>
                  <a:pt x="0" y="156"/>
                </a:lnTo>
                <a:lnTo>
                  <a:pt x="11" y="145"/>
                </a:lnTo>
                <a:lnTo>
                  <a:pt x="37" y="135"/>
                </a:lnTo>
                <a:lnTo>
                  <a:pt x="52" y="135"/>
                </a:lnTo>
                <a:lnTo>
                  <a:pt x="68" y="135"/>
                </a:lnTo>
                <a:lnTo>
                  <a:pt x="94" y="156"/>
                </a:lnTo>
                <a:lnTo>
                  <a:pt x="104" y="145"/>
                </a:lnTo>
                <a:lnTo>
                  <a:pt x="119" y="145"/>
                </a:lnTo>
                <a:lnTo>
                  <a:pt x="135" y="145"/>
                </a:lnTo>
                <a:lnTo>
                  <a:pt x="129" y="109"/>
                </a:lnTo>
                <a:lnTo>
                  <a:pt x="119" y="78"/>
                </a:lnTo>
                <a:lnTo>
                  <a:pt x="135" y="78"/>
                </a:lnTo>
                <a:lnTo>
                  <a:pt x="151" y="78"/>
                </a:lnTo>
                <a:lnTo>
                  <a:pt x="151" y="94"/>
                </a:lnTo>
                <a:lnTo>
                  <a:pt x="172" y="104"/>
                </a:lnTo>
                <a:lnTo>
                  <a:pt x="192" y="104"/>
                </a:lnTo>
                <a:lnTo>
                  <a:pt x="202" y="88"/>
                </a:lnTo>
                <a:lnTo>
                  <a:pt x="218" y="78"/>
                </a:lnTo>
                <a:lnTo>
                  <a:pt x="254" y="68"/>
                </a:lnTo>
                <a:lnTo>
                  <a:pt x="260" y="52"/>
                </a:lnTo>
                <a:lnTo>
                  <a:pt x="260" y="11"/>
                </a:lnTo>
                <a:lnTo>
                  <a:pt x="311" y="0"/>
                </a:lnTo>
              </a:path>
            </a:pathLst>
          </a:custGeom>
          <a:solidFill>
            <a:srgbClr val="00B0F0"/>
          </a:solidFill>
          <a:ln w="3240">
            <a:solidFill>
              <a:schemeClr val="tx1"/>
            </a:solidFill>
            <a:round/>
            <a:headEnd/>
            <a:tailEnd/>
          </a:ln>
        </p:spPr>
        <p:txBody>
          <a:bodyPr wrap="none" anchor="ctr"/>
          <a:lstStyle/>
          <a:p>
            <a:pPr>
              <a:defRPr/>
            </a:pPr>
            <a:endParaRPr lang="fr-FR"/>
          </a:p>
        </p:txBody>
      </p:sp>
      <p:sp>
        <p:nvSpPr>
          <p:cNvPr id="307" name="Freeform 6" descr="Diagonales larges vers le bas">
            <a:extLst>
              <a:ext uri="{FF2B5EF4-FFF2-40B4-BE49-F238E27FC236}">
                <a16:creationId xmlns:a16="http://schemas.microsoft.com/office/drawing/2014/main" id="{0AD2EB16-43A6-B644-943C-513684C8D0D8}"/>
              </a:ext>
            </a:extLst>
          </p:cNvPr>
          <p:cNvSpPr>
            <a:spLocks noChangeArrowheads="1"/>
          </p:cNvSpPr>
          <p:nvPr/>
        </p:nvSpPr>
        <p:spPr bwMode="auto">
          <a:xfrm>
            <a:off x="4901464" y="3456000"/>
            <a:ext cx="32244" cy="55986"/>
          </a:xfrm>
          <a:custGeom>
            <a:avLst/>
            <a:gdLst>
              <a:gd name="T0" fmla="*/ 32 w 54"/>
              <a:gd name="T1" fmla="*/ 0 h 89"/>
              <a:gd name="T2" fmla="*/ 43 w 54"/>
              <a:gd name="T3" fmla="*/ 0 h 89"/>
              <a:gd name="T4" fmla="*/ 43 w 54"/>
              <a:gd name="T5" fmla="*/ 6 h 89"/>
              <a:gd name="T6" fmla="*/ 43 w 54"/>
              <a:gd name="T7" fmla="*/ 16 h 89"/>
              <a:gd name="T8" fmla="*/ 53 w 54"/>
              <a:gd name="T9" fmla="*/ 26 h 89"/>
              <a:gd name="T10" fmla="*/ 53 w 54"/>
              <a:gd name="T11" fmla="*/ 41 h 89"/>
              <a:gd name="T12" fmla="*/ 53 w 54"/>
              <a:gd name="T13" fmla="*/ 47 h 89"/>
              <a:gd name="T14" fmla="*/ 43 w 54"/>
              <a:gd name="T15" fmla="*/ 57 h 89"/>
              <a:gd name="T16" fmla="*/ 43 w 54"/>
              <a:gd name="T17" fmla="*/ 67 h 89"/>
              <a:gd name="T18" fmla="*/ 43 w 54"/>
              <a:gd name="T19" fmla="*/ 72 h 89"/>
              <a:gd name="T20" fmla="*/ 32 w 54"/>
              <a:gd name="T21" fmla="*/ 82 h 89"/>
              <a:gd name="T22" fmla="*/ 32 w 54"/>
              <a:gd name="T23" fmla="*/ 88 h 89"/>
              <a:gd name="T24" fmla="*/ 27 w 54"/>
              <a:gd name="T25" fmla="*/ 88 h 89"/>
              <a:gd name="T26" fmla="*/ 16 w 54"/>
              <a:gd name="T27" fmla="*/ 88 h 89"/>
              <a:gd name="T28" fmla="*/ 11 w 54"/>
              <a:gd name="T29" fmla="*/ 82 h 89"/>
              <a:gd name="T30" fmla="*/ 16 w 54"/>
              <a:gd name="T31" fmla="*/ 82 h 89"/>
              <a:gd name="T32" fmla="*/ 16 w 54"/>
              <a:gd name="T33" fmla="*/ 72 h 89"/>
              <a:gd name="T34" fmla="*/ 11 w 54"/>
              <a:gd name="T35" fmla="*/ 72 h 89"/>
              <a:gd name="T36" fmla="*/ 11 w 54"/>
              <a:gd name="T37" fmla="*/ 67 h 89"/>
              <a:gd name="T38" fmla="*/ 0 w 54"/>
              <a:gd name="T39" fmla="*/ 67 h 89"/>
              <a:gd name="T40" fmla="*/ 11 w 54"/>
              <a:gd name="T41" fmla="*/ 57 h 89"/>
              <a:gd name="T42" fmla="*/ 11 w 54"/>
              <a:gd name="T43" fmla="*/ 47 h 89"/>
              <a:gd name="T44" fmla="*/ 0 w 54"/>
              <a:gd name="T45" fmla="*/ 47 h 89"/>
              <a:gd name="T46" fmla="*/ 0 w 54"/>
              <a:gd name="T47" fmla="*/ 41 h 89"/>
              <a:gd name="T48" fmla="*/ 11 w 54"/>
              <a:gd name="T49" fmla="*/ 41 h 89"/>
              <a:gd name="T50" fmla="*/ 0 w 54"/>
              <a:gd name="T51" fmla="*/ 31 h 89"/>
              <a:gd name="T52" fmla="*/ 11 w 54"/>
              <a:gd name="T53" fmla="*/ 31 h 89"/>
              <a:gd name="T54" fmla="*/ 11 w 54"/>
              <a:gd name="T55" fmla="*/ 26 h 89"/>
              <a:gd name="T56" fmla="*/ 16 w 54"/>
              <a:gd name="T57" fmla="*/ 16 h 89"/>
              <a:gd name="T58" fmla="*/ 27 w 54"/>
              <a:gd name="T59" fmla="*/ 16 h 89"/>
              <a:gd name="T60" fmla="*/ 32 w 54"/>
              <a:gd name="T61" fmla="*/ 16 h 89"/>
              <a:gd name="T62" fmla="*/ 32 w 54"/>
              <a:gd name="T63" fmla="*/ 6 h 89"/>
              <a:gd name="T64" fmla="*/ 32 w 54"/>
              <a:gd name="T65" fmla="*/ 0 h 89"/>
              <a:gd name="T66" fmla="*/ 32 w 54"/>
              <a:gd name="T67" fmla="*/ 0 h 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89"/>
              <a:gd name="T104" fmla="*/ 54 w 54"/>
              <a:gd name="T105" fmla="*/ 89 h 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89">
                <a:moveTo>
                  <a:pt x="32" y="0"/>
                </a:moveTo>
                <a:lnTo>
                  <a:pt x="43" y="0"/>
                </a:lnTo>
                <a:lnTo>
                  <a:pt x="43" y="6"/>
                </a:lnTo>
                <a:lnTo>
                  <a:pt x="43" y="16"/>
                </a:lnTo>
                <a:lnTo>
                  <a:pt x="53" y="26"/>
                </a:lnTo>
                <a:lnTo>
                  <a:pt x="53" y="41"/>
                </a:lnTo>
                <a:lnTo>
                  <a:pt x="53" y="47"/>
                </a:lnTo>
                <a:lnTo>
                  <a:pt x="43" y="57"/>
                </a:lnTo>
                <a:lnTo>
                  <a:pt x="43" y="67"/>
                </a:lnTo>
                <a:lnTo>
                  <a:pt x="43" y="72"/>
                </a:lnTo>
                <a:lnTo>
                  <a:pt x="32" y="82"/>
                </a:lnTo>
                <a:lnTo>
                  <a:pt x="32" y="88"/>
                </a:lnTo>
                <a:lnTo>
                  <a:pt x="27" y="88"/>
                </a:lnTo>
                <a:lnTo>
                  <a:pt x="16" y="88"/>
                </a:lnTo>
                <a:lnTo>
                  <a:pt x="11" y="82"/>
                </a:lnTo>
                <a:lnTo>
                  <a:pt x="16" y="82"/>
                </a:lnTo>
                <a:lnTo>
                  <a:pt x="16" y="72"/>
                </a:lnTo>
                <a:lnTo>
                  <a:pt x="11" y="72"/>
                </a:lnTo>
                <a:lnTo>
                  <a:pt x="11" y="67"/>
                </a:lnTo>
                <a:lnTo>
                  <a:pt x="0" y="67"/>
                </a:lnTo>
                <a:lnTo>
                  <a:pt x="11" y="57"/>
                </a:lnTo>
                <a:lnTo>
                  <a:pt x="11" y="47"/>
                </a:lnTo>
                <a:lnTo>
                  <a:pt x="0" y="47"/>
                </a:lnTo>
                <a:lnTo>
                  <a:pt x="0" y="41"/>
                </a:lnTo>
                <a:lnTo>
                  <a:pt x="11" y="41"/>
                </a:lnTo>
                <a:lnTo>
                  <a:pt x="0" y="31"/>
                </a:lnTo>
                <a:lnTo>
                  <a:pt x="11" y="31"/>
                </a:lnTo>
                <a:lnTo>
                  <a:pt x="11" y="26"/>
                </a:lnTo>
                <a:lnTo>
                  <a:pt x="16" y="16"/>
                </a:lnTo>
                <a:lnTo>
                  <a:pt x="27" y="16"/>
                </a:lnTo>
                <a:lnTo>
                  <a:pt x="32" y="16"/>
                </a:lnTo>
                <a:lnTo>
                  <a:pt x="32" y="6"/>
                </a:lnTo>
                <a:lnTo>
                  <a:pt x="32" y="0"/>
                </a:lnTo>
              </a:path>
            </a:pathLst>
          </a:custGeom>
          <a:solidFill>
            <a:srgbClr val="00B0F0"/>
          </a:solidFill>
          <a:ln w="3240">
            <a:solidFill>
              <a:schemeClr val="tx1"/>
            </a:solidFill>
            <a:round/>
            <a:headEnd/>
            <a:tailEnd/>
          </a:ln>
        </p:spPr>
        <p:txBody>
          <a:bodyPr wrap="none" anchor="ctr"/>
          <a:lstStyle/>
          <a:p>
            <a:pPr>
              <a:defRPr/>
            </a:pPr>
            <a:endParaRPr lang="fr-FR" dirty="0"/>
          </a:p>
        </p:txBody>
      </p:sp>
      <p:sp>
        <p:nvSpPr>
          <p:cNvPr id="309" name="ZoneTexte 308">
            <a:extLst>
              <a:ext uri="{FF2B5EF4-FFF2-40B4-BE49-F238E27FC236}">
                <a16:creationId xmlns:a16="http://schemas.microsoft.com/office/drawing/2014/main" id="{3E063839-2CED-734E-84C3-91F1BD2118DB}"/>
              </a:ext>
            </a:extLst>
          </p:cNvPr>
          <p:cNvSpPr txBox="1"/>
          <p:nvPr/>
        </p:nvSpPr>
        <p:spPr>
          <a:xfrm>
            <a:off x="4095393" y="3122473"/>
            <a:ext cx="1209132" cy="369332"/>
          </a:xfrm>
          <a:prstGeom prst="rect">
            <a:avLst/>
          </a:prstGeom>
          <a:noFill/>
        </p:spPr>
        <p:txBody>
          <a:bodyPr wrap="square" rtlCol="0">
            <a:spAutoFit/>
          </a:bodyPr>
          <a:lstStyle/>
          <a:p>
            <a:pPr algn="ctr"/>
            <a:r>
              <a:rPr lang="fr-FR" dirty="0">
                <a:latin typeface="Verdana" panose="020B0604030504040204" pitchFamily="34" charset="0"/>
                <a:ea typeface="Verdana" panose="020B0604030504040204" pitchFamily="34" charset="0"/>
                <a:cs typeface="Verdana" panose="020B0604030504040204" pitchFamily="34" charset="0"/>
              </a:rPr>
              <a:t>FRANCE</a:t>
            </a:r>
          </a:p>
        </p:txBody>
      </p:sp>
      <p:sp>
        <p:nvSpPr>
          <p:cNvPr id="310" name="Freeform 283" descr="Diagonales larges vers le bas">
            <a:extLst>
              <a:ext uri="{FF2B5EF4-FFF2-40B4-BE49-F238E27FC236}">
                <a16:creationId xmlns:a16="http://schemas.microsoft.com/office/drawing/2014/main" id="{EAEEFF59-87C7-7649-B9C9-CA9D009826B7}"/>
              </a:ext>
            </a:extLst>
          </p:cNvPr>
          <p:cNvSpPr>
            <a:spLocks noChangeArrowheads="1"/>
          </p:cNvSpPr>
          <p:nvPr/>
        </p:nvSpPr>
        <p:spPr bwMode="auto">
          <a:xfrm>
            <a:off x="1446791" y="3036824"/>
            <a:ext cx="1533867" cy="958152"/>
          </a:xfrm>
          <a:custGeom>
            <a:avLst/>
            <a:gdLst>
              <a:gd name="T0" fmla="*/ 1435 w 2498"/>
              <a:gd name="T1" fmla="*/ 135 h 1498"/>
              <a:gd name="T2" fmla="*/ 1492 w 2498"/>
              <a:gd name="T3" fmla="*/ 176 h 1498"/>
              <a:gd name="T4" fmla="*/ 1558 w 2498"/>
              <a:gd name="T5" fmla="*/ 223 h 1498"/>
              <a:gd name="T6" fmla="*/ 1523 w 2498"/>
              <a:gd name="T7" fmla="*/ 274 h 1498"/>
              <a:gd name="T8" fmla="*/ 1668 w 2498"/>
              <a:gd name="T9" fmla="*/ 249 h 1498"/>
              <a:gd name="T10" fmla="*/ 1668 w 2498"/>
              <a:gd name="T11" fmla="*/ 305 h 1498"/>
              <a:gd name="T12" fmla="*/ 1766 w 2498"/>
              <a:gd name="T13" fmla="*/ 325 h 1498"/>
              <a:gd name="T14" fmla="*/ 1735 w 2498"/>
              <a:gd name="T15" fmla="*/ 341 h 1498"/>
              <a:gd name="T16" fmla="*/ 1626 w 2498"/>
              <a:gd name="T17" fmla="*/ 460 h 1498"/>
              <a:gd name="T18" fmla="*/ 1636 w 2498"/>
              <a:gd name="T19" fmla="*/ 600 h 1498"/>
              <a:gd name="T20" fmla="*/ 1683 w 2498"/>
              <a:gd name="T21" fmla="*/ 435 h 1498"/>
              <a:gd name="T22" fmla="*/ 1766 w 2498"/>
              <a:gd name="T23" fmla="*/ 368 h 1498"/>
              <a:gd name="T24" fmla="*/ 1776 w 2498"/>
              <a:gd name="T25" fmla="*/ 502 h 1498"/>
              <a:gd name="T26" fmla="*/ 1828 w 2498"/>
              <a:gd name="T27" fmla="*/ 533 h 1498"/>
              <a:gd name="T28" fmla="*/ 1901 w 2498"/>
              <a:gd name="T29" fmla="*/ 626 h 1498"/>
              <a:gd name="T30" fmla="*/ 1968 w 2498"/>
              <a:gd name="T31" fmla="*/ 533 h 1498"/>
              <a:gd name="T32" fmla="*/ 2169 w 2498"/>
              <a:gd name="T33" fmla="*/ 440 h 1498"/>
              <a:gd name="T34" fmla="*/ 2446 w 2498"/>
              <a:gd name="T35" fmla="*/ 325 h 1498"/>
              <a:gd name="T36" fmla="*/ 2497 w 2498"/>
              <a:gd name="T37" fmla="*/ 450 h 1498"/>
              <a:gd name="T38" fmla="*/ 2345 w 2498"/>
              <a:gd name="T39" fmla="*/ 548 h 1498"/>
              <a:gd name="T40" fmla="*/ 2345 w 2498"/>
              <a:gd name="T41" fmla="*/ 642 h 1498"/>
              <a:gd name="T42" fmla="*/ 2237 w 2498"/>
              <a:gd name="T43" fmla="*/ 678 h 1498"/>
              <a:gd name="T44" fmla="*/ 2144 w 2498"/>
              <a:gd name="T45" fmla="*/ 740 h 1498"/>
              <a:gd name="T46" fmla="*/ 2092 w 2498"/>
              <a:gd name="T47" fmla="*/ 801 h 1498"/>
              <a:gd name="T48" fmla="*/ 2061 w 2498"/>
              <a:gd name="T49" fmla="*/ 750 h 1498"/>
              <a:gd name="T50" fmla="*/ 2036 w 2498"/>
              <a:gd name="T51" fmla="*/ 844 h 1498"/>
              <a:gd name="T52" fmla="*/ 2046 w 2498"/>
              <a:gd name="T53" fmla="*/ 942 h 1498"/>
              <a:gd name="T54" fmla="*/ 2046 w 2498"/>
              <a:gd name="T55" fmla="*/ 952 h 1498"/>
              <a:gd name="T56" fmla="*/ 1926 w 2498"/>
              <a:gd name="T57" fmla="*/ 1050 h 1498"/>
              <a:gd name="T58" fmla="*/ 1766 w 2498"/>
              <a:gd name="T59" fmla="*/ 1279 h 1498"/>
              <a:gd name="T60" fmla="*/ 1735 w 2498"/>
              <a:gd name="T61" fmla="*/ 1497 h 1498"/>
              <a:gd name="T62" fmla="*/ 1678 w 2498"/>
              <a:gd name="T63" fmla="*/ 1351 h 1498"/>
              <a:gd name="T64" fmla="*/ 1584 w 2498"/>
              <a:gd name="T65" fmla="*/ 1267 h 1498"/>
              <a:gd name="T66" fmla="*/ 1408 w 2498"/>
              <a:gd name="T67" fmla="*/ 1226 h 1498"/>
              <a:gd name="T68" fmla="*/ 1367 w 2498"/>
              <a:gd name="T69" fmla="*/ 1283 h 1498"/>
              <a:gd name="T70" fmla="*/ 1134 w 2498"/>
              <a:gd name="T71" fmla="*/ 1283 h 1498"/>
              <a:gd name="T72" fmla="*/ 1014 w 2498"/>
              <a:gd name="T73" fmla="*/ 1438 h 1498"/>
              <a:gd name="T74" fmla="*/ 881 w 2498"/>
              <a:gd name="T75" fmla="*/ 1242 h 1498"/>
              <a:gd name="T76" fmla="*/ 730 w 2498"/>
              <a:gd name="T77" fmla="*/ 1185 h 1498"/>
              <a:gd name="T78" fmla="*/ 472 w 2498"/>
              <a:gd name="T79" fmla="*/ 1128 h 1498"/>
              <a:gd name="T80" fmla="*/ 202 w 2498"/>
              <a:gd name="T81" fmla="*/ 1004 h 1498"/>
              <a:gd name="T82" fmla="*/ 88 w 2498"/>
              <a:gd name="T83" fmla="*/ 885 h 1498"/>
              <a:gd name="T84" fmla="*/ 40 w 2498"/>
              <a:gd name="T85" fmla="*/ 740 h 1498"/>
              <a:gd name="T86" fmla="*/ 9 w 2498"/>
              <a:gd name="T87" fmla="*/ 658 h 1498"/>
              <a:gd name="T88" fmla="*/ 35 w 2498"/>
              <a:gd name="T89" fmla="*/ 409 h 1498"/>
              <a:gd name="T90" fmla="*/ 145 w 2498"/>
              <a:gd name="T91" fmla="*/ 41 h 1498"/>
              <a:gd name="T92" fmla="*/ 227 w 2498"/>
              <a:gd name="T93" fmla="*/ 108 h 1498"/>
              <a:gd name="T94" fmla="*/ 1372 w 2498"/>
              <a:gd name="T95" fmla="*/ 114 h 14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98"/>
              <a:gd name="T145" fmla="*/ 0 h 1498"/>
              <a:gd name="T146" fmla="*/ 2498 w 2498"/>
              <a:gd name="T147" fmla="*/ 1498 h 14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98" h="1498">
                <a:moveTo>
                  <a:pt x="1372" y="114"/>
                </a:moveTo>
                <a:lnTo>
                  <a:pt x="1408" y="72"/>
                </a:lnTo>
                <a:lnTo>
                  <a:pt x="1435" y="88"/>
                </a:lnTo>
                <a:lnTo>
                  <a:pt x="1435" y="135"/>
                </a:lnTo>
                <a:lnTo>
                  <a:pt x="1398" y="135"/>
                </a:lnTo>
                <a:lnTo>
                  <a:pt x="1460" y="155"/>
                </a:lnTo>
                <a:lnTo>
                  <a:pt x="1460" y="135"/>
                </a:lnTo>
                <a:lnTo>
                  <a:pt x="1492" y="176"/>
                </a:lnTo>
                <a:lnTo>
                  <a:pt x="1507" y="192"/>
                </a:lnTo>
                <a:lnTo>
                  <a:pt x="1568" y="196"/>
                </a:lnTo>
                <a:lnTo>
                  <a:pt x="1615" y="207"/>
                </a:lnTo>
                <a:lnTo>
                  <a:pt x="1558" y="223"/>
                </a:lnTo>
                <a:lnTo>
                  <a:pt x="1517" y="249"/>
                </a:lnTo>
                <a:lnTo>
                  <a:pt x="1476" y="284"/>
                </a:lnTo>
                <a:lnTo>
                  <a:pt x="1492" y="284"/>
                </a:lnTo>
                <a:lnTo>
                  <a:pt x="1523" y="274"/>
                </a:lnTo>
                <a:lnTo>
                  <a:pt x="1517" y="290"/>
                </a:lnTo>
                <a:lnTo>
                  <a:pt x="1600" y="284"/>
                </a:lnTo>
                <a:lnTo>
                  <a:pt x="1652" y="249"/>
                </a:lnTo>
                <a:lnTo>
                  <a:pt x="1668" y="249"/>
                </a:lnTo>
                <a:lnTo>
                  <a:pt x="1641" y="264"/>
                </a:lnTo>
                <a:lnTo>
                  <a:pt x="1626" y="290"/>
                </a:lnTo>
                <a:lnTo>
                  <a:pt x="1656" y="290"/>
                </a:lnTo>
                <a:lnTo>
                  <a:pt x="1668" y="305"/>
                </a:lnTo>
                <a:lnTo>
                  <a:pt x="1693" y="315"/>
                </a:lnTo>
                <a:lnTo>
                  <a:pt x="1719" y="305"/>
                </a:lnTo>
                <a:lnTo>
                  <a:pt x="1766" y="300"/>
                </a:lnTo>
                <a:lnTo>
                  <a:pt x="1766" y="325"/>
                </a:lnTo>
                <a:lnTo>
                  <a:pt x="1791" y="331"/>
                </a:lnTo>
                <a:lnTo>
                  <a:pt x="1803" y="352"/>
                </a:lnTo>
                <a:lnTo>
                  <a:pt x="1776" y="352"/>
                </a:lnTo>
                <a:lnTo>
                  <a:pt x="1735" y="341"/>
                </a:lnTo>
                <a:lnTo>
                  <a:pt x="1683" y="357"/>
                </a:lnTo>
                <a:lnTo>
                  <a:pt x="1615" y="425"/>
                </a:lnTo>
                <a:lnTo>
                  <a:pt x="1668" y="382"/>
                </a:lnTo>
                <a:lnTo>
                  <a:pt x="1626" y="460"/>
                </a:lnTo>
                <a:lnTo>
                  <a:pt x="1611" y="507"/>
                </a:lnTo>
                <a:lnTo>
                  <a:pt x="1600" y="558"/>
                </a:lnTo>
                <a:lnTo>
                  <a:pt x="1600" y="600"/>
                </a:lnTo>
                <a:lnTo>
                  <a:pt x="1636" y="600"/>
                </a:lnTo>
                <a:lnTo>
                  <a:pt x="1656" y="570"/>
                </a:lnTo>
                <a:lnTo>
                  <a:pt x="1656" y="517"/>
                </a:lnTo>
                <a:lnTo>
                  <a:pt x="1668" y="476"/>
                </a:lnTo>
                <a:lnTo>
                  <a:pt x="1683" y="435"/>
                </a:lnTo>
                <a:lnTo>
                  <a:pt x="1719" y="409"/>
                </a:lnTo>
                <a:lnTo>
                  <a:pt x="1735" y="398"/>
                </a:lnTo>
                <a:lnTo>
                  <a:pt x="1750" y="372"/>
                </a:lnTo>
                <a:lnTo>
                  <a:pt x="1766" y="368"/>
                </a:lnTo>
                <a:lnTo>
                  <a:pt x="1817" y="398"/>
                </a:lnTo>
                <a:lnTo>
                  <a:pt x="1817" y="435"/>
                </a:lnTo>
                <a:lnTo>
                  <a:pt x="1791" y="466"/>
                </a:lnTo>
                <a:lnTo>
                  <a:pt x="1776" y="502"/>
                </a:lnTo>
                <a:lnTo>
                  <a:pt x="1791" y="482"/>
                </a:lnTo>
                <a:lnTo>
                  <a:pt x="1828" y="476"/>
                </a:lnTo>
                <a:lnTo>
                  <a:pt x="1828" y="502"/>
                </a:lnTo>
                <a:lnTo>
                  <a:pt x="1828" y="533"/>
                </a:lnTo>
                <a:lnTo>
                  <a:pt x="1803" y="570"/>
                </a:lnTo>
                <a:lnTo>
                  <a:pt x="1766" y="611"/>
                </a:lnTo>
                <a:lnTo>
                  <a:pt x="1828" y="626"/>
                </a:lnTo>
                <a:lnTo>
                  <a:pt x="1901" y="626"/>
                </a:lnTo>
                <a:lnTo>
                  <a:pt x="1952" y="600"/>
                </a:lnTo>
                <a:lnTo>
                  <a:pt x="1983" y="574"/>
                </a:lnTo>
                <a:lnTo>
                  <a:pt x="1978" y="548"/>
                </a:lnTo>
                <a:lnTo>
                  <a:pt x="1968" y="533"/>
                </a:lnTo>
                <a:lnTo>
                  <a:pt x="2046" y="533"/>
                </a:lnTo>
                <a:lnTo>
                  <a:pt x="2077" y="523"/>
                </a:lnTo>
                <a:lnTo>
                  <a:pt x="2144" y="492"/>
                </a:lnTo>
                <a:lnTo>
                  <a:pt x="2169" y="440"/>
                </a:lnTo>
                <a:lnTo>
                  <a:pt x="2310" y="440"/>
                </a:lnTo>
                <a:lnTo>
                  <a:pt x="2335" y="435"/>
                </a:lnTo>
                <a:lnTo>
                  <a:pt x="2439" y="305"/>
                </a:lnTo>
                <a:lnTo>
                  <a:pt x="2446" y="325"/>
                </a:lnTo>
                <a:lnTo>
                  <a:pt x="2481" y="315"/>
                </a:lnTo>
                <a:lnTo>
                  <a:pt x="2497" y="331"/>
                </a:lnTo>
                <a:lnTo>
                  <a:pt x="2471" y="409"/>
                </a:lnTo>
                <a:lnTo>
                  <a:pt x="2497" y="450"/>
                </a:lnTo>
                <a:lnTo>
                  <a:pt x="2487" y="482"/>
                </a:lnTo>
                <a:lnTo>
                  <a:pt x="2429" y="482"/>
                </a:lnTo>
                <a:lnTo>
                  <a:pt x="2398" y="517"/>
                </a:lnTo>
                <a:lnTo>
                  <a:pt x="2345" y="548"/>
                </a:lnTo>
                <a:lnTo>
                  <a:pt x="2310" y="600"/>
                </a:lnTo>
                <a:lnTo>
                  <a:pt x="2320" y="626"/>
                </a:lnTo>
                <a:lnTo>
                  <a:pt x="2345" y="626"/>
                </a:lnTo>
                <a:lnTo>
                  <a:pt x="2345" y="642"/>
                </a:lnTo>
                <a:lnTo>
                  <a:pt x="2289" y="652"/>
                </a:lnTo>
                <a:lnTo>
                  <a:pt x="2242" y="658"/>
                </a:lnTo>
                <a:lnTo>
                  <a:pt x="2180" y="678"/>
                </a:lnTo>
                <a:lnTo>
                  <a:pt x="2237" y="678"/>
                </a:lnTo>
                <a:lnTo>
                  <a:pt x="2180" y="693"/>
                </a:lnTo>
                <a:lnTo>
                  <a:pt x="2154" y="699"/>
                </a:lnTo>
                <a:lnTo>
                  <a:pt x="2159" y="709"/>
                </a:lnTo>
                <a:lnTo>
                  <a:pt x="2144" y="740"/>
                </a:lnTo>
                <a:lnTo>
                  <a:pt x="2112" y="787"/>
                </a:lnTo>
                <a:lnTo>
                  <a:pt x="2087" y="760"/>
                </a:lnTo>
                <a:lnTo>
                  <a:pt x="2087" y="776"/>
                </a:lnTo>
                <a:lnTo>
                  <a:pt x="2092" y="801"/>
                </a:lnTo>
                <a:lnTo>
                  <a:pt x="2061" y="848"/>
                </a:lnTo>
                <a:lnTo>
                  <a:pt x="2051" y="807"/>
                </a:lnTo>
                <a:lnTo>
                  <a:pt x="2046" y="787"/>
                </a:lnTo>
                <a:lnTo>
                  <a:pt x="2061" y="750"/>
                </a:lnTo>
                <a:lnTo>
                  <a:pt x="2036" y="760"/>
                </a:lnTo>
                <a:lnTo>
                  <a:pt x="2024" y="817"/>
                </a:lnTo>
                <a:lnTo>
                  <a:pt x="1993" y="807"/>
                </a:lnTo>
                <a:lnTo>
                  <a:pt x="2036" y="844"/>
                </a:lnTo>
                <a:lnTo>
                  <a:pt x="2024" y="859"/>
                </a:lnTo>
                <a:lnTo>
                  <a:pt x="2020" y="895"/>
                </a:lnTo>
                <a:lnTo>
                  <a:pt x="2046" y="901"/>
                </a:lnTo>
                <a:lnTo>
                  <a:pt x="2046" y="942"/>
                </a:lnTo>
                <a:lnTo>
                  <a:pt x="2036" y="916"/>
                </a:lnTo>
                <a:lnTo>
                  <a:pt x="2024" y="936"/>
                </a:lnTo>
                <a:lnTo>
                  <a:pt x="2004" y="942"/>
                </a:lnTo>
                <a:lnTo>
                  <a:pt x="2046" y="952"/>
                </a:lnTo>
                <a:lnTo>
                  <a:pt x="2024" y="983"/>
                </a:lnTo>
                <a:lnTo>
                  <a:pt x="1993" y="978"/>
                </a:lnTo>
                <a:lnTo>
                  <a:pt x="2009" y="1004"/>
                </a:lnTo>
                <a:lnTo>
                  <a:pt x="1926" y="1050"/>
                </a:lnTo>
                <a:lnTo>
                  <a:pt x="1869" y="1087"/>
                </a:lnTo>
                <a:lnTo>
                  <a:pt x="1807" y="1128"/>
                </a:lnTo>
                <a:lnTo>
                  <a:pt x="1760" y="1195"/>
                </a:lnTo>
                <a:lnTo>
                  <a:pt x="1766" y="1279"/>
                </a:lnTo>
                <a:lnTo>
                  <a:pt x="1776" y="1351"/>
                </a:lnTo>
                <a:lnTo>
                  <a:pt x="1791" y="1412"/>
                </a:lnTo>
                <a:lnTo>
                  <a:pt x="1766" y="1497"/>
                </a:lnTo>
                <a:lnTo>
                  <a:pt x="1735" y="1497"/>
                </a:lnTo>
                <a:lnTo>
                  <a:pt x="1709" y="1459"/>
                </a:lnTo>
                <a:lnTo>
                  <a:pt x="1693" y="1402"/>
                </a:lnTo>
                <a:lnTo>
                  <a:pt x="1693" y="1361"/>
                </a:lnTo>
                <a:lnTo>
                  <a:pt x="1678" y="1351"/>
                </a:lnTo>
                <a:lnTo>
                  <a:pt x="1683" y="1320"/>
                </a:lnTo>
                <a:lnTo>
                  <a:pt x="1668" y="1279"/>
                </a:lnTo>
                <a:lnTo>
                  <a:pt x="1636" y="1242"/>
                </a:lnTo>
                <a:lnTo>
                  <a:pt x="1584" y="1267"/>
                </a:lnTo>
                <a:lnTo>
                  <a:pt x="1548" y="1226"/>
                </a:lnTo>
                <a:lnTo>
                  <a:pt x="1480" y="1226"/>
                </a:lnTo>
                <a:lnTo>
                  <a:pt x="1466" y="1222"/>
                </a:lnTo>
                <a:lnTo>
                  <a:pt x="1408" y="1226"/>
                </a:lnTo>
                <a:lnTo>
                  <a:pt x="1357" y="1226"/>
                </a:lnTo>
                <a:lnTo>
                  <a:pt x="1398" y="1252"/>
                </a:lnTo>
                <a:lnTo>
                  <a:pt x="1408" y="1279"/>
                </a:lnTo>
                <a:lnTo>
                  <a:pt x="1367" y="1283"/>
                </a:lnTo>
                <a:lnTo>
                  <a:pt x="1305" y="1263"/>
                </a:lnTo>
                <a:lnTo>
                  <a:pt x="1243" y="1252"/>
                </a:lnTo>
                <a:lnTo>
                  <a:pt x="1181" y="1252"/>
                </a:lnTo>
                <a:lnTo>
                  <a:pt x="1134" y="1283"/>
                </a:lnTo>
                <a:lnTo>
                  <a:pt x="1071" y="1309"/>
                </a:lnTo>
                <a:lnTo>
                  <a:pt x="1026" y="1361"/>
                </a:lnTo>
                <a:lnTo>
                  <a:pt x="1030" y="1428"/>
                </a:lnTo>
                <a:lnTo>
                  <a:pt x="1014" y="1438"/>
                </a:lnTo>
                <a:lnTo>
                  <a:pt x="948" y="1402"/>
                </a:lnTo>
                <a:lnTo>
                  <a:pt x="937" y="1351"/>
                </a:lnTo>
                <a:lnTo>
                  <a:pt x="916" y="1320"/>
                </a:lnTo>
                <a:lnTo>
                  <a:pt x="881" y="1242"/>
                </a:lnTo>
                <a:lnTo>
                  <a:pt x="838" y="1226"/>
                </a:lnTo>
                <a:lnTo>
                  <a:pt x="797" y="1267"/>
                </a:lnTo>
                <a:lnTo>
                  <a:pt x="740" y="1236"/>
                </a:lnTo>
                <a:lnTo>
                  <a:pt x="730" y="1185"/>
                </a:lnTo>
                <a:lnTo>
                  <a:pt x="673" y="1112"/>
                </a:lnTo>
                <a:lnTo>
                  <a:pt x="595" y="1112"/>
                </a:lnTo>
                <a:lnTo>
                  <a:pt x="595" y="1134"/>
                </a:lnTo>
                <a:lnTo>
                  <a:pt x="472" y="1128"/>
                </a:lnTo>
                <a:lnTo>
                  <a:pt x="311" y="1061"/>
                </a:lnTo>
                <a:lnTo>
                  <a:pt x="311" y="1046"/>
                </a:lnTo>
                <a:lnTo>
                  <a:pt x="212" y="1050"/>
                </a:lnTo>
                <a:lnTo>
                  <a:pt x="202" y="1004"/>
                </a:lnTo>
                <a:lnTo>
                  <a:pt x="171" y="968"/>
                </a:lnTo>
                <a:lnTo>
                  <a:pt x="135" y="942"/>
                </a:lnTo>
                <a:lnTo>
                  <a:pt x="88" y="936"/>
                </a:lnTo>
                <a:lnTo>
                  <a:pt x="88" y="885"/>
                </a:lnTo>
                <a:lnTo>
                  <a:pt x="50" y="817"/>
                </a:lnTo>
                <a:lnTo>
                  <a:pt x="62" y="791"/>
                </a:lnTo>
                <a:lnTo>
                  <a:pt x="40" y="776"/>
                </a:lnTo>
                <a:lnTo>
                  <a:pt x="40" y="740"/>
                </a:lnTo>
                <a:lnTo>
                  <a:pt x="62" y="750"/>
                </a:lnTo>
                <a:lnTo>
                  <a:pt x="50" y="709"/>
                </a:lnTo>
                <a:lnTo>
                  <a:pt x="25" y="719"/>
                </a:lnTo>
                <a:lnTo>
                  <a:pt x="9" y="658"/>
                </a:lnTo>
                <a:lnTo>
                  <a:pt x="9" y="600"/>
                </a:lnTo>
                <a:lnTo>
                  <a:pt x="0" y="574"/>
                </a:lnTo>
                <a:lnTo>
                  <a:pt x="25" y="502"/>
                </a:lnTo>
                <a:lnTo>
                  <a:pt x="35" y="409"/>
                </a:lnTo>
                <a:lnTo>
                  <a:pt x="88" y="305"/>
                </a:lnTo>
                <a:lnTo>
                  <a:pt x="119" y="217"/>
                </a:lnTo>
                <a:lnTo>
                  <a:pt x="135" y="150"/>
                </a:lnTo>
                <a:lnTo>
                  <a:pt x="145" y="41"/>
                </a:lnTo>
                <a:lnTo>
                  <a:pt x="202" y="67"/>
                </a:lnTo>
                <a:lnTo>
                  <a:pt x="202" y="98"/>
                </a:lnTo>
                <a:lnTo>
                  <a:pt x="196" y="135"/>
                </a:lnTo>
                <a:lnTo>
                  <a:pt x="227" y="108"/>
                </a:lnTo>
                <a:lnTo>
                  <a:pt x="237" y="31"/>
                </a:lnTo>
                <a:lnTo>
                  <a:pt x="227" y="0"/>
                </a:lnTo>
                <a:lnTo>
                  <a:pt x="1372" y="114"/>
                </a:lnTo>
              </a:path>
            </a:pathLst>
          </a:custGeom>
          <a:solidFill>
            <a:srgbClr val="FF0000"/>
          </a:solidFill>
          <a:ln w="3240">
            <a:solidFill>
              <a:schemeClr val="tx1"/>
            </a:solidFill>
            <a:round/>
            <a:headEnd/>
            <a:tailEnd/>
          </a:ln>
        </p:spPr>
        <p:txBody>
          <a:bodyPr wrap="none" anchor="ctr"/>
          <a:lstStyle/>
          <a:p>
            <a:pPr>
              <a:defRPr/>
            </a:pPr>
            <a:endParaRPr lang="fr-FR" dirty="0"/>
          </a:p>
        </p:txBody>
      </p:sp>
      <p:sp>
        <p:nvSpPr>
          <p:cNvPr id="311" name="Freeform 232" descr="Diagonales larges vers le bas">
            <a:extLst>
              <a:ext uri="{FF2B5EF4-FFF2-40B4-BE49-F238E27FC236}">
                <a16:creationId xmlns:a16="http://schemas.microsoft.com/office/drawing/2014/main" id="{D4A28FBF-57FA-3547-A26A-088FD8CAD37B}"/>
              </a:ext>
            </a:extLst>
          </p:cNvPr>
          <p:cNvSpPr>
            <a:spLocks noChangeArrowheads="1"/>
          </p:cNvSpPr>
          <p:nvPr/>
        </p:nvSpPr>
        <p:spPr bwMode="auto">
          <a:xfrm>
            <a:off x="720000" y="1663200"/>
            <a:ext cx="961162" cy="1071722"/>
          </a:xfrm>
          <a:custGeom>
            <a:avLst/>
            <a:gdLst>
              <a:gd name="T0" fmla="*/ 1104 w 1565"/>
              <a:gd name="T1" fmla="*/ 1164 h 1678"/>
              <a:gd name="T2" fmla="*/ 1238 w 1565"/>
              <a:gd name="T3" fmla="*/ 1304 h 1678"/>
              <a:gd name="T4" fmla="*/ 1264 w 1565"/>
              <a:gd name="T5" fmla="*/ 1657 h 1678"/>
              <a:gd name="T6" fmla="*/ 1238 w 1565"/>
              <a:gd name="T7" fmla="*/ 1583 h 1678"/>
              <a:gd name="T8" fmla="*/ 1243 w 1565"/>
              <a:gd name="T9" fmla="*/ 1516 h 1678"/>
              <a:gd name="T10" fmla="*/ 1238 w 1565"/>
              <a:gd name="T11" fmla="*/ 1449 h 1678"/>
              <a:gd name="T12" fmla="*/ 1202 w 1565"/>
              <a:gd name="T13" fmla="*/ 1356 h 1678"/>
              <a:gd name="T14" fmla="*/ 1155 w 1565"/>
              <a:gd name="T15" fmla="*/ 1315 h 1678"/>
              <a:gd name="T16" fmla="*/ 1088 w 1565"/>
              <a:gd name="T17" fmla="*/ 1273 h 1678"/>
              <a:gd name="T18" fmla="*/ 1067 w 1565"/>
              <a:gd name="T19" fmla="*/ 1191 h 1678"/>
              <a:gd name="T20" fmla="*/ 1025 w 1565"/>
              <a:gd name="T21" fmla="*/ 1195 h 1678"/>
              <a:gd name="T22" fmla="*/ 912 w 1565"/>
              <a:gd name="T23" fmla="*/ 1138 h 1678"/>
              <a:gd name="T24" fmla="*/ 859 w 1565"/>
              <a:gd name="T25" fmla="*/ 1082 h 1678"/>
              <a:gd name="T26" fmla="*/ 803 w 1565"/>
              <a:gd name="T27" fmla="*/ 1030 h 1678"/>
              <a:gd name="T28" fmla="*/ 726 w 1565"/>
              <a:gd name="T29" fmla="*/ 1107 h 1678"/>
              <a:gd name="T30" fmla="*/ 575 w 1565"/>
              <a:gd name="T31" fmla="*/ 1133 h 1678"/>
              <a:gd name="T32" fmla="*/ 658 w 1565"/>
              <a:gd name="T33" fmla="*/ 1025 h 1678"/>
              <a:gd name="T34" fmla="*/ 751 w 1565"/>
              <a:gd name="T35" fmla="*/ 978 h 1678"/>
              <a:gd name="T36" fmla="*/ 591 w 1565"/>
              <a:gd name="T37" fmla="*/ 1046 h 1678"/>
              <a:gd name="T38" fmla="*/ 466 w 1565"/>
              <a:gd name="T39" fmla="*/ 1138 h 1678"/>
              <a:gd name="T40" fmla="*/ 301 w 1565"/>
              <a:gd name="T41" fmla="*/ 1283 h 1678"/>
              <a:gd name="T42" fmla="*/ 98 w 1565"/>
              <a:gd name="T43" fmla="*/ 1393 h 1678"/>
              <a:gd name="T44" fmla="*/ 0 w 1565"/>
              <a:gd name="T45" fmla="*/ 1413 h 1678"/>
              <a:gd name="T46" fmla="*/ 57 w 1565"/>
              <a:gd name="T47" fmla="*/ 1371 h 1678"/>
              <a:gd name="T48" fmla="*/ 109 w 1565"/>
              <a:gd name="T49" fmla="*/ 1330 h 1678"/>
              <a:gd name="T50" fmla="*/ 264 w 1565"/>
              <a:gd name="T51" fmla="*/ 1248 h 1678"/>
              <a:gd name="T52" fmla="*/ 280 w 1565"/>
              <a:gd name="T53" fmla="*/ 1138 h 1678"/>
              <a:gd name="T54" fmla="*/ 223 w 1565"/>
              <a:gd name="T55" fmla="*/ 1087 h 1678"/>
              <a:gd name="T56" fmla="*/ 192 w 1565"/>
              <a:gd name="T57" fmla="*/ 1040 h 1678"/>
              <a:gd name="T58" fmla="*/ 125 w 1565"/>
              <a:gd name="T59" fmla="*/ 937 h 1678"/>
              <a:gd name="T60" fmla="*/ 197 w 1565"/>
              <a:gd name="T61" fmla="*/ 895 h 1678"/>
              <a:gd name="T62" fmla="*/ 129 w 1565"/>
              <a:gd name="T63" fmla="*/ 823 h 1678"/>
              <a:gd name="T64" fmla="*/ 223 w 1565"/>
              <a:gd name="T65" fmla="*/ 714 h 1678"/>
              <a:gd name="T66" fmla="*/ 305 w 1565"/>
              <a:gd name="T67" fmla="*/ 678 h 1678"/>
              <a:gd name="T68" fmla="*/ 482 w 1565"/>
              <a:gd name="T69" fmla="*/ 590 h 1678"/>
              <a:gd name="T70" fmla="*/ 435 w 1565"/>
              <a:gd name="T71" fmla="*/ 554 h 1678"/>
              <a:gd name="T72" fmla="*/ 332 w 1565"/>
              <a:gd name="T73" fmla="*/ 455 h 1678"/>
              <a:gd name="T74" fmla="*/ 368 w 1565"/>
              <a:gd name="T75" fmla="*/ 429 h 1678"/>
              <a:gd name="T76" fmla="*/ 425 w 1565"/>
              <a:gd name="T77" fmla="*/ 326 h 1678"/>
              <a:gd name="T78" fmla="*/ 544 w 1565"/>
              <a:gd name="T79" fmla="*/ 310 h 1678"/>
              <a:gd name="T80" fmla="*/ 601 w 1565"/>
              <a:gd name="T81" fmla="*/ 404 h 1678"/>
              <a:gd name="T82" fmla="*/ 616 w 1565"/>
              <a:gd name="T83" fmla="*/ 305 h 1678"/>
              <a:gd name="T84" fmla="*/ 632 w 1565"/>
              <a:gd name="T85" fmla="*/ 337 h 1678"/>
              <a:gd name="T86" fmla="*/ 575 w 1565"/>
              <a:gd name="T87" fmla="*/ 129 h 1678"/>
              <a:gd name="T88" fmla="*/ 777 w 1565"/>
              <a:gd name="T89" fmla="*/ 93 h 1678"/>
              <a:gd name="T90" fmla="*/ 1000 w 1565"/>
              <a:gd name="T91" fmla="*/ 36 h 1678"/>
              <a:gd name="T92" fmla="*/ 1186 w 1565"/>
              <a:gd name="T93" fmla="*/ 26 h 1678"/>
              <a:gd name="T94" fmla="*/ 1243 w 1565"/>
              <a:gd name="T95" fmla="*/ 77 h 1678"/>
              <a:gd name="T96" fmla="*/ 1280 w 1565"/>
              <a:gd name="T97" fmla="*/ 145 h 1678"/>
              <a:gd name="T98" fmla="*/ 1378 w 1565"/>
              <a:gd name="T99" fmla="*/ 196 h 1678"/>
              <a:gd name="T100" fmla="*/ 1564 w 1565"/>
              <a:gd name="T101" fmla="*/ 321 h 16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65"/>
              <a:gd name="T154" fmla="*/ 0 h 1678"/>
              <a:gd name="T155" fmla="*/ 1565 w 1565"/>
              <a:gd name="T156" fmla="*/ 1678 h 16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65" h="1678">
                <a:moveTo>
                  <a:pt x="1564" y="321"/>
                </a:moveTo>
                <a:lnTo>
                  <a:pt x="1186" y="864"/>
                </a:lnTo>
                <a:lnTo>
                  <a:pt x="1047" y="1138"/>
                </a:lnTo>
                <a:lnTo>
                  <a:pt x="1108" y="1148"/>
                </a:lnTo>
                <a:lnTo>
                  <a:pt x="1104" y="1164"/>
                </a:lnTo>
                <a:lnTo>
                  <a:pt x="1129" y="1283"/>
                </a:lnTo>
                <a:lnTo>
                  <a:pt x="1186" y="1242"/>
                </a:lnTo>
                <a:lnTo>
                  <a:pt x="1217" y="1232"/>
                </a:lnTo>
                <a:lnTo>
                  <a:pt x="1238" y="1248"/>
                </a:lnTo>
                <a:lnTo>
                  <a:pt x="1238" y="1304"/>
                </a:lnTo>
                <a:lnTo>
                  <a:pt x="1253" y="1501"/>
                </a:lnTo>
                <a:lnTo>
                  <a:pt x="1280" y="1548"/>
                </a:lnTo>
                <a:lnTo>
                  <a:pt x="1305" y="1589"/>
                </a:lnTo>
                <a:lnTo>
                  <a:pt x="1295" y="1611"/>
                </a:lnTo>
                <a:lnTo>
                  <a:pt x="1264" y="1657"/>
                </a:lnTo>
                <a:lnTo>
                  <a:pt x="1238" y="1677"/>
                </a:lnTo>
                <a:lnTo>
                  <a:pt x="1238" y="1651"/>
                </a:lnTo>
                <a:lnTo>
                  <a:pt x="1264" y="1614"/>
                </a:lnTo>
                <a:lnTo>
                  <a:pt x="1253" y="1583"/>
                </a:lnTo>
                <a:lnTo>
                  <a:pt x="1238" y="1583"/>
                </a:lnTo>
                <a:lnTo>
                  <a:pt x="1212" y="1599"/>
                </a:lnTo>
                <a:lnTo>
                  <a:pt x="1202" y="1599"/>
                </a:lnTo>
                <a:lnTo>
                  <a:pt x="1227" y="1573"/>
                </a:lnTo>
                <a:lnTo>
                  <a:pt x="1238" y="1542"/>
                </a:lnTo>
                <a:lnTo>
                  <a:pt x="1243" y="1516"/>
                </a:lnTo>
                <a:lnTo>
                  <a:pt x="1227" y="1516"/>
                </a:lnTo>
                <a:lnTo>
                  <a:pt x="1227" y="1501"/>
                </a:lnTo>
                <a:lnTo>
                  <a:pt x="1212" y="1465"/>
                </a:lnTo>
                <a:lnTo>
                  <a:pt x="1227" y="1438"/>
                </a:lnTo>
                <a:lnTo>
                  <a:pt x="1238" y="1449"/>
                </a:lnTo>
                <a:lnTo>
                  <a:pt x="1227" y="1413"/>
                </a:lnTo>
                <a:lnTo>
                  <a:pt x="1212" y="1393"/>
                </a:lnTo>
                <a:lnTo>
                  <a:pt x="1227" y="1366"/>
                </a:lnTo>
                <a:lnTo>
                  <a:pt x="1217" y="1371"/>
                </a:lnTo>
                <a:lnTo>
                  <a:pt x="1202" y="1356"/>
                </a:lnTo>
                <a:lnTo>
                  <a:pt x="1212" y="1283"/>
                </a:lnTo>
                <a:lnTo>
                  <a:pt x="1176" y="1366"/>
                </a:lnTo>
                <a:lnTo>
                  <a:pt x="1160" y="1350"/>
                </a:lnTo>
                <a:lnTo>
                  <a:pt x="1170" y="1299"/>
                </a:lnTo>
                <a:lnTo>
                  <a:pt x="1155" y="1315"/>
                </a:lnTo>
                <a:lnTo>
                  <a:pt x="1135" y="1289"/>
                </a:lnTo>
                <a:lnTo>
                  <a:pt x="1145" y="1350"/>
                </a:lnTo>
                <a:lnTo>
                  <a:pt x="1119" y="1356"/>
                </a:lnTo>
                <a:lnTo>
                  <a:pt x="1104" y="1330"/>
                </a:lnTo>
                <a:lnTo>
                  <a:pt x="1088" y="1273"/>
                </a:lnTo>
                <a:lnTo>
                  <a:pt x="1092" y="1263"/>
                </a:lnTo>
                <a:lnTo>
                  <a:pt x="1078" y="1263"/>
                </a:lnTo>
                <a:lnTo>
                  <a:pt x="1051" y="1221"/>
                </a:lnTo>
                <a:lnTo>
                  <a:pt x="1062" y="1205"/>
                </a:lnTo>
                <a:lnTo>
                  <a:pt x="1067" y="1191"/>
                </a:lnTo>
                <a:lnTo>
                  <a:pt x="1078" y="1216"/>
                </a:lnTo>
                <a:lnTo>
                  <a:pt x="1092" y="1195"/>
                </a:lnTo>
                <a:lnTo>
                  <a:pt x="1088" y="1180"/>
                </a:lnTo>
                <a:lnTo>
                  <a:pt x="1051" y="1195"/>
                </a:lnTo>
                <a:lnTo>
                  <a:pt x="1025" y="1195"/>
                </a:lnTo>
                <a:lnTo>
                  <a:pt x="1010" y="1180"/>
                </a:lnTo>
                <a:lnTo>
                  <a:pt x="1020" y="1164"/>
                </a:lnTo>
                <a:lnTo>
                  <a:pt x="994" y="1175"/>
                </a:lnTo>
                <a:lnTo>
                  <a:pt x="969" y="1148"/>
                </a:lnTo>
                <a:lnTo>
                  <a:pt x="912" y="1138"/>
                </a:lnTo>
                <a:lnTo>
                  <a:pt x="886" y="1107"/>
                </a:lnTo>
                <a:lnTo>
                  <a:pt x="902" y="1097"/>
                </a:lnTo>
                <a:lnTo>
                  <a:pt x="902" y="1082"/>
                </a:lnTo>
                <a:lnTo>
                  <a:pt x="875" y="1097"/>
                </a:lnTo>
                <a:lnTo>
                  <a:pt x="859" y="1082"/>
                </a:lnTo>
                <a:lnTo>
                  <a:pt x="834" y="1056"/>
                </a:lnTo>
                <a:lnTo>
                  <a:pt x="844" y="1040"/>
                </a:lnTo>
                <a:lnTo>
                  <a:pt x="871" y="1025"/>
                </a:lnTo>
                <a:lnTo>
                  <a:pt x="824" y="1030"/>
                </a:lnTo>
                <a:lnTo>
                  <a:pt x="803" y="1030"/>
                </a:lnTo>
                <a:lnTo>
                  <a:pt x="793" y="1025"/>
                </a:lnTo>
                <a:lnTo>
                  <a:pt x="783" y="1025"/>
                </a:lnTo>
                <a:lnTo>
                  <a:pt x="767" y="1046"/>
                </a:lnTo>
                <a:lnTo>
                  <a:pt x="777" y="1066"/>
                </a:lnTo>
                <a:lnTo>
                  <a:pt x="726" y="1107"/>
                </a:lnTo>
                <a:lnTo>
                  <a:pt x="694" y="1097"/>
                </a:lnTo>
                <a:lnTo>
                  <a:pt x="632" y="1133"/>
                </a:lnTo>
                <a:lnTo>
                  <a:pt x="601" y="1148"/>
                </a:lnTo>
                <a:lnTo>
                  <a:pt x="565" y="1148"/>
                </a:lnTo>
                <a:lnTo>
                  <a:pt x="575" y="1133"/>
                </a:lnTo>
                <a:lnTo>
                  <a:pt x="626" y="1107"/>
                </a:lnTo>
                <a:lnTo>
                  <a:pt x="591" y="1107"/>
                </a:lnTo>
                <a:lnTo>
                  <a:pt x="591" y="1097"/>
                </a:lnTo>
                <a:lnTo>
                  <a:pt x="616" y="1071"/>
                </a:lnTo>
                <a:lnTo>
                  <a:pt x="658" y="1025"/>
                </a:lnTo>
                <a:lnTo>
                  <a:pt x="699" y="1003"/>
                </a:lnTo>
                <a:lnTo>
                  <a:pt x="710" y="1015"/>
                </a:lnTo>
                <a:lnTo>
                  <a:pt x="736" y="1003"/>
                </a:lnTo>
                <a:lnTo>
                  <a:pt x="726" y="999"/>
                </a:lnTo>
                <a:lnTo>
                  <a:pt x="751" y="978"/>
                </a:lnTo>
                <a:lnTo>
                  <a:pt x="715" y="978"/>
                </a:lnTo>
                <a:lnTo>
                  <a:pt x="726" y="958"/>
                </a:lnTo>
                <a:lnTo>
                  <a:pt x="694" y="978"/>
                </a:lnTo>
                <a:lnTo>
                  <a:pt x="642" y="1003"/>
                </a:lnTo>
                <a:lnTo>
                  <a:pt x="591" y="1046"/>
                </a:lnTo>
                <a:lnTo>
                  <a:pt x="575" y="1046"/>
                </a:lnTo>
                <a:lnTo>
                  <a:pt x="585" y="1066"/>
                </a:lnTo>
                <a:lnTo>
                  <a:pt x="565" y="1071"/>
                </a:lnTo>
                <a:lnTo>
                  <a:pt x="523" y="1097"/>
                </a:lnTo>
                <a:lnTo>
                  <a:pt x="466" y="1138"/>
                </a:lnTo>
                <a:lnTo>
                  <a:pt x="482" y="1148"/>
                </a:lnTo>
                <a:lnTo>
                  <a:pt x="493" y="1164"/>
                </a:lnTo>
                <a:lnTo>
                  <a:pt x="425" y="1216"/>
                </a:lnTo>
                <a:lnTo>
                  <a:pt x="358" y="1248"/>
                </a:lnTo>
                <a:lnTo>
                  <a:pt x="301" y="1283"/>
                </a:lnTo>
                <a:lnTo>
                  <a:pt x="223" y="1330"/>
                </a:lnTo>
                <a:lnTo>
                  <a:pt x="182" y="1356"/>
                </a:lnTo>
                <a:lnTo>
                  <a:pt x="150" y="1381"/>
                </a:lnTo>
                <a:lnTo>
                  <a:pt x="98" y="1407"/>
                </a:lnTo>
                <a:lnTo>
                  <a:pt x="98" y="1393"/>
                </a:lnTo>
                <a:lnTo>
                  <a:pt x="72" y="1397"/>
                </a:lnTo>
                <a:lnTo>
                  <a:pt x="15" y="1413"/>
                </a:lnTo>
                <a:lnTo>
                  <a:pt x="20" y="1397"/>
                </a:lnTo>
                <a:lnTo>
                  <a:pt x="6" y="1407"/>
                </a:lnTo>
                <a:lnTo>
                  <a:pt x="0" y="1413"/>
                </a:lnTo>
                <a:lnTo>
                  <a:pt x="0" y="1397"/>
                </a:lnTo>
                <a:lnTo>
                  <a:pt x="0" y="1381"/>
                </a:lnTo>
                <a:lnTo>
                  <a:pt x="15" y="1366"/>
                </a:lnTo>
                <a:lnTo>
                  <a:pt x="62" y="1366"/>
                </a:lnTo>
                <a:lnTo>
                  <a:pt x="57" y="1371"/>
                </a:lnTo>
                <a:lnTo>
                  <a:pt x="62" y="1381"/>
                </a:lnTo>
                <a:lnTo>
                  <a:pt x="72" y="1371"/>
                </a:lnTo>
                <a:lnTo>
                  <a:pt x="84" y="1381"/>
                </a:lnTo>
                <a:lnTo>
                  <a:pt x="84" y="1356"/>
                </a:lnTo>
                <a:lnTo>
                  <a:pt x="109" y="1330"/>
                </a:lnTo>
                <a:lnTo>
                  <a:pt x="166" y="1299"/>
                </a:lnTo>
                <a:lnTo>
                  <a:pt x="192" y="1304"/>
                </a:lnTo>
                <a:lnTo>
                  <a:pt x="207" y="1273"/>
                </a:lnTo>
                <a:lnTo>
                  <a:pt x="259" y="1248"/>
                </a:lnTo>
                <a:lnTo>
                  <a:pt x="264" y="1248"/>
                </a:lnTo>
                <a:lnTo>
                  <a:pt x="264" y="1242"/>
                </a:lnTo>
                <a:lnTo>
                  <a:pt x="290" y="1191"/>
                </a:lnTo>
                <a:lnTo>
                  <a:pt x="305" y="1175"/>
                </a:lnTo>
                <a:lnTo>
                  <a:pt x="358" y="1123"/>
                </a:lnTo>
                <a:lnTo>
                  <a:pt x="280" y="1138"/>
                </a:lnTo>
                <a:lnTo>
                  <a:pt x="301" y="1097"/>
                </a:lnTo>
                <a:lnTo>
                  <a:pt x="249" y="1154"/>
                </a:lnTo>
                <a:lnTo>
                  <a:pt x="239" y="1107"/>
                </a:lnTo>
                <a:lnTo>
                  <a:pt x="233" y="1113"/>
                </a:lnTo>
                <a:lnTo>
                  <a:pt x="223" y="1087"/>
                </a:lnTo>
                <a:lnTo>
                  <a:pt x="166" y="1113"/>
                </a:lnTo>
                <a:lnTo>
                  <a:pt x="140" y="1107"/>
                </a:lnTo>
                <a:lnTo>
                  <a:pt x="156" y="1097"/>
                </a:lnTo>
                <a:lnTo>
                  <a:pt x="166" y="1066"/>
                </a:lnTo>
                <a:lnTo>
                  <a:pt x="192" y="1040"/>
                </a:lnTo>
                <a:lnTo>
                  <a:pt x="217" y="947"/>
                </a:lnTo>
                <a:lnTo>
                  <a:pt x="192" y="988"/>
                </a:lnTo>
                <a:lnTo>
                  <a:pt x="156" y="988"/>
                </a:lnTo>
                <a:lnTo>
                  <a:pt x="125" y="978"/>
                </a:lnTo>
                <a:lnTo>
                  <a:pt x="125" y="937"/>
                </a:lnTo>
                <a:lnTo>
                  <a:pt x="109" y="905"/>
                </a:lnTo>
                <a:lnTo>
                  <a:pt x="140" y="880"/>
                </a:lnTo>
                <a:lnTo>
                  <a:pt x="172" y="905"/>
                </a:lnTo>
                <a:lnTo>
                  <a:pt x="172" y="921"/>
                </a:lnTo>
                <a:lnTo>
                  <a:pt x="197" y="895"/>
                </a:lnTo>
                <a:lnTo>
                  <a:pt x="207" y="854"/>
                </a:lnTo>
                <a:lnTo>
                  <a:pt x="182" y="870"/>
                </a:lnTo>
                <a:lnTo>
                  <a:pt x="166" y="880"/>
                </a:lnTo>
                <a:lnTo>
                  <a:pt x="140" y="864"/>
                </a:lnTo>
                <a:lnTo>
                  <a:pt x="129" y="823"/>
                </a:lnTo>
                <a:lnTo>
                  <a:pt x="140" y="797"/>
                </a:lnTo>
                <a:lnTo>
                  <a:pt x="150" y="782"/>
                </a:lnTo>
                <a:lnTo>
                  <a:pt x="166" y="782"/>
                </a:lnTo>
                <a:lnTo>
                  <a:pt x="182" y="745"/>
                </a:lnTo>
                <a:lnTo>
                  <a:pt x="223" y="714"/>
                </a:lnTo>
                <a:lnTo>
                  <a:pt x="264" y="699"/>
                </a:lnTo>
                <a:lnTo>
                  <a:pt x="249" y="699"/>
                </a:lnTo>
                <a:lnTo>
                  <a:pt x="280" y="662"/>
                </a:lnTo>
                <a:lnTo>
                  <a:pt x="317" y="652"/>
                </a:lnTo>
                <a:lnTo>
                  <a:pt x="305" y="678"/>
                </a:lnTo>
                <a:lnTo>
                  <a:pt x="342" y="678"/>
                </a:lnTo>
                <a:lnTo>
                  <a:pt x="389" y="647"/>
                </a:lnTo>
                <a:lnTo>
                  <a:pt x="409" y="652"/>
                </a:lnTo>
                <a:lnTo>
                  <a:pt x="466" y="631"/>
                </a:lnTo>
                <a:lnTo>
                  <a:pt x="482" y="590"/>
                </a:lnTo>
                <a:lnTo>
                  <a:pt x="482" y="564"/>
                </a:lnTo>
                <a:lnTo>
                  <a:pt x="518" y="543"/>
                </a:lnTo>
                <a:lnTo>
                  <a:pt x="523" y="523"/>
                </a:lnTo>
                <a:lnTo>
                  <a:pt x="497" y="527"/>
                </a:lnTo>
                <a:lnTo>
                  <a:pt x="435" y="554"/>
                </a:lnTo>
                <a:lnTo>
                  <a:pt x="415" y="539"/>
                </a:lnTo>
                <a:lnTo>
                  <a:pt x="399" y="523"/>
                </a:lnTo>
                <a:lnTo>
                  <a:pt x="358" y="523"/>
                </a:lnTo>
                <a:lnTo>
                  <a:pt x="317" y="486"/>
                </a:lnTo>
                <a:lnTo>
                  <a:pt x="332" y="455"/>
                </a:lnTo>
                <a:lnTo>
                  <a:pt x="332" y="414"/>
                </a:lnTo>
                <a:lnTo>
                  <a:pt x="347" y="429"/>
                </a:lnTo>
                <a:lnTo>
                  <a:pt x="368" y="445"/>
                </a:lnTo>
                <a:lnTo>
                  <a:pt x="389" y="435"/>
                </a:lnTo>
                <a:lnTo>
                  <a:pt x="368" y="429"/>
                </a:lnTo>
                <a:lnTo>
                  <a:pt x="332" y="394"/>
                </a:lnTo>
                <a:lnTo>
                  <a:pt x="317" y="378"/>
                </a:lnTo>
                <a:lnTo>
                  <a:pt x="327" y="351"/>
                </a:lnTo>
                <a:lnTo>
                  <a:pt x="332" y="351"/>
                </a:lnTo>
                <a:lnTo>
                  <a:pt x="425" y="326"/>
                </a:lnTo>
                <a:lnTo>
                  <a:pt x="425" y="337"/>
                </a:lnTo>
                <a:lnTo>
                  <a:pt x="450" y="337"/>
                </a:lnTo>
                <a:lnTo>
                  <a:pt x="450" y="326"/>
                </a:lnTo>
                <a:lnTo>
                  <a:pt x="507" y="305"/>
                </a:lnTo>
                <a:lnTo>
                  <a:pt x="544" y="310"/>
                </a:lnTo>
                <a:lnTo>
                  <a:pt x="518" y="337"/>
                </a:lnTo>
                <a:lnTo>
                  <a:pt x="507" y="362"/>
                </a:lnTo>
                <a:lnTo>
                  <a:pt x="575" y="394"/>
                </a:lnTo>
                <a:lnTo>
                  <a:pt x="606" y="378"/>
                </a:lnTo>
                <a:lnTo>
                  <a:pt x="601" y="404"/>
                </a:lnTo>
                <a:lnTo>
                  <a:pt x="616" y="378"/>
                </a:lnTo>
                <a:lnTo>
                  <a:pt x="606" y="362"/>
                </a:lnTo>
                <a:lnTo>
                  <a:pt x="591" y="362"/>
                </a:lnTo>
                <a:lnTo>
                  <a:pt x="606" y="305"/>
                </a:lnTo>
                <a:lnTo>
                  <a:pt x="616" y="305"/>
                </a:lnTo>
                <a:lnTo>
                  <a:pt x="616" y="347"/>
                </a:lnTo>
                <a:lnTo>
                  <a:pt x="632" y="367"/>
                </a:lnTo>
                <a:lnTo>
                  <a:pt x="669" y="378"/>
                </a:lnTo>
                <a:lnTo>
                  <a:pt x="694" y="351"/>
                </a:lnTo>
                <a:lnTo>
                  <a:pt x="632" y="337"/>
                </a:lnTo>
                <a:lnTo>
                  <a:pt x="626" y="326"/>
                </a:lnTo>
                <a:lnTo>
                  <a:pt x="653" y="305"/>
                </a:lnTo>
                <a:lnTo>
                  <a:pt x="585" y="269"/>
                </a:lnTo>
                <a:lnTo>
                  <a:pt x="601" y="212"/>
                </a:lnTo>
                <a:lnTo>
                  <a:pt x="575" y="129"/>
                </a:lnTo>
                <a:lnTo>
                  <a:pt x="601" y="129"/>
                </a:lnTo>
                <a:lnTo>
                  <a:pt x="642" y="88"/>
                </a:lnTo>
                <a:lnTo>
                  <a:pt x="658" y="104"/>
                </a:lnTo>
                <a:lnTo>
                  <a:pt x="715" y="108"/>
                </a:lnTo>
                <a:lnTo>
                  <a:pt x="777" y="93"/>
                </a:lnTo>
                <a:lnTo>
                  <a:pt x="818" y="62"/>
                </a:lnTo>
                <a:lnTo>
                  <a:pt x="902" y="26"/>
                </a:lnTo>
                <a:lnTo>
                  <a:pt x="984" y="19"/>
                </a:lnTo>
                <a:lnTo>
                  <a:pt x="969" y="51"/>
                </a:lnTo>
                <a:lnTo>
                  <a:pt x="1000" y="36"/>
                </a:lnTo>
                <a:lnTo>
                  <a:pt x="1000" y="19"/>
                </a:lnTo>
                <a:lnTo>
                  <a:pt x="1047" y="0"/>
                </a:lnTo>
                <a:lnTo>
                  <a:pt x="1092" y="26"/>
                </a:lnTo>
                <a:lnTo>
                  <a:pt x="1176" y="0"/>
                </a:lnTo>
                <a:lnTo>
                  <a:pt x="1186" y="26"/>
                </a:lnTo>
                <a:lnTo>
                  <a:pt x="1135" y="51"/>
                </a:lnTo>
                <a:lnTo>
                  <a:pt x="1202" y="41"/>
                </a:lnTo>
                <a:lnTo>
                  <a:pt x="1196" y="77"/>
                </a:lnTo>
                <a:lnTo>
                  <a:pt x="1217" y="67"/>
                </a:lnTo>
                <a:lnTo>
                  <a:pt x="1243" y="77"/>
                </a:lnTo>
                <a:lnTo>
                  <a:pt x="1268" y="104"/>
                </a:lnTo>
                <a:lnTo>
                  <a:pt x="1243" y="108"/>
                </a:lnTo>
                <a:lnTo>
                  <a:pt x="1264" y="129"/>
                </a:lnTo>
                <a:lnTo>
                  <a:pt x="1243" y="129"/>
                </a:lnTo>
                <a:lnTo>
                  <a:pt x="1280" y="145"/>
                </a:lnTo>
                <a:lnTo>
                  <a:pt x="1253" y="176"/>
                </a:lnTo>
                <a:lnTo>
                  <a:pt x="1321" y="145"/>
                </a:lnTo>
                <a:lnTo>
                  <a:pt x="1347" y="149"/>
                </a:lnTo>
                <a:lnTo>
                  <a:pt x="1362" y="161"/>
                </a:lnTo>
                <a:lnTo>
                  <a:pt x="1378" y="196"/>
                </a:lnTo>
                <a:lnTo>
                  <a:pt x="1378" y="212"/>
                </a:lnTo>
                <a:lnTo>
                  <a:pt x="1419" y="212"/>
                </a:lnTo>
                <a:lnTo>
                  <a:pt x="1445" y="243"/>
                </a:lnTo>
                <a:lnTo>
                  <a:pt x="1501" y="253"/>
                </a:lnTo>
                <a:lnTo>
                  <a:pt x="1564" y="321"/>
                </a:lnTo>
              </a:path>
            </a:pathLst>
          </a:custGeom>
          <a:solidFill>
            <a:srgbClr val="FF0000"/>
          </a:solidFill>
          <a:ln w="3240">
            <a:solidFill>
              <a:schemeClr val="tx1"/>
            </a:solidFill>
            <a:round/>
            <a:headEnd/>
            <a:tailEnd/>
          </a:ln>
        </p:spPr>
        <p:txBody>
          <a:bodyPr wrap="none" anchor="ctr"/>
          <a:lstStyle/>
          <a:p>
            <a:pPr>
              <a:defRPr/>
            </a:pPr>
            <a:endParaRPr lang="fr-FR" dirty="0"/>
          </a:p>
        </p:txBody>
      </p:sp>
      <p:sp>
        <p:nvSpPr>
          <p:cNvPr id="312" name="ZoneTexte 311">
            <a:extLst>
              <a:ext uri="{FF2B5EF4-FFF2-40B4-BE49-F238E27FC236}">
                <a16:creationId xmlns:a16="http://schemas.microsoft.com/office/drawing/2014/main" id="{90AE18B8-6079-BF44-8638-2D33B56093DF}"/>
              </a:ext>
            </a:extLst>
          </p:cNvPr>
          <p:cNvSpPr txBox="1"/>
          <p:nvPr/>
        </p:nvSpPr>
        <p:spPr>
          <a:xfrm>
            <a:off x="1163238" y="3355694"/>
            <a:ext cx="1702532" cy="369332"/>
          </a:xfrm>
          <a:prstGeom prst="rect">
            <a:avLst/>
          </a:prstGeom>
          <a:noFill/>
        </p:spPr>
        <p:txBody>
          <a:bodyPr wrap="square" rtlCol="0">
            <a:spAutoFit/>
          </a:bodyPr>
          <a:lstStyle/>
          <a:p>
            <a:pPr algn="ctr"/>
            <a:r>
              <a:rPr lang="fr-FR" dirty="0">
                <a:latin typeface="Verdana" panose="020B0604030504040204" pitchFamily="34" charset="0"/>
                <a:ea typeface="Verdana" panose="020B0604030504040204" pitchFamily="34" charset="0"/>
                <a:cs typeface="Verdana" panose="020B0604030504040204" pitchFamily="34" charset="0"/>
              </a:rPr>
              <a:t>ETATS-UNIS</a:t>
            </a:r>
          </a:p>
        </p:txBody>
      </p:sp>
      <p:sp>
        <p:nvSpPr>
          <p:cNvPr id="320" name="Forme libre 319">
            <a:extLst>
              <a:ext uri="{FF2B5EF4-FFF2-40B4-BE49-F238E27FC236}">
                <a16:creationId xmlns:a16="http://schemas.microsoft.com/office/drawing/2014/main" id="{2D16EB2A-CDF2-E547-BED3-D29286FF1257}"/>
              </a:ext>
            </a:extLst>
          </p:cNvPr>
          <p:cNvSpPr/>
          <p:nvPr/>
        </p:nvSpPr>
        <p:spPr>
          <a:xfrm>
            <a:off x="5672254" y="4352033"/>
            <a:ext cx="160146" cy="108040"/>
          </a:xfrm>
          <a:custGeom>
            <a:avLst/>
            <a:gdLst>
              <a:gd name="connsiteX0" fmla="*/ 0 w 177479"/>
              <a:gd name="connsiteY0" fmla="*/ 0 h 104172"/>
              <a:gd name="connsiteX1" fmla="*/ 142755 w 177479"/>
              <a:gd name="connsiteY1" fmla="*/ 46298 h 104172"/>
              <a:gd name="connsiteX2" fmla="*/ 177479 w 177479"/>
              <a:gd name="connsiteY2" fmla="*/ 104172 h 104172"/>
            </a:gdLst>
            <a:ahLst/>
            <a:cxnLst>
              <a:cxn ang="0">
                <a:pos x="connsiteX0" y="connsiteY0"/>
              </a:cxn>
              <a:cxn ang="0">
                <a:pos x="connsiteX1" y="connsiteY1"/>
              </a:cxn>
              <a:cxn ang="0">
                <a:pos x="connsiteX2" y="connsiteY2"/>
              </a:cxn>
            </a:cxnLst>
            <a:rect l="l" t="t" r="r" b="b"/>
            <a:pathLst>
              <a:path w="177479" h="104172">
                <a:moveTo>
                  <a:pt x="0" y="0"/>
                </a:moveTo>
                <a:lnTo>
                  <a:pt x="142755" y="46298"/>
                </a:lnTo>
                <a:lnTo>
                  <a:pt x="177479" y="104172"/>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2" name="Forme libre 1">
            <a:extLst>
              <a:ext uri="{FF2B5EF4-FFF2-40B4-BE49-F238E27FC236}">
                <a16:creationId xmlns:a16="http://schemas.microsoft.com/office/drawing/2014/main" id="{91448501-64D3-5941-9411-BE57D0474F15}"/>
              </a:ext>
            </a:extLst>
          </p:cNvPr>
          <p:cNvSpPr/>
          <p:nvPr/>
        </p:nvSpPr>
        <p:spPr bwMode="auto">
          <a:xfrm>
            <a:off x="5581650" y="4359275"/>
            <a:ext cx="406400" cy="307975"/>
          </a:xfrm>
          <a:custGeom>
            <a:avLst/>
            <a:gdLst>
              <a:gd name="connsiteX0" fmla="*/ 95250 w 406400"/>
              <a:gd name="connsiteY0" fmla="*/ 0 h 307975"/>
              <a:gd name="connsiteX1" fmla="*/ 225425 w 406400"/>
              <a:gd name="connsiteY1" fmla="*/ 47625 h 307975"/>
              <a:gd name="connsiteX2" fmla="*/ 254000 w 406400"/>
              <a:gd name="connsiteY2" fmla="*/ 88900 h 307975"/>
              <a:gd name="connsiteX3" fmla="*/ 269875 w 406400"/>
              <a:gd name="connsiteY3" fmla="*/ 120650 h 307975"/>
              <a:gd name="connsiteX4" fmla="*/ 314325 w 406400"/>
              <a:gd name="connsiteY4" fmla="*/ 152400 h 307975"/>
              <a:gd name="connsiteX5" fmla="*/ 384175 w 406400"/>
              <a:gd name="connsiteY5" fmla="*/ 174625 h 307975"/>
              <a:gd name="connsiteX6" fmla="*/ 406400 w 406400"/>
              <a:gd name="connsiteY6" fmla="*/ 180975 h 307975"/>
              <a:gd name="connsiteX7" fmla="*/ 327025 w 406400"/>
              <a:gd name="connsiteY7" fmla="*/ 266700 h 307975"/>
              <a:gd name="connsiteX8" fmla="*/ 282575 w 406400"/>
              <a:gd name="connsiteY8" fmla="*/ 269875 h 307975"/>
              <a:gd name="connsiteX9" fmla="*/ 266700 w 406400"/>
              <a:gd name="connsiteY9" fmla="*/ 288925 h 307975"/>
              <a:gd name="connsiteX10" fmla="*/ 244475 w 406400"/>
              <a:gd name="connsiteY10" fmla="*/ 295275 h 307975"/>
              <a:gd name="connsiteX11" fmla="*/ 219075 w 406400"/>
              <a:gd name="connsiteY11" fmla="*/ 288925 h 307975"/>
              <a:gd name="connsiteX12" fmla="*/ 190500 w 406400"/>
              <a:gd name="connsiteY12" fmla="*/ 288925 h 307975"/>
              <a:gd name="connsiteX13" fmla="*/ 177800 w 406400"/>
              <a:gd name="connsiteY13" fmla="*/ 307975 h 307975"/>
              <a:gd name="connsiteX14" fmla="*/ 142875 w 406400"/>
              <a:gd name="connsiteY14" fmla="*/ 304800 h 307975"/>
              <a:gd name="connsiteX15" fmla="*/ 123825 w 406400"/>
              <a:gd name="connsiteY15" fmla="*/ 288925 h 307975"/>
              <a:gd name="connsiteX16" fmla="*/ 73025 w 406400"/>
              <a:gd name="connsiteY16" fmla="*/ 269875 h 307975"/>
              <a:gd name="connsiteX17" fmla="*/ 69850 w 406400"/>
              <a:gd name="connsiteY17" fmla="*/ 238125 h 307975"/>
              <a:gd name="connsiteX18" fmla="*/ 0 w 406400"/>
              <a:gd name="connsiteY18" fmla="*/ 177800 h 307975"/>
              <a:gd name="connsiteX19" fmla="*/ 3175 w 406400"/>
              <a:gd name="connsiteY19" fmla="*/ 171450 h 307975"/>
              <a:gd name="connsiteX20" fmla="*/ 31750 w 406400"/>
              <a:gd name="connsiteY20" fmla="*/ 168275 h 307975"/>
              <a:gd name="connsiteX21" fmla="*/ 31750 w 406400"/>
              <a:gd name="connsiteY21" fmla="*/ 98425 h 307975"/>
              <a:gd name="connsiteX22" fmla="*/ 60325 w 406400"/>
              <a:gd name="connsiteY22" fmla="*/ 79375 h 307975"/>
              <a:gd name="connsiteX23" fmla="*/ 60325 w 406400"/>
              <a:gd name="connsiteY23" fmla="*/ 60325 h 307975"/>
              <a:gd name="connsiteX24" fmla="*/ 95250 w 406400"/>
              <a:gd name="connsiteY24"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6400" h="307975">
                <a:moveTo>
                  <a:pt x="95250" y="0"/>
                </a:moveTo>
                <a:lnTo>
                  <a:pt x="225425" y="47625"/>
                </a:lnTo>
                <a:lnTo>
                  <a:pt x="254000" y="88900"/>
                </a:lnTo>
                <a:lnTo>
                  <a:pt x="269875" y="120650"/>
                </a:lnTo>
                <a:lnTo>
                  <a:pt x="314325" y="152400"/>
                </a:lnTo>
                <a:lnTo>
                  <a:pt x="384175" y="174625"/>
                </a:lnTo>
                <a:lnTo>
                  <a:pt x="406400" y="180975"/>
                </a:lnTo>
                <a:lnTo>
                  <a:pt x="327025" y="266700"/>
                </a:lnTo>
                <a:lnTo>
                  <a:pt x="282575" y="269875"/>
                </a:lnTo>
                <a:lnTo>
                  <a:pt x="266700" y="288925"/>
                </a:lnTo>
                <a:lnTo>
                  <a:pt x="244475" y="295275"/>
                </a:lnTo>
                <a:lnTo>
                  <a:pt x="219075" y="288925"/>
                </a:lnTo>
                <a:lnTo>
                  <a:pt x="190500" y="288925"/>
                </a:lnTo>
                <a:lnTo>
                  <a:pt x="177800" y="307975"/>
                </a:lnTo>
                <a:lnTo>
                  <a:pt x="142875" y="304800"/>
                </a:lnTo>
                <a:lnTo>
                  <a:pt x="123825" y="288925"/>
                </a:lnTo>
                <a:lnTo>
                  <a:pt x="73025" y="269875"/>
                </a:lnTo>
                <a:lnTo>
                  <a:pt x="69850" y="238125"/>
                </a:lnTo>
                <a:lnTo>
                  <a:pt x="0" y="177800"/>
                </a:lnTo>
                <a:lnTo>
                  <a:pt x="3175" y="171450"/>
                </a:lnTo>
                <a:lnTo>
                  <a:pt x="31750" y="168275"/>
                </a:lnTo>
                <a:lnTo>
                  <a:pt x="31750" y="98425"/>
                </a:lnTo>
                <a:lnTo>
                  <a:pt x="60325" y="79375"/>
                </a:lnTo>
                <a:lnTo>
                  <a:pt x="60325" y="60325"/>
                </a:lnTo>
                <a:lnTo>
                  <a:pt x="95250" y="0"/>
                </a:lnTo>
                <a:close/>
              </a:path>
            </a:pathLst>
          </a:custGeom>
          <a:solidFill>
            <a:srgbClr val="FFFF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fr-FR" sz="1800" b="0" i="0" u="none" strike="noStrike" cap="none" normalizeH="0" baseline="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19" name="ZoneTexte 318">
            <a:extLst>
              <a:ext uri="{FF2B5EF4-FFF2-40B4-BE49-F238E27FC236}">
                <a16:creationId xmlns:a16="http://schemas.microsoft.com/office/drawing/2014/main" id="{3F3C6D28-3FE2-8848-8E37-D2E9094E76B2}"/>
              </a:ext>
            </a:extLst>
          </p:cNvPr>
          <p:cNvSpPr txBox="1"/>
          <p:nvPr/>
        </p:nvSpPr>
        <p:spPr>
          <a:xfrm>
            <a:off x="5158002" y="4345635"/>
            <a:ext cx="1301120" cy="349968"/>
          </a:xfrm>
          <a:prstGeom prst="rect">
            <a:avLst/>
          </a:prstGeom>
          <a:noFill/>
        </p:spPr>
        <p:txBody>
          <a:bodyPr wrap="square" rtlCol="0">
            <a:spAutoFit/>
          </a:bodyPr>
          <a:lstStyle/>
          <a:p>
            <a:r>
              <a:rPr lang="fr-FR" dirty="0">
                <a:latin typeface="Verdana" panose="020B0604030504040204" pitchFamily="34" charset="0"/>
                <a:ea typeface="Verdana" panose="020B0604030504040204" pitchFamily="34" charset="0"/>
                <a:cs typeface="Verdana" panose="020B0604030504040204" pitchFamily="34" charset="0"/>
              </a:rPr>
              <a:t>ÉTHIOPIE</a:t>
            </a:r>
          </a:p>
        </p:txBody>
      </p:sp>
      <p:grpSp>
        <p:nvGrpSpPr>
          <p:cNvPr id="3" name="Groupe 2">
            <a:extLst>
              <a:ext uri="{FF2B5EF4-FFF2-40B4-BE49-F238E27FC236}">
                <a16:creationId xmlns:a16="http://schemas.microsoft.com/office/drawing/2014/main" id="{52EDC9CB-3306-556A-43CF-AF69D393F195}"/>
              </a:ext>
            </a:extLst>
          </p:cNvPr>
          <p:cNvGrpSpPr/>
          <p:nvPr/>
        </p:nvGrpSpPr>
        <p:grpSpPr>
          <a:xfrm>
            <a:off x="547553" y="508358"/>
            <a:ext cx="9027219" cy="592138"/>
            <a:chOff x="666750" y="1243483"/>
            <a:chExt cx="8747125" cy="592138"/>
          </a:xfrm>
        </p:grpSpPr>
        <p:sp>
          <p:nvSpPr>
            <p:cNvPr id="121856" name="Text Box 3">
              <a:extLst>
                <a:ext uri="{FF2B5EF4-FFF2-40B4-BE49-F238E27FC236}">
                  <a16:creationId xmlns:a16="http://schemas.microsoft.com/office/drawing/2014/main" id="{81F115BC-ACB8-DA92-7688-5725B3E6DFD3}"/>
                </a:ext>
              </a:extLst>
            </p:cNvPr>
            <p:cNvSpPr txBox="1">
              <a:spLocks noChangeArrowheads="1"/>
            </p:cNvSpPr>
            <p:nvPr/>
          </p:nvSpPr>
          <p:spPr bwMode="auto">
            <a:xfrm>
              <a:off x="666750" y="1243483"/>
              <a:ext cx="8747125"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116000"/>
                </a:lnSpc>
                <a:spcAft>
                  <a:spcPct val="0"/>
                </a:spcAft>
              </a:pPr>
              <a:r>
                <a:rPr lang="fr-FR" altLang="fr-FR" sz="2800" dirty="0">
                  <a:latin typeface="Comic Sans MS" panose="030F0902030302020204" pitchFamily="66" charset="0"/>
                </a:rPr>
                <a:t>Se repérer dans l’espace : l’Éthiopie</a:t>
              </a:r>
            </a:p>
          </p:txBody>
        </p:sp>
        <p:pic>
          <p:nvPicPr>
            <p:cNvPr id="121857" name="Image 121856">
              <a:extLst>
                <a:ext uri="{FF2B5EF4-FFF2-40B4-BE49-F238E27FC236}">
                  <a16:creationId xmlns:a16="http://schemas.microsoft.com/office/drawing/2014/main" id="{B39CAF72-7788-3A24-CF0D-D892AF4993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1195" y="1359552"/>
              <a:ext cx="360000" cy="360000"/>
            </a:xfrm>
            <a:prstGeom prst="rect">
              <a:avLst/>
            </a:prstGeom>
          </p:spPr>
        </p:pic>
      </p:grpSp>
      <p:pic>
        <p:nvPicPr>
          <p:cNvPr id="316" name="Image 26">
            <a:extLst>
              <a:ext uri="{FF2B5EF4-FFF2-40B4-BE49-F238E27FC236}">
                <a16:creationId xmlns:a16="http://schemas.microsoft.com/office/drawing/2014/main" id="{C1C398D9-D6B4-CE41-A758-8B410AA67E4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7213" y="6383225"/>
            <a:ext cx="359962" cy="3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 name="ZoneTexte 321">
            <a:extLst>
              <a:ext uri="{FF2B5EF4-FFF2-40B4-BE49-F238E27FC236}">
                <a16:creationId xmlns:a16="http://schemas.microsoft.com/office/drawing/2014/main" id="{4DFC522B-741B-9A4C-8A2A-64F696A741D1}"/>
              </a:ext>
            </a:extLst>
          </p:cNvPr>
          <p:cNvSpPr txBox="1"/>
          <p:nvPr/>
        </p:nvSpPr>
        <p:spPr>
          <a:xfrm>
            <a:off x="6469857" y="5044171"/>
            <a:ext cx="898525" cy="378565"/>
          </a:xfrm>
          <a:prstGeom prst="rect">
            <a:avLst/>
          </a:prstGeom>
          <a:noFill/>
        </p:spPr>
        <p:txBody>
          <a:bodyPr>
            <a:spAutoFit/>
          </a:bodyPr>
          <a:lstStyle/>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OCÉAN </a:t>
            </a:r>
          </a:p>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INDIEN</a:t>
            </a:r>
          </a:p>
        </p:txBody>
      </p:sp>
      <p:sp>
        <p:nvSpPr>
          <p:cNvPr id="323" name="ZoneTexte 322">
            <a:extLst>
              <a:ext uri="{FF2B5EF4-FFF2-40B4-BE49-F238E27FC236}">
                <a16:creationId xmlns:a16="http://schemas.microsoft.com/office/drawing/2014/main" id="{E0B30BAA-E1CE-E94B-96C5-5B246D43BF4E}"/>
              </a:ext>
            </a:extLst>
          </p:cNvPr>
          <p:cNvSpPr txBox="1"/>
          <p:nvPr/>
        </p:nvSpPr>
        <p:spPr>
          <a:xfrm>
            <a:off x="4023518" y="1281997"/>
            <a:ext cx="2227263" cy="235449"/>
          </a:xfrm>
          <a:prstGeom prst="rect">
            <a:avLst/>
          </a:prstGeom>
          <a:noFill/>
        </p:spPr>
        <p:txBody>
          <a:bodyPr>
            <a:spAutoFit/>
          </a:bodyPr>
          <a:lstStyle/>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OCÉAN GLACIAL ARCTIQUE</a:t>
            </a:r>
          </a:p>
        </p:txBody>
      </p:sp>
      <p:sp>
        <p:nvSpPr>
          <p:cNvPr id="324" name="ZoneTexte 323">
            <a:extLst>
              <a:ext uri="{FF2B5EF4-FFF2-40B4-BE49-F238E27FC236}">
                <a16:creationId xmlns:a16="http://schemas.microsoft.com/office/drawing/2014/main" id="{D206BB1B-14EC-8141-9E25-BFAD37F2825E}"/>
              </a:ext>
            </a:extLst>
          </p:cNvPr>
          <p:cNvSpPr txBox="1"/>
          <p:nvPr/>
        </p:nvSpPr>
        <p:spPr>
          <a:xfrm>
            <a:off x="3959226" y="6467475"/>
            <a:ext cx="2227262" cy="235449"/>
          </a:xfrm>
          <a:prstGeom prst="rect">
            <a:avLst/>
          </a:prstGeom>
          <a:noFill/>
        </p:spPr>
        <p:txBody>
          <a:bodyPr>
            <a:spAutoFit/>
          </a:bodyPr>
          <a:lstStyle/>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OCÉAN GLACIAL ANTARCTIQUE</a:t>
            </a:r>
          </a:p>
        </p:txBody>
      </p:sp>
      <p:sp>
        <p:nvSpPr>
          <p:cNvPr id="325" name="ZoneTexte 324">
            <a:extLst>
              <a:ext uri="{FF2B5EF4-FFF2-40B4-BE49-F238E27FC236}">
                <a16:creationId xmlns:a16="http://schemas.microsoft.com/office/drawing/2014/main" id="{BAEB5DFE-DBD2-1649-ABB4-887DA8F0C936}"/>
              </a:ext>
            </a:extLst>
          </p:cNvPr>
          <p:cNvSpPr txBox="1"/>
          <p:nvPr/>
        </p:nvSpPr>
        <p:spPr>
          <a:xfrm>
            <a:off x="982045" y="5116944"/>
            <a:ext cx="898525" cy="400110"/>
          </a:xfrm>
          <a:prstGeom prst="rect">
            <a:avLst/>
          </a:prstGeom>
          <a:noFill/>
        </p:spPr>
        <p:txBody>
          <a:bodyPr>
            <a:spAutoFit/>
          </a:bodyPr>
          <a:lstStyle/>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OCÉAN </a:t>
            </a:r>
          </a:p>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PACIFIQUE</a:t>
            </a:r>
          </a:p>
        </p:txBody>
      </p:sp>
      <p:sp>
        <p:nvSpPr>
          <p:cNvPr id="326" name="ZoneTexte 325">
            <a:extLst>
              <a:ext uri="{FF2B5EF4-FFF2-40B4-BE49-F238E27FC236}">
                <a16:creationId xmlns:a16="http://schemas.microsoft.com/office/drawing/2014/main" id="{B7B31A6E-55EB-AC4A-BE0E-F243A12D1F93}"/>
              </a:ext>
            </a:extLst>
          </p:cNvPr>
          <p:cNvSpPr txBox="1"/>
          <p:nvPr/>
        </p:nvSpPr>
        <p:spPr>
          <a:xfrm>
            <a:off x="8559948" y="2865233"/>
            <a:ext cx="1035208" cy="400110"/>
          </a:xfrm>
          <a:prstGeom prst="rect">
            <a:avLst/>
          </a:prstGeom>
          <a:noFill/>
        </p:spPr>
        <p:txBody>
          <a:bodyPr wrap="square">
            <a:spAutoFit/>
          </a:bodyPr>
          <a:lstStyle/>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OCÉAN </a:t>
            </a:r>
          </a:p>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PACIFIQUE</a:t>
            </a:r>
          </a:p>
        </p:txBody>
      </p:sp>
      <p:sp>
        <p:nvSpPr>
          <p:cNvPr id="327" name="ZoneTexte 326">
            <a:extLst>
              <a:ext uri="{FF2B5EF4-FFF2-40B4-BE49-F238E27FC236}">
                <a16:creationId xmlns:a16="http://schemas.microsoft.com/office/drawing/2014/main" id="{6584A075-4837-2343-B350-68C97CA49D68}"/>
              </a:ext>
            </a:extLst>
          </p:cNvPr>
          <p:cNvSpPr txBox="1"/>
          <p:nvPr/>
        </p:nvSpPr>
        <p:spPr>
          <a:xfrm>
            <a:off x="3021885" y="3870450"/>
            <a:ext cx="1231501" cy="400110"/>
          </a:xfrm>
          <a:prstGeom prst="rect">
            <a:avLst/>
          </a:prstGeom>
          <a:noFill/>
        </p:spPr>
        <p:txBody>
          <a:bodyPr wrap="square">
            <a:spAutoFit/>
          </a:bodyPr>
          <a:lstStyle/>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OCÉAN </a:t>
            </a:r>
          </a:p>
          <a:p>
            <a:pPr algn="ctr" eaLnBrk="1" fontAlgn="auto" hangingPunct="1">
              <a:spcBef>
                <a:spcPts val="0"/>
              </a:spcBef>
              <a:spcAft>
                <a:spcPts val="0"/>
              </a:spcAft>
              <a:defRPr/>
            </a:pPr>
            <a:r>
              <a:rPr lang="fr-FR" sz="1000" i="1" dirty="0">
                <a:solidFill>
                  <a:srgbClr val="0070C0"/>
                </a:solidFill>
                <a:latin typeface="Verdana" panose="020B0604030504040204" pitchFamily="34" charset="0"/>
                <a:ea typeface="Verdana" panose="020B0604030504040204" pitchFamily="34" charset="0"/>
                <a:cs typeface="Verdana" panose="020B0604030504040204" pitchFamily="34" charset="0"/>
              </a:rPr>
              <a:t>ATLANTIQUE</a:t>
            </a:r>
          </a:p>
        </p:txBody>
      </p:sp>
    </p:spTree>
    <p:extLst>
      <p:ext uri="{BB962C8B-B14F-4D97-AF65-F5344CB8AC3E}">
        <p14:creationId xmlns:p14="http://schemas.microsoft.com/office/powerpoint/2010/main" val="210129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9"/>
                                        </p:tgtEl>
                                        <p:attrNameLst>
                                          <p:attrName>style.visibility</p:attrName>
                                        </p:attrNameLst>
                                      </p:cBhvr>
                                      <p:to>
                                        <p:strVal val="visible"/>
                                      </p:to>
                                    </p:set>
                                    <p:animEffect transition="in" filter="checkerboard(across)">
                                      <p:cBhvr>
                                        <p:cTn id="12" dur="5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DBB53B8B-D0DB-1648-A755-5D7D60F50F5D}"/>
              </a:ext>
            </a:extLst>
          </p:cNvPr>
          <p:cNvGrpSpPr/>
          <p:nvPr/>
        </p:nvGrpSpPr>
        <p:grpSpPr>
          <a:xfrm>
            <a:off x="180312" y="395461"/>
            <a:ext cx="9741933" cy="6624737"/>
            <a:chOff x="180312" y="395461"/>
            <a:chExt cx="9741933" cy="6857797"/>
          </a:xfrm>
        </p:grpSpPr>
        <p:pic>
          <p:nvPicPr>
            <p:cNvPr id="3" name="Image 2">
              <a:extLst>
                <a:ext uri="{FF2B5EF4-FFF2-40B4-BE49-F238E27FC236}">
                  <a16:creationId xmlns:a16="http://schemas.microsoft.com/office/drawing/2014/main" id="{1EE61797-809A-374C-9902-2B7618F850CD}"/>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180312" y="899517"/>
              <a:ext cx="9720000" cy="5896800"/>
            </a:xfrm>
            <a:prstGeom prst="rect">
              <a:avLst/>
            </a:prstGeom>
            <a:ln>
              <a:solidFill>
                <a:schemeClr val="tx1"/>
              </a:solidFill>
            </a:ln>
          </p:spPr>
        </p:pic>
        <p:sp>
          <p:nvSpPr>
            <p:cNvPr id="5" name="ZoneTexte 4">
              <a:extLst>
                <a:ext uri="{FF2B5EF4-FFF2-40B4-BE49-F238E27FC236}">
                  <a16:creationId xmlns:a16="http://schemas.microsoft.com/office/drawing/2014/main" id="{D01518DF-9B0C-DA43-90A8-C859A7ADB3C9}"/>
                </a:ext>
              </a:extLst>
            </p:cNvPr>
            <p:cNvSpPr txBox="1"/>
            <p:nvPr/>
          </p:nvSpPr>
          <p:spPr>
            <a:xfrm>
              <a:off x="244834" y="395461"/>
              <a:ext cx="9677411" cy="391883"/>
            </a:xfrm>
            <a:prstGeom prst="rect">
              <a:avLst/>
            </a:prstGeom>
            <a:noFill/>
          </p:spPr>
          <p:txBody>
            <a:bodyPr wrap="square" rtlCol="0">
              <a:spAutoFit/>
            </a:bodyPr>
            <a:lstStyle/>
            <a:p>
              <a:pPr algn="ctr"/>
              <a:r>
                <a:rPr lang="fr-FR" sz="2000" b="1" dirty="0"/>
                <a:t>L’Indice de Développement Humain dans le monde en 2021</a:t>
              </a:r>
            </a:p>
          </p:txBody>
        </p:sp>
        <p:sp>
          <p:nvSpPr>
            <p:cNvPr id="9" name="ZoneTexte 8">
              <a:extLst>
                <a:ext uri="{FF2B5EF4-FFF2-40B4-BE49-F238E27FC236}">
                  <a16:creationId xmlns:a16="http://schemas.microsoft.com/office/drawing/2014/main" id="{BC91F808-4B4F-CF42-BFE6-ADA25E45145B}"/>
                </a:ext>
              </a:extLst>
            </p:cNvPr>
            <p:cNvSpPr txBox="1"/>
            <p:nvPr/>
          </p:nvSpPr>
          <p:spPr>
            <a:xfrm>
              <a:off x="216856" y="6914704"/>
              <a:ext cx="2520280" cy="338554"/>
            </a:xfrm>
            <a:prstGeom prst="rect">
              <a:avLst/>
            </a:prstGeom>
            <a:noFill/>
          </p:spPr>
          <p:txBody>
            <a:bodyPr wrap="square" rtlCol="0">
              <a:spAutoFit/>
            </a:bodyPr>
            <a:lstStyle/>
            <a:p>
              <a:r>
                <a:rPr lang="fr-FR" sz="1600" dirty="0"/>
                <a:t>Source : UNDP.</a:t>
              </a:r>
            </a:p>
          </p:txBody>
        </p:sp>
        <p:sp>
          <p:nvSpPr>
            <p:cNvPr id="10" name="ZoneTexte 9">
              <a:extLst>
                <a:ext uri="{FF2B5EF4-FFF2-40B4-BE49-F238E27FC236}">
                  <a16:creationId xmlns:a16="http://schemas.microsoft.com/office/drawing/2014/main" id="{C4DF8DD8-8874-2F4F-A475-E5B09E037ED6}"/>
                </a:ext>
              </a:extLst>
            </p:cNvPr>
            <p:cNvSpPr txBox="1"/>
            <p:nvPr/>
          </p:nvSpPr>
          <p:spPr>
            <a:xfrm>
              <a:off x="3312120" y="4643933"/>
              <a:ext cx="864096" cy="276999"/>
            </a:xfrm>
            <a:prstGeom prst="rect">
              <a:avLst/>
            </a:prstGeom>
            <a:noFill/>
          </p:spPr>
          <p:txBody>
            <a:bodyPr wrap="square" rtlCol="0">
              <a:spAutoFit/>
            </a:bodyPr>
            <a:lstStyle/>
            <a:p>
              <a:pPr algn="ctr"/>
              <a:r>
                <a:rPr lang="fr-FR" sz="1200" dirty="0">
                  <a:solidFill>
                    <a:schemeClr val="bg1"/>
                  </a:solidFill>
                </a:rPr>
                <a:t>BRESIL</a:t>
              </a:r>
            </a:p>
          </p:txBody>
        </p:sp>
        <p:sp>
          <p:nvSpPr>
            <p:cNvPr id="11" name="ZoneTexte 10">
              <a:extLst>
                <a:ext uri="{FF2B5EF4-FFF2-40B4-BE49-F238E27FC236}">
                  <a16:creationId xmlns:a16="http://schemas.microsoft.com/office/drawing/2014/main" id="{36C03C66-DA8F-2D41-BD49-A29AE001B214}"/>
                </a:ext>
              </a:extLst>
            </p:cNvPr>
            <p:cNvSpPr txBox="1"/>
            <p:nvPr/>
          </p:nvSpPr>
          <p:spPr>
            <a:xfrm>
              <a:off x="1799952" y="3131765"/>
              <a:ext cx="1152128" cy="276999"/>
            </a:xfrm>
            <a:prstGeom prst="rect">
              <a:avLst/>
            </a:prstGeom>
            <a:noFill/>
          </p:spPr>
          <p:txBody>
            <a:bodyPr wrap="square" rtlCol="0">
              <a:spAutoFit/>
            </a:bodyPr>
            <a:lstStyle/>
            <a:p>
              <a:pPr algn="ctr"/>
              <a:r>
                <a:rPr lang="fr-FR" sz="1200" dirty="0">
                  <a:solidFill>
                    <a:schemeClr val="bg1"/>
                  </a:solidFill>
                </a:rPr>
                <a:t>ÉTATS-UNIS</a:t>
              </a:r>
            </a:p>
          </p:txBody>
        </p:sp>
        <p:sp>
          <p:nvSpPr>
            <p:cNvPr id="12" name="ZoneTexte 11">
              <a:extLst>
                <a:ext uri="{FF2B5EF4-FFF2-40B4-BE49-F238E27FC236}">
                  <a16:creationId xmlns:a16="http://schemas.microsoft.com/office/drawing/2014/main" id="{F661955D-4741-2343-B686-C254C6F6BCA0}"/>
                </a:ext>
              </a:extLst>
            </p:cNvPr>
            <p:cNvSpPr txBox="1"/>
            <p:nvPr/>
          </p:nvSpPr>
          <p:spPr>
            <a:xfrm>
              <a:off x="1511920" y="2411685"/>
              <a:ext cx="1152128" cy="276999"/>
            </a:xfrm>
            <a:prstGeom prst="rect">
              <a:avLst/>
            </a:prstGeom>
            <a:noFill/>
          </p:spPr>
          <p:txBody>
            <a:bodyPr wrap="square" rtlCol="0">
              <a:spAutoFit/>
            </a:bodyPr>
            <a:lstStyle/>
            <a:p>
              <a:pPr algn="ctr"/>
              <a:r>
                <a:rPr lang="fr-FR" sz="1200" dirty="0">
                  <a:solidFill>
                    <a:schemeClr val="bg1"/>
                  </a:solidFill>
                </a:rPr>
                <a:t>CANADA</a:t>
              </a:r>
            </a:p>
          </p:txBody>
        </p:sp>
        <p:sp>
          <p:nvSpPr>
            <p:cNvPr id="13" name="ZoneTexte 12">
              <a:extLst>
                <a:ext uri="{FF2B5EF4-FFF2-40B4-BE49-F238E27FC236}">
                  <a16:creationId xmlns:a16="http://schemas.microsoft.com/office/drawing/2014/main" id="{0889BD91-F825-E544-9413-23E04AF9E112}"/>
                </a:ext>
              </a:extLst>
            </p:cNvPr>
            <p:cNvSpPr txBox="1"/>
            <p:nvPr/>
          </p:nvSpPr>
          <p:spPr>
            <a:xfrm>
              <a:off x="5112320" y="4510950"/>
              <a:ext cx="1152128" cy="276999"/>
            </a:xfrm>
            <a:prstGeom prst="rect">
              <a:avLst/>
            </a:prstGeom>
            <a:noFill/>
          </p:spPr>
          <p:txBody>
            <a:bodyPr wrap="square" rtlCol="0">
              <a:spAutoFit/>
            </a:bodyPr>
            <a:lstStyle/>
            <a:p>
              <a:pPr algn="ctr"/>
              <a:r>
                <a:rPr lang="fr-FR" sz="1200" dirty="0"/>
                <a:t>RDC</a:t>
              </a:r>
            </a:p>
          </p:txBody>
        </p:sp>
        <p:sp>
          <p:nvSpPr>
            <p:cNvPr id="14" name="ZoneTexte 13">
              <a:extLst>
                <a:ext uri="{FF2B5EF4-FFF2-40B4-BE49-F238E27FC236}">
                  <a16:creationId xmlns:a16="http://schemas.microsoft.com/office/drawing/2014/main" id="{79D4B961-A4A5-5342-B0ED-365E426AE33A}"/>
                </a:ext>
              </a:extLst>
            </p:cNvPr>
            <p:cNvSpPr txBox="1"/>
            <p:nvPr/>
          </p:nvSpPr>
          <p:spPr>
            <a:xfrm>
              <a:off x="4608264" y="3557169"/>
              <a:ext cx="1152128" cy="276999"/>
            </a:xfrm>
            <a:prstGeom prst="rect">
              <a:avLst/>
            </a:prstGeom>
            <a:noFill/>
          </p:spPr>
          <p:txBody>
            <a:bodyPr wrap="square" rtlCol="0">
              <a:spAutoFit/>
            </a:bodyPr>
            <a:lstStyle/>
            <a:p>
              <a:pPr algn="ctr"/>
              <a:r>
                <a:rPr lang="fr-FR" sz="1200" dirty="0"/>
                <a:t>ALGÉRIE</a:t>
              </a:r>
            </a:p>
          </p:txBody>
        </p:sp>
        <p:sp>
          <p:nvSpPr>
            <p:cNvPr id="15" name="ZoneTexte 14">
              <a:extLst>
                <a:ext uri="{FF2B5EF4-FFF2-40B4-BE49-F238E27FC236}">
                  <a16:creationId xmlns:a16="http://schemas.microsoft.com/office/drawing/2014/main" id="{ACA44AAF-4C89-8844-8999-7715999775EB}"/>
                </a:ext>
              </a:extLst>
            </p:cNvPr>
            <p:cNvSpPr txBox="1"/>
            <p:nvPr/>
          </p:nvSpPr>
          <p:spPr>
            <a:xfrm>
              <a:off x="8064648" y="5231030"/>
              <a:ext cx="1152128" cy="276999"/>
            </a:xfrm>
            <a:prstGeom prst="rect">
              <a:avLst/>
            </a:prstGeom>
            <a:noFill/>
          </p:spPr>
          <p:txBody>
            <a:bodyPr wrap="square" rtlCol="0">
              <a:spAutoFit/>
            </a:bodyPr>
            <a:lstStyle/>
            <a:p>
              <a:pPr algn="ctr"/>
              <a:r>
                <a:rPr lang="fr-FR" sz="1200" dirty="0">
                  <a:solidFill>
                    <a:schemeClr val="bg1"/>
                  </a:solidFill>
                </a:rPr>
                <a:t>AUSTRALIE</a:t>
              </a:r>
            </a:p>
          </p:txBody>
        </p:sp>
        <p:sp>
          <p:nvSpPr>
            <p:cNvPr id="16" name="ZoneTexte 15">
              <a:extLst>
                <a:ext uri="{FF2B5EF4-FFF2-40B4-BE49-F238E27FC236}">
                  <a16:creationId xmlns:a16="http://schemas.microsoft.com/office/drawing/2014/main" id="{C096FE52-8D01-6D47-8482-6D6AB6674EED}"/>
                </a:ext>
              </a:extLst>
            </p:cNvPr>
            <p:cNvSpPr txBox="1"/>
            <p:nvPr/>
          </p:nvSpPr>
          <p:spPr>
            <a:xfrm>
              <a:off x="4608264" y="2854766"/>
              <a:ext cx="1152128" cy="276999"/>
            </a:xfrm>
            <a:prstGeom prst="rect">
              <a:avLst/>
            </a:prstGeom>
            <a:noFill/>
          </p:spPr>
          <p:txBody>
            <a:bodyPr wrap="square" rtlCol="0">
              <a:spAutoFit/>
            </a:bodyPr>
            <a:lstStyle/>
            <a:p>
              <a:pPr algn="ctr"/>
              <a:r>
                <a:rPr lang="fr-FR" sz="1200" dirty="0"/>
                <a:t>FRANCE</a:t>
              </a:r>
            </a:p>
          </p:txBody>
        </p:sp>
        <p:sp>
          <p:nvSpPr>
            <p:cNvPr id="17" name="ZoneTexte 16">
              <a:extLst>
                <a:ext uri="{FF2B5EF4-FFF2-40B4-BE49-F238E27FC236}">
                  <a16:creationId xmlns:a16="http://schemas.microsoft.com/office/drawing/2014/main" id="{FA803491-4DC4-6F4B-9A25-847AE38F2BDF}"/>
                </a:ext>
              </a:extLst>
            </p:cNvPr>
            <p:cNvSpPr txBox="1"/>
            <p:nvPr/>
          </p:nvSpPr>
          <p:spPr>
            <a:xfrm>
              <a:off x="7200552" y="2134686"/>
              <a:ext cx="1152128" cy="276999"/>
            </a:xfrm>
            <a:prstGeom prst="rect">
              <a:avLst/>
            </a:prstGeom>
            <a:noFill/>
          </p:spPr>
          <p:txBody>
            <a:bodyPr wrap="square" rtlCol="0">
              <a:spAutoFit/>
            </a:bodyPr>
            <a:lstStyle/>
            <a:p>
              <a:pPr algn="ctr"/>
              <a:r>
                <a:rPr lang="fr-FR" sz="1200" dirty="0">
                  <a:solidFill>
                    <a:schemeClr val="bg1"/>
                  </a:solidFill>
                </a:rPr>
                <a:t>RUSSIE</a:t>
              </a:r>
            </a:p>
          </p:txBody>
        </p:sp>
        <p:sp>
          <p:nvSpPr>
            <p:cNvPr id="18" name="ZoneTexte 17">
              <a:extLst>
                <a:ext uri="{FF2B5EF4-FFF2-40B4-BE49-F238E27FC236}">
                  <a16:creationId xmlns:a16="http://schemas.microsoft.com/office/drawing/2014/main" id="{431CDA25-B225-254C-A1EC-2FC8B2B0DD05}"/>
                </a:ext>
              </a:extLst>
            </p:cNvPr>
            <p:cNvSpPr txBox="1"/>
            <p:nvPr/>
          </p:nvSpPr>
          <p:spPr>
            <a:xfrm>
              <a:off x="7272560" y="3280170"/>
              <a:ext cx="1152128" cy="276999"/>
            </a:xfrm>
            <a:prstGeom prst="rect">
              <a:avLst/>
            </a:prstGeom>
            <a:noFill/>
          </p:spPr>
          <p:txBody>
            <a:bodyPr wrap="square" rtlCol="0">
              <a:spAutoFit/>
            </a:bodyPr>
            <a:lstStyle/>
            <a:p>
              <a:pPr algn="ctr"/>
              <a:r>
                <a:rPr lang="fr-FR" sz="1200" dirty="0">
                  <a:solidFill>
                    <a:schemeClr val="bg1"/>
                  </a:solidFill>
                </a:rPr>
                <a:t>CHINE</a:t>
              </a:r>
            </a:p>
          </p:txBody>
        </p:sp>
        <p:sp>
          <p:nvSpPr>
            <p:cNvPr id="19" name="ZoneTexte 18">
              <a:extLst>
                <a:ext uri="{FF2B5EF4-FFF2-40B4-BE49-F238E27FC236}">
                  <a16:creationId xmlns:a16="http://schemas.microsoft.com/office/drawing/2014/main" id="{876B01B5-EA89-4245-A36E-5AB048BD4DBD}"/>
                </a:ext>
              </a:extLst>
            </p:cNvPr>
            <p:cNvSpPr txBox="1"/>
            <p:nvPr/>
          </p:nvSpPr>
          <p:spPr>
            <a:xfrm>
              <a:off x="6624488" y="3756391"/>
              <a:ext cx="1152128" cy="276999"/>
            </a:xfrm>
            <a:prstGeom prst="rect">
              <a:avLst/>
            </a:prstGeom>
            <a:noFill/>
          </p:spPr>
          <p:txBody>
            <a:bodyPr wrap="square" rtlCol="0">
              <a:spAutoFit/>
            </a:bodyPr>
            <a:lstStyle/>
            <a:p>
              <a:pPr algn="ctr"/>
              <a:r>
                <a:rPr lang="fr-FR" sz="1200" dirty="0"/>
                <a:t>INDE</a:t>
              </a:r>
            </a:p>
          </p:txBody>
        </p:sp>
        <p:sp>
          <p:nvSpPr>
            <p:cNvPr id="20" name="ZoneTexte 19">
              <a:extLst>
                <a:ext uri="{FF2B5EF4-FFF2-40B4-BE49-F238E27FC236}">
                  <a16:creationId xmlns:a16="http://schemas.microsoft.com/office/drawing/2014/main" id="{99A0E018-9A56-FC4F-A5A3-D54970E69057}"/>
                </a:ext>
              </a:extLst>
            </p:cNvPr>
            <p:cNvSpPr txBox="1"/>
            <p:nvPr/>
          </p:nvSpPr>
          <p:spPr>
            <a:xfrm>
              <a:off x="4968304" y="3934886"/>
              <a:ext cx="1152128" cy="276999"/>
            </a:xfrm>
            <a:prstGeom prst="rect">
              <a:avLst/>
            </a:prstGeom>
            <a:noFill/>
          </p:spPr>
          <p:txBody>
            <a:bodyPr wrap="square" rtlCol="0">
              <a:spAutoFit/>
            </a:bodyPr>
            <a:lstStyle/>
            <a:p>
              <a:pPr algn="ctr"/>
              <a:r>
                <a:rPr lang="fr-FR" sz="1200" dirty="0"/>
                <a:t>TCHAD</a:t>
              </a:r>
            </a:p>
          </p:txBody>
        </p:sp>
        <p:sp>
          <p:nvSpPr>
            <p:cNvPr id="21" name="ZoneTexte 20">
              <a:extLst>
                <a:ext uri="{FF2B5EF4-FFF2-40B4-BE49-F238E27FC236}">
                  <a16:creationId xmlns:a16="http://schemas.microsoft.com/office/drawing/2014/main" id="{186180E4-B3EF-2345-9A70-3D84979FF869}"/>
                </a:ext>
              </a:extLst>
            </p:cNvPr>
            <p:cNvSpPr txBox="1"/>
            <p:nvPr/>
          </p:nvSpPr>
          <p:spPr>
            <a:xfrm>
              <a:off x="2808064" y="5663078"/>
              <a:ext cx="1137004" cy="276999"/>
            </a:xfrm>
            <a:prstGeom prst="rect">
              <a:avLst/>
            </a:prstGeom>
            <a:noFill/>
          </p:spPr>
          <p:txBody>
            <a:bodyPr wrap="square" rtlCol="0">
              <a:spAutoFit/>
            </a:bodyPr>
            <a:lstStyle/>
            <a:p>
              <a:pPr algn="ctr"/>
              <a:r>
                <a:rPr lang="fr-FR" sz="1200" dirty="0"/>
                <a:t>ARGENTINE</a:t>
              </a:r>
            </a:p>
          </p:txBody>
        </p:sp>
        <p:sp>
          <p:nvSpPr>
            <p:cNvPr id="22" name="ZoneTexte 21">
              <a:extLst>
                <a:ext uri="{FF2B5EF4-FFF2-40B4-BE49-F238E27FC236}">
                  <a16:creationId xmlns:a16="http://schemas.microsoft.com/office/drawing/2014/main" id="{53C10455-1DE6-6A49-8540-0A21ABEF8A6E}"/>
                </a:ext>
              </a:extLst>
            </p:cNvPr>
            <p:cNvSpPr txBox="1"/>
            <p:nvPr/>
          </p:nvSpPr>
          <p:spPr>
            <a:xfrm>
              <a:off x="5976416" y="3353305"/>
              <a:ext cx="1137004" cy="276999"/>
            </a:xfrm>
            <a:prstGeom prst="rect">
              <a:avLst/>
            </a:prstGeom>
            <a:noFill/>
          </p:spPr>
          <p:txBody>
            <a:bodyPr wrap="square" rtlCol="0">
              <a:spAutoFit/>
            </a:bodyPr>
            <a:lstStyle/>
            <a:p>
              <a:pPr algn="ctr"/>
              <a:r>
                <a:rPr lang="fr-FR" sz="1200" dirty="0">
                  <a:solidFill>
                    <a:schemeClr val="bg1"/>
                  </a:solidFill>
                </a:rPr>
                <a:t>IRAN</a:t>
              </a:r>
            </a:p>
          </p:txBody>
        </p:sp>
        <p:sp>
          <p:nvSpPr>
            <p:cNvPr id="23" name="ZoneTexte 22">
              <a:extLst>
                <a:ext uri="{FF2B5EF4-FFF2-40B4-BE49-F238E27FC236}">
                  <a16:creationId xmlns:a16="http://schemas.microsoft.com/office/drawing/2014/main" id="{4AF712D5-0C69-BB4A-8BD3-7573463916FD}"/>
                </a:ext>
              </a:extLst>
            </p:cNvPr>
            <p:cNvSpPr txBox="1"/>
            <p:nvPr/>
          </p:nvSpPr>
          <p:spPr>
            <a:xfrm>
              <a:off x="8587010" y="3214806"/>
              <a:ext cx="1137004" cy="276999"/>
            </a:xfrm>
            <a:prstGeom prst="rect">
              <a:avLst/>
            </a:prstGeom>
            <a:noFill/>
          </p:spPr>
          <p:txBody>
            <a:bodyPr wrap="square" rtlCol="0">
              <a:spAutoFit/>
            </a:bodyPr>
            <a:lstStyle/>
            <a:p>
              <a:pPr algn="ctr"/>
              <a:r>
                <a:rPr lang="fr-FR" sz="1200" dirty="0"/>
                <a:t>JAPON</a:t>
              </a:r>
            </a:p>
          </p:txBody>
        </p:sp>
        <p:sp>
          <p:nvSpPr>
            <p:cNvPr id="24" name="ZoneTexte 23">
              <a:extLst>
                <a:ext uri="{FF2B5EF4-FFF2-40B4-BE49-F238E27FC236}">
                  <a16:creationId xmlns:a16="http://schemas.microsoft.com/office/drawing/2014/main" id="{40BC25A8-9D62-734B-83B5-E8E1851B7216}"/>
                </a:ext>
              </a:extLst>
            </p:cNvPr>
            <p:cNvSpPr txBox="1"/>
            <p:nvPr/>
          </p:nvSpPr>
          <p:spPr>
            <a:xfrm>
              <a:off x="1799952" y="3707829"/>
              <a:ext cx="1137004" cy="276999"/>
            </a:xfrm>
            <a:prstGeom prst="rect">
              <a:avLst/>
            </a:prstGeom>
            <a:noFill/>
          </p:spPr>
          <p:txBody>
            <a:bodyPr wrap="square" rtlCol="0">
              <a:spAutoFit/>
            </a:bodyPr>
            <a:lstStyle/>
            <a:p>
              <a:pPr algn="ctr"/>
              <a:r>
                <a:rPr lang="fr-FR" sz="1200" dirty="0"/>
                <a:t>MEXIQUE</a:t>
              </a:r>
            </a:p>
          </p:txBody>
        </p:sp>
        <p:sp>
          <p:nvSpPr>
            <p:cNvPr id="25" name="ZoneTexte 24">
              <a:extLst>
                <a:ext uri="{FF2B5EF4-FFF2-40B4-BE49-F238E27FC236}">
                  <a16:creationId xmlns:a16="http://schemas.microsoft.com/office/drawing/2014/main" id="{0CE628C1-75E6-1641-8A2C-5FEC68AD3F0C}"/>
                </a:ext>
              </a:extLst>
            </p:cNvPr>
            <p:cNvSpPr txBox="1"/>
            <p:nvPr/>
          </p:nvSpPr>
          <p:spPr>
            <a:xfrm>
              <a:off x="5911970" y="5054369"/>
              <a:ext cx="1360590" cy="276999"/>
            </a:xfrm>
            <a:prstGeom prst="rect">
              <a:avLst/>
            </a:prstGeom>
            <a:noFill/>
          </p:spPr>
          <p:txBody>
            <a:bodyPr wrap="square" rtlCol="0">
              <a:spAutoFit/>
            </a:bodyPr>
            <a:lstStyle/>
            <a:p>
              <a:pPr algn="ctr"/>
              <a:r>
                <a:rPr lang="fr-FR" sz="1200" dirty="0"/>
                <a:t>MADAGASCAR</a:t>
              </a:r>
            </a:p>
          </p:txBody>
        </p:sp>
        <p:sp>
          <p:nvSpPr>
            <p:cNvPr id="26" name="ZoneTexte 25">
              <a:extLst>
                <a:ext uri="{FF2B5EF4-FFF2-40B4-BE49-F238E27FC236}">
                  <a16:creationId xmlns:a16="http://schemas.microsoft.com/office/drawing/2014/main" id="{DEFEFB1A-9EC6-F34E-90DB-5D8BA0CE610D}"/>
                </a:ext>
              </a:extLst>
            </p:cNvPr>
            <p:cNvSpPr txBox="1"/>
            <p:nvPr/>
          </p:nvSpPr>
          <p:spPr>
            <a:xfrm>
              <a:off x="4504033" y="2006993"/>
              <a:ext cx="1360590" cy="276999"/>
            </a:xfrm>
            <a:prstGeom prst="rect">
              <a:avLst/>
            </a:prstGeom>
            <a:noFill/>
          </p:spPr>
          <p:txBody>
            <a:bodyPr wrap="square" rtlCol="0">
              <a:spAutoFit/>
            </a:bodyPr>
            <a:lstStyle/>
            <a:p>
              <a:pPr algn="ctr"/>
              <a:r>
                <a:rPr lang="fr-FR" sz="1200" dirty="0"/>
                <a:t>NORVEGE</a:t>
              </a:r>
            </a:p>
          </p:txBody>
        </p:sp>
        <p:pic>
          <p:nvPicPr>
            <p:cNvPr id="27" name="Image 26">
              <a:extLst>
                <a:ext uri="{FF2B5EF4-FFF2-40B4-BE49-F238E27FC236}">
                  <a16:creationId xmlns:a16="http://schemas.microsoft.com/office/drawing/2014/main" id="{F9A3B78E-F274-5240-8238-5D09365B6F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816" y="6372165"/>
              <a:ext cx="360000" cy="360000"/>
            </a:xfrm>
            <a:prstGeom prst="rect">
              <a:avLst/>
            </a:prstGeom>
          </p:spPr>
        </p:pic>
      </p:grpSp>
      <p:sp>
        <p:nvSpPr>
          <p:cNvPr id="28" name="ZoneTexte 27">
            <a:extLst>
              <a:ext uri="{FF2B5EF4-FFF2-40B4-BE49-F238E27FC236}">
                <a16:creationId xmlns:a16="http://schemas.microsoft.com/office/drawing/2014/main" id="{3EDD1F2D-1A71-4D4C-AB65-DE941E77B5F6}"/>
              </a:ext>
            </a:extLst>
          </p:cNvPr>
          <p:cNvSpPr txBox="1"/>
          <p:nvPr/>
        </p:nvSpPr>
        <p:spPr>
          <a:xfrm>
            <a:off x="271755" y="4409522"/>
            <a:ext cx="1744221" cy="276999"/>
          </a:xfrm>
          <a:prstGeom prst="rect">
            <a:avLst/>
          </a:prstGeom>
          <a:noFill/>
        </p:spPr>
        <p:txBody>
          <a:bodyPr wrap="square" rtlCol="0">
            <a:spAutoFit/>
          </a:bodyPr>
          <a:lstStyle/>
          <a:p>
            <a:pPr algn="ctr"/>
            <a:r>
              <a:rPr lang="fr-FR" sz="1200" dirty="0"/>
              <a:t>IDH</a:t>
            </a:r>
          </a:p>
        </p:txBody>
      </p:sp>
      <p:sp>
        <p:nvSpPr>
          <p:cNvPr id="33" name="Rectangle 32">
            <a:extLst>
              <a:ext uri="{FF2B5EF4-FFF2-40B4-BE49-F238E27FC236}">
                <a16:creationId xmlns:a16="http://schemas.microsoft.com/office/drawing/2014/main" id="{3DBB5DB9-9586-7249-B51A-795C72D2CAE4}"/>
              </a:ext>
            </a:extLst>
          </p:cNvPr>
          <p:cNvSpPr/>
          <p:nvPr/>
        </p:nvSpPr>
        <p:spPr bwMode="auto">
          <a:xfrm>
            <a:off x="8814256" y="6228109"/>
            <a:ext cx="995362" cy="2879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fr-FR" sz="1800" b="0" i="0" u="none" strike="noStrike" cap="none" normalizeH="0" baseline="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4" name="Zone de texte 34">
            <a:extLst>
              <a:ext uri="{FF2B5EF4-FFF2-40B4-BE49-F238E27FC236}">
                <a16:creationId xmlns:a16="http://schemas.microsoft.com/office/drawing/2014/main" id="{7E0BC96C-7AEE-AC4A-83AA-43419A14FB73}"/>
              </a:ext>
            </a:extLst>
          </p:cNvPr>
          <p:cNvSpPr txBox="1">
            <a:spLocks noChangeArrowheads="1"/>
          </p:cNvSpPr>
          <p:nvPr/>
        </p:nvSpPr>
        <p:spPr bwMode="auto">
          <a:xfrm>
            <a:off x="6912520" y="5200063"/>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INDIEN</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35" name="Zone de texte 34">
            <a:extLst>
              <a:ext uri="{FF2B5EF4-FFF2-40B4-BE49-F238E27FC236}">
                <a16:creationId xmlns:a16="http://schemas.microsoft.com/office/drawing/2014/main" id="{D36A816A-F2C4-3043-81A5-0E9FBEF8B89B}"/>
              </a:ext>
            </a:extLst>
          </p:cNvPr>
          <p:cNvSpPr txBox="1">
            <a:spLocks noChangeArrowheads="1"/>
          </p:cNvSpPr>
          <p:nvPr/>
        </p:nvSpPr>
        <p:spPr bwMode="auto">
          <a:xfrm>
            <a:off x="359792" y="3203773"/>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PACIFIQUE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36" name="Zone de texte 34">
            <a:extLst>
              <a:ext uri="{FF2B5EF4-FFF2-40B4-BE49-F238E27FC236}">
                <a16:creationId xmlns:a16="http://schemas.microsoft.com/office/drawing/2014/main" id="{31AD87FF-6EAA-5E48-A6FC-9612AD923560}"/>
              </a:ext>
            </a:extLst>
          </p:cNvPr>
          <p:cNvSpPr txBox="1">
            <a:spLocks noChangeArrowheads="1"/>
          </p:cNvSpPr>
          <p:nvPr/>
        </p:nvSpPr>
        <p:spPr bwMode="auto">
          <a:xfrm>
            <a:off x="4116958" y="4307085"/>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ATLANTIQUE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37" name="Zone de texte 34">
            <a:extLst>
              <a:ext uri="{FF2B5EF4-FFF2-40B4-BE49-F238E27FC236}">
                <a16:creationId xmlns:a16="http://schemas.microsoft.com/office/drawing/2014/main" id="{D70BDB17-E3C7-894C-A6FD-C3E9D01103B5}"/>
              </a:ext>
            </a:extLst>
          </p:cNvPr>
          <p:cNvSpPr txBox="1">
            <a:spLocks noChangeArrowheads="1"/>
          </p:cNvSpPr>
          <p:nvPr/>
        </p:nvSpPr>
        <p:spPr bwMode="auto">
          <a:xfrm>
            <a:off x="8941494" y="3399863"/>
            <a:ext cx="995362"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PACIFIQUE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38" name="Zone de texte 34">
            <a:extLst>
              <a:ext uri="{FF2B5EF4-FFF2-40B4-BE49-F238E27FC236}">
                <a16:creationId xmlns:a16="http://schemas.microsoft.com/office/drawing/2014/main" id="{95BFD286-F3C9-DC48-94D7-31F373B01014}"/>
              </a:ext>
            </a:extLst>
          </p:cNvPr>
          <p:cNvSpPr txBox="1">
            <a:spLocks noChangeArrowheads="1"/>
          </p:cNvSpPr>
          <p:nvPr/>
        </p:nvSpPr>
        <p:spPr bwMode="auto">
          <a:xfrm>
            <a:off x="3765090" y="899517"/>
            <a:ext cx="3363453"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GLACIAL ARCTIQUE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
        <p:nvSpPr>
          <p:cNvPr id="39" name="Zone de texte 34">
            <a:extLst>
              <a:ext uri="{FF2B5EF4-FFF2-40B4-BE49-F238E27FC236}">
                <a16:creationId xmlns:a16="http://schemas.microsoft.com/office/drawing/2014/main" id="{A5FEE8A6-C3F9-2440-BA8F-4B008C3F379A}"/>
              </a:ext>
            </a:extLst>
          </p:cNvPr>
          <p:cNvSpPr txBox="1">
            <a:spLocks noChangeArrowheads="1"/>
          </p:cNvSpPr>
          <p:nvPr/>
        </p:nvSpPr>
        <p:spPr bwMode="auto">
          <a:xfrm>
            <a:off x="3357792" y="6352191"/>
            <a:ext cx="3363453" cy="4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36000" rIns="9144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i="1" dirty="0">
                <a:solidFill>
                  <a:srgbClr val="0070C0"/>
                </a:solidFill>
                <a:cs typeface="Arial" panose="020B0604020202020204" pitchFamily="34" charset="0"/>
              </a:rPr>
              <a:t>OCÉAN GLACIAL ANTARCTIQUE</a:t>
            </a:r>
            <a:endParaRPr kumimoji="0" lang="fr-FR" altLang="fr-FR" sz="1000" b="0" i="1" u="none" strike="noStrike" cap="none" normalizeH="0" baseline="0" dirty="0">
              <a:ln>
                <a:noFill/>
              </a:ln>
              <a:solidFill>
                <a:srgbClr val="0070C0"/>
              </a:solidFill>
              <a:effectLst/>
              <a:cs typeface="Arial" panose="020B0604020202020204" pitchFamily="34" charset="0"/>
            </a:endParaRPr>
          </a:p>
        </p:txBody>
      </p:sp>
    </p:spTree>
    <p:extLst>
      <p:ext uri="{BB962C8B-B14F-4D97-AF65-F5344CB8AC3E}">
        <p14:creationId xmlns:p14="http://schemas.microsoft.com/office/powerpoint/2010/main" val="33876738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5" name="Group 1">
            <a:extLst>
              <a:ext uri="{FF2B5EF4-FFF2-40B4-BE49-F238E27FC236}">
                <a16:creationId xmlns:a16="http://schemas.microsoft.com/office/drawing/2014/main" id="{86A7210F-AC30-224D-AE8C-A5F773B00389}"/>
              </a:ext>
            </a:extLst>
          </p:cNvPr>
          <p:cNvGraphicFramePr>
            <a:graphicFrameLocks noGrp="1"/>
          </p:cNvGraphicFramePr>
          <p:nvPr>
            <p:extLst>
              <p:ext uri="{D42A27DB-BD31-4B8C-83A1-F6EECF244321}">
                <p14:modId xmlns:p14="http://schemas.microsoft.com/office/powerpoint/2010/main" val="371686073"/>
              </p:ext>
            </p:extLst>
          </p:nvPr>
        </p:nvGraphicFramePr>
        <p:xfrm>
          <a:off x="279400" y="180975"/>
          <a:ext cx="9523413" cy="3192463"/>
        </p:xfrm>
        <a:graphic>
          <a:graphicData uri="http://schemas.openxmlformats.org/drawingml/2006/table">
            <a:tbl>
              <a:tblPr/>
              <a:tblGrid>
                <a:gridCol w="3303588">
                  <a:extLst>
                    <a:ext uri="{9D8B030D-6E8A-4147-A177-3AD203B41FA5}">
                      <a16:colId xmlns:a16="http://schemas.microsoft.com/office/drawing/2014/main" val="880432154"/>
                    </a:ext>
                  </a:extLst>
                </a:gridCol>
                <a:gridCol w="6219825">
                  <a:extLst>
                    <a:ext uri="{9D8B030D-6E8A-4147-A177-3AD203B41FA5}">
                      <a16:colId xmlns:a16="http://schemas.microsoft.com/office/drawing/2014/main" val="1381549584"/>
                    </a:ext>
                  </a:extLst>
                </a:gridCol>
              </a:tblGrid>
              <a:tr h="3192463">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fr-FR" altLang="fr-FR" sz="2000" b="0" i="0" u="none" strike="noStrike" cap="none" normalizeH="0" baseline="0" dirty="0">
                          <a:ln>
                            <a:noFill/>
                          </a:ln>
                          <a:solidFill>
                            <a:srgbClr val="000000"/>
                          </a:solidFill>
                          <a:effectLst/>
                          <a:latin typeface="Comic Sans MS" panose="030F0902030302020204" pitchFamily="66" charset="0"/>
                          <a:ea typeface="Arial Unicode MS" panose="020B0604020202020204" pitchFamily="34" charset="-128"/>
                          <a:cs typeface="Arial Unicode MS" panose="020B0604020202020204" pitchFamily="34" charset="-128"/>
                        </a:rPr>
                        <a:t>Que lien observes-tu entre cette carte et celle étudiée sur l'IDH.</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20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fr-FR" altLang="fr-FR" sz="18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6902674"/>
                  </a:ext>
                </a:extLst>
              </a:tr>
            </a:tbl>
          </a:graphicData>
        </a:graphic>
      </p:graphicFrame>
      <p:sp>
        <p:nvSpPr>
          <p:cNvPr id="31755" name="Text Box 11">
            <a:extLst>
              <a:ext uri="{FF2B5EF4-FFF2-40B4-BE49-F238E27FC236}">
                <a16:creationId xmlns:a16="http://schemas.microsoft.com/office/drawing/2014/main" id="{C423B848-E42C-0D4D-936C-50E2CB16EFDC}"/>
              </a:ext>
            </a:extLst>
          </p:cNvPr>
          <p:cNvSpPr txBox="1">
            <a:spLocks noChangeArrowheads="1"/>
          </p:cNvSpPr>
          <p:nvPr/>
        </p:nvSpPr>
        <p:spPr bwMode="auto">
          <a:xfrm>
            <a:off x="3599433" y="106685"/>
            <a:ext cx="6121399" cy="331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50000"/>
              </a:lnSpc>
            </a:pPr>
            <a:r>
              <a:rPr lang="fr-FR" altLang="fr-FR" sz="2600" dirty="0">
                <a:solidFill>
                  <a:srgbClr val="0000FF"/>
                </a:solidFill>
                <a:latin typeface="Comic Sans MS" panose="030F0902030302020204" pitchFamily="66" charset="0"/>
              </a:rPr>
              <a:t>Les pays qui disposent d'un accès à l'eau potable très restreint sont également les pays qui souffrent de la pauvreté et d'un IDH très faible... ce qui accentue leur vulnérabilité.</a:t>
            </a:r>
          </a:p>
        </p:txBody>
      </p:sp>
      <p:sp>
        <p:nvSpPr>
          <p:cNvPr id="31756" name="AutoShape 12">
            <a:extLst>
              <a:ext uri="{FF2B5EF4-FFF2-40B4-BE49-F238E27FC236}">
                <a16:creationId xmlns:a16="http://schemas.microsoft.com/office/drawing/2014/main" id="{83058DA2-29DE-D745-96CF-D82744E03F31}"/>
              </a:ext>
            </a:extLst>
          </p:cNvPr>
          <p:cNvSpPr>
            <a:spLocks noChangeArrowheads="1"/>
          </p:cNvSpPr>
          <p:nvPr/>
        </p:nvSpPr>
        <p:spPr bwMode="auto">
          <a:xfrm>
            <a:off x="3672161" y="2052464"/>
            <a:ext cx="1399939"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1757" name="AutoShape 13">
            <a:extLst>
              <a:ext uri="{FF2B5EF4-FFF2-40B4-BE49-F238E27FC236}">
                <a16:creationId xmlns:a16="http://schemas.microsoft.com/office/drawing/2014/main" id="{0B5777FD-74AC-BD4E-ADEE-8977F34FBD5D}"/>
              </a:ext>
            </a:extLst>
          </p:cNvPr>
          <p:cNvSpPr>
            <a:spLocks noChangeArrowheads="1"/>
          </p:cNvSpPr>
          <p:nvPr/>
        </p:nvSpPr>
        <p:spPr bwMode="auto">
          <a:xfrm>
            <a:off x="6264448" y="2052463"/>
            <a:ext cx="828675"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1758" name="AutoShape 14">
            <a:extLst>
              <a:ext uri="{FF2B5EF4-FFF2-40B4-BE49-F238E27FC236}">
                <a16:creationId xmlns:a16="http://schemas.microsoft.com/office/drawing/2014/main" id="{98AB584B-05E6-5143-A7E4-601EA415AA8A}"/>
              </a:ext>
            </a:extLst>
          </p:cNvPr>
          <p:cNvSpPr>
            <a:spLocks noChangeArrowheads="1"/>
          </p:cNvSpPr>
          <p:nvPr/>
        </p:nvSpPr>
        <p:spPr bwMode="auto">
          <a:xfrm>
            <a:off x="7832813" y="1979637"/>
            <a:ext cx="1239947"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1755">
                                            <p:txEl>
                                              <p:pRg st="0" end="0"/>
                                            </p:txEl>
                                          </p:spTgt>
                                        </p:tgtEl>
                                        <p:attrNameLst>
                                          <p:attrName>style.visibility</p:attrName>
                                        </p:attrNameLst>
                                      </p:cBhvr>
                                      <p:to>
                                        <p:strVal val="visible"/>
                                      </p:to>
                                    </p:set>
                                    <p:anim calcmode="lin" valueType="num">
                                      <p:cBhvr additive="repl">
                                        <p:cTn id="7" dur="500" fill="hold"/>
                                        <p:tgtEl>
                                          <p:spTgt spid="31755">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31755">
                                            <p:txEl>
                                              <p:pRg st="0" end="0"/>
                                            </p:txEl>
                                          </p:spTgt>
                                        </p:tgtEl>
                                        <p:attrNameLst>
                                          <p:attrName>ppt_y</p:attrName>
                                        </p:attrNameLst>
                                      </p:cBhvr>
                                      <p:tavLst>
                                        <p:tav tm="100000">
                                          <p:val>
                                            <p:strVal val="1+#ppt_h/2"/>
                                          </p:val>
                                        </p:tav>
                                        <p:tav>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17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animBg="1"/>
      <p:bldP spid="31757" grpId="0" animBg="1"/>
      <p:bldP spid="3175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664E48E5-1B21-9449-9CDF-DD55B8259CFF}"/>
              </a:ext>
            </a:extLst>
          </p:cNvPr>
          <p:cNvSpPr txBox="1">
            <a:spLocks noChangeArrowheads="1"/>
          </p:cNvSpPr>
          <p:nvPr/>
        </p:nvSpPr>
        <p:spPr bwMode="auto">
          <a:xfrm>
            <a:off x="287338" y="107950"/>
            <a:ext cx="9539287"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2600">
                <a:latin typeface="Comic Sans MS" panose="030F0902030302020204" pitchFamily="66" charset="0"/>
              </a:rPr>
              <a:t>Que peut entrainer le manque d'eau dans le monde?</a:t>
            </a:r>
          </a:p>
        </p:txBody>
      </p:sp>
      <p:pic>
        <p:nvPicPr>
          <p:cNvPr id="32770" name="Picture 2">
            <a:extLst>
              <a:ext uri="{FF2B5EF4-FFF2-40B4-BE49-F238E27FC236}">
                <a16:creationId xmlns:a16="http://schemas.microsoft.com/office/drawing/2014/main" id="{CCBAE072-2960-874E-AA48-1B4C69E52A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9863" y="828675"/>
            <a:ext cx="7199312" cy="6354763"/>
          </a:xfrm>
          <a:prstGeom prst="rect">
            <a:avLst/>
          </a:prstGeom>
          <a:noFill/>
          <a:ln w="7200" cap="flat">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6E4365C-7926-E242-8539-2B5272066A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864" y="638325"/>
            <a:ext cx="7920000" cy="5948895"/>
          </a:xfrm>
          <a:prstGeom prst="rect">
            <a:avLst/>
          </a:prstGeom>
          <a:ln>
            <a:solidFill>
              <a:schemeClr val="tx1"/>
            </a:solidFill>
          </a:ln>
        </p:spPr>
      </p:pic>
      <p:sp>
        <p:nvSpPr>
          <p:cNvPr id="6" name="Text Box 1">
            <a:extLst>
              <a:ext uri="{FF2B5EF4-FFF2-40B4-BE49-F238E27FC236}">
                <a16:creationId xmlns:a16="http://schemas.microsoft.com/office/drawing/2014/main" id="{8B69E7FE-6F4D-8349-8A4B-D2A3DC9EA7A8}"/>
              </a:ext>
            </a:extLst>
          </p:cNvPr>
          <p:cNvSpPr txBox="1">
            <a:spLocks noChangeArrowheads="1"/>
          </p:cNvSpPr>
          <p:nvPr/>
        </p:nvSpPr>
        <p:spPr bwMode="auto">
          <a:xfrm>
            <a:off x="287338" y="107950"/>
            <a:ext cx="9539287"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600" dirty="0">
                <a:latin typeface="Comic Sans MS" panose="030F0902030302020204" pitchFamily="66" charset="0"/>
              </a:rPr>
              <a:t>Mécanisme d’un conflit d’usage</a:t>
            </a:r>
          </a:p>
        </p:txBody>
      </p:sp>
      <p:sp>
        <p:nvSpPr>
          <p:cNvPr id="7" name="Text Box 1">
            <a:extLst>
              <a:ext uri="{FF2B5EF4-FFF2-40B4-BE49-F238E27FC236}">
                <a16:creationId xmlns:a16="http://schemas.microsoft.com/office/drawing/2014/main" id="{B34514D9-1829-8B4C-AF16-AD06A95FA646}"/>
              </a:ext>
            </a:extLst>
          </p:cNvPr>
          <p:cNvSpPr txBox="1">
            <a:spLocks noChangeArrowheads="1"/>
          </p:cNvSpPr>
          <p:nvPr/>
        </p:nvSpPr>
        <p:spPr bwMode="auto">
          <a:xfrm>
            <a:off x="985286" y="6588149"/>
            <a:ext cx="3888432"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dirty="0">
                <a:latin typeface="Comic Sans MS" panose="030F0902030302020204" pitchFamily="66" charset="0"/>
              </a:rPr>
              <a:t>Franck </a:t>
            </a:r>
            <a:r>
              <a:rPr lang="fr-FR" altLang="fr-FR" dirty="0" err="1">
                <a:latin typeface="Comic Sans MS" panose="030F0902030302020204" pitchFamily="66" charset="0"/>
              </a:rPr>
              <a:t>Tetard</a:t>
            </a:r>
            <a:r>
              <a:rPr lang="fr-FR" altLang="fr-FR" dirty="0">
                <a:latin typeface="Comic Sans MS" panose="030F0902030302020204" pitchFamily="66" charset="0"/>
              </a:rPr>
              <a:t>, </a:t>
            </a:r>
            <a:r>
              <a:rPr lang="fr-FR" altLang="fr-FR" i="1" dirty="0">
                <a:latin typeface="Comic Sans MS" panose="030F0902030302020204" pitchFamily="66" charset="0"/>
              </a:rPr>
              <a:t>Grand Atlas 2023</a:t>
            </a:r>
          </a:p>
        </p:txBody>
      </p:sp>
    </p:spTree>
    <p:extLst>
      <p:ext uri="{BB962C8B-B14F-4D97-AF65-F5344CB8AC3E}">
        <p14:creationId xmlns:p14="http://schemas.microsoft.com/office/powerpoint/2010/main" val="1301684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7179E868-BA42-B347-80F9-3F047FCF9C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0" y="55636"/>
            <a:ext cx="9937104" cy="6820545"/>
          </a:xfrm>
          <a:prstGeom prst="rect">
            <a:avLst/>
          </a:prstGeom>
        </p:spPr>
      </p:pic>
      <p:sp>
        <p:nvSpPr>
          <p:cNvPr id="33793" name="Text Box 1">
            <a:extLst>
              <a:ext uri="{FF2B5EF4-FFF2-40B4-BE49-F238E27FC236}">
                <a16:creationId xmlns:a16="http://schemas.microsoft.com/office/drawing/2014/main" id="{871318CC-1AAB-3C4D-A2A7-158EF40C0B88}"/>
              </a:ext>
            </a:extLst>
          </p:cNvPr>
          <p:cNvSpPr txBox="1">
            <a:spLocks noChangeArrowheads="1"/>
          </p:cNvSpPr>
          <p:nvPr/>
        </p:nvSpPr>
        <p:spPr bwMode="auto">
          <a:xfrm>
            <a:off x="271858" y="408458"/>
            <a:ext cx="9397428" cy="578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lnSpc>
                <a:spcPct val="150000"/>
              </a:lnSpc>
            </a:pPr>
            <a:r>
              <a:rPr lang="fr-FR" altLang="fr-FR" sz="2800" dirty="0">
                <a:solidFill>
                  <a:srgbClr val="FF0000"/>
                </a:solidFill>
                <a:latin typeface="Comic Sans MS" panose="030F0902030302020204" pitchFamily="66" charset="0"/>
              </a:rPr>
              <a:t>Bilan - </a:t>
            </a:r>
            <a:r>
              <a:rPr lang="fr-FR" altLang="fr-FR" sz="2800" dirty="0">
                <a:solidFill>
                  <a:srgbClr val="0000FF"/>
                </a:solidFill>
                <a:latin typeface="Comic Sans MS" panose="030F0902030302020204" pitchFamily="66" charset="0"/>
              </a:rPr>
              <a:t>L'accès à l'eau potable est inégal selon les régions du monde : des facteurs naturels (manque de pluie) mais aussi économiques expliquent ces situations (les pays pauvres, surconsommation de la ressource, ...).</a:t>
            </a:r>
          </a:p>
          <a:p>
            <a:pPr>
              <a:lnSpc>
                <a:spcPct val="174000"/>
              </a:lnSpc>
            </a:pPr>
            <a:r>
              <a:rPr lang="fr-FR" altLang="fr-FR" sz="2800" dirty="0">
                <a:solidFill>
                  <a:srgbClr val="0000FF"/>
                </a:solidFill>
                <a:latin typeface="Comic Sans MS" panose="030F0902030302020204" pitchFamily="66" charset="0"/>
              </a:rPr>
              <a:t>Des aménagements hydrauliques sont nécessaires mais demandent des investissements importants. Des conflits d'usage entre les pays apparaissent à l'échelle locale mais aussi internationale.</a:t>
            </a:r>
          </a:p>
        </p:txBody>
      </p:sp>
      <p:sp>
        <p:nvSpPr>
          <p:cNvPr id="33794" name="AutoShape 2">
            <a:extLst>
              <a:ext uri="{FF2B5EF4-FFF2-40B4-BE49-F238E27FC236}">
                <a16:creationId xmlns:a16="http://schemas.microsoft.com/office/drawing/2014/main" id="{2DC7F8E8-D1A5-4D4D-8C55-3E4FDF6CABCC}"/>
              </a:ext>
            </a:extLst>
          </p:cNvPr>
          <p:cNvSpPr>
            <a:spLocks noChangeArrowheads="1"/>
          </p:cNvSpPr>
          <p:nvPr/>
        </p:nvSpPr>
        <p:spPr bwMode="auto">
          <a:xfrm>
            <a:off x="3503243" y="574928"/>
            <a:ext cx="1079500"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3795" name="AutoShape 3">
            <a:extLst>
              <a:ext uri="{FF2B5EF4-FFF2-40B4-BE49-F238E27FC236}">
                <a16:creationId xmlns:a16="http://schemas.microsoft.com/office/drawing/2014/main" id="{FD4CDC4B-82FA-C84B-A1F3-7A26C60EB8BC}"/>
              </a:ext>
            </a:extLst>
          </p:cNvPr>
          <p:cNvSpPr>
            <a:spLocks noChangeArrowheads="1"/>
          </p:cNvSpPr>
          <p:nvPr/>
        </p:nvSpPr>
        <p:spPr bwMode="auto">
          <a:xfrm>
            <a:off x="4464050" y="1188367"/>
            <a:ext cx="1511300"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3796" name="AutoShape 4">
            <a:extLst>
              <a:ext uri="{FF2B5EF4-FFF2-40B4-BE49-F238E27FC236}">
                <a16:creationId xmlns:a16="http://schemas.microsoft.com/office/drawing/2014/main" id="{54E98A3F-FE99-164F-9F07-99796BF51F47}"/>
              </a:ext>
            </a:extLst>
          </p:cNvPr>
          <p:cNvSpPr>
            <a:spLocks noChangeArrowheads="1"/>
          </p:cNvSpPr>
          <p:nvPr/>
        </p:nvSpPr>
        <p:spPr bwMode="auto">
          <a:xfrm>
            <a:off x="3204393" y="1858074"/>
            <a:ext cx="2123951"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3797" name="AutoShape 5">
            <a:extLst>
              <a:ext uri="{FF2B5EF4-FFF2-40B4-BE49-F238E27FC236}">
                <a16:creationId xmlns:a16="http://schemas.microsoft.com/office/drawing/2014/main" id="{2AF39D31-9B62-6F42-A402-2EF07EF51680}"/>
              </a:ext>
            </a:extLst>
          </p:cNvPr>
          <p:cNvSpPr>
            <a:spLocks noChangeArrowheads="1"/>
          </p:cNvSpPr>
          <p:nvPr/>
        </p:nvSpPr>
        <p:spPr bwMode="auto">
          <a:xfrm>
            <a:off x="1871960" y="2527718"/>
            <a:ext cx="1440160"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3798" name="AutoShape 6">
            <a:extLst>
              <a:ext uri="{FF2B5EF4-FFF2-40B4-BE49-F238E27FC236}">
                <a16:creationId xmlns:a16="http://schemas.microsoft.com/office/drawing/2014/main" id="{F97DECB0-0D10-D444-A6F0-A43094D98C09}"/>
              </a:ext>
            </a:extLst>
          </p:cNvPr>
          <p:cNvSpPr>
            <a:spLocks noChangeArrowheads="1"/>
          </p:cNvSpPr>
          <p:nvPr/>
        </p:nvSpPr>
        <p:spPr bwMode="auto">
          <a:xfrm>
            <a:off x="1008063" y="3203773"/>
            <a:ext cx="2627312" cy="503238"/>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3799" name="AutoShape 7">
            <a:extLst>
              <a:ext uri="{FF2B5EF4-FFF2-40B4-BE49-F238E27FC236}">
                <a16:creationId xmlns:a16="http://schemas.microsoft.com/office/drawing/2014/main" id="{2B20AE94-A137-F441-9D6F-806CF63AE523}"/>
              </a:ext>
            </a:extLst>
          </p:cNvPr>
          <p:cNvSpPr>
            <a:spLocks noChangeArrowheads="1"/>
          </p:cNvSpPr>
          <p:nvPr/>
        </p:nvSpPr>
        <p:spPr bwMode="auto">
          <a:xfrm>
            <a:off x="2862224" y="3946945"/>
            <a:ext cx="2808287"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3800" name="AutoShape 8">
            <a:extLst>
              <a:ext uri="{FF2B5EF4-FFF2-40B4-BE49-F238E27FC236}">
                <a16:creationId xmlns:a16="http://schemas.microsoft.com/office/drawing/2014/main" id="{D53EDDDF-0706-D741-9AB0-5AC019703B1E}"/>
              </a:ext>
            </a:extLst>
          </p:cNvPr>
          <p:cNvSpPr>
            <a:spLocks noChangeArrowheads="1"/>
          </p:cNvSpPr>
          <p:nvPr/>
        </p:nvSpPr>
        <p:spPr bwMode="auto">
          <a:xfrm>
            <a:off x="288132" y="4699335"/>
            <a:ext cx="1439862"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3801" name="AutoShape 9">
            <a:extLst>
              <a:ext uri="{FF2B5EF4-FFF2-40B4-BE49-F238E27FC236}">
                <a16:creationId xmlns:a16="http://schemas.microsoft.com/office/drawing/2014/main" id="{7B44266B-D25F-4E4A-850E-8D26E3F52114}"/>
              </a:ext>
            </a:extLst>
          </p:cNvPr>
          <p:cNvSpPr>
            <a:spLocks noChangeArrowheads="1"/>
          </p:cNvSpPr>
          <p:nvPr/>
        </p:nvSpPr>
        <p:spPr bwMode="auto">
          <a:xfrm>
            <a:off x="288133" y="5447115"/>
            <a:ext cx="1079772"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3802" name="AutoShape 10">
            <a:extLst>
              <a:ext uri="{FF2B5EF4-FFF2-40B4-BE49-F238E27FC236}">
                <a16:creationId xmlns:a16="http://schemas.microsoft.com/office/drawing/2014/main" id="{D249522D-8314-5842-8DA4-DCE69D7FA45A}"/>
              </a:ext>
            </a:extLst>
          </p:cNvPr>
          <p:cNvSpPr>
            <a:spLocks noChangeArrowheads="1"/>
          </p:cNvSpPr>
          <p:nvPr/>
        </p:nvSpPr>
        <p:spPr bwMode="auto">
          <a:xfrm>
            <a:off x="3135556" y="5418674"/>
            <a:ext cx="2592387" cy="503237"/>
          </a:xfrm>
          <a:prstGeom prst="roundRect">
            <a:avLst>
              <a:gd name="adj" fmla="val 315"/>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a:extLst>
              <a:ext uri="{FF2B5EF4-FFF2-40B4-BE49-F238E27FC236}">
                <a16:creationId xmlns:a16="http://schemas.microsoft.com/office/drawing/2014/main" id="{D3FCE2E3-41CA-7641-AB37-6291921F3CAB}"/>
              </a:ext>
            </a:extLst>
          </p:cNvPr>
          <p:cNvSpPr txBox="1">
            <a:spLocks noChangeArrowheads="1"/>
          </p:cNvSpPr>
          <p:nvPr/>
        </p:nvSpPr>
        <p:spPr bwMode="auto">
          <a:xfrm>
            <a:off x="539750" y="403225"/>
            <a:ext cx="8999538" cy="178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400">
                <a:latin typeface="Comic Sans MS" panose="030F0902030302020204" pitchFamily="66" charset="0"/>
              </a:rPr>
              <a:t>VIDÉO CONCLUSION</a:t>
            </a:r>
          </a:p>
          <a:p>
            <a:pPr algn="ctr">
              <a:lnSpc>
                <a:spcPct val="116000"/>
              </a:lnSpc>
            </a:pPr>
            <a:endParaRPr lang="fr-FR" altLang="fr-FR" sz="2400">
              <a:latin typeface="Comic Sans MS" panose="030F0902030302020204" pitchFamily="66" charset="0"/>
            </a:endParaRPr>
          </a:p>
          <a:p>
            <a:pPr algn="ctr">
              <a:lnSpc>
                <a:spcPct val="116000"/>
              </a:lnSpc>
            </a:pPr>
            <a:r>
              <a:rPr lang="fr-FR" altLang="fr-FR" sz="2400">
                <a:latin typeface="Comic Sans MS" panose="030F0902030302020204" pitchFamily="66" charset="0"/>
              </a:rPr>
              <a:t>Début à 4'18</a:t>
            </a:r>
          </a:p>
          <a:p>
            <a:pPr algn="ctr">
              <a:lnSpc>
                <a:spcPct val="116000"/>
              </a:lnSpc>
            </a:pPr>
            <a:r>
              <a:rPr lang="fr-FR" altLang="fr-FR" sz="2400">
                <a:latin typeface="Comic Sans MS" panose="030F0902030302020204" pitchFamily="66" charset="0"/>
              </a:rPr>
              <a:t>8'40 à la fin</a:t>
            </a:r>
          </a:p>
        </p:txBody>
      </p:sp>
      <p:sp>
        <p:nvSpPr>
          <p:cNvPr id="34818" name="Text Box 2">
            <a:extLst>
              <a:ext uri="{FF2B5EF4-FFF2-40B4-BE49-F238E27FC236}">
                <a16:creationId xmlns:a16="http://schemas.microsoft.com/office/drawing/2014/main" id="{2B26E235-210B-C344-A587-D38A38646267}"/>
              </a:ext>
            </a:extLst>
          </p:cNvPr>
          <p:cNvSpPr txBox="1">
            <a:spLocks noChangeArrowheads="1"/>
          </p:cNvSpPr>
          <p:nvPr/>
        </p:nvSpPr>
        <p:spPr bwMode="auto">
          <a:xfrm>
            <a:off x="4319588" y="1260475"/>
            <a:ext cx="180975"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4819" name="Text Box 3">
            <a:extLst>
              <a:ext uri="{FF2B5EF4-FFF2-40B4-BE49-F238E27FC236}">
                <a16:creationId xmlns:a16="http://schemas.microsoft.com/office/drawing/2014/main" id="{D1933C01-8A3F-354D-8C90-4574F166D78B}"/>
              </a:ext>
            </a:extLst>
          </p:cNvPr>
          <p:cNvSpPr txBox="1">
            <a:spLocks noChangeArrowheads="1"/>
          </p:cNvSpPr>
          <p:nvPr/>
        </p:nvSpPr>
        <p:spPr bwMode="auto">
          <a:xfrm>
            <a:off x="3240088" y="3357563"/>
            <a:ext cx="360045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800">
                <a:solidFill>
                  <a:srgbClr val="FF3333"/>
                </a:solidFill>
                <a:latin typeface="Comic Sans MS" panose="030F0902030302020204" pitchFamily="66" charset="0"/>
              </a:rPr>
              <a:t>FIN DU CHAPITRE</a:t>
            </a:r>
          </a:p>
        </p:txBody>
      </p:sp>
      <p:pic>
        <p:nvPicPr>
          <p:cNvPr id="34820" name="Picture 4">
            <a:extLst>
              <a:ext uri="{FF2B5EF4-FFF2-40B4-BE49-F238E27FC236}">
                <a16:creationId xmlns:a16="http://schemas.microsoft.com/office/drawing/2014/main" id="{0FB87DAC-FE8C-6C4C-8C7E-8668ECA0FD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2550" y="4437063"/>
            <a:ext cx="4835525" cy="2592387"/>
          </a:xfrm>
          <a:prstGeom prst="rect">
            <a:avLst/>
          </a:prstGeom>
          <a:noFill/>
          <a:ln w="18000" cap="flat">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E8BAEEA-4F79-71C1-6C31-D6630BD470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27640"/>
            <a:ext cx="10080871" cy="5219701"/>
          </a:xfrm>
          <a:prstGeom prst="rect">
            <a:avLst/>
          </a:prstGeom>
        </p:spPr>
      </p:pic>
      <p:pic>
        <p:nvPicPr>
          <p:cNvPr id="5122" name="Picture 2">
            <a:extLst>
              <a:ext uri="{FF2B5EF4-FFF2-40B4-BE49-F238E27FC236}">
                <a16:creationId xmlns:a16="http://schemas.microsoft.com/office/drawing/2014/main" id="{2E74128D-B9E9-0E4B-80E1-DD03504DA9E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0363" y="179388"/>
            <a:ext cx="5328021" cy="3096393"/>
          </a:xfrm>
          <a:prstGeom prst="rect">
            <a:avLst/>
          </a:prstGeom>
          <a:noFill/>
          <a:ln w="18000" cap="flat">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3">
            <a:extLst>
              <a:ext uri="{FF2B5EF4-FFF2-40B4-BE49-F238E27FC236}">
                <a16:creationId xmlns:a16="http://schemas.microsoft.com/office/drawing/2014/main" id="{5C9E9455-0506-4F41-8692-18C8D9465B73}"/>
              </a:ext>
            </a:extLst>
          </p:cNvPr>
          <p:cNvSpPr txBox="1">
            <a:spLocks noChangeArrowheads="1"/>
          </p:cNvSpPr>
          <p:nvPr/>
        </p:nvSpPr>
        <p:spPr bwMode="auto">
          <a:xfrm>
            <a:off x="251197" y="6051549"/>
            <a:ext cx="3312368" cy="132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lnSpc>
                <a:spcPct val="116000"/>
              </a:lnSpc>
            </a:pPr>
            <a:r>
              <a:rPr lang="fr-FR" altLang="fr-FR" dirty="0">
                <a:latin typeface="Comic Sans MS" panose="030F0902030302020204" pitchFamily="66" charset="0"/>
              </a:rPr>
              <a:t>Quartier de Beverly Hills, ville du comté de Los Angeles </a:t>
            </a:r>
          </a:p>
          <a:p>
            <a:pPr>
              <a:lnSpc>
                <a:spcPct val="116000"/>
              </a:lnSpc>
            </a:pPr>
            <a:endParaRPr lang="fr-FR" altLang="fr-FR" dirty="0">
              <a:latin typeface="Comic Sans MS" panose="030F0902030302020204" pitchFamily="66" charset="0"/>
            </a:endParaRPr>
          </a:p>
          <a:p>
            <a:pPr algn="r">
              <a:lnSpc>
                <a:spcPct val="116000"/>
              </a:lnSpc>
            </a:pPr>
            <a:r>
              <a:rPr lang="fr-FR" altLang="fr-FR" sz="1600" i="1" dirty="0">
                <a:latin typeface="Comic Sans MS" panose="030F0902030302020204" pitchFamily="66" charset="0"/>
              </a:rPr>
              <a:t>Image Google </a:t>
            </a:r>
            <a:r>
              <a:rPr lang="fr-FR" altLang="fr-FR" sz="1600" i="1" dirty="0" err="1">
                <a:latin typeface="Comic Sans MS" panose="030F0902030302020204" pitchFamily="66" charset="0"/>
              </a:rPr>
              <a:t>earth</a:t>
            </a:r>
            <a:r>
              <a:rPr lang="fr-FR" altLang="fr-FR" sz="1600" i="1" dirty="0">
                <a:latin typeface="Comic Sans MS" panose="030F0902030302020204" pitchFamily="66" charset="0"/>
              </a:rPr>
              <a:t>, 2024</a:t>
            </a:r>
          </a:p>
        </p:txBody>
      </p:sp>
      <p:sp>
        <p:nvSpPr>
          <p:cNvPr id="5124" name="Line 4">
            <a:extLst>
              <a:ext uri="{FF2B5EF4-FFF2-40B4-BE49-F238E27FC236}">
                <a16:creationId xmlns:a16="http://schemas.microsoft.com/office/drawing/2014/main" id="{FC8C6EF8-AA84-3542-B046-9A3AC640FCD3}"/>
              </a:ext>
            </a:extLst>
          </p:cNvPr>
          <p:cNvSpPr>
            <a:spLocks noChangeShapeType="1"/>
          </p:cNvSpPr>
          <p:nvPr/>
        </p:nvSpPr>
        <p:spPr bwMode="auto">
          <a:xfrm>
            <a:off x="1727945" y="2078086"/>
            <a:ext cx="2031806" cy="1924429"/>
          </a:xfrm>
          <a:prstGeom prst="line">
            <a:avLst/>
          </a:prstGeom>
          <a:noFill/>
          <a:ln w="1905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5125" name="Text Box 5">
            <a:extLst>
              <a:ext uri="{FF2B5EF4-FFF2-40B4-BE49-F238E27FC236}">
                <a16:creationId xmlns:a16="http://schemas.microsoft.com/office/drawing/2014/main" id="{A3A28850-7080-9B49-AF28-C20AD9EFEA18}"/>
              </a:ext>
            </a:extLst>
          </p:cNvPr>
          <p:cNvSpPr txBox="1">
            <a:spLocks noChangeArrowheads="1"/>
          </p:cNvSpPr>
          <p:nvPr/>
        </p:nvSpPr>
        <p:spPr bwMode="auto">
          <a:xfrm>
            <a:off x="1908175" y="1944688"/>
            <a:ext cx="2519363"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a:solidFill>
                  <a:srgbClr val="FF0000"/>
                </a:solidFill>
                <a:latin typeface="Comic Sans MS" panose="030F0902030302020204" pitchFamily="66" charset="0"/>
              </a:rPr>
              <a:t>Beverly Hills</a:t>
            </a:r>
          </a:p>
        </p:txBody>
      </p:sp>
      <p:sp>
        <p:nvSpPr>
          <p:cNvPr id="5126" name="Text Box 6">
            <a:extLst>
              <a:ext uri="{FF2B5EF4-FFF2-40B4-BE49-F238E27FC236}">
                <a16:creationId xmlns:a16="http://schemas.microsoft.com/office/drawing/2014/main" id="{A6DA4477-4CC1-EF4D-90CF-C44EDF4BC4D4}"/>
              </a:ext>
            </a:extLst>
          </p:cNvPr>
          <p:cNvSpPr txBox="1">
            <a:spLocks noChangeArrowheads="1"/>
          </p:cNvSpPr>
          <p:nvPr/>
        </p:nvSpPr>
        <p:spPr bwMode="auto">
          <a:xfrm>
            <a:off x="505009" y="2111161"/>
            <a:ext cx="2519363"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dirty="0">
                <a:latin typeface="Comic Sans MS" panose="030F0902030302020204" pitchFamily="66" charset="0"/>
              </a:rPr>
              <a:t>Los Angeles</a:t>
            </a:r>
          </a:p>
        </p:txBody>
      </p:sp>
      <p:sp>
        <p:nvSpPr>
          <p:cNvPr id="5127" name="Text Box 7">
            <a:extLst>
              <a:ext uri="{FF2B5EF4-FFF2-40B4-BE49-F238E27FC236}">
                <a16:creationId xmlns:a16="http://schemas.microsoft.com/office/drawing/2014/main" id="{833F2BFB-695C-FF4B-852A-EFE288FBEC63}"/>
              </a:ext>
            </a:extLst>
          </p:cNvPr>
          <p:cNvSpPr txBox="1">
            <a:spLocks noChangeArrowheads="1"/>
          </p:cNvSpPr>
          <p:nvPr/>
        </p:nvSpPr>
        <p:spPr bwMode="auto">
          <a:xfrm>
            <a:off x="1044760" y="179387"/>
            <a:ext cx="3959225"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6000"/>
              </a:lnSpc>
            </a:pPr>
            <a:r>
              <a:rPr lang="fr-FR" altLang="fr-FR" sz="2000" dirty="0">
                <a:latin typeface="Comic Sans MS" panose="030F0902030302020204" pitchFamily="66" charset="0"/>
              </a:rPr>
              <a:t>ÉTATS-UNIS</a:t>
            </a:r>
          </a:p>
        </p:txBody>
      </p:sp>
      <p:pic>
        <p:nvPicPr>
          <p:cNvPr id="3" name="Image 2">
            <a:extLst>
              <a:ext uri="{FF2B5EF4-FFF2-40B4-BE49-F238E27FC236}">
                <a16:creationId xmlns:a16="http://schemas.microsoft.com/office/drawing/2014/main" id="{B9B5DDEF-6487-DF78-D3D8-84E5B497CD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59751" y="4144899"/>
            <a:ext cx="6202805" cy="3163330"/>
          </a:xfrm>
          <a:prstGeom prst="rect">
            <a:avLst/>
          </a:prstGeom>
          <a:ln>
            <a:solidFill>
              <a:schemeClr val="tx1"/>
            </a:solidFill>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AFE39068-8C70-6D42-AAEA-CBFC4D89DAFC}"/>
              </a:ext>
            </a:extLst>
          </p:cNvPr>
          <p:cNvSpPr txBox="1">
            <a:spLocks noChangeArrowheads="1"/>
          </p:cNvSpPr>
          <p:nvPr/>
        </p:nvSpPr>
        <p:spPr bwMode="auto">
          <a:xfrm>
            <a:off x="539428" y="-89768"/>
            <a:ext cx="9325420" cy="2357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50000"/>
              </a:lnSpc>
              <a:spcBef>
                <a:spcPts val="1163"/>
              </a:spcBef>
              <a:spcAft>
                <a:spcPts val="1163"/>
              </a:spcAft>
            </a:pPr>
            <a:r>
              <a:rPr lang="fr-FR" altLang="fr-FR" sz="3200" dirty="0">
                <a:solidFill>
                  <a:srgbClr val="0000FF"/>
                </a:solidFill>
                <a:latin typeface="Comic Sans MS" panose="030F0902030302020204" pitchFamily="66" charset="0"/>
              </a:rPr>
              <a:t>L' eau, indispensable à la vie, est une ressource renouvelable abondante sur Terre. Mais l'eau douce ne représente que  3%  du total.</a:t>
            </a:r>
          </a:p>
        </p:txBody>
      </p:sp>
      <p:sp>
        <p:nvSpPr>
          <p:cNvPr id="6148" name="AutoShape 4">
            <a:extLst>
              <a:ext uri="{FF2B5EF4-FFF2-40B4-BE49-F238E27FC236}">
                <a16:creationId xmlns:a16="http://schemas.microsoft.com/office/drawing/2014/main" id="{08E57CB2-A92A-8C48-A19E-1CB41C28D06B}"/>
              </a:ext>
            </a:extLst>
          </p:cNvPr>
          <p:cNvSpPr>
            <a:spLocks noChangeArrowheads="1"/>
          </p:cNvSpPr>
          <p:nvPr/>
        </p:nvSpPr>
        <p:spPr bwMode="auto">
          <a:xfrm>
            <a:off x="1043855" y="107429"/>
            <a:ext cx="900113"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6149" name="AutoShape 5">
            <a:extLst>
              <a:ext uri="{FF2B5EF4-FFF2-40B4-BE49-F238E27FC236}">
                <a16:creationId xmlns:a16="http://schemas.microsoft.com/office/drawing/2014/main" id="{68CE8E85-D897-8743-B802-E59CF1C35110}"/>
              </a:ext>
            </a:extLst>
          </p:cNvPr>
          <p:cNvSpPr>
            <a:spLocks noChangeArrowheads="1"/>
          </p:cNvSpPr>
          <p:nvPr/>
        </p:nvSpPr>
        <p:spPr bwMode="auto">
          <a:xfrm>
            <a:off x="539428" y="839788"/>
            <a:ext cx="2479899"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6150" name="AutoShape 6">
            <a:extLst>
              <a:ext uri="{FF2B5EF4-FFF2-40B4-BE49-F238E27FC236}">
                <a16:creationId xmlns:a16="http://schemas.microsoft.com/office/drawing/2014/main" id="{3377A3A8-BA40-0549-9E22-089BFEB408A4}"/>
              </a:ext>
            </a:extLst>
          </p:cNvPr>
          <p:cNvSpPr>
            <a:spLocks noChangeArrowheads="1"/>
          </p:cNvSpPr>
          <p:nvPr/>
        </p:nvSpPr>
        <p:spPr bwMode="auto">
          <a:xfrm>
            <a:off x="5442200" y="1538518"/>
            <a:ext cx="748653" cy="539750"/>
          </a:xfrm>
          <a:prstGeom prst="roundRect">
            <a:avLst>
              <a:gd name="adj" fmla="val 292"/>
            </a:avLst>
          </a:prstGeom>
          <a:noFill/>
          <a:ln w="38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nvGrpSpPr>
          <p:cNvPr id="4" name="Groupe 3">
            <a:extLst>
              <a:ext uri="{FF2B5EF4-FFF2-40B4-BE49-F238E27FC236}">
                <a16:creationId xmlns:a16="http://schemas.microsoft.com/office/drawing/2014/main" id="{525D249A-C117-DA32-32B7-F5BA42028812}"/>
              </a:ext>
            </a:extLst>
          </p:cNvPr>
          <p:cNvGrpSpPr/>
          <p:nvPr/>
        </p:nvGrpSpPr>
        <p:grpSpPr>
          <a:xfrm>
            <a:off x="1955725" y="2400865"/>
            <a:ext cx="6365048" cy="5158810"/>
            <a:chOff x="2271448" y="2400865"/>
            <a:chExt cx="6365048" cy="5158810"/>
          </a:xfrm>
        </p:grpSpPr>
        <p:sp>
          <p:nvSpPr>
            <p:cNvPr id="6147" name="Text Box 3">
              <a:extLst>
                <a:ext uri="{FF2B5EF4-FFF2-40B4-BE49-F238E27FC236}">
                  <a16:creationId xmlns:a16="http://schemas.microsoft.com/office/drawing/2014/main" id="{BECB22A4-CA25-F846-A31B-188DFA7ED59A}"/>
                </a:ext>
              </a:extLst>
            </p:cNvPr>
            <p:cNvSpPr txBox="1">
              <a:spLocks noChangeArrowheads="1"/>
            </p:cNvSpPr>
            <p:nvPr/>
          </p:nvSpPr>
          <p:spPr bwMode="auto">
            <a:xfrm>
              <a:off x="5187137" y="7150100"/>
              <a:ext cx="3427132"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a:lnSpc>
                  <a:spcPct val="116000"/>
                </a:lnSpc>
              </a:pPr>
              <a:r>
                <a:rPr lang="fr-FR" altLang="fr-FR" sz="1400" dirty="0">
                  <a:latin typeface="Comic Sans MS" panose="030F0902030302020204" pitchFamily="66" charset="0"/>
                </a:rPr>
                <a:t>Source : </a:t>
              </a:r>
              <a:r>
                <a:rPr lang="fr-FR" altLang="fr-FR" sz="1400" i="1" dirty="0">
                  <a:latin typeface="Comic Sans MS" panose="030F0902030302020204" pitchFamily="66" charset="0"/>
                </a:rPr>
                <a:t>www.ecobase21.net</a:t>
              </a:r>
            </a:p>
          </p:txBody>
        </p:sp>
        <p:pic>
          <p:nvPicPr>
            <p:cNvPr id="3" name="Image 2">
              <a:extLst>
                <a:ext uri="{FF2B5EF4-FFF2-40B4-BE49-F238E27FC236}">
                  <a16:creationId xmlns:a16="http://schemas.microsoft.com/office/drawing/2014/main" id="{0E99D4EE-CBD4-2BEB-284F-79FB9CDB92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1448" y="2400865"/>
              <a:ext cx="6365048" cy="4763348"/>
            </a:xfrm>
            <a:prstGeom prst="rect">
              <a:avLst/>
            </a:prstGeom>
            <a:ln>
              <a:solidFill>
                <a:schemeClr val="tx1"/>
              </a:solidFill>
            </a:ln>
          </p:spPr>
        </p:pic>
      </p:grpSp>
      <p:sp>
        <p:nvSpPr>
          <p:cNvPr id="5" name="Line 6">
            <a:extLst>
              <a:ext uri="{FF2B5EF4-FFF2-40B4-BE49-F238E27FC236}">
                <a16:creationId xmlns:a16="http://schemas.microsoft.com/office/drawing/2014/main" id="{791BD746-58FA-1081-7AF3-923977411D43}"/>
              </a:ext>
            </a:extLst>
          </p:cNvPr>
          <p:cNvSpPr>
            <a:spLocks noChangeShapeType="1"/>
          </p:cNvSpPr>
          <p:nvPr/>
        </p:nvSpPr>
        <p:spPr bwMode="auto">
          <a:xfrm>
            <a:off x="503808" y="0"/>
            <a:ext cx="1587" cy="2160000"/>
          </a:xfrm>
          <a:prstGeom prst="line">
            <a:avLst/>
          </a:prstGeom>
          <a:noFill/>
          <a:ln w="36000" cap="flat">
            <a:solidFill>
              <a:srgbClr val="FF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a:extLst>
              <a:ext uri="{FF2B5EF4-FFF2-40B4-BE49-F238E27FC236}">
                <a16:creationId xmlns:a16="http://schemas.microsoft.com/office/drawing/2014/main" id="{AC66D1A7-DD9D-AE40-AD11-89E0B479CA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4650" y="539750"/>
            <a:ext cx="9331325" cy="6480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7AF2D72D-3BB2-2DB7-EABA-CBEEDFC22F1E}"/>
              </a:ext>
            </a:extLst>
          </p:cNvPr>
          <p:cNvGrpSpPr/>
          <p:nvPr/>
        </p:nvGrpSpPr>
        <p:grpSpPr>
          <a:xfrm>
            <a:off x="3312120" y="2699717"/>
            <a:ext cx="3600200" cy="1895609"/>
            <a:chOff x="3312120" y="2699717"/>
            <a:chExt cx="3600200" cy="1895609"/>
          </a:xfrm>
        </p:grpSpPr>
        <p:grpSp>
          <p:nvGrpSpPr>
            <p:cNvPr id="8" name="Groupe 7">
              <a:extLst>
                <a:ext uri="{FF2B5EF4-FFF2-40B4-BE49-F238E27FC236}">
                  <a16:creationId xmlns:a16="http://schemas.microsoft.com/office/drawing/2014/main" id="{60CB627E-7388-FBC9-9446-FCF5A8664CDD}"/>
                </a:ext>
              </a:extLst>
            </p:cNvPr>
            <p:cNvGrpSpPr/>
            <p:nvPr/>
          </p:nvGrpSpPr>
          <p:grpSpPr>
            <a:xfrm>
              <a:off x="3312120" y="2699717"/>
              <a:ext cx="3600200" cy="1843373"/>
              <a:chOff x="1943968" y="2971931"/>
              <a:chExt cx="3600200" cy="1843373"/>
            </a:xfrm>
          </p:grpSpPr>
          <p:pic>
            <p:nvPicPr>
              <p:cNvPr id="4" name="Image 3">
                <a:extLst>
                  <a:ext uri="{FF2B5EF4-FFF2-40B4-BE49-F238E27FC236}">
                    <a16:creationId xmlns:a16="http://schemas.microsoft.com/office/drawing/2014/main" id="{1DB8F4BE-FB5C-C9A9-769F-9005C93F10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486768">
                <a:off x="1943968" y="3252826"/>
                <a:ext cx="1422861" cy="1281584"/>
              </a:xfrm>
              <a:prstGeom prst="rect">
                <a:avLst/>
              </a:prstGeom>
            </p:spPr>
          </p:pic>
          <p:pic>
            <p:nvPicPr>
              <p:cNvPr id="7" name="Image 6">
                <a:extLst>
                  <a:ext uri="{FF2B5EF4-FFF2-40B4-BE49-F238E27FC236}">
                    <a16:creationId xmlns:a16="http://schemas.microsoft.com/office/drawing/2014/main" id="{FE3DFF9C-3037-BD38-E00C-98CF4D0FD6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44168" y="2971931"/>
                <a:ext cx="1800000" cy="1843373"/>
              </a:xfrm>
              <a:prstGeom prst="rect">
                <a:avLst/>
              </a:prstGeom>
            </p:spPr>
          </p:pic>
        </p:grpSp>
        <p:sp>
          <p:nvSpPr>
            <p:cNvPr id="9" name="Text Box 1">
              <a:extLst>
                <a:ext uri="{FF2B5EF4-FFF2-40B4-BE49-F238E27FC236}">
                  <a16:creationId xmlns:a16="http://schemas.microsoft.com/office/drawing/2014/main" id="{DADE938B-8304-9384-074C-DF8263BCDF24}"/>
                </a:ext>
              </a:extLst>
            </p:cNvPr>
            <p:cNvSpPr txBox="1">
              <a:spLocks noChangeArrowheads="1"/>
            </p:cNvSpPr>
            <p:nvPr/>
          </p:nvSpPr>
          <p:spPr bwMode="auto">
            <a:xfrm rot="20402366">
              <a:off x="3654189" y="4163278"/>
              <a:ext cx="1204541" cy="432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16000"/>
                </a:lnSpc>
              </a:pPr>
              <a:r>
                <a:rPr lang="fr-FR" altLang="fr-FR" sz="2000" dirty="0">
                  <a:latin typeface="Verdana" panose="020B0604030504040204" pitchFamily="34" charset="0"/>
                  <a:ea typeface="Verdana" panose="020B0604030504040204" pitchFamily="34" charset="0"/>
                  <a:cs typeface="Verdana" panose="020B0604030504040204" pitchFamily="34" charset="0"/>
                </a:rPr>
                <a:t>Vidéo 2</a:t>
              </a:r>
            </a:p>
          </p:txBody>
        </p:sp>
      </p:grpSp>
    </p:spTree>
    <p:extLst>
      <p:ext uri="{BB962C8B-B14F-4D97-AF65-F5344CB8AC3E}">
        <p14:creationId xmlns:p14="http://schemas.microsoft.com/office/powerpoint/2010/main" val="379938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ZoneTexte 1">
            <a:extLst>
              <a:ext uri="{FF2B5EF4-FFF2-40B4-BE49-F238E27FC236}">
                <a16:creationId xmlns:a16="http://schemas.microsoft.com/office/drawing/2014/main" id="{3A1EE702-B9E5-8842-AD8A-8BCEC00C485C}"/>
              </a:ext>
            </a:extLst>
          </p:cNvPr>
          <p:cNvSpPr txBox="1">
            <a:spLocks noChangeArrowheads="1"/>
          </p:cNvSpPr>
          <p:nvPr/>
        </p:nvSpPr>
        <p:spPr bwMode="auto">
          <a:xfrm>
            <a:off x="144463" y="369217"/>
            <a:ext cx="9791700" cy="18879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lnSpc>
                <a:spcPct val="150000"/>
              </a:lnSpc>
            </a:pPr>
            <a:r>
              <a:rPr lang="fr-FR" altLang="fr-FR" sz="2000" b="1" dirty="0">
                <a:latin typeface="Comic Sans MS" panose="030F0902030302020204" pitchFamily="66" charset="0"/>
              </a:rPr>
              <a:t>Les objectifs de développement durable</a:t>
            </a:r>
            <a:r>
              <a:rPr lang="fr-FR" altLang="fr-FR" sz="2000" dirty="0">
                <a:latin typeface="Comic Sans MS" panose="030F0902030302020204" pitchFamily="66" charset="0"/>
              </a:rPr>
              <a:t> : il s’agit des 17 objectifs fixés par l’ONU pour répondre aux défis mondiaux, notamment ceux liés à la pauvreté, aux inégalités, au climat, à la dégradation de l’environnement, à la prospérité, à la paix et à la justice. </a:t>
            </a:r>
          </a:p>
        </p:txBody>
      </p:sp>
      <p:grpSp>
        <p:nvGrpSpPr>
          <p:cNvPr id="164866" name="Groupe 2">
            <a:extLst>
              <a:ext uri="{FF2B5EF4-FFF2-40B4-BE49-F238E27FC236}">
                <a16:creationId xmlns:a16="http://schemas.microsoft.com/office/drawing/2014/main" id="{C0F10E82-4D66-8646-892B-32748EC107DA}"/>
              </a:ext>
            </a:extLst>
          </p:cNvPr>
          <p:cNvGrpSpPr>
            <a:grpSpLocks noChangeAspect="1"/>
          </p:cNvGrpSpPr>
          <p:nvPr/>
        </p:nvGrpSpPr>
        <p:grpSpPr bwMode="auto">
          <a:xfrm>
            <a:off x="144463" y="3490936"/>
            <a:ext cx="9712325" cy="3097213"/>
            <a:chOff x="0" y="127000"/>
            <a:chExt cx="6909461" cy="2203100"/>
          </a:xfrm>
        </p:grpSpPr>
        <p:pic>
          <p:nvPicPr>
            <p:cNvPr id="164869" name="Image 3">
              <a:extLst>
                <a:ext uri="{FF2B5EF4-FFF2-40B4-BE49-F238E27FC236}">
                  <a16:creationId xmlns:a16="http://schemas.microsoft.com/office/drawing/2014/main" id="{5F7F6B36-AA4C-4849-9C55-4E252479251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60981" y="127000"/>
              <a:ext cx="4348480" cy="2149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4870" name="Zone de texte 16">
              <a:extLst>
                <a:ext uri="{FF2B5EF4-FFF2-40B4-BE49-F238E27FC236}">
                  <a16:creationId xmlns:a16="http://schemas.microsoft.com/office/drawing/2014/main" id="{244A8916-9F5A-0145-86F6-ADCE58033614}"/>
                </a:ext>
              </a:extLst>
            </p:cNvPr>
            <p:cNvSpPr txBox="1">
              <a:spLocks noChangeArrowheads="1"/>
            </p:cNvSpPr>
            <p:nvPr/>
          </p:nvSpPr>
          <p:spPr bwMode="auto">
            <a:xfrm>
              <a:off x="0" y="127001"/>
              <a:ext cx="2336800" cy="2203099"/>
            </a:xfrm>
            <a:prstGeom prst="rect">
              <a:avLst/>
            </a:prstGeom>
            <a:solidFill>
              <a:schemeClr val="bg1"/>
            </a:solidFill>
            <a:ln w="6350">
              <a:solidFill>
                <a:srgbClr val="000000"/>
              </a:solidFill>
              <a:miter lim="800000"/>
              <a:headEnd/>
              <a:tailEnd/>
            </a:ln>
          </p:spPr>
          <p:txBody>
            <a:bodyPr/>
            <a:lstStyle/>
            <a:p>
              <a:pPr algn="just"/>
              <a:r>
                <a:rPr lang="fr-FR" sz="1500" dirty="0">
                  <a:latin typeface="Comic Sans MS" panose="030F0902030302020204" pitchFamily="66" charset="0"/>
                </a:rPr>
                <a:t>6.1 : D’ici à 2030, assurer l’accès universel et équitable à l’eau potable, à un coût abordable.</a:t>
              </a:r>
            </a:p>
            <a:p>
              <a:pPr algn="just"/>
              <a:r>
                <a:rPr lang="fr-FR" sz="1500" dirty="0">
                  <a:latin typeface="Comic Sans MS" panose="030F0902030302020204" pitchFamily="66" charset="0"/>
                </a:rPr>
                <a:t> </a:t>
              </a:r>
            </a:p>
            <a:p>
              <a:pPr algn="just"/>
              <a:r>
                <a:rPr lang="fr-FR" sz="1500" dirty="0">
                  <a:latin typeface="Comic Sans MS" panose="030F0902030302020204" pitchFamily="66" charset="0"/>
                </a:rPr>
                <a:t>6.4 : D’ici à 2030, augmenter considérablement l’utilisation rationnelle des ressources en eau dans tous les secteurs et garantir la viabilité des retraits et de l’approvisionnement en eau douce afin de tenir compte de la pénurie d’eau et de réduire nettement le nombre de personnes qui souffrent du manque d’eau</a:t>
              </a:r>
              <a:r>
                <a:rPr lang="fr-FR" dirty="0"/>
                <a:t>.</a:t>
              </a:r>
            </a:p>
            <a:p>
              <a:pPr algn="just"/>
              <a:r>
                <a:rPr lang="fr-FR" altLang="fr-FR" sz="1200" dirty="0">
                  <a:latin typeface="Times New Roman" panose="02020603050405020304" pitchFamily="18" charset="0"/>
                  <a:cs typeface="Times New Roman" panose="02020603050405020304" pitchFamily="18" charset="0"/>
                </a:rPr>
                <a:t> </a:t>
              </a:r>
              <a:endParaRPr lang="fr-FR" altLang="fr-FR" sz="1200" dirty="0">
                <a:latin typeface="Cambria" panose="02040503050406030204" pitchFamily="18" charset="0"/>
              </a:endParaRPr>
            </a:p>
            <a:p>
              <a:pPr algn="just"/>
              <a:r>
                <a:rPr lang="fr-FR" altLang="fr-FR" sz="1200" dirty="0">
                  <a:latin typeface="Times New Roman" panose="02020603050405020304" pitchFamily="18" charset="0"/>
                  <a:cs typeface="Times New Roman" panose="02020603050405020304" pitchFamily="18" charset="0"/>
                </a:rPr>
                <a:t> </a:t>
              </a:r>
              <a:endParaRPr lang="fr-FR" altLang="fr-FR" sz="1200" dirty="0">
                <a:latin typeface="Cambria" panose="02040503050406030204" pitchFamily="18" charset="0"/>
              </a:endParaRPr>
            </a:p>
            <a:p>
              <a:pPr algn="just"/>
              <a:r>
                <a:rPr lang="fr-FR" altLang="fr-FR" sz="1200" dirty="0">
                  <a:latin typeface="Cambria" panose="02040503050406030204" pitchFamily="18" charset="0"/>
                </a:rPr>
                <a:t> </a:t>
              </a:r>
            </a:p>
          </p:txBody>
        </p:sp>
        <p:cxnSp>
          <p:nvCxnSpPr>
            <p:cNvPr id="6" name="Connecteur droit avec flèche 5">
              <a:extLst>
                <a:ext uri="{FF2B5EF4-FFF2-40B4-BE49-F238E27FC236}">
                  <a16:creationId xmlns:a16="http://schemas.microsoft.com/office/drawing/2014/main" id="{2E3E1D24-6001-3541-AC26-723FA8D7008A}"/>
                </a:ext>
              </a:extLst>
            </p:cNvPr>
            <p:cNvCxnSpPr>
              <a:cxnSpLocks/>
            </p:cNvCxnSpPr>
            <p:nvPr/>
          </p:nvCxnSpPr>
          <p:spPr>
            <a:xfrm flipH="1">
              <a:off x="2336659" y="426243"/>
              <a:ext cx="3852123" cy="0"/>
            </a:xfrm>
            <a:prstGeom prst="straightConnector1">
              <a:avLst/>
            </a:prstGeom>
            <a:ln w="19050">
              <a:tailEnd type="triangle"/>
            </a:ln>
            <a:effectLst/>
          </p:spPr>
          <p:style>
            <a:lnRef idx="2">
              <a:schemeClr val="dk1"/>
            </a:lnRef>
            <a:fillRef idx="0">
              <a:schemeClr val="dk1"/>
            </a:fillRef>
            <a:effectRef idx="1">
              <a:schemeClr val="dk1"/>
            </a:effectRef>
            <a:fontRef idx="minor">
              <a:schemeClr val="tx1"/>
            </a:fontRef>
          </p:style>
        </p:cxnSp>
      </p:grpSp>
      <p:sp>
        <p:nvSpPr>
          <p:cNvPr id="7" name="Rectangle 6">
            <a:extLst>
              <a:ext uri="{FF2B5EF4-FFF2-40B4-BE49-F238E27FC236}">
                <a16:creationId xmlns:a16="http://schemas.microsoft.com/office/drawing/2014/main" id="{561848A6-6968-F54C-8352-D335E910BC04}"/>
              </a:ext>
            </a:extLst>
          </p:cNvPr>
          <p:cNvSpPr/>
          <p:nvPr/>
        </p:nvSpPr>
        <p:spPr>
          <a:xfrm>
            <a:off x="8843761" y="3490936"/>
            <a:ext cx="1008112" cy="1008063"/>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fr-FR"/>
          </a:p>
        </p:txBody>
      </p:sp>
    </p:spTree>
    <p:extLst>
      <p:ext uri="{BB962C8B-B14F-4D97-AF65-F5344CB8AC3E}">
        <p14:creationId xmlns:p14="http://schemas.microsoft.com/office/powerpoint/2010/main" val="3259108401"/>
      </p:ext>
    </p:extLst>
  </p:cSld>
  <p:clrMapOvr>
    <a:masterClrMapping/>
  </p:clrMapOvr>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5169</TotalTime>
  <Words>2743</Words>
  <Application>Microsoft Macintosh PowerPoint</Application>
  <PresentationFormat>Personnalisé</PresentationFormat>
  <Paragraphs>429</Paragraphs>
  <Slides>45</Slides>
  <Notes>39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45</vt:i4>
      </vt:variant>
    </vt:vector>
  </HeadingPairs>
  <TitlesOfParts>
    <vt:vector size="51" baseType="lpstr">
      <vt:lpstr>Arial</vt:lpstr>
      <vt:lpstr>Cambria</vt:lpstr>
      <vt:lpstr>Comic Sans MS</vt:lpstr>
      <vt:lpstr>Times New Roman</vt:lpstr>
      <vt:lpstr>Verdana</vt:lpstr>
      <vt:lpstr>Thème Office</vt:lpstr>
      <vt:lpstr>Chapitre géographie 3 L'EAU : UNE RESSOURCE À MÉNAGER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 L'accès à l'eau dans un pays en pénurie : l'exemple de la Tunisie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 La gestion de l'eau en Tunisie</vt:lpstr>
      <vt:lpstr>B. La gestion de  l'eau en Tunisie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 L'eau dans le monde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géographie 3 L'EAU : UNE RESSOURCE À MÉNAGER</dc:title>
  <dc:creator>Arnaud Costechareire</dc:creator>
  <cp:lastModifiedBy>Arnaud Costechareire</cp:lastModifiedBy>
  <cp:revision>116</cp:revision>
  <cp:lastPrinted>1601-01-01T00:00:00Z</cp:lastPrinted>
  <dcterms:created xsi:type="dcterms:W3CDTF">2013-04-10T13:51:48Z</dcterms:created>
  <dcterms:modified xsi:type="dcterms:W3CDTF">2025-03-31T12:56:33Z</dcterms:modified>
</cp:coreProperties>
</file>