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 varScale="1">
        <p:scale>
          <a:sx n="110" d="100"/>
          <a:sy n="110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EBFA28E-E8F9-6745-B186-174345DCEAD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BBBB7A-A7B2-084A-8CF9-88FFEBB5A10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5DF326-05DB-8348-A583-80021C6F079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5783AA-F50B-EF48-BB90-516FB35B570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CE99BD5-274F-FF4B-A1F1-200FC643BDEC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2594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C31FEB-CF89-7E44-852D-5A133659D6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E533FB7-8F01-0249-AAF0-F0A7FEDC28E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1E49D4CF-5BD5-3546-9454-F4996BC7F23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40AF14-B2DD-484E-B596-389155A93BA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FCC3FC-420A-504B-AF13-9851118BE10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95E56E-9B3E-2E44-9E02-01E6876739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E76F789-6AE3-FB4F-9CA5-C0D0B7621FE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02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EC8B83-C986-3246-8F8A-F0DFA07870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37819B0-0D22-7B41-B460-F41C818C1063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0ABA6C-CBE3-D248-856C-F78A27E920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8320C45-82D0-FE44-9584-0541F53DF2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F2F80-0864-ED44-BB28-60D07446E0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B1D20B97-E8F3-3D44-8564-544529180269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B3B06C-6398-8745-B90C-E0698BDF571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049A11-7D5C-E142-99C9-172C810EC6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2096FF-2F5B-864C-AC09-E7F839F7DA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C923210-0C21-204E-859A-5DEFDC6A067B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0303D4-4839-9448-8C91-D97E421B1C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A03C4F-E1CD-8249-ADE6-22C489CC4F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56BAC6-BA22-F145-A0D6-29047B8E7A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DCA67D3-9588-6F4D-A3AA-FF504D51F1B6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D4D099-3999-2549-9F5B-18D20C198E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5C1E5D-2EDE-DC4A-934B-FAA0D565F5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D6BBC9-3C3F-0742-8531-80EFBA5ABF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7D0E135F-1D89-3D4F-B49E-20FC62026DC4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FE2ED6-077C-8D4F-B43A-FCBC274AC1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14D843-1BDC-A74E-86BB-A42491EBC2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F335C-B5D6-C84E-BCA6-683B7443CFF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F776957D-7D61-2C4E-A4F3-B786391967AB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2A25F9-B0F2-FB45-ADC1-EE56BB277A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D91E41-9CA3-1F43-9419-64B4B87081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A6D926-32B8-B048-B0A7-AC6D5B0D4B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088A995B-6531-104D-83D2-60ED31CBCC69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8014D1-A706-CB48-864D-E01B1B8971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F69F49-597B-A942-88D3-4412DC963E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818E13-59C7-0349-AF12-3BD5D11059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BEFFE20A-D515-1643-B576-61327D3A199E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B41A3D-8EBA-5143-8991-0563338852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F5A78E1-4BB2-B84C-AB18-F13E2DBC3D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8F1CF4-2684-EA45-97DD-EE8E8ECB54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53EB4D1E-5A52-E242-BF4D-B9C71229CA96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C20C66-2148-4745-BC86-CD74A8AE78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695412E-76AA-C84F-8ABF-1B0C94D018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BA6C7-9883-6042-84B9-A5BB23AB4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368261-D6BE-3C47-A5DD-33078ABB0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88FEB-E7D5-3D4D-8E9B-40ED85C1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0232FF-E62D-1142-988A-3300F610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C94EF-64D5-4A42-B7F6-7E1C4D15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FF3C6E-513F-FA4B-B5EA-8D8BC8AC5A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83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FEB74-68DD-7844-8CD8-62688287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011BDE-F6E1-3743-BD90-D61F50F65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45081-2101-CE46-9553-D229012F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1D4F4-DFD7-E341-B19E-8B049A22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82EFEA-9FED-AB46-A0EF-B244840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F02F65-6277-E345-9A3E-D0DFC3FB042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2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98C094-C8CB-7646-B679-0E6192B28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E95F25-423F-EE48-BD38-DEEB6765C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7ECB2-F4CA-D94D-9E51-E602067F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2CEE1-6DD6-6A4E-923D-6B6CFC85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9C19AD-6973-644F-A051-892AA697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DAD551-029C-5746-BF9C-932A1B4E085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39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2BB65-12A1-144A-AE8D-14B36D5C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AD60D4-C343-B04F-AB12-F7B2668BF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E30AB2-67FA-4E4E-94CC-F3953315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3F2BC7-37AA-624F-BB69-71A8D2DD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D7D7DA-B386-7C43-93AC-45787F3A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C85B42-40DD-0F47-BCC8-60A8D41F13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27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A35E1-BC59-3E45-BAA7-23241FF9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6CA149-B16B-6848-80E1-684DB96FB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0A6801-54F0-B645-8A05-C4740987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606587-E576-8345-AB91-EF74EA09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5BE049-D89B-BD4D-9C8F-67CA39EC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F2639C-E3E9-6A4C-95A9-BAA4E52756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84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2796F-D67D-7749-AFDE-51042E1B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1711DF-EFBB-6847-8ADB-49892E81D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C6A338-91CC-E743-952F-F1930F048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C51391-25FD-1F4C-A08F-D9EE40F5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16FC2A-75D2-3340-89C0-BD6DD36D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EDBA0A-3E8B-8844-AF15-D010B393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AABD81-2F51-3141-87F2-F887513F58F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62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3F24C-E772-1144-84D0-40A35F5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0392D4-6797-FE4B-8AFD-D771E732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D57DAD-1421-7249-A71D-DD381BE22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326CB3-E27B-5241-8BF5-EF279EC27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5D10A4-7892-C246-ADF3-D78CB1A9D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D752B4-B234-9A4A-BB06-1AFABD2B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BB5309-DDDA-9342-A9D7-ED02C351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028DCE-B6E3-684B-B0B7-942DF710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8AEBDB-8FC0-3A42-9F7C-CD6303AF6E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00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A7C2A-85B2-A04A-8952-0811ABFC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56228E-DA3A-FC45-BAA8-08FD0DA9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EDB5CB-3CB4-CE4E-8C47-6A6EA14B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1D9054-DD94-4643-9098-82D0BE44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67B694-F030-BC46-9CB2-D4796A67193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59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A7B823-A1A5-D040-8E73-EF8C2A9E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86882E-D91B-974A-AB6B-25A5D2EC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4E6445-AB3A-104F-AD2F-6577D3A2F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7267D3-FF77-FF42-9B5A-4FC92BF2E7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478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01595-E633-7E4B-9C74-45792869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102602-FFD2-ED46-9F16-70635A711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E89D11-4690-C946-B439-6DA876E9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5AD740-AE17-5E48-BCD6-5631587F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60392E-1E76-F340-A4EF-21E7A5AE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17ED22-7AC8-4B41-9C35-C829368E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EF5B53-B47A-374A-B8F7-3B6476CF418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9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AC1FA-05B4-8D49-914A-31437F8F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DEEEBF-9E73-D441-B26F-DBA9CC782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7ADC3E-648F-6442-A50A-986407258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2CAC58-B209-7C4E-8988-AFCA8BA8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04A6AD-7ADB-6B45-AFD8-1A11C507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6251C3-1F43-5A45-A7CD-D37F67E4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F1294D-4271-A54E-BBA1-C72AE2D3D6F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5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0B64BF-711B-0F4A-8040-9EAC92151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F39E1-52B0-A04B-B03D-D65E7D428B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6A6B53-8B02-514A-B06F-600B8ECB6EF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0FDB9-B934-DE45-9205-46539FBBD9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6AAA0-E611-6940-A22F-DD27397DA7B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7218825-70B5-F643-A6CA-A612674C5EC9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Arial Unicode MS" pitchFamily="2"/>
          <a:cs typeface="Arial Unicode MS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3200" b="0" i="0" u="none" strike="noStrike" kern="1200">
          <a:ln>
            <a:noFill/>
          </a:ln>
          <a:latin typeface="Arial" pitchFamily="18"/>
          <a:ea typeface="Arial Unicode MS" pitchFamily="2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">
            <a:extLst>
              <a:ext uri="{FF2B5EF4-FFF2-40B4-BE49-F238E27FC236}">
                <a16:creationId xmlns:a16="http://schemas.microsoft.com/office/drawing/2014/main" id="{37B6E674-0158-AD4A-9F62-A79EC35623E0}"/>
              </a:ext>
            </a:extLst>
          </p:cNvPr>
          <p:cNvSpPr/>
          <p:nvPr/>
        </p:nvSpPr>
        <p:spPr>
          <a:xfrm>
            <a:off x="4921200" y="44640"/>
            <a:ext cx="0" cy="7560000"/>
          </a:xfrm>
          <a:prstGeom prst="line">
            <a:avLst/>
          </a:prstGeom>
          <a:noFill/>
          <a:ln w="36000">
            <a:solidFill>
              <a:srgbClr val="80808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075F3-3E55-EE47-8F3E-D8C275437811}"/>
              </a:ext>
            </a:extLst>
          </p:cNvPr>
          <p:cNvSpPr/>
          <p:nvPr/>
        </p:nvSpPr>
        <p:spPr>
          <a:xfrm>
            <a:off x="67680" y="254520"/>
            <a:ext cx="4666680" cy="7140240"/>
          </a:xfrm>
          <a:prstGeom prst="rect">
            <a:avLst/>
          </a:prstGeom>
          <a:noFill/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24D327-A067-C04C-B655-4C43CDFEB640}"/>
              </a:ext>
            </a:extLst>
          </p:cNvPr>
          <p:cNvSpPr txBox="1"/>
          <p:nvPr/>
        </p:nvSpPr>
        <p:spPr>
          <a:xfrm>
            <a:off x="434519" y="380520"/>
            <a:ext cx="4293360" cy="1205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100" b="1" i="0" u="none" strike="noStrike" kern="1200">
                <a:ln>
                  <a:noFill/>
                </a:ln>
                <a:latin typeface="Comic Sans MS" pitchFamily="82"/>
                <a:ea typeface="Arial Unicode MS" pitchFamily="2"/>
                <a:cs typeface="Arial Unicode MS" pitchFamily="2"/>
              </a:rPr>
              <a:t>PAGE DE GAUCHE DU CAHIER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100" b="0" i="0" u="none" strike="noStrike" kern="1200">
              <a:ln>
                <a:noFill/>
              </a:ln>
              <a:latin typeface="Comic Sans MS" pitchFamily="82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100" b="0" i="0" u="none" strike="noStrike" kern="1200">
                <a:ln>
                  <a:noFill/>
                </a:ln>
                <a:latin typeface="Comic Sans MS" pitchFamily="82"/>
                <a:ea typeface="Arial Unicode MS" pitchFamily="2"/>
                <a:cs typeface="Arial Unicode MS" pitchFamily="2"/>
              </a:rPr>
              <a:t>COLLER FICHE OBJECTIFS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BDE1D9-0BDD-9241-836D-7086CF11CB9C}"/>
              </a:ext>
            </a:extLst>
          </p:cNvPr>
          <p:cNvSpPr txBox="1"/>
          <p:nvPr/>
        </p:nvSpPr>
        <p:spPr>
          <a:xfrm>
            <a:off x="5275800" y="270000"/>
            <a:ext cx="4438216" cy="2817719"/>
          </a:xfrm>
          <a:prstGeom prst="rect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wrap="square" lIns="36000" tIns="36000" rIns="36000" bIns="36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500" b="1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82"/>
                <a:ea typeface="Arial Unicode MS" pitchFamily="2"/>
                <a:cs typeface="Arial Unicode MS" pitchFamily="2"/>
              </a:rPr>
              <a:t>CHAPITRE GÉOGRAPHIE 4</a:t>
            </a:r>
            <a:br>
              <a:rPr lang="fr-FR" sz="2500" b="1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82"/>
                <a:ea typeface="Arial Unicode MS" pitchFamily="2"/>
                <a:cs typeface="Arial Unicode MS" pitchFamily="2"/>
              </a:rPr>
            </a:br>
            <a:br>
              <a:rPr lang="fr-FR" sz="2600" b="1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82"/>
                <a:ea typeface="Arial Unicode MS" pitchFamily="2"/>
                <a:cs typeface="Arial Unicode MS" pitchFamily="2"/>
              </a:rPr>
            </a:br>
            <a:r>
              <a:rPr lang="fr-FR" sz="2600" b="1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82"/>
                <a:ea typeface="Arial Unicode MS" pitchFamily="2"/>
                <a:cs typeface="Arial Unicode MS" pitchFamily="2"/>
              </a:rPr>
              <a:t>AMÉNAGER POUR RÉDUIRE LES INÉGALITÉS DU TERRITOIRE NATIONAL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1787F660-64C0-404E-B93D-05BF31EC5C6F}"/>
              </a:ext>
            </a:extLst>
          </p:cNvPr>
          <p:cNvSpPr/>
          <p:nvPr/>
        </p:nvSpPr>
        <p:spPr>
          <a:xfrm>
            <a:off x="103680" y="296640"/>
            <a:ext cx="36000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B539D38-0EE5-B549-A59E-8A5CA6DD539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5600" y="180000"/>
            <a:ext cx="5644800" cy="72000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962526-F861-9841-A16A-B7CA15F18616}"/>
              </a:ext>
            </a:extLst>
          </p:cNvPr>
          <p:cNvSpPr txBox="1"/>
          <p:nvPr/>
        </p:nvSpPr>
        <p:spPr>
          <a:xfrm>
            <a:off x="6119999" y="216000"/>
            <a:ext cx="3784021" cy="2001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Écris le nom des régions en lettres capitales noires.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Comic Sans MS" pitchFamily="66"/>
              <a:ea typeface="Arial Unicode MS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Écris le nom des capitales de région en lettres minuscules rouges.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1EEF1FA-F196-184E-993F-0FD9E336922E}"/>
              </a:ext>
            </a:extLst>
          </p:cNvPr>
          <p:cNvSpPr txBox="1"/>
          <p:nvPr/>
        </p:nvSpPr>
        <p:spPr>
          <a:xfrm>
            <a:off x="5544000" y="216000"/>
            <a:ext cx="4320000" cy="180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dirty="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Quelles inégalités entre les différents espaces industriels en France observes-tu?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675223-80B6-9844-85B6-2441F72D153B}"/>
              </a:ext>
            </a:extLst>
          </p:cNvPr>
          <p:cNvSpPr txBox="1"/>
          <p:nvPr/>
        </p:nvSpPr>
        <p:spPr>
          <a:xfrm>
            <a:off x="5544000" y="2157480"/>
            <a:ext cx="4320000" cy="2235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Calibri" pitchFamily="34"/>
                <a:cs typeface="Arial Unicode MS" pitchFamily="2"/>
              </a:rPr>
              <a:t>…............... grandes régions industrielles s'opposent à des régions …................... industrialisées ou en …...................................... 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DE5E37-808E-AA41-9DD8-9401984BBCAE}"/>
              </a:ext>
            </a:extLst>
          </p:cNvPr>
          <p:cNvSpPr txBox="1"/>
          <p:nvPr/>
        </p:nvSpPr>
        <p:spPr>
          <a:xfrm>
            <a:off x="5760000" y="2088000"/>
            <a:ext cx="1007999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Trois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AC83BE-6A98-5943-AEBC-EFF03BFF63F3}"/>
              </a:ext>
            </a:extLst>
          </p:cNvPr>
          <p:cNvSpPr txBox="1"/>
          <p:nvPr/>
        </p:nvSpPr>
        <p:spPr>
          <a:xfrm>
            <a:off x="8352000" y="2941200"/>
            <a:ext cx="1007999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peu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524316-25E1-DD4D-BED6-2EF111EE35D1}"/>
              </a:ext>
            </a:extLst>
          </p:cNvPr>
          <p:cNvSpPr txBox="1"/>
          <p:nvPr/>
        </p:nvSpPr>
        <p:spPr>
          <a:xfrm>
            <a:off x="5940000" y="3777480"/>
            <a:ext cx="3024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reconversion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76395A-D129-D040-97E8-E9631E31E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8" y="682036"/>
            <a:ext cx="5040000" cy="6583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2E6976A-2D51-2F47-B159-49541E1DCD1B}"/>
              </a:ext>
            </a:extLst>
          </p:cNvPr>
          <p:cNvSpPr txBox="1"/>
          <p:nvPr/>
        </p:nvSpPr>
        <p:spPr>
          <a:xfrm>
            <a:off x="734270" y="131236"/>
            <a:ext cx="4183751" cy="44828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dirty="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Les espaces industriels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B6BBEEE-C374-7745-B641-4136986FC506}"/>
              </a:ext>
            </a:extLst>
          </p:cNvPr>
          <p:cNvSpPr txBox="1"/>
          <p:nvPr/>
        </p:nvSpPr>
        <p:spPr>
          <a:xfrm>
            <a:off x="5544000" y="216000"/>
            <a:ext cx="4320000" cy="1377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Quelles inégalités entre les espaces agricoles en France observes-tu 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7D85AD-DC5B-444A-AD3E-77994F483809}"/>
              </a:ext>
            </a:extLst>
          </p:cNvPr>
          <p:cNvSpPr txBox="1"/>
          <p:nvPr/>
        </p:nvSpPr>
        <p:spPr>
          <a:xfrm>
            <a:off x="5544000" y="1692000"/>
            <a:ext cx="4320000" cy="2235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Calibri" pitchFamily="34"/>
                <a:cs typeface="Arial Unicode MS" pitchFamily="2"/>
              </a:rPr>
              <a:t>Les ….................................. sont des espaces agricoles de faibles …................................. (donc aussi des espaces de faibles …............................)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2CDF11-A8D7-524E-B911-9373053C2E4B}"/>
              </a:ext>
            </a:extLst>
          </p:cNvPr>
          <p:cNvSpPr txBox="1"/>
          <p:nvPr/>
        </p:nvSpPr>
        <p:spPr>
          <a:xfrm>
            <a:off x="6623999" y="1645200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montagnes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4BF0EF-A0B1-4440-A3BF-6F980007AD6E}"/>
              </a:ext>
            </a:extLst>
          </p:cNvPr>
          <p:cNvSpPr txBox="1"/>
          <p:nvPr/>
        </p:nvSpPr>
        <p:spPr>
          <a:xfrm>
            <a:off x="6986879" y="2454480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productivités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2D6C75-2405-ED4C-BBE1-FA66E66D9798}"/>
              </a:ext>
            </a:extLst>
          </p:cNvPr>
          <p:cNvSpPr txBox="1"/>
          <p:nvPr/>
        </p:nvSpPr>
        <p:spPr>
          <a:xfrm>
            <a:off x="6821279" y="3317400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densités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38D6ED-CFDF-934B-B06F-3C5CC899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40" y="671331"/>
            <a:ext cx="5040000" cy="6586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A82C31-F411-AE48-8569-F85E91B88ABD}"/>
              </a:ext>
            </a:extLst>
          </p:cNvPr>
          <p:cNvSpPr/>
          <p:nvPr/>
        </p:nvSpPr>
        <p:spPr>
          <a:xfrm>
            <a:off x="1026406" y="216000"/>
            <a:ext cx="360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/>
            <a:r>
              <a:rPr lang="fr-FR" dirty="0">
                <a:latin typeface="Comic Sans MS" pitchFamily="66"/>
                <a:ea typeface="Arial Unicode MS" pitchFamily="2"/>
                <a:cs typeface="Arial Unicode MS" pitchFamily="2"/>
              </a:rPr>
              <a:t>Les espaces agricoles en France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856424C-6DF7-C74B-A487-99254844E6F1}"/>
              </a:ext>
            </a:extLst>
          </p:cNvPr>
          <p:cNvSpPr txBox="1"/>
          <p:nvPr/>
        </p:nvSpPr>
        <p:spPr>
          <a:xfrm>
            <a:off x="5400000" y="462960"/>
            <a:ext cx="4438440" cy="1377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dirty="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Quelles inégalités entre les espaces de service en France observes-tu 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03DEBD-1D8C-324C-AAD6-2379219918AC}"/>
              </a:ext>
            </a:extLst>
          </p:cNvPr>
          <p:cNvSpPr txBox="1"/>
          <p:nvPr/>
        </p:nvSpPr>
        <p:spPr>
          <a:xfrm>
            <a:off x="5399999" y="1828440"/>
            <a:ext cx="4391999" cy="480806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Calibri" pitchFamily="34"/>
                <a:cs typeface="Arial Unicode MS" pitchFamily="2"/>
              </a:rPr>
              <a:t>- …............. considérable de …................ qui est la seule ville mondiale.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Calibri" pitchFamily="34"/>
                <a:cs typeface="Arial Unicode MS" pitchFamily="2"/>
              </a:rPr>
              <a:t>- Les métropoles concentrent …........................ et activités.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Calibri" pitchFamily="34"/>
                <a:cs typeface="Arial Unicode MS" pitchFamily="2"/>
              </a:rPr>
              <a:t>- Les espaces …......................... et les façades …........................ jouent un rôle d'interface et se ….................................... 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Calibri" pitchFamily="34"/>
                <a:cs typeface="Arial Unicode MS" pitchFamily="2"/>
              </a:rPr>
              <a:t>- Des espaces ruraux sont en ….................... et ….................... 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99ACAE-EA02-B748-B9D3-C84243DB8E28}"/>
              </a:ext>
            </a:extLst>
          </p:cNvPr>
          <p:cNvSpPr txBox="1"/>
          <p:nvPr/>
        </p:nvSpPr>
        <p:spPr>
          <a:xfrm>
            <a:off x="5967000" y="1767600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Poids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8C993C-CA61-1047-83AA-459C8BD36150}"/>
              </a:ext>
            </a:extLst>
          </p:cNvPr>
          <p:cNvSpPr txBox="1"/>
          <p:nvPr/>
        </p:nvSpPr>
        <p:spPr>
          <a:xfrm>
            <a:off x="5679000" y="2199600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Paris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1F71D1-2EB2-1642-BBE0-8247A5C1D90C}"/>
              </a:ext>
            </a:extLst>
          </p:cNvPr>
          <p:cNvSpPr txBox="1"/>
          <p:nvPr/>
        </p:nvSpPr>
        <p:spPr>
          <a:xfrm>
            <a:off x="5679000" y="3492000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richesses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E8CE57-EED5-5E41-BABC-9168B44C6F47}"/>
              </a:ext>
            </a:extLst>
          </p:cNvPr>
          <p:cNvSpPr txBox="1"/>
          <p:nvPr/>
        </p:nvSpPr>
        <p:spPr>
          <a:xfrm>
            <a:off x="7668000" y="3880800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frontaliers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AD480B-F02C-6448-A4C3-BC03C95DC136}"/>
              </a:ext>
            </a:extLst>
          </p:cNvPr>
          <p:cNvSpPr txBox="1"/>
          <p:nvPr/>
        </p:nvSpPr>
        <p:spPr>
          <a:xfrm>
            <a:off x="7704000" y="4312800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maritimes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92C306-6E2D-2749-B14F-01122D16358D}"/>
              </a:ext>
            </a:extLst>
          </p:cNvPr>
          <p:cNvSpPr txBox="1"/>
          <p:nvPr/>
        </p:nvSpPr>
        <p:spPr>
          <a:xfrm>
            <a:off x="6261008" y="5152713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développent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30C164-18B1-A24A-A7D3-5580DFC18EF8}"/>
              </a:ext>
            </a:extLst>
          </p:cNvPr>
          <p:cNvSpPr txBox="1"/>
          <p:nvPr/>
        </p:nvSpPr>
        <p:spPr>
          <a:xfrm>
            <a:off x="5471999" y="5989607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difficulté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41DA9A-286A-5D41-B80E-A3FD8FC143FA}"/>
              </a:ext>
            </a:extLst>
          </p:cNvPr>
          <p:cNvSpPr txBox="1"/>
          <p:nvPr/>
        </p:nvSpPr>
        <p:spPr>
          <a:xfrm>
            <a:off x="7788388" y="5989607"/>
            <a:ext cx="226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isolés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CB539CC-A3DD-9B4A-A920-C60B5B8B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913" y="676894"/>
            <a:ext cx="4836282" cy="6721726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C6E4238-36CF-8042-8BA3-15E874B100F6}"/>
              </a:ext>
            </a:extLst>
          </p:cNvPr>
          <p:cNvSpPr/>
          <p:nvPr/>
        </p:nvSpPr>
        <p:spPr>
          <a:xfrm>
            <a:off x="763983" y="216000"/>
            <a:ext cx="374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/>
            <a:r>
              <a:rPr lang="fr-FR" dirty="0">
                <a:latin typeface="Comic Sans MS" pitchFamily="66"/>
                <a:ea typeface="Arial Unicode MS" pitchFamily="2"/>
                <a:cs typeface="Arial Unicode MS" pitchFamily="2"/>
              </a:rPr>
              <a:t>Les espaces de service en France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F1C515-A009-784F-8C18-4FD6A3C7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52" y="192471"/>
            <a:ext cx="5084981" cy="7141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488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691AFD-D7D2-BE4D-A0A5-0E005AB4DE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483199"/>
            <a:ext cx="5400000" cy="49248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E727BCA-6DA5-7C4F-90D6-A503D154DD87}"/>
              </a:ext>
            </a:extLst>
          </p:cNvPr>
          <p:cNvSpPr txBox="1"/>
          <p:nvPr/>
        </p:nvSpPr>
        <p:spPr>
          <a:xfrm>
            <a:off x="826200" y="179280"/>
            <a:ext cx="8569800" cy="1019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Quelles inégalités existent dans les lignes à grande vitesse observes-tu 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06699E-6EC5-654C-A10F-686718CE558D}"/>
              </a:ext>
            </a:extLst>
          </p:cNvPr>
          <p:cNvSpPr txBox="1"/>
          <p:nvPr/>
        </p:nvSpPr>
        <p:spPr>
          <a:xfrm>
            <a:off x="6048000" y="1655999"/>
            <a:ext cx="3903522" cy="241363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Calibri" pitchFamily="34"/>
                <a:cs typeface="Arial Unicode MS" pitchFamily="2"/>
              </a:rPr>
              <a:t>Un réseau …....................., centré sur …................. (en étoile). Certains territoires non …............................... 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76E1D1-4F8C-C448-999A-F6C60A57F58E}"/>
              </a:ext>
            </a:extLst>
          </p:cNvPr>
          <p:cNvSpPr txBox="1"/>
          <p:nvPr/>
        </p:nvSpPr>
        <p:spPr>
          <a:xfrm>
            <a:off x="8100000" y="1655999"/>
            <a:ext cx="1296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inégal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1CE680-8BE1-DA43-88E5-671346430ED6}"/>
              </a:ext>
            </a:extLst>
          </p:cNvPr>
          <p:cNvSpPr txBox="1"/>
          <p:nvPr/>
        </p:nvSpPr>
        <p:spPr>
          <a:xfrm>
            <a:off x="8460000" y="2124000"/>
            <a:ext cx="1296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Paris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BBF61F-DC2B-CD40-A743-50F7F9A199A7}"/>
              </a:ext>
            </a:extLst>
          </p:cNvPr>
          <p:cNvSpPr txBox="1"/>
          <p:nvPr/>
        </p:nvSpPr>
        <p:spPr>
          <a:xfrm>
            <a:off x="6660000" y="3491999"/>
            <a:ext cx="2160000" cy="1011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desservis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AD1EFD4-FA3A-734B-8A2A-648BDA6D5CFA}"/>
              </a:ext>
            </a:extLst>
          </p:cNvPr>
          <p:cNvSpPr txBox="1"/>
          <p:nvPr/>
        </p:nvSpPr>
        <p:spPr>
          <a:xfrm>
            <a:off x="323999" y="252000"/>
            <a:ext cx="9473143" cy="239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Les ….............................. entre les territoires français sont …................................ qu'elles soient ….................................., d'accès aux services, d'accès aux ….................................., ... Pour réduire ces inégalités, des actions sont menées : c'est …............................................................................. 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41F224-E167-0F49-BFF6-780EA1D05652}"/>
              </a:ext>
            </a:extLst>
          </p:cNvPr>
          <p:cNvSpPr txBox="1"/>
          <p:nvPr/>
        </p:nvSpPr>
        <p:spPr>
          <a:xfrm>
            <a:off x="1584000" y="241200"/>
            <a:ext cx="172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inégalités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97193D-E520-A24B-A8E7-021DD7218A99}"/>
              </a:ext>
            </a:extLst>
          </p:cNvPr>
          <p:cNvSpPr txBox="1"/>
          <p:nvPr/>
        </p:nvSpPr>
        <p:spPr>
          <a:xfrm>
            <a:off x="792000" y="673200"/>
            <a:ext cx="172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multiples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47B7AC-5C65-F042-BE19-E3C4EA8510CA}"/>
              </a:ext>
            </a:extLst>
          </p:cNvPr>
          <p:cNvSpPr txBox="1"/>
          <p:nvPr/>
        </p:nvSpPr>
        <p:spPr>
          <a:xfrm>
            <a:off x="7056000" y="684000"/>
            <a:ext cx="208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économiques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4033DD-A099-294D-8967-B1C631236EFD}"/>
              </a:ext>
            </a:extLst>
          </p:cNvPr>
          <p:cNvSpPr txBox="1"/>
          <p:nvPr/>
        </p:nvSpPr>
        <p:spPr>
          <a:xfrm>
            <a:off x="6588000" y="1152000"/>
            <a:ext cx="2088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transports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E81CA2-16A4-A147-ACBF-91EEF10DCA68}"/>
              </a:ext>
            </a:extLst>
          </p:cNvPr>
          <p:cNvSpPr txBox="1"/>
          <p:nvPr/>
        </p:nvSpPr>
        <p:spPr>
          <a:xfrm>
            <a:off x="360000" y="2088000"/>
            <a:ext cx="6552000" cy="55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l'aménagement du territoire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A1EE9C5-6D0D-9D4A-ADE4-B7E689EA4DA5}"/>
              </a:ext>
            </a:extLst>
          </p:cNvPr>
          <p:cNvSpPr txBox="1"/>
          <p:nvPr/>
        </p:nvSpPr>
        <p:spPr>
          <a:xfrm>
            <a:off x="216000" y="141480"/>
            <a:ext cx="7829814" cy="51971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sng" strike="noStrike" kern="1200" dirty="0">
                <a:ln>
                  <a:noFill/>
                </a:ln>
                <a:solidFill>
                  <a:srgbClr val="FF3333"/>
                </a:solidFill>
                <a:uFillTx/>
                <a:latin typeface="Comic Sans MS" pitchFamily="66"/>
                <a:ea typeface="Arial Unicode MS" pitchFamily="2"/>
                <a:cs typeface="Arial Unicode MS" pitchFamily="2"/>
              </a:rPr>
              <a:t>I. Un exemple d'aménagement : le musée Louvre-Lens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74EC6E4-590C-5540-9ED2-8446604C94F5}"/>
              </a:ext>
            </a:extLst>
          </p:cNvPr>
          <p:cNvSpPr txBox="1"/>
          <p:nvPr/>
        </p:nvSpPr>
        <p:spPr>
          <a:xfrm>
            <a:off x="216000" y="177480"/>
            <a:ext cx="9772952" cy="948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sng" strike="noStrike" kern="1200" dirty="0">
                <a:ln>
                  <a:noFill/>
                </a:ln>
                <a:solidFill>
                  <a:srgbClr val="FF3333"/>
                </a:solidFill>
                <a:uFillTx/>
                <a:latin typeface="Comic Sans MS" pitchFamily="66"/>
                <a:ea typeface="Arial Unicode MS" pitchFamily="2"/>
                <a:cs typeface="Arial Unicode MS" pitchFamily="2"/>
              </a:rPr>
              <a:t>II. Les acteurs de l'aménagement et l'organisation du territoire national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D81A91-3EE1-7F4E-98A3-B2D898C92B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63559" y="793080"/>
            <a:ext cx="4122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BC8120B-F6A2-C54B-BC09-6315B4E0D8CD}"/>
              </a:ext>
            </a:extLst>
          </p:cNvPr>
          <p:cNvSpPr txBox="1"/>
          <p:nvPr/>
        </p:nvSpPr>
        <p:spPr>
          <a:xfrm>
            <a:off x="4801756" y="972000"/>
            <a:ext cx="1484487" cy="484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Habitants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C58607-F4AD-D54D-B08F-8070F1A4A7B7}"/>
              </a:ext>
            </a:extLst>
          </p:cNvPr>
          <p:cNvSpPr txBox="1"/>
          <p:nvPr/>
        </p:nvSpPr>
        <p:spPr>
          <a:xfrm>
            <a:off x="3636000" y="2328840"/>
            <a:ext cx="360000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Collectivités territoriales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FDCF67-19CE-6C42-8CCA-6CDF196BBA15}"/>
              </a:ext>
            </a:extLst>
          </p:cNvPr>
          <p:cNvSpPr txBox="1"/>
          <p:nvPr/>
        </p:nvSpPr>
        <p:spPr>
          <a:xfrm>
            <a:off x="3636000" y="3157200"/>
            <a:ext cx="360000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L'État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541AA4-10EB-E34C-901A-5F725B61DF59}"/>
              </a:ext>
            </a:extLst>
          </p:cNvPr>
          <p:cNvSpPr txBox="1"/>
          <p:nvPr/>
        </p:nvSpPr>
        <p:spPr>
          <a:xfrm>
            <a:off x="3671999" y="3553560"/>
            <a:ext cx="360000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L'Union Européenne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8B2742-01AF-AD49-B8F3-0FA600949BC5}"/>
              </a:ext>
            </a:extLst>
          </p:cNvPr>
          <p:cNvSpPr txBox="1"/>
          <p:nvPr/>
        </p:nvSpPr>
        <p:spPr>
          <a:xfrm>
            <a:off x="3708000" y="4885920"/>
            <a:ext cx="360000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Les entreprises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294</Words>
  <Application>Microsoft Macintosh PowerPoint</Application>
  <PresentationFormat>Personnalisé</PresentationFormat>
  <Paragraphs>60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Calibri</vt:lpstr>
      <vt:lpstr>Comic Sans MS</vt:lpstr>
      <vt:lpstr>Tahoma</vt:lpstr>
      <vt:lpstr>Times New Roman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Costechareire</dc:creator>
  <cp:lastModifiedBy>Arnaud Costechareire</cp:lastModifiedBy>
  <cp:revision>12</cp:revision>
  <dcterms:created xsi:type="dcterms:W3CDTF">2019-03-20T08:05:02Z</dcterms:created>
  <dcterms:modified xsi:type="dcterms:W3CDTF">2023-08-10T15:42:25Z</dcterms:modified>
</cp:coreProperties>
</file>