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76" r:id="rId5"/>
    <p:sldId id="261" r:id="rId6"/>
    <p:sldId id="262" r:id="rId7"/>
    <p:sldId id="275" r:id="rId8"/>
    <p:sldId id="285" r:id="rId9"/>
    <p:sldId id="280" r:id="rId10"/>
    <p:sldId id="278" r:id="rId11"/>
    <p:sldId id="284" r:id="rId12"/>
    <p:sldId id="264" r:id="rId13"/>
    <p:sldId id="281" r:id="rId14"/>
    <p:sldId id="277" r:id="rId15"/>
    <p:sldId id="279" r:id="rId16"/>
    <p:sldId id="283" r:id="rId17"/>
    <p:sldId id="260" r:id="rId18"/>
    <p:sldId id="259" r:id="rId19"/>
    <p:sldId id="265" r:id="rId20"/>
    <p:sldId id="282" r:id="rId21"/>
    <p:sldId id="266" r:id="rId22"/>
    <p:sldId id="263" r:id="rId23"/>
    <p:sldId id="267" r:id="rId24"/>
    <p:sldId id="269" r:id="rId25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5"/>
    <p:restoredTop sz="94628"/>
  </p:normalViewPr>
  <p:slideViewPr>
    <p:cSldViewPr snapToGrid="0" snapToObjects="1">
      <p:cViewPr varScale="1">
        <p:scale>
          <a:sx n="149" d="100"/>
          <a:sy n="149" d="100"/>
        </p:scale>
        <p:origin x="192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D2A211A-73FF-7746-BAA6-9B606CD96DF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A518B2-FEEA-CB49-B292-81AB5CEE1203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D960AE-1003-C948-AFFF-9DEC1DB3B9BA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55E0FC-28C7-BD43-823F-170AB0B68BD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38698EC-96FC-9945-9608-3EAE0FC1253D}" type="slidenum">
              <a:t>‹N°›</a:t>
            </a:fld>
            <a:endParaRPr lang="fr-FR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20037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4A552C1-0C53-1E44-AC18-1478FC4DE2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E03A849-EE3E-AC4D-8E25-68733F5FCDC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C749F2A2-7FE9-F946-9767-FB4957E288F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90E074-F225-E147-8782-873E40BDD67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61261D-F614-A34F-9FA9-42CD3721D59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3158DA-F747-4945-8B3C-08933D073B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DB24429-E69C-2C4F-9B9F-6B07BB3DFA9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50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Arial" pitchFamily="18"/>
        <a:ea typeface="Arial Unicode MS" pitchFamily="2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CF1B88-5F50-4C4D-A3BC-1FDAAAF7E1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7214E299-3A84-544A-AC47-14FD5A085544}" type="slidenum">
              <a:t>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7306B84-0A45-7D4F-B97E-F6422789026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4F497F-D1C8-C94F-B6E2-508778B7C6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D1504-CE28-CE87-3A1A-E145D86AF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D69E98-F02E-FB81-613D-5A29575337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AFE5A9E-08AE-9E44-9D43-BE49277577E2}" type="slidenum">
              <a:t>16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4C632F3-4A3A-C1BF-0ED8-694F1832BDE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2EF8328-3BAE-BCC4-FDA5-4B8C6E7798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313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A9556E-5875-004D-B3F2-F372A95C921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AFE5A9E-08AE-9E44-9D43-BE49277577E2}" type="slidenum">
              <a:t>17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3257F22-EA65-8846-B134-B1891727B5B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7A2268-A857-184E-9EE8-E105E81116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8AEFA3-60D7-9B4F-836D-013E90C167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FCD4A75-8601-3348-A623-B27267E159D4}" type="slidenum">
              <a:t>18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19858F-8673-8B4F-A3E5-724B8E1CD4F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6ACC07B-DE9D-054E-9E32-400DD1FB93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FE6C8-6EB6-E548-807E-9988E64EAE1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EE2205C6-3071-4E4D-B2DA-BA3249BF004A}" type="slidenum">
              <a:t>19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6A1CD91-770D-6645-9584-DE6CEEC6A16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FA8AC87-3EB3-E347-8C37-28B3797C0A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F55DE7-AFF8-6E48-9460-6BDD747376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F385AC71-BEF5-A74E-A55D-79735179CB67}" type="slidenum">
              <a:t>21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E5F2F60-C1EE-3A41-8F97-F5CBA39265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888AA4C-8D3B-6C4E-8001-EFF3C79520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9333B3-A289-274D-8B6F-D01F68C228E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C224F04-DCC5-5F4D-9AE5-276A7AD08908}" type="slidenum">
              <a:t>22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77D826-C5C9-8844-80F1-C51A06EECA6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615C670-91A7-CE45-9E7B-471A8C18B8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522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635868-5150-824D-84F3-C19B52174C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E6FDB3BE-B77D-6B40-BDC4-B8C42AF90128}" type="slidenum">
              <a:t>23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45E984-8DDB-0945-8219-20F80EA12D5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87E5B59-0475-2A43-804F-A79D5ECC96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0C278A-57C3-2B44-B9AF-2539445A40B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81542B23-5A64-EB44-9860-DEC9C59B0818}" type="slidenum">
              <a:t>24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C372135-6CDF-624C-9B3F-06DF21CE158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63DEC35-17F2-0343-AB31-B17C16E0CF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1B9478-4560-254B-9CEA-1A09221CFC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BA8C48CF-C1FB-1049-B7C5-ED0D99020E54}" type="slidenum">
              <a:t>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54E5C82-8149-2B4A-A22C-58DFBFFAC5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04AD23-931E-5649-9B8F-BF11D51CD91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7E1220-C84A-9745-A845-F5559920210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EA5DF4DC-8DA5-A847-9748-B14C3DC47498}" type="slidenum">
              <a:t>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0CE2A2-2800-F04C-B15E-8269135408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F71A3A0-433E-FF4F-B129-BCFE3C0CE4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15D83E-B137-6B41-8618-81E85C7E0EB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2B464743-1EEA-E645-80F0-AA43B526010F}" type="slidenum">
              <a:t>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898CA52-82DC-2B4F-B925-558A192CFD4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CF20375-0576-6544-B732-54A49D64A5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711F1C-F427-A243-8DEF-B5569640E06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CB120C6-673C-7C45-89AF-1AEBF0DC5FA7}" type="slidenum">
              <a:t>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2445FA-4EB3-E244-9F55-EE3AE9C592D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53FDE1-0A55-924D-AD4A-241E61A789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F3612-F5FF-1925-4924-FB112C524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04A8E6-3159-F858-E6B0-D8AB93CB266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AFE5A9E-08AE-9E44-9D43-BE49277577E2}" type="slidenum">
              <a:t>9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EAF7FA6-DE1A-06CB-E791-22C30328D3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479E502-DA67-A1BC-E098-3A1AB6FF88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483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955DFC-2619-5448-B5B0-3DAF9B8B494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CBC8FFB-04BA-6041-9E75-0877357D898A}" type="slidenum">
              <a:t>12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B817345-C99D-DA41-BE21-55FFAA0CD9C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94E0D2F-CBD6-AE42-911E-4EEA8BA720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EAA3-DD60-B98E-C386-826A5735B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75CA0-54A3-87B1-3263-DE3FBCCA20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CBC8FFB-04BA-6041-9E75-0877357D898A}" type="slidenum">
              <a:t>13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16D967-2771-C888-B5A8-065D9BBD1DD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5230310-4E16-834A-AE1E-EE18BA24BC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946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B727A-5F55-822D-6F18-4044699CA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769B58-94AA-F1C6-F8BB-6A9AC7D639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AFE5A9E-08AE-9E44-9D43-BE49277577E2}" type="slidenum">
              <a:t>15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C3349D-1917-CB72-4C2B-435290A70B8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3E5FF0B-32E4-FC65-3F4A-C47F0CE035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71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A01C2-C0F7-314A-91AA-467A012EE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37B6A4-90F1-2A49-BD53-604436948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3F6310-ED3C-6D44-B94E-04D6A8BA1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02E637-96F1-9E4D-AE9A-6ED0F30E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A2614-DFD5-1747-83B7-4AB4EE3FE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2D3F53-11F9-9C44-BB0B-A57E24F99CF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70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5CF31-F077-904B-9BA6-A56D75F5A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A11FDD-BA35-994A-8863-B22780E2D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FDC37C-5343-714B-80D6-0C1B914A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4EC660-2818-874B-B0E7-FC119210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E31EA2-A54E-9246-A4F5-C82A2B5B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B51ECD-02A5-A44D-8F19-177372AC35E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0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98E13F6-2A37-8A46-A035-93650CCF7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005D2F-2F2E-B842-909B-A972D8DC5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1D177C-3FD0-724F-ACEA-51C652E4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83F37D-82CC-D24F-90AE-0D40F3CE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B2C4F6-8DBB-2D42-9A8E-E258DBD04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7BF574-C910-CB40-A067-8CA68779E98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2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0CAB2-D073-4942-A4E3-33CB2554E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1B72B2-4909-8C4C-904C-D44E7A68F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B4BCA8-3D28-0343-89E7-19C4AEAF6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577AA3-011E-C54A-B419-8C80E362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989434-D343-FE42-9097-4615B4DE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2CDF6B-01EE-A541-BA11-6365C4BC999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36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6FC80-2AEA-2F41-BCDC-157F53E0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8ECB52-F0BD-8346-940E-CC234EFE2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39E2A2-AD9D-124C-B980-16C1AC495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90EACC-5E91-D540-8679-89C867923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E1E850-D392-A54C-98E1-8C664986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AF9B3E-8135-9D43-990C-2A7246B966D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53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22165-E96D-5F40-9074-0ABE36EF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B4B321-7404-0544-83D0-88E6BF140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491E38-ABD9-0449-9F9F-0CF7B0FC0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5E9ED1-7580-2C42-BBC6-69CEB575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C4D0EF-A72B-5544-B342-AB9E37B6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F1180A-9B03-A54A-B5A2-007C7DCB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BE1EE38-12F0-F14B-985D-69F9CCCF7A4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1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A8874-E106-3F46-A2A4-46C180C9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A1B51A-3E28-2242-B420-FEA1D4230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35ADCF-FF0F-A24E-91A4-C3EF8B4DF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84843A-74CF-A94C-8AF1-0F4554C0F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0BA0A0-132D-0F45-811F-3E45F1546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D6BD9EA-4BBA-F14D-BD32-4E97BC08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70398E7-1483-F843-AAEA-5761BDC3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0D4C6E-24CE-AD49-AA22-67711E6A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D6D1BD-CC48-CC41-A97F-8DBD49AA018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29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5A656-2B01-A947-A644-13BB3F9F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4955F0C-F26D-AE4C-B0A1-6797A3D2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67ACB3-16AF-8D42-B47E-406CC76D6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C0800F-2DAD-C143-A3A2-C6F05446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A36035-93C0-5040-B568-DDCCAEC4D5F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02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93D60C-49E9-4649-B5C0-3DB3661E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B518221-5532-6D40-B90E-421AA370F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EFDB42-0FB7-144D-84E0-0F841DD8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C35B7B-2C7D-884B-8D35-0FDD57D05D2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89888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E3133-6638-C844-A9F0-E179FF5F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928D13-43D0-8446-BCD5-469952847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64C9C9-FFE9-BF44-898E-E0C891085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A7359C-7966-2746-9D94-75A01FC19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46EE6D-FAD5-8C48-8514-5A9706B0F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00A189-6920-2442-85BD-94DCC675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A4A2D7-D8D7-F347-B3E0-978406E7603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95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369B3-44F5-6546-915C-0BBE5278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5C6EF08-B9A2-7042-9BFA-FA3C2261F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9CE429-CDF6-A046-8BE8-E129C342B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44D690-760E-114E-9EE9-D306DC60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595874-3EF6-B347-8C9E-846538E7B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29FDCA-AFA3-B74A-A898-06DA43C1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0E1257-E686-554C-9F43-5048F94B7C8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74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80157C-1A5E-4342-B1B2-D9C86F588B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A89B9A-6586-DE40-B2DB-B7FB4EC5C8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132336-D84F-0646-AD04-4E74EEBF665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0B6FEC-9728-DC46-B8EE-C6C9BE2E0B6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ct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E5F607-9E26-2546-A790-EFD34777963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A80AE08-7C8C-F343-BFBD-4C9C8F38B4F2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fr-FR" sz="4400" b="0" i="0" u="none" strike="noStrike" kern="1200">
          <a:ln>
            <a:noFill/>
          </a:ln>
          <a:latin typeface="Arial" pitchFamily="18"/>
          <a:ea typeface="Arial Unicode MS" pitchFamily="2"/>
          <a:cs typeface="Arial Unicode MS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fr-FR" sz="3200" b="0" i="0" u="none" strike="noStrike" kern="1200">
          <a:ln>
            <a:noFill/>
          </a:ln>
          <a:latin typeface="Arial" pitchFamily="18"/>
          <a:ea typeface="Arial Unicode MS" pitchFamily="2"/>
          <a:cs typeface="Arial Unicode M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istoire-image.org/etudes/defile-victoire-champs-elysees-194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istoire-image.org/etudes/emprunts-nationaux-guerre-1914-1918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istoire-image.org/etudes/emprunts-nationaux-1916-191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ire-image.org/etudes/verdun-0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istoire-image.org/etudes/revolution-nationale-redressement-maison-franc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istoire-image.org/etudes/enfant-juif-varsovi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6C87E35-D4B5-EF41-837D-A98CFEC5B77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40312" y="251837"/>
            <a:ext cx="4752000" cy="7056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43934C6-AFBE-67D9-650B-1E2CDCAE2B79}"/>
              </a:ext>
            </a:extLst>
          </p:cNvPr>
          <p:cNvSpPr txBox="1"/>
          <p:nvPr/>
        </p:nvSpPr>
        <p:spPr>
          <a:xfrm>
            <a:off x="299103" y="504202"/>
            <a:ext cx="450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Les femmes pendant la Première Guerre mondiale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7E3134-9386-5712-D40A-DFF9E9AE708B}"/>
              </a:ext>
            </a:extLst>
          </p:cNvPr>
          <p:cNvSpPr txBox="1"/>
          <p:nvPr/>
        </p:nvSpPr>
        <p:spPr>
          <a:xfrm>
            <a:off x="226463" y="2514778"/>
            <a:ext cx="46489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Affiche de Georges CAMPON, </a:t>
            </a:r>
          </a:p>
          <a:p>
            <a:pPr algn="ctr"/>
            <a:r>
              <a:rPr lang="fr-FR" i="1" dirty="0">
                <a:latin typeface="Comic Sans MS" pitchFamily="66"/>
                <a:ea typeface="Comic Sans MS" pitchFamily="66"/>
                <a:cs typeface="Comic Sans MS" pitchFamily="66"/>
              </a:rPr>
              <a:t>T</a:t>
            </a:r>
            <a:r>
              <a:rPr lang="fr-FR" sz="1800" b="0" i="1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he French </a:t>
            </a:r>
            <a:r>
              <a:rPr lang="fr-FR" sz="1800" b="0" i="1" u="none" strike="noStrike" kern="1200" dirty="0" err="1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Woman</a:t>
            </a:r>
            <a:r>
              <a:rPr lang="fr-FR" sz="1800" b="0" i="1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in </a:t>
            </a:r>
            <a:r>
              <a:rPr lang="fr-FR" sz="1800" b="0" i="1" u="none" strike="noStrike" kern="1200" dirty="0" err="1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War</a:t>
            </a:r>
            <a:r>
              <a:rPr lang="fr-FR" sz="1800" b="0" i="1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Time</a:t>
            </a:r>
            <a:r>
              <a:rPr lang="fr-FR" sz="1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, 1918, conservée à la Bibliothèque de documentation internationale contemporaine. </a:t>
            </a: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3C3CBF3-D976-E058-CB1A-0AAC2FD68279}"/>
              </a:ext>
            </a:extLst>
          </p:cNvPr>
          <p:cNvSpPr txBox="1"/>
          <p:nvPr/>
        </p:nvSpPr>
        <p:spPr>
          <a:xfrm>
            <a:off x="1685504" y="957128"/>
            <a:ext cx="685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La photographie, témoin de l’histoire ? : </a:t>
            </a:r>
          </a:p>
          <a:p>
            <a:pPr algn="ctr"/>
            <a:r>
              <a:rPr lang="fr-FR" dirty="0">
                <a:latin typeface="Chalkduster" panose="03050602040202020205" pitchFamily="66" charset="77"/>
              </a:rPr>
              <a:t>Marie Curie, une femme scientifique</a:t>
            </a:r>
          </a:p>
        </p:txBody>
      </p:sp>
      <p:pic>
        <p:nvPicPr>
          <p:cNvPr id="5" name="Image 4" descr="Une image contenant habits, personne, plein air, homme&#10;&#10;Description générée automatiquement">
            <a:extLst>
              <a:ext uri="{FF2B5EF4-FFF2-40B4-BE49-F238E27FC236}">
                <a16:creationId xmlns:a16="http://schemas.microsoft.com/office/drawing/2014/main" id="{DA54EE82-657A-9D31-2CAB-B295D8920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952" y="2272347"/>
            <a:ext cx="5760720" cy="30149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9999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EF9E9-12B1-D057-CB78-A04C786D5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4578667-FD5B-99B8-8310-8DEC9477E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05" y="1548502"/>
            <a:ext cx="7920000" cy="52998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332B46A-200A-59AB-3B51-A08CCA5C8B3C}"/>
              </a:ext>
            </a:extLst>
          </p:cNvPr>
          <p:cNvSpPr txBox="1"/>
          <p:nvPr/>
        </p:nvSpPr>
        <p:spPr>
          <a:xfrm>
            <a:off x="3034277" y="6885201"/>
            <a:ext cx="4274033" cy="3725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lvl="0" algn="ctr" hangingPunct="0"/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Robert Capa</a:t>
            </a: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, </a:t>
            </a:r>
            <a:r>
              <a:rPr lang="fr-FR" i="1" dirty="0">
                <a:latin typeface="Arial" pitchFamily="18"/>
                <a:ea typeface="Arial Unicode MS" pitchFamily="2"/>
                <a:cs typeface="Arial Unicode MS" pitchFamily="2"/>
              </a:rPr>
              <a:t>Omaha Beach</a:t>
            </a:r>
            <a:r>
              <a:rPr lang="fr-FR" dirty="0">
                <a:latin typeface="Arial" pitchFamily="18"/>
                <a:ea typeface="Arial Unicode MS" pitchFamily="2"/>
                <a:cs typeface="Arial Unicode MS" pitchFamily="2"/>
              </a:rPr>
              <a:t>, 6</a:t>
            </a:r>
            <a:r>
              <a:rPr lang="fr-FR" dirty="0"/>
              <a:t> juin 1944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C8A636-21DA-CCFD-BC3D-05527BE78216}"/>
              </a:ext>
            </a:extLst>
          </p:cNvPr>
          <p:cNvSpPr txBox="1"/>
          <p:nvPr/>
        </p:nvSpPr>
        <p:spPr>
          <a:xfrm>
            <a:off x="1651321" y="324739"/>
            <a:ext cx="685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La photographie, témoin de l’histoire ? : </a:t>
            </a:r>
          </a:p>
          <a:p>
            <a:pPr algn="ctr"/>
            <a:r>
              <a:rPr lang="fr-FR" dirty="0">
                <a:latin typeface="Chalkduster" panose="03050602040202020205" pitchFamily="66" charset="77"/>
              </a:rPr>
              <a:t>Le débarquement en Normandie</a:t>
            </a:r>
          </a:p>
        </p:txBody>
      </p:sp>
    </p:spTree>
    <p:extLst>
      <p:ext uri="{BB962C8B-B14F-4D97-AF65-F5344CB8AC3E}">
        <p14:creationId xmlns:p14="http://schemas.microsoft.com/office/powerpoint/2010/main" val="2926193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5B5D60D-B02B-3445-9147-0D310398F8F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51320" y="1134360"/>
            <a:ext cx="6857640" cy="532872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DB54935-EA0C-CB4E-AD67-0219DEF5739E}"/>
              </a:ext>
            </a:extLst>
          </p:cNvPr>
          <p:cNvSpPr txBox="1"/>
          <p:nvPr/>
        </p:nvSpPr>
        <p:spPr>
          <a:xfrm>
            <a:off x="2403200" y="6563125"/>
            <a:ext cx="5345608" cy="3725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lvl="0" algn="ctr" hangingPunct="0"/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Joe Rosenthal, </a:t>
            </a:r>
            <a:r>
              <a:rPr lang="fr-FR" i="1" dirty="0" err="1">
                <a:latin typeface="Arial" pitchFamily="18"/>
                <a:ea typeface="Arial Unicode MS" pitchFamily="2"/>
                <a:cs typeface="Arial Unicode MS" pitchFamily="2"/>
              </a:rPr>
              <a:t>Raising</a:t>
            </a:r>
            <a:r>
              <a:rPr lang="fr-FR" i="1" dirty="0">
                <a:latin typeface="Arial" pitchFamily="18"/>
                <a:ea typeface="Arial Unicode MS" pitchFamily="2"/>
                <a:cs typeface="Arial Unicode MS" pitchFamily="2"/>
              </a:rPr>
              <a:t> the Flag on Iwo </a:t>
            </a:r>
            <a:r>
              <a:rPr lang="fr-FR" i="1" dirty="0" err="1">
                <a:latin typeface="Arial" pitchFamily="18"/>
                <a:ea typeface="Arial Unicode MS" pitchFamily="2"/>
                <a:cs typeface="Arial Unicode MS" pitchFamily="2"/>
              </a:rPr>
              <a:t>Jima</a:t>
            </a:r>
            <a:r>
              <a:rPr lang="fr-FR" dirty="0">
                <a:latin typeface="Arial" pitchFamily="18"/>
                <a:ea typeface="Arial Unicode MS" pitchFamily="2"/>
                <a:cs typeface="Arial Unicode MS" pitchFamily="2"/>
              </a:rPr>
              <a:t>, </a:t>
            </a:r>
            <a:r>
              <a:rPr lang="fr-FR" dirty="0"/>
              <a:t>1945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84CCF5-A78C-56A0-A8F2-BB5BA1D66306}"/>
              </a:ext>
            </a:extLst>
          </p:cNvPr>
          <p:cNvSpPr txBox="1"/>
          <p:nvPr/>
        </p:nvSpPr>
        <p:spPr>
          <a:xfrm>
            <a:off x="1651321" y="324739"/>
            <a:ext cx="685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La photographie, témoin de l’histoire ? : </a:t>
            </a:r>
          </a:p>
          <a:p>
            <a:pPr algn="ctr"/>
            <a:r>
              <a:rPr lang="fr-FR" dirty="0">
                <a:latin typeface="Chalkduster" panose="03050602040202020205" pitchFamily="66" charset="77"/>
              </a:rPr>
              <a:t>la guerre du Pacifique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3E256-0180-94D2-6E55-0B0A81700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89FB4B7-1022-DEFE-7478-71F158C58393}"/>
              </a:ext>
            </a:extLst>
          </p:cNvPr>
          <p:cNvSpPr txBox="1"/>
          <p:nvPr/>
        </p:nvSpPr>
        <p:spPr>
          <a:xfrm>
            <a:off x="1" y="6469121"/>
            <a:ext cx="10080624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algn="ctr" hangingPunct="0"/>
            <a:r>
              <a:rPr lang="fr-FR" sz="1800" b="0" i="0" u="none" strike="noStrike" kern="1200" dirty="0">
                <a:ln>
                  <a:noFill/>
                </a:ln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Jack Downey,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Défilé sur les Champs-Élysées à la libération de Paris</a:t>
            </a:r>
            <a:r>
              <a:rPr lang="fr-FR" dirty="0"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,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26 août 1945.</a:t>
            </a:r>
            <a:endParaRPr lang="fr-FR" sz="1800" b="0" i="0" u="none" strike="noStrike" kern="1200" dirty="0">
              <a:ln>
                <a:noFill/>
              </a:ln>
              <a:latin typeface="Arial" panose="020B0604020202020204" pitchFamily="34" charset="0"/>
              <a:ea typeface="Arial Unicode MS" pitchFamily="2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7BDC3A-8CBB-C08F-9E87-25E4522F40B7}"/>
              </a:ext>
            </a:extLst>
          </p:cNvPr>
          <p:cNvSpPr txBox="1"/>
          <p:nvPr/>
        </p:nvSpPr>
        <p:spPr>
          <a:xfrm>
            <a:off x="1651321" y="324739"/>
            <a:ext cx="685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La photographie, témoin de l’histoire ? : </a:t>
            </a:r>
          </a:p>
          <a:p>
            <a:pPr algn="ctr"/>
            <a:r>
              <a:rPr lang="fr-FR" dirty="0">
                <a:latin typeface="Chalkduster" panose="03050602040202020205" pitchFamily="66" charset="77"/>
              </a:rPr>
              <a:t>La libération de Paris</a:t>
            </a:r>
          </a:p>
        </p:txBody>
      </p:sp>
      <p:pic>
        <p:nvPicPr>
          <p:cNvPr id="3074" name="Picture 2" descr="Défilé sur les Champs-Élysées à la libération de Paris">
            <a:extLst>
              <a:ext uri="{FF2B5EF4-FFF2-40B4-BE49-F238E27FC236}">
                <a16:creationId xmlns:a16="http://schemas.microsoft.com/office/drawing/2014/main" id="{DD4ECB90-6A25-9309-9D1B-8D14FBF3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23" y="1193307"/>
            <a:ext cx="6551761" cy="51475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762E98-0D00-5E3A-8CC9-750DC7542DAA}"/>
              </a:ext>
            </a:extLst>
          </p:cNvPr>
          <p:cNvSpPr txBox="1"/>
          <p:nvPr/>
        </p:nvSpPr>
        <p:spPr>
          <a:xfrm>
            <a:off x="196553" y="6922093"/>
            <a:ext cx="9776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Lien : </a:t>
            </a:r>
            <a:r>
              <a:rPr lang="fr-FR" dirty="0">
                <a:hlinkClick r:id="rId4"/>
              </a:rPr>
              <a:t>https://histoire-image.org/etudes/defile-victoire-champs-elysees-1944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38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7712BF4-CDBF-6C4A-9683-FA712A6AF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82" y="1253939"/>
            <a:ext cx="7920000" cy="5278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AD6B46D-CC97-0A40-927C-2A2710B938DE}"/>
              </a:ext>
            </a:extLst>
          </p:cNvPr>
          <p:cNvSpPr txBox="1"/>
          <p:nvPr/>
        </p:nvSpPr>
        <p:spPr>
          <a:xfrm>
            <a:off x="3322107" y="6731379"/>
            <a:ext cx="3698363" cy="3725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lvl="0" algn="ctr" hangingPunct="0"/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Jeff </a:t>
            </a:r>
            <a:r>
              <a:rPr lang="fr-FR" sz="1800" b="0" i="0" u="none" strike="noStrike" kern="1200" dirty="0" err="1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Xidener</a:t>
            </a: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, </a:t>
            </a:r>
            <a:r>
              <a:rPr lang="fr-FR" i="1" dirty="0">
                <a:latin typeface="Arial" pitchFamily="18"/>
                <a:ea typeface="Arial Unicode MS" pitchFamily="2"/>
                <a:cs typeface="Arial Unicode MS" pitchFamily="2"/>
              </a:rPr>
              <a:t>Tank Man</a:t>
            </a:r>
            <a:r>
              <a:rPr lang="fr-FR" dirty="0">
                <a:latin typeface="Arial" pitchFamily="18"/>
                <a:ea typeface="Arial Unicode MS" pitchFamily="2"/>
                <a:cs typeface="Arial Unicode MS" pitchFamily="2"/>
              </a:rPr>
              <a:t>, </a:t>
            </a:r>
            <a:r>
              <a:rPr lang="fr-FR" dirty="0"/>
              <a:t>5 juin 1989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AECDFC-B861-BD90-2B5F-61E69B1CCE4E}"/>
              </a:ext>
            </a:extLst>
          </p:cNvPr>
          <p:cNvSpPr txBox="1"/>
          <p:nvPr/>
        </p:nvSpPr>
        <p:spPr>
          <a:xfrm>
            <a:off x="1651321" y="324739"/>
            <a:ext cx="685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La photographie, témoin de l’histoire ?</a:t>
            </a:r>
          </a:p>
        </p:txBody>
      </p:sp>
    </p:spTree>
    <p:extLst>
      <p:ext uri="{BB962C8B-B14F-4D97-AF65-F5344CB8AC3E}">
        <p14:creationId xmlns:p14="http://schemas.microsoft.com/office/powerpoint/2010/main" val="3970152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32C47-4EAF-3E7F-6E88-57D935203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9E6552A-415A-9780-F942-C135D25AAC66}"/>
              </a:ext>
            </a:extLst>
          </p:cNvPr>
          <p:cNvSpPr txBox="1"/>
          <p:nvPr/>
        </p:nvSpPr>
        <p:spPr>
          <a:xfrm>
            <a:off x="4054934" y="6641091"/>
            <a:ext cx="2050411" cy="3561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Nick Ut, AP Image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01E3B3-2039-B2F2-5E0D-1A17DEC36E5D}"/>
              </a:ext>
            </a:extLst>
          </p:cNvPr>
          <p:cNvSpPr txBox="1"/>
          <p:nvPr/>
        </p:nvSpPr>
        <p:spPr>
          <a:xfrm>
            <a:off x="1651321" y="324739"/>
            <a:ext cx="685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La photographie, témoin de l’histoire ? : </a:t>
            </a:r>
          </a:p>
          <a:p>
            <a:pPr algn="ctr"/>
            <a:r>
              <a:rPr lang="fr-FR" dirty="0">
                <a:latin typeface="Chalkduster" panose="03050602040202020205" pitchFamily="66" charset="77"/>
              </a:rPr>
              <a:t>La petite fille au napalm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D0896E1-780A-2897-ADEE-69406889A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28" y="1377287"/>
            <a:ext cx="6290625" cy="49261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354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F437C-2DB2-5677-077A-1FAEB0DDB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CF83ED5-EBC4-9DD0-6A5F-40EAD31CC025}"/>
              </a:ext>
            </a:extLst>
          </p:cNvPr>
          <p:cNvSpPr txBox="1"/>
          <p:nvPr/>
        </p:nvSpPr>
        <p:spPr>
          <a:xfrm>
            <a:off x="1651321" y="324739"/>
            <a:ext cx="685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La photographie, témoin de l’histoire ? : </a:t>
            </a:r>
          </a:p>
          <a:p>
            <a:pPr algn="ctr"/>
            <a:r>
              <a:rPr lang="fr-FR" dirty="0">
                <a:latin typeface="Chalkduster" panose="03050602040202020205" pitchFamily="66" charset="77"/>
              </a:rPr>
              <a:t>Le mur de Berlin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CD36F9-F2E7-2ADC-7460-2DA7E2D24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1" y="1871529"/>
            <a:ext cx="4825526" cy="3619144"/>
          </a:xfrm>
          <a:prstGeom prst="rect">
            <a:avLst/>
          </a:prstGeom>
          <a:solidFill>
            <a:srgbClr val="D98B19"/>
          </a:solidFill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F1A755-3A2B-7AEF-D215-D3982DF90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345" y="1251706"/>
            <a:ext cx="3458800" cy="48587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A5B564-770F-C50C-3D03-C6686C98C9F8}"/>
              </a:ext>
            </a:extLst>
          </p:cNvPr>
          <p:cNvSpPr txBox="1"/>
          <p:nvPr/>
        </p:nvSpPr>
        <p:spPr>
          <a:xfrm>
            <a:off x="5663113" y="6110496"/>
            <a:ext cx="4343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Rostropovitch jouant devant le Mur</a:t>
            </a:r>
          </a:p>
          <a:p>
            <a:pPr algn="ctr"/>
            <a:endParaRPr lang="fr-FR" sz="2000" i="1" dirty="0"/>
          </a:p>
          <a:p>
            <a:pPr algn="ctr"/>
            <a:r>
              <a:rPr lang="fr-FR" sz="1600" dirty="0"/>
              <a:t>Photographie parue dans </a:t>
            </a:r>
            <a:r>
              <a:rPr lang="fr-FR" sz="1600" i="1" dirty="0"/>
              <a:t>Le Monde </a:t>
            </a:r>
            <a:r>
              <a:rPr lang="fr-FR" sz="1600" dirty="0"/>
              <a:t>le 8 novembre 2019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0563F2-E50C-EC28-1943-3A719DF4AC05}"/>
              </a:ext>
            </a:extLst>
          </p:cNvPr>
          <p:cNvSpPr txBox="1"/>
          <p:nvPr/>
        </p:nvSpPr>
        <p:spPr>
          <a:xfrm>
            <a:off x="324741" y="5490673"/>
            <a:ext cx="4825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i="1" dirty="0"/>
              <a:t>Saut vers la liberté </a:t>
            </a:r>
            <a:r>
              <a:rPr lang="fr-FR" sz="1800" dirty="0"/>
              <a:t>de Peter </a:t>
            </a:r>
            <a:r>
              <a:rPr lang="fr-FR" sz="1800" dirty="0" err="1"/>
              <a:t>Leibing</a:t>
            </a:r>
            <a:endParaRPr lang="fr-FR" sz="1800" dirty="0"/>
          </a:p>
          <a:p>
            <a:pPr algn="ctr"/>
            <a:r>
              <a:rPr lang="fr-FR" sz="1800" dirty="0"/>
              <a:t>15 août 1961</a:t>
            </a:r>
          </a:p>
        </p:txBody>
      </p:sp>
    </p:spTree>
    <p:extLst>
      <p:ext uri="{BB962C8B-B14F-4D97-AF65-F5344CB8AC3E}">
        <p14:creationId xmlns:p14="http://schemas.microsoft.com/office/powerpoint/2010/main" val="3069294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7F14F9D-3D07-A544-9443-006A7A24CDF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22719" y="1307856"/>
            <a:ext cx="7314840" cy="54432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07747F-161C-C34E-A827-94A18A8571BE}"/>
              </a:ext>
            </a:extLst>
          </p:cNvPr>
          <p:cNvSpPr txBox="1"/>
          <p:nvPr/>
        </p:nvSpPr>
        <p:spPr>
          <a:xfrm>
            <a:off x="1440000" y="6854736"/>
            <a:ext cx="7343999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Français Mitterrand et Helmut Khol à Douaumont, 1984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FD9C96-8076-C8B5-5242-90B867E3A755}"/>
              </a:ext>
            </a:extLst>
          </p:cNvPr>
          <p:cNvSpPr txBox="1"/>
          <p:nvPr/>
        </p:nvSpPr>
        <p:spPr>
          <a:xfrm>
            <a:off x="1651321" y="324739"/>
            <a:ext cx="685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La photographie, témoin de l’histoire ? : </a:t>
            </a:r>
          </a:p>
          <a:p>
            <a:pPr algn="ctr"/>
            <a:r>
              <a:rPr lang="fr-FR" dirty="0">
                <a:latin typeface="Chalkduster" panose="03050602040202020205" pitchFamily="66" charset="77"/>
              </a:rPr>
              <a:t>La réconciliation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CEF866-6BDB-004E-9660-6528D8EB807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1148818"/>
            <a:ext cx="8640000" cy="55944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1D526B5-5A75-F345-ACED-A5D16F4DEE3E}"/>
              </a:ext>
            </a:extLst>
          </p:cNvPr>
          <p:cNvSpPr txBox="1"/>
          <p:nvPr/>
        </p:nvSpPr>
        <p:spPr>
          <a:xfrm>
            <a:off x="2671948" y="6879476"/>
            <a:ext cx="476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Ossuaire de Verdun, 1932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801AD4-E4C9-45FB-0B11-06F4B4F9FF9E}"/>
              </a:ext>
            </a:extLst>
          </p:cNvPr>
          <p:cNvSpPr txBox="1"/>
          <p:nvPr/>
        </p:nvSpPr>
        <p:spPr>
          <a:xfrm>
            <a:off x="1651321" y="324739"/>
            <a:ext cx="685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Histoire et mémoire : Verdun</a:t>
            </a:r>
          </a:p>
          <a:p>
            <a:pPr algn="ctr"/>
            <a:endParaRPr lang="fr-FR" dirty="0">
              <a:latin typeface="Chalkduster" panose="03050602040202020205" pitchFamily="66" charset="7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D814DBA-75C7-9143-99BD-A4C496A4918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79999" y="1390709"/>
            <a:ext cx="4320000" cy="57528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0DDFFFE-E5A2-F941-940F-C805A05B8595}"/>
              </a:ext>
            </a:extLst>
          </p:cNvPr>
          <p:cNvSpPr txBox="1"/>
          <p:nvPr/>
        </p:nvSpPr>
        <p:spPr>
          <a:xfrm>
            <a:off x="1770963" y="416166"/>
            <a:ext cx="685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Histoire et mémoire : le tombeau du déporté inconnu, Struthof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B236ED-D2A4-2D40-93E0-AD92D88F841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7999" y="324000"/>
            <a:ext cx="8424000" cy="5400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0A457F-EF65-F205-550D-D8957003ED45}"/>
              </a:ext>
            </a:extLst>
          </p:cNvPr>
          <p:cNvSpPr txBox="1"/>
          <p:nvPr/>
        </p:nvSpPr>
        <p:spPr>
          <a:xfrm>
            <a:off x="2221013" y="5802596"/>
            <a:ext cx="563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Les emprunts de guerre en France pendant la Première Guerre mondiale.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F44DC1-F65C-8024-A016-3204D8E1058C}"/>
              </a:ext>
            </a:extLst>
          </p:cNvPr>
          <p:cNvSpPr txBox="1"/>
          <p:nvPr/>
        </p:nvSpPr>
        <p:spPr>
          <a:xfrm>
            <a:off x="914400" y="6751178"/>
            <a:ext cx="833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Lien : </a:t>
            </a:r>
            <a:r>
              <a:rPr lang="fr-FR" dirty="0">
                <a:hlinkClick r:id="rId4"/>
              </a:rPr>
              <a:t>https://histoire-image.org/etudes/emprunts-nationaux-guerre-1914-1918</a:t>
            </a:r>
            <a:endParaRPr lang="fr-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 mémoire des enfants de la Maison d'Izieu -">
            <a:extLst>
              <a:ext uri="{FF2B5EF4-FFF2-40B4-BE49-F238E27FC236}">
                <a16:creationId xmlns:a16="http://schemas.microsoft.com/office/drawing/2014/main" id="{618D73F7-6AF1-F2FA-71CC-61C4C4F2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1366838"/>
            <a:ext cx="8128000" cy="482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0E03C4-31C8-6B0B-ED04-23EAF04E0526}"/>
              </a:ext>
            </a:extLst>
          </p:cNvPr>
          <p:cNvSpPr txBox="1"/>
          <p:nvPr/>
        </p:nvSpPr>
        <p:spPr>
          <a:xfrm>
            <a:off x="1770963" y="416166"/>
            <a:ext cx="685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Histoire et mémoire : la maison d’Izieu</a:t>
            </a:r>
          </a:p>
        </p:txBody>
      </p:sp>
    </p:spTree>
    <p:extLst>
      <p:ext uri="{BB962C8B-B14F-4D97-AF65-F5344CB8AC3E}">
        <p14:creationId xmlns:p14="http://schemas.microsoft.com/office/powerpoint/2010/main" val="3655033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4A736AE-F8DF-A14A-983C-CA2D5841564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18200" y="1620000"/>
            <a:ext cx="3243600" cy="4320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F430D1-16D1-810D-78C7-790400E2B9F1}"/>
              </a:ext>
            </a:extLst>
          </p:cNvPr>
          <p:cNvSpPr txBox="1"/>
          <p:nvPr/>
        </p:nvSpPr>
        <p:spPr>
          <a:xfrm>
            <a:off x="1719688" y="681085"/>
            <a:ext cx="685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Histoire et mémoire : Mémorial Hiroshima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1B96EFB-F1F9-FD44-9723-6A24277E9F0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4022" r="14022"/>
          <a:stretch>
            <a:fillRect/>
          </a:stretch>
        </p:blipFill>
        <p:spPr>
          <a:xfrm>
            <a:off x="649527" y="656237"/>
            <a:ext cx="4680000" cy="64692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1A5FBD7-E638-7AC8-D8A7-F8244FC0BCB2}"/>
              </a:ext>
            </a:extLst>
          </p:cNvPr>
          <p:cNvSpPr txBox="1"/>
          <p:nvPr/>
        </p:nvSpPr>
        <p:spPr>
          <a:xfrm>
            <a:off x="6096000" y="2784764"/>
            <a:ext cx="3519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La propagande pendant la Guerre froide : l’exemple de </a:t>
            </a:r>
            <a:r>
              <a:rPr lang="fr-FR" dirty="0" err="1">
                <a:latin typeface="Chalkduster" panose="03050602040202020205" pitchFamily="66" charset="77"/>
              </a:rPr>
              <a:t>Captain</a:t>
            </a:r>
            <a:r>
              <a:rPr lang="fr-FR" dirty="0">
                <a:latin typeface="Chalkduster" panose="03050602040202020205" pitchFamily="66" charset="77"/>
              </a:rPr>
              <a:t> America</a:t>
            </a:r>
          </a:p>
        </p:txBody>
      </p:sp>
    </p:spTree>
    <p:extLst>
      <p:ext uri="{BB962C8B-B14F-4D97-AF65-F5344CB8AC3E}">
        <p14:creationId xmlns:p14="http://schemas.microsoft.com/office/powerpoint/2010/main" val="3394450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5F8EF8-41DF-E048-97C0-8D351B9CCDA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04000" y="144000"/>
            <a:ext cx="7619760" cy="4939920"/>
          </a:xfrm>
          <a:prstGeom prst="rect">
            <a:avLst/>
          </a:prstGeom>
          <a:noFill/>
          <a:ln w="1008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48C5A0-B846-AF47-9B66-C5BBB3DB0947}"/>
              </a:ext>
            </a:extLst>
          </p:cNvPr>
          <p:cNvSpPr txBox="1"/>
          <p:nvPr/>
        </p:nvSpPr>
        <p:spPr>
          <a:xfrm>
            <a:off x="216000" y="288000"/>
            <a:ext cx="3744000" cy="54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latin typeface="Chalkduster" pitchFamily="2"/>
              </a:defRPr>
            </a:pPr>
            <a:r>
              <a:rPr lang="fr-FR" sz="2800" b="0" i="0" u="none" strike="noStrike" kern="1200">
                <a:ln>
                  <a:noFill/>
                </a:ln>
                <a:latin typeface="Chalkduster" pitchFamily="18"/>
                <a:ea typeface="Arial Unicode MS" pitchFamily="2"/>
                <a:cs typeface="Arial Unicode MS" pitchFamily="2"/>
              </a:rPr>
              <a:t>EMC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D464F7-6198-B24E-9D3C-73C16CA99A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4000" y="5191920"/>
            <a:ext cx="3311999" cy="2260080"/>
          </a:xfrm>
          <a:prstGeom prst="rect">
            <a:avLst/>
          </a:prstGeom>
          <a:noFill/>
          <a:ln w="18000">
            <a:solidFill>
              <a:srgbClr val="808080"/>
            </a:solidFill>
            <a:prstDash val="solid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upe du monde de rugby 1995: une victoire arc en ciel — WESHCULTURE">
            <a:extLst>
              <a:ext uri="{FF2B5EF4-FFF2-40B4-BE49-F238E27FC236}">
                <a16:creationId xmlns:a16="http://schemas.microsoft.com/office/drawing/2014/main" id="{DA510EFF-BA2D-9164-EFAC-DE3AA4DF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22" y="1025236"/>
            <a:ext cx="4950980" cy="61880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D8817E3-8B6C-2751-AEA7-0E72FAEFADB9}"/>
              </a:ext>
            </a:extLst>
          </p:cNvPr>
          <p:cNvSpPr txBox="1"/>
          <p:nvPr/>
        </p:nvSpPr>
        <p:spPr>
          <a:xfrm>
            <a:off x="625178" y="346364"/>
            <a:ext cx="907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Sport et réconciliation : la coupe du monde de rugby de 1995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83D3CFB-F801-544C-8B09-2526EB5A2C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35755" y="262948"/>
            <a:ext cx="3209114" cy="489389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EEB21C-E8D9-197B-1A9E-6966813AFC28}"/>
              </a:ext>
            </a:extLst>
          </p:cNvPr>
          <p:cNvSpPr txBox="1"/>
          <p:nvPr/>
        </p:nvSpPr>
        <p:spPr>
          <a:xfrm>
            <a:off x="2221326" y="5250918"/>
            <a:ext cx="563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Les emprunts de guerre en France pendant la Première Guerre mondiale.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C67522-FE0F-FB9C-E033-50A18E8DEC8F}"/>
              </a:ext>
            </a:extLst>
          </p:cNvPr>
          <p:cNvSpPr txBox="1"/>
          <p:nvPr/>
        </p:nvSpPr>
        <p:spPr>
          <a:xfrm>
            <a:off x="2127902" y="6323888"/>
            <a:ext cx="7605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Lien : </a:t>
            </a:r>
            <a:r>
              <a:rPr lang="fr-FR" dirty="0">
                <a:hlinkClick r:id="rId4"/>
              </a:rPr>
              <a:t>https://histoire-image.org/etudes/emprunts-nationaux-1916-1917</a:t>
            </a:r>
            <a:endParaRPr lang="fr-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F9E8502-0C20-7B45-BEE4-D2BBAB9D74E6}"/>
              </a:ext>
            </a:extLst>
          </p:cNvPr>
          <p:cNvSpPr txBox="1"/>
          <p:nvPr/>
        </p:nvSpPr>
        <p:spPr>
          <a:xfrm>
            <a:off x="910465" y="5769440"/>
            <a:ext cx="8259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Félix VALLOTTON, </a:t>
            </a:r>
            <a:r>
              <a:rPr lang="fr-FR" i="1" dirty="0"/>
              <a:t>Verdun. Verdun. Tableau de guerre interprété, projections colorées noires, bleues et rouges, terrains dévastés, nuées de gaz</a:t>
            </a:r>
            <a:r>
              <a:rPr lang="fr-FR" dirty="0"/>
              <a:t>, 1917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BA9B17-CD46-0D43-BA4B-49BA89750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275" y="211689"/>
            <a:ext cx="7000074" cy="5557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5729159-2641-A488-C8D5-59DBA8DCEAAC}"/>
              </a:ext>
            </a:extLst>
          </p:cNvPr>
          <p:cNvSpPr txBox="1"/>
          <p:nvPr/>
        </p:nvSpPr>
        <p:spPr>
          <a:xfrm>
            <a:off x="1230594" y="6725540"/>
            <a:ext cx="776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Lien : </a:t>
            </a:r>
            <a:r>
              <a:rPr lang="fr-FR" dirty="0">
                <a:hlinkClick r:id="rId3"/>
              </a:rPr>
              <a:t>https://histoire-image.org/etudes/verdun-0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522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F185FFD-8003-E248-965C-06F48303D5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604"/>
          <a:stretch/>
        </p:blipFill>
        <p:spPr>
          <a:xfrm>
            <a:off x="795555" y="1124250"/>
            <a:ext cx="3831134" cy="5875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10855F-D416-F2BF-D1FA-2EC76DED0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1257187"/>
            <a:ext cx="4375271" cy="5609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B1ED552-42A9-1D71-1BE7-3B23DEAEC854}"/>
              </a:ext>
            </a:extLst>
          </p:cNvPr>
          <p:cNvSpPr txBox="1"/>
          <p:nvPr/>
        </p:nvSpPr>
        <p:spPr>
          <a:xfrm>
            <a:off x="2221326" y="237064"/>
            <a:ext cx="563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Les affiches de propagande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981A65-EB80-2A49-9B90-A2BF235C26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81869" y="201801"/>
            <a:ext cx="7292028" cy="537166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807B5F-9F09-5A64-F9AC-64DD0E8EDD8F}"/>
              </a:ext>
            </a:extLst>
          </p:cNvPr>
          <p:cNvSpPr txBox="1"/>
          <p:nvPr/>
        </p:nvSpPr>
        <p:spPr>
          <a:xfrm>
            <a:off x="1944312" y="5643791"/>
            <a:ext cx="6192000" cy="800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Affiche « Révolution nationale » de René VACHET,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entre 1940 et 1942, Musée de l’Armée (Paris).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7AD5C0-28FC-05F0-5D36-59E7D1240949}"/>
              </a:ext>
            </a:extLst>
          </p:cNvPr>
          <p:cNvSpPr txBox="1"/>
          <p:nvPr/>
        </p:nvSpPr>
        <p:spPr>
          <a:xfrm>
            <a:off x="623843" y="6711543"/>
            <a:ext cx="898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Lien : </a:t>
            </a:r>
            <a:r>
              <a:rPr lang="fr-FR" dirty="0">
                <a:hlinkClick r:id="rId4"/>
              </a:rPr>
              <a:t>https://histoire-image.org/etudes/revolution-nationale-redressement-maison-france</a:t>
            </a:r>
            <a:endParaRPr lang="fr-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C30CAC-05B4-D549-B111-C12ADB935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091" y="680492"/>
            <a:ext cx="4800600" cy="5956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C6B320-06AA-5041-8117-BF46E41F1902}"/>
              </a:ext>
            </a:extLst>
          </p:cNvPr>
          <p:cNvSpPr txBox="1"/>
          <p:nvPr/>
        </p:nvSpPr>
        <p:spPr>
          <a:xfrm>
            <a:off x="4646027" y="6742743"/>
            <a:ext cx="476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David OLERE, </a:t>
            </a:r>
            <a:r>
              <a:rPr lang="fr-FR" i="1" dirty="0"/>
              <a:t>Les inaptes au travail</a:t>
            </a:r>
            <a:r>
              <a:rPr lang="fr-FR" dirty="0"/>
              <a:t>, 1945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077881-F659-FF6F-ABF1-E7C7E9863E25}"/>
              </a:ext>
            </a:extLst>
          </p:cNvPr>
          <p:cNvSpPr txBox="1"/>
          <p:nvPr/>
        </p:nvSpPr>
        <p:spPr>
          <a:xfrm>
            <a:off x="384561" y="931491"/>
            <a:ext cx="352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L’art et le témoignage : la Shoah</a:t>
            </a:r>
          </a:p>
        </p:txBody>
      </p:sp>
    </p:spTree>
    <p:extLst>
      <p:ext uri="{BB962C8B-B14F-4D97-AF65-F5344CB8AC3E}">
        <p14:creationId xmlns:p14="http://schemas.microsoft.com/office/powerpoint/2010/main" val="3921589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D8243-E87B-E56F-DE57-9FCB719C2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943CBFE-04ED-8CC8-A35D-0F077FF48C45}"/>
              </a:ext>
            </a:extLst>
          </p:cNvPr>
          <p:cNvSpPr txBox="1"/>
          <p:nvPr/>
        </p:nvSpPr>
        <p:spPr>
          <a:xfrm>
            <a:off x="1770963" y="416166"/>
            <a:ext cx="685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Le projet Manhattan : la lettre d’Einstein</a:t>
            </a:r>
          </a:p>
        </p:txBody>
      </p:sp>
      <p:pic>
        <p:nvPicPr>
          <p:cNvPr id="7" name="Image 6" descr="Une image contenant texte, lettre, Police, papier&#10;&#10;Le contenu généré par l’IA peut être incorrect.">
            <a:extLst>
              <a:ext uri="{FF2B5EF4-FFF2-40B4-BE49-F238E27FC236}">
                <a16:creationId xmlns:a16="http://schemas.microsoft.com/office/drawing/2014/main" id="{7F5ADE15-136B-4058-CEB0-4A066A408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18" y="1295254"/>
            <a:ext cx="9401388" cy="5515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9041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AF08C-56BB-4FC8-DEA0-0379282C6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1FD3004-2EFE-2D90-E426-2EB1192EF900}"/>
              </a:ext>
            </a:extLst>
          </p:cNvPr>
          <p:cNvSpPr txBox="1"/>
          <p:nvPr/>
        </p:nvSpPr>
        <p:spPr>
          <a:xfrm>
            <a:off x="1651321" y="324739"/>
            <a:ext cx="685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La photographie, témoin de l’histoire ? : </a:t>
            </a:r>
          </a:p>
          <a:p>
            <a:pPr algn="ctr"/>
            <a:r>
              <a:rPr lang="fr-FR" dirty="0">
                <a:latin typeface="Chalkduster" panose="03050602040202020205" pitchFamily="66" charset="77"/>
              </a:rPr>
              <a:t>L’enfant juif de Varsovie</a:t>
            </a:r>
          </a:p>
        </p:txBody>
      </p:sp>
      <p:pic>
        <p:nvPicPr>
          <p:cNvPr id="2050" name="Picture 2" descr="Arrestation dans le ghetto de Varsovie">
            <a:extLst>
              <a:ext uri="{FF2B5EF4-FFF2-40B4-BE49-F238E27FC236}">
                <a16:creationId xmlns:a16="http://schemas.microsoft.com/office/drawing/2014/main" id="{46766252-75D7-1B6A-D01E-B8365797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51" y="1392964"/>
            <a:ext cx="5383121" cy="42182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687B3B-713B-82B4-3DFD-2261BA5B504B}"/>
              </a:ext>
            </a:extLst>
          </p:cNvPr>
          <p:cNvSpPr txBox="1"/>
          <p:nvPr/>
        </p:nvSpPr>
        <p:spPr>
          <a:xfrm>
            <a:off x="2162086" y="5964964"/>
            <a:ext cx="614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Lien : </a:t>
            </a:r>
            <a:r>
              <a:rPr lang="fr-FR" dirty="0">
                <a:hlinkClick r:id="rId4"/>
              </a:rPr>
              <a:t>https://histoire-image.org/etudes/enfant-juif-varsovie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5969790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458</Words>
  <Application>Microsoft Macintosh PowerPoint</Application>
  <PresentationFormat>Personnalisé</PresentationFormat>
  <Paragraphs>71</Paragraphs>
  <Slides>24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Chalkduster</vt:lpstr>
      <vt:lpstr>Comic Sans MS</vt:lpstr>
      <vt:lpstr>Times New Roman</vt:lpstr>
      <vt:lpstr>Standard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Costechareire</dc:creator>
  <cp:lastModifiedBy>Arnaud Costechareire</cp:lastModifiedBy>
  <cp:revision>11</cp:revision>
  <dcterms:created xsi:type="dcterms:W3CDTF">2019-04-10T17:39:42Z</dcterms:created>
  <dcterms:modified xsi:type="dcterms:W3CDTF">2025-04-09T09:14:32Z</dcterms:modified>
</cp:coreProperties>
</file>