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7" r:id="rId3"/>
    <p:sldId id="30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31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10" r:id="rId39"/>
    <p:sldId id="291" r:id="rId40"/>
    <p:sldId id="294" r:id="rId41"/>
    <p:sldId id="293" r:id="rId42"/>
    <p:sldId id="308" r:id="rId43"/>
    <p:sldId id="296" r:id="rId44"/>
    <p:sldId id="295" r:id="rId45"/>
    <p:sldId id="307" r:id="rId46"/>
    <p:sldId id="297" r:id="rId47"/>
    <p:sldId id="292" r:id="rId48"/>
    <p:sldId id="298" r:id="rId49"/>
    <p:sldId id="299" r:id="rId50"/>
    <p:sldId id="300" r:id="rId51"/>
    <p:sldId id="301" r:id="rId52"/>
    <p:sldId id="311" r:id="rId53"/>
    <p:sldId id="302" r:id="rId54"/>
    <p:sldId id="303" r:id="rId55"/>
    <p:sldId id="304" r:id="rId56"/>
    <p:sldId id="305" r:id="rId57"/>
    <p:sldId id="306" r:id="rId58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08" d="100"/>
          <a:sy n="108" d="100"/>
        </p:scale>
        <p:origin x="1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61F499F-C450-9D42-A038-E5D50EE0923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72DABC-9CB2-0E49-89A2-632323AE957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7DA74B-276E-C047-8304-B3AFFC4268F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AA6AA72-BEF4-104E-A0ED-9D72DD7E300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sp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4DA08814-9736-2B40-8EDD-0CE647CB3751}" type="slidenum">
              <a:t>‹N°›</a:t>
            </a:fld>
            <a:endParaRPr lang="fr-FR" sz="14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75396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35746A-A0A9-C84A-B23E-78C42D0EC5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2BE9C2-8698-3C46-B91E-9F4BB484BCE2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fr-FR"/>
          </a:p>
        </p:txBody>
      </p:sp>
      <p:sp>
        <p:nvSpPr>
          <p:cNvPr id="4" name="Espace réservé de l'en-tête 3">
            <a:extLst>
              <a:ext uri="{FF2B5EF4-FFF2-40B4-BE49-F238E27FC236}">
                <a16:creationId xmlns:a16="http://schemas.microsoft.com/office/drawing/2014/main" id="{4E110701-D9FB-2045-940D-27E5DF93DFA6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138250-94A9-D64B-917D-BD6E248308F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5532F7-803E-9348-A2A7-588AD3B9505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BC7F4B2-7E89-0D40-B4AC-0365EF3A43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sp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1674EBC3-0BA7-DE4D-A16A-410781B87A2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46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fr-FR" sz="2000" b="0" i="0" u="none" strike="noStrike" kern="1200">
        <a:ln>
          <a:noFill/>
        </a:ln>
        <a:latin typeface="Arial" pitchFamily="18"/>
        <a:ea typeface="Arial Unicode MS" pitchFamily="2"/>
        <a:cs typeface="Arial Unicode MS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D02856-BE04-0D48-92F9-83B87333079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5E20C3A-234A-5F42-A2EF-2B255D9D8BDB}" type="slidenum">
              <a:t>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9B1E9D-0475-834C-A2CD-6095A05B020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E12D0E-C702-E648-B7AD-204EB6B169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9D1F84-3861-0644-8615-960FEF91A1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A468E83-9C22-2D4E-9091-33FBDF74BE77}" type="slidenum">
              <a:t>11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4BD3D05-A81E-B14A-A39A-C879997B6B3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5D4E771-70FC-CD45-8C0C-FF92DD7BB36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D390D1-28BA-9A45-AA92-2891FA3458A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B6EBD6D-B6D0-E645-BF2C-73FDA019B88E}" type="slidenum">
              <a:t>12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4F1AF4-CFC6-6546-A566-5559291F15A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0C4E2F-0E3F-9245-AAD5-230F35DD800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45BA4F-6877-8245-AA10-370C607AD5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56BCD18-0208-BE4C-9ED7-3D5BDCECB8B4}" type="slidenum">
              <a:t>13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EC51A17-E7DF-484E-964C-B0203F06586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7DE90E5-8859-6842-ACCE-853F85B187C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C9534B2-3ABF-644F-BCB8-0D9614C6C17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024FEC67-F9BC-604C-B4AB-0680A10419B4}" type="slidenum">
              <a:t>14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D8B682B-3FDC-C141-AA62-DDA345446E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7C7D3A3-B8E3-CE46-AD8C-0FD8F616D0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C414AE-0ECB-F647-A528-C0AEE1B5CF7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DDAE218-4499-794B-8D2A-D18DAD3E23BE}" type="slidenum">
              <a:t>15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A544D4A-08C0-A244-B4DD-80119A62D1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2807767-6948-9F49-B55C-3388734EFA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5B9A5A-8C2F-8445-85BD-1C6E0E626B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71EBC5D-07D5-644C-BCD9-B1E9F19C8794}" type="slidenum">
              <a:t>16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1C93EA-3229-1048-BDCE-AFFFC14721F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29268AC-2131-9646-950F-E46E165ABF2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315109C-A3CF-8944-9032-5DC515E3AA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070FDABF-D4AB-E145-B20E-1A71BF20EA81}" type="slidenum">
              <a:t>17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5FC5A4-5A02-BF4D-BCA7-19581AF1A6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48293E2-D974-0A4D-917E-989BDCD227A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6EA76DA-CAA8-8F4F-ADCD-6199F1C1DB2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99C8267-08C5-0C42-BB52-91D374E135D2}" type="slidenum">
              <a:t>18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B7C2FA-B372-954B-B6BE-19C1B7BD4D2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A26719-F955-8B46-80DA-099445007D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18D2DA-5109-9E45-8768-7792CA1169A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E9F0F46-E0CE-6444-9C5E-A9841DC8D6E7}" type="slidenum">
              <a:t>19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95CC7FB-0332-1A48-94C0-073630B1845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A7C54D7-1B31-464B-AE05-F2F29FB0D9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BDE8CC-3583-A547-B2EC-48FF5916FD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307195E-ECBC-E44E-B1C4-9C5372D8A536}" type="slidenum">
              <a:t>20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DBA87F7-8346-A04A-A1AA-22F99C028EC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55D411-CC71-FB4B-A1DC-C989E2D8C7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AE2C86-B304-FB4E-8908-3E24B187370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E7D5541-8345-C545-BC80-5EA695615DA6}" type="slidenum">
              <a:t>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BAE485B-84B9-6242-BB36-61704EB294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E44928-59E9-2746-A787-FC11031881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701699-C638-3249-8F92-5EEBC75C8CD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839C2DB-9269-CE4E-8457-4EE74171A2A9}" type="slidenum">
              <a:t>21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32620D3-A289-C845-B787-AD64111813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54DA6D0-C7B5-2042-931A-5DD7039316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6D9034-74F0-D449-894F-725C928EEC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312FDBB-62E6-AD44-9601-74F8B50DAF44}" type="slidenum">
              <a:t>22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2EE7559-985A-814D-AC5E-3F82AD6092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9F0975A-C01E-E84D-BA77-69D0EF7FEB1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B6E938-EE54-714C-88E0-26A4796532B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318F929-6E22-7B4B-BEB6-62D7E4ABC590}" type="slidenum">
              <a:t>23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DE348F6-AB65-5248-BFAB-5C66FF93AB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0018E2D-C6CD-1E47-90C3-A182CC03E7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6BA772-2F31-5147-BEF8-988E80513AA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F5B410E0-1188-7048-A10E-33E3AE652BFB}" type="slidenum">
              <a:t>24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E33DD0-4116-5A4C-BF90-F30C56B424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DB5645-A393-864C-B79F-1C1B854F4E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2495CB-7360-3049-A656-40E8661A11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0D491BE2-D8C4-394D-87E2-FE735CDD162A}" type="slidenum">
              <a:t>25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0F963DD-E935-AD47-A9D1-F549F6B6C15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C38F4C-B0AB-E248-8694-675CA7880C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F2A380-7C30-6740-BBA8-0537D62A5C3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8CB6B2E-7724-D147-8E62-FB76EF3E1F89}" type="slidenum">
              <a:t>26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D3FD45-97E5-1747-9B35-E14CCA1C0F3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2DC3CD0-72E4-2744-BDBE-0130A255971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CD3024-13B2-884C-A278-DC51E2E4B7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763E653-428A-1C40-8614-732AF58685EE}" type="slidenum">
              <a:t>27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5109B3C-968C-C84C-B427-2D652074811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E0D85D0-DA11-874B-9DFE-F56DD4EC8F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26A8F9D-7F62-AA44-83D6-ADF0EAEC67A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ACC4E2B-60C9-DC47-8753-C596ED8D21F0}" type="slidenum">
              <a:t>28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5264EF9-EDAC-D648-8DB0-FE8FFA6E262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287649-8213-CD46-B482-11CFB079F30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1674EBC3-0BA7-DE4D-A16A-410781B87A2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464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F2A9491-1239-EB4E-B1CB-7724CF24008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A2707E8-40E0-0147-8383-9D0DA11D3BCE}" type="slidenum">
              <a:t>30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82D59C-52AC-0F42-8A92-CAC13F63EC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04BE3F4-7D2E-3D4D-99A3-4F8359A9D4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82ED0A-2455-FF4B-AF03-C8E89EBA4C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0ACC86A-9BC8-B54B-8DB9-8B11710933EB}" type="slidenum">
              <a:t>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DCA3AE-C86C-CB45-87D8-54D8F830ABF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EC78EC-B467-4446-BC71-45A746DBA50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58D1B4-C08B-4741-865E-91FFA956DC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D3A10C4-EA3A-3640-ACBC-F7F2E33B1FE5}" type="slidenum">
              <a:t>31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0CBC922-5D7B-7749-A8C8-6B31D5A1296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5170306-6224-9247-85CE-E38647CD15D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A20B18-AC3A-E04F-B202-6DFFA2AF518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FB1C12D-A24A-8341-BBC1-1E6C8FA90D9A}" type="slidenum">
              <a:t>32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3B83E4-C6EE-D640-978F-8CB068549AF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B17C9D5-1BF4-9E4E-A4BF-E5DCAE9957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05D3C7-75CC-2C41-BE05-9ABEF24E8F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3184C12-3152-FB42-AE49-7C3BE35AB24F}" type="slidenum">
              <a:t>33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E45C7DA-1DC2-2F47-9722-D0C37E8812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77A84D-EA9B-0346-AFAC-A19AC6A0931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8B4C04F-F11D-6B49-AD0C-284477E6F30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108B0C0-3DCB-9A4B-BA4C-EA7A7C9EB09C}" type="slidenum">
              <a:t>34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A67D080-020B-7C49-A4E9-16F4B696784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62AFC6-6A8D-7D43-8A40-0403EB9923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42CADEF-1CF2-D147-BEDA-D05167F3D9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F159406-CD16-B047-B33B-BB287882D58A}" type="slidenum">
              <a:t>35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B439CB7-7759-CE4B-AB71-1445897C367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A5A9F6-306D-9D42-8400-933BB44F2F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B3E932-4B15-A842-B289-E78887ABD0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27392C8-0533-C440-8384-A9F592EB4455}" type="slidenum">
              <a:t>36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749CE79-AB0D-CF40-8136-3CBBF3FB811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BFCB3A3-CE51-194B-AD46-233A9A0373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3D809D-630D-004C-A69F-8B7F5A33B1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CA5412CA-45F9-4647-ADE1-2E0B91DF664B}" type="slidenum">
              <a:t>37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B7390F5-B0A0-274B-9447-0C1578D8881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DDD4F71-48A2-604C-9723-36F843CBEEF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014D4F-EF8C-F344-8D19-81442266C5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E57C9BFD-B242-E744-8946-CCE915065DDE}" type="slidenum">
              <a:t>39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03D6CA-4BD5-0F4C-A4EE-7BA3D08715D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2037919-C471-914E-BC4A-2AA997AE41B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07156B-A505-2140-926E-B91EAA643F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95F4C47-54DA-D042-B84D-B5AA53EA4886}" type="slidenum">
              <a:t>40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3A79FD-0A46-714A-B253-E178F284E9A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C277A98-F99B-3F45-A009-3B64B54054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BA91CF-45D0-464F-89D4-DB21C705E3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0F3505D-ED28-2A48-A737-5A0EE744A84B}" type="slidenum">
              <a:t>41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F87FE6-F502-244F-8664-E206D62F51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AF61F9-052C-AC4E-8AC4-058BED4758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4C262E-BC51-0245-86C5-B7143161AD9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5151F02-A75F-7D4A-B761-18B6269CA598}" type="slidenum">
              <a:t>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D3A9F3E-1CB2-7A4D-B227-96BE5F2AC3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D67CF8-7855-6F4F-A52F-BB41A983A7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D93CB30-27B8-0142-B08D-2B1E113363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4FF81F9-C357-6B43-8892-618CFB68547E}" type="slidenum">
              <a:t>43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B499FDF-DAEC-C54D-BB5C-7EF24D4E6F1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1DFBBB-776A-3043-95D4-49E2475355E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BB838-9AE2-BB4E-95E1-C6C53FEA60E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4A035784-F047-304A-B2F9-76E43C106CA5}" type="slidenum">
              <a:t>44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CE762E5-A649-2F48-9138-5535DC9C59B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1D81046-F489-0841-B454-19202DE77E6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BA91CF-45D0-464F-89D4-DB21C705E33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0F3505D-ED28-2A48-A737-5A0EE744A84B}" type="slidenum">
              <a:t>45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9F87FE6-F502-244F-8664-E206D62F511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AF61F9-052C-AC4E-8AC4-058BED47589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948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1736DB-657B-824A-9E39-76CCDBA4AD0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EBE23C8-B59D-1A45-B08A-0E67F11FA8F5}" type="slidenum">
              <a:t>46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6CDBC5-47E4-2A4F-9E00-F4EB7F077B1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2BF5D40-B667-364C-A326-B992EF4FE9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540AC8-81E4-F544-961D-8D630CBA503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4F73201-DE16-B449-A8B1-DE9832BAF928}" type="slidenum">
              <a:t>47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CC074F9-D1CE-DE47-9886-C71DB0214F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720B32-137B-5A43-AE1F-AE05D348D0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0459EF-AF6E-7142-8122-223BEA13A9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9CC685D8-CA6D-C548-899B-D827FFFA54D5}" type="slidenum">
              <a:t>48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BF8BCB-8207-E846-A762-DE25231D4A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2CD60BF-066C-1B4A-BBC9-E997741895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4A0EE2-CA48-2048-B5F3-2D521B9631B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824EAFF-A824-2241-A81B-D721EE31646D}" type="slidenum">
              <a:t>49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425396A-1BC9-E441-975D-806F0DF8944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84B2BDC-1E31-CA4D-BAB3-B8A9B451CC3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892AF8-28A5-AD43-BE3E-2EC8E08C23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68530788-C8DB-DE45-A28D-6085A48E249F}" type="slidenum">
              <a:t>50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46E1CB4-C40F-EF4A-A666-88718B0A0A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B678E6-E63D-EF4B-8A95-6F72122810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BCAFEC3-640A-944A-A851-109C9B629B2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5B2FE6FA-3C88-4940-A511-6FA95189174D}" type="slidenum">
              <a:t>51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6D6732-50DE-8E4D-8C89-2D92288EE4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CF395FF-9174-4A43-8834-788B65B5615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1526D3-1DA3-2648-BEE6-E46A68A273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6D78AAD-DEC1-894E-8A55-24CC326C6AA3}" type="slidenum">
              <a:t>53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B1A0DC0-5153-A147-9694-0275F2B81CB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B2D48B7-E655-3C40-8CDC-38B226BA0A1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1AF980-E5C1-DF4E-B3C6-949B0C1C31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7F73503-707D-E34E-A140-5D0C2A2D46ED}" type="slidenum">
              <a:t>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6EC7E2F-1315-F945-8E32-7D4523D62F3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612990-2C63-FE4E-A238-6327266A322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0F6CF0-8FFD-F344-8679-ACABD7A8F39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72A3173-3924-2947-A7E5-899E83E21D45}" type="slidenum">
              <a:t>54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837591C-155E-A448-9DE1-6AD12D8B1B8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FDAE42C-591B-F34C-80D8-82990F3EFB4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44EC065-30E6-F445-8957-324ABC2036F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3F731A5-3D9C-FE4F-8C0F-00B31E6DB8FC}" type="slidenum">
              <a:t>55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1CCC624-AFF4-674F-BAF5-3BC03F0451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6FF5B0-E276-FF4E-A048-F6B31BD4647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155848-F534-6C45-BD1C-754134D738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3225D264-B9CF-EF41-A7BE-9FC78B32D066}" type="slidenum">
              <a:t>56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12517F7-047A-F749-9997-76B3D7A0B8E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1C9BC4-9140-354E-AC02-96E83CD266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608E42-F197-CC47-BB4F-9C05CBA8CC2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A6C76E3A-35EE-3042-97FD-BEA2D29635C3}" type="slidenum">
              <a:t>57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DAB7A9-F6C5-684B-BB88-45654F1F48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83E9E5-022D-7B41-A255-3C5F1EAB362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D513FC-B901-914B-B485-FD473FC4AE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B93EDCF5-1DF6-BE43-85C7-09112BC9C460}" type="slidenum">
              <a:t>7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14C028A-6BCF-0A40-AED9-56C72FC3BE1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680FA76-993C-7E43-A02E-9494E47070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225C1B-5293-9544-BE66-FE1C26D7DB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D53E1162-9476-A94E-8957-2CA765D387A5}" type="slidenum">
              <a:t>8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12A3B6B-C182-C741-B863-DFF61184187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9C95A6-C8DC-7645-852A-F68C72EC1F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8A0A3B-BB3F-5B4A-8D32-BC9C0A2712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286905EE-8D96-4E49-8A3F-26D69FE87AE1}" type="slidenum">
              <a:t>9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D140247-54D3-A640-8931-2B2B849E11A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AACF69-F670-2247-9546-D1EB1CA202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336F9D-54C9-A047-9B81-4B794894373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87294F9D-05F6-FD40-B8CC-0FF6CE56EA45}" type="slidenum">
              <a:t>10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6E6527F-C087-0B4A-B8E9-F95A28E690B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E77C8E1-8909-8548-8CE3-0756E0AAC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C4F63D-148F-104F-8948-C87C1915E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05B7D5-2AFE-8D4C-911A-77C596941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51A972-F9D1-854C-BAF0-5C5488BD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151585-8C22-4047-8B7C-F52E5C91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17EDB1-48A5-8C49-B950-6C9B4991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CFC74F-F73F-6646-AAF6-922398D1F45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55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C7EA0-6466-1C45-9FA4-D21E8ECA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376E075-4745-F84E-8BD9-0ACCDAEF0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00A66AE-22F0-9A47-BB47-B2F0724B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FED604-0061-CD4A-8B65-75AF8FF5B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CD74C7-1787-B443-B4F1-92FC4A77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A38B68B-2852-934B-BB6F-0AB7EA208D24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095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E9CB435-54F2-AF43-89B3-34D558684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4A62067-8191-3E4E-A4C7-3C7261395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FDEFCB-975D-5D4D-86A6-DCE54345F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FABB25-DB79-8F48-962F-FC41FDE0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41B1A5-C008-5548-8588-38A716985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7741B8-F358-CF49-9930-A52370304ED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163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DE2E47-AFA2-FC45-9D02-F43574C9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2FE2D6-0E54-CB4E-B748-C849CC028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4633C5-22CF-2547-A74A-1FD30CC0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308C27-0207-9D41-87D8-9B4D0ADFE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95F46E-DBA4-954F-8D63-A269CE96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9D5707-9197-3E42-97B8-C2E8A4C2D3A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04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FB1727-B031-4E46-9797-62C987E03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C8DBBF-57E7-CF49-8ABD-F9EE6A4F1B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9FDD21-A08A-9A40-85AE-010EA77EA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30A439-E047-BF47-A6EB-49337F60B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B706BE-DF92-5648-A233-21AE13E4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507C77B-A9EC-C242-9B64-928D757A843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2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FA626A-D185-8E45-9756-97C250C3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04F868-6977-4A4C-A36F-4D7C14420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A68367-DD66-EF46-8C35-848FA66FE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D18795-8DFF-EB41-B026-61FA509A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6B6C83-63F4-154E-8C6C-D2BA7B14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45E777-1303-D545-BEE7-932B7384D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9DBA802-6B72-994E-8432-FE396E332C3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056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9B7EC-817B-7F4E-9FFE-E8CBB38B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A5E856-EBCB-F34C-80CF-DAFF8A549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31159C-40AA-2944-A343-8481DBE8D3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19EB08-1822-134C-90C8-21F958D61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EA1036-0AEC-E148-A144-6E4A42DB6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F3E381C-B5CB-4944-9747-1580D87B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34663C6-079C-1543-95A8-B91635B9D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9D66461-89DD-9442-89AB-C71FBB1F7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7A2A929-2DFD-4446-A7B8-6E2D589C6602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190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4D6D6E-8217-EF46-889A-3406C1118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EA702EA-505A-3644-ACCD-F00BBC7A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36B4C94-40E8-094A-BF0E-D343924E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0D5240C-F569-3743-8497-B5A0EAC2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085C656-6349-4F46-AE95-2C5DA500891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237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4E546A-B316-DC42-9F52-00318BFC8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8C9BF3-F952-1D4C-8929-1D8D8B1C6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5DF9F7-CF8C-F74F-A427-3D8F6845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EB8449-15A3-9345-82C0-707AE74EBF2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68739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20512-4390-8B4B-B027-C111E1CE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95B20B-F428-FC4E-9406-14CE9743F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60C6EE-F3E1-244B-882C-AD8F0FC13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0F719F-91C7-4F4E-80EE-79B02320C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C34A602-178E-504B-9DE3-DA1A8409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E480F46-1C5C-6241-8E9C-7892BE96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0C99A13-19EA-E044-833C-3C1974CDEB6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61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003352-0311-F546-AAF7-B1CACC723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C758F1-B70D-8649-A444-AD42796CC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57580F-A429-744B-973F-0DD92A9A5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AA841F-E707-6444-BBFB-60BBA7D7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0E28F3-2B12-7542-AC65-CB93ED6B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5BF73D-23FF-7148-BAA9-C07BED75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AF7D0D-895E-D14F-BA18-B20D98CD7A8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92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6A60F5-4F05-864F-8340-2043BFED1C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E62D9F-9D78-E34D-B4F8-5BD1E213AA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D36CAC1-FE5A-FE44-B1D5-3C2F3DE3296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5410B2-9A65-964C-B7F3-16EC6EF7397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ct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654D3E-6C7A-644B-9668-574F73B486B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spAutoFit/>
          </a:bodyPr>
          <a:lstStyle>
            <a:lvl1pPr lvl="0" algn="r" rtl="0" hangingPunct="0">
              <a:buNone/>
              <a:tabLst/>
              <a:defRPr lang="fr-FR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1618D47-1BAF-2244-8BE5-2A1509A7394B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hangingPunct="0">
        <a:tabLst/>
        <a:defRPr lang="fr-FR" sz="44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fr-FR" sz="3200" b="0" i="0" u="none" strike="noStrike" kern="1200">
          <a:ln>
            <a:noFill/>
          </a:ln>
          <a:latin typeface="Arial" pitchFamily="18"/>
          <a:ea typeface="Arial Unicode MS" pitchFamily="2"/>
          <a:cs typeface="Arial Unicode MS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etvinfo.fr/monde/inde/classement-des-grandes-puissances-economiques-la-france-perd-encore-une-place_2844317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etvinfo.fr/economie/bordeaux-la-cite-du-vin-sort-de-terre_1475793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ACEB0F1C-A3C7-0349-9454-7FC508FC8612}"/>
              </a:ext>
            </a:extLst>
          </p:cNvPr>
          <p:cNvSpPr/>
          <p:nvPr/>
        </p:nvSpPr>
        <p:spPr>
          <a:xfrm>
            <a:off x="5040000" y="0"/>
            <a:ext cx="0" cy="7560000"/>
          </a:xfrm>
          <a:prstGeom prst="line">
            <a:avLst/>
          </a:prstGeom>
          <a:noFill/>
          <a:ln w="36000">
            <a:solidFill>
              <a:srgbClr val="808080"/>
            </a:solidFill>
            <a:prstDash val="solid"/>
          </a:ln>
        </p:spPr>
        <p:txBody>
          <a:bodyPr vert="horz" wrap="none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4BC75E-13A9-924E-9566-A946589FCF1D}"/>
              </a:ext>
            </a:extLst>
          </p:cNvPr>
          <p:cNvSpPr/>
          <p:nvPr/>
        </p:nvSpPr>
        <p:spPr>
          <a:xfrm>
            <a:off x="186480" y="209880"/>
            <a:ext cx="4666680" cy="7140240"/>
          </a:xfrm>
          <a:prstGeom prst="rect">
            <a:avLst/>
          </a:prstGeom>
          <a:noFill/>
          <a:ln w="0">
            <a:solidFill>
              <a:srgbClr val="808080"/>
            </a:solidFill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8CCD71C-9D49-2C4F-891A-0223B858EAD1}"/>
              </a:ext>
            </a:extLst>
          </p:cNvPr>
          <p:cNvSpPr txBox="1"/>
          <p:nvPr/>
        </p:nvSpPr>
        <p:spPr>
          <a:xfrm>
            <a:off x="553320" y="335880"/>
            <a:ext cx="4293360" cy="120599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100" b="1" i="0" u="none" strike="noStrike" kern="1200">
                <a:ln>
                  <a:noFill/>
                </a:ln>
                <a:latin typeface="Comic Sans MS" pitchFamily="82"/>
                <a:ea typeface="Arial Unicode MS" pitchFamily="2"/>
                <a:cs typeface="Arial Unicode MS" pitchFamily="2"/>
              </a:rPr>
              <a:t>PAGE DE GAUCHE DU CAHIER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100" b="0" i="0" u="none" strike="noStrike" kern="1200">
              <a:ln>
                <a:noFill/>
              </a:ln>
              <a:latin typeface="Comic Sans MS" pitchFamily="82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100" b="0" i="0" u="none" strike="noStrike" kern="1200">
                <a:ln>
                  <a:noFill/>
                </a:ln>
                <a:latin typeface="Comic Sans MS" pitchFamily="82"/>
                <a:ea typeface="Arial Unicode MS" pitchFamily="2"/>
                <a:cs typeface="Arial Unicode MS" pitchFamily="2"/>
              </a:rPr>
              <a:t>COLLER FICHE OBJECTIFS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AEC2D1B-1435-8845-B808-1B5894FA08B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4600" y="275400"/>
            <a:ext cx="4349160" cy="2357280"/>
          </a:xfrm>
          <a:ln w="72000">
            <a:solidFill>
              <a:srgbClr val="FF0000"/>
            </a:solidFill>
            <a:prstDash val="solid"/>
          </a:ln>
        </p:spPr>
        <p:txBody>
          <a:bodyPr lIns="36000" tIns="36000" rIns="36000" bIns="36000">
            <a:spAutoFit/>
          </a:bodyPr>
          <a:lstStyle/>
          <a:p>
            <a:pPr lvl="0"/>
            <a:r>
              <a:rPr lang="fr-FR" sz="2500" b="1" dirty="0">
                <a:solidFill>
                  <a:srgbClr val="FF3333"/>
                </a:solidFill>
                <a:latin typeface="Comic Sans MS" pitchFamily="82"/>
              </a:rPr>
              <a:t>CHAPITRE GÉOGRAPHIE 3</a:t>
            </a:r>
            <a:br>
              <a:rPr lang="fr-FR" sz="2500" b="1" dirty="0">
                <a:solidFill>
                  <a:srgbClr val="FF3333"/>
                </a:solidFill>
                <a:latin typeface="Comic Sans MS" pitchFamily="82"/>
              </a:rPr>
            </a:br>
            <a:br>
              <a:rPr lang="fr-FR" sz="2600" b="1" dirty="0">
                <a:solidFill>
                  <a:srgbClr val="FF3333"/>
                </a:solidFill>
                <a:latin typeface="Comic Sans MS" pitchFamily="82"/>
              </a:rPr>
            </a:br>
            <a:r>
              <a:rPr lang="fr-FR" sz="2600" b="1" dirty="0">
                <a:solidFill>
                  <a:srgbClr val="FF3333"/>
                </a:solidFill>
                <a:latin typeface="Comic Sans MS" pitchFamily="82"/>
              </a:rPr>
              <a:t>LES ESPACES PRODUCTIFS EN FRANCE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D82B8DD2-E344-3044-A743-649D3ABAFF8D}"/>
              </a:ext>
            </a:extLst>
          </p:cNvPr>
          <p:cNvSpPr/>
          <p:nvPr/>
        </p:nvSpPr>
        <p:spPr>
          <a:xfrm>
            <a:off x="222480" y="252000"/>
            <a:ext cx="360000" cy="360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00FF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02B08AB-46C2-E34F-BA34-60823D44EB06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76C5741-4751-4948-A4D7-29860DDD35BD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DD57D9-D5CB-434C-9224-0D8AE86F7972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26CBCC6-1D5F-3447-91DD-124CD9DD0805}"/>
              </a:ext>
            </a:extLst>
          </p:cNvPr>
          <p:cNvSpPr txBox="1"/>
          <p:nvPr/>
        </p:nvSpPr>
        <p:spPr>
          <a:xfrm>
            <a:off x="216000" y="5976000"/>
            <a:ext cx="9576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Problématique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18A317-BFA1-0649-A986-4BBB272FC933}"/>
              </a:ext>
            </a:extLst>
          </p:cNvPr>
          <p:cNvSpPr txBox="1"/>
          <p:nvPr/>
        </p:nvSpPr>
        <p:spPr>
          <a:xfrm>
            <a:off x="864000" y="144000"/>
            <a:ext cx="9000000" cy="1081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410160" algn="l"/>
              </a:tabLst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Comment cette entreprise s'est-elle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adaptée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à la mondialisation et est-elle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connectée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au monde ?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6E06236-719B-4C47-BE0B-C52083074A73}"/>
              </a:ext>
            </a:extLst>
          </p:cNvPr>
          <p:cNvSpPr txBox="1"/>
          <p:nvPr/>
        </p:nvSpPr>
        <p:spPr>
          <a:xfrm rot="16200000">
            <a:off x="-2020500" y="2587320"/>
            <a:ext cx="5112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834FC9F-CA9D-3D40-8756-04C3CE00E6C7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E43FED8-964C-2348-99BB-B8FDB8298634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9575E88-3298-D748-A706-0F8E5D2B7FD0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741A6928-3310-8D4D-808A-3725694AF645}"/>
              </a:ext>
            </a:extLst>
          </p:cNvPr>
          <p:cNvSpPr txBox="1"/>
          <p:nvPr/>
        </p:nvSpPr>
        <p:spPr>
          <a:xfrm rot="16200000">
            <a:off x="-2148277" y="2574831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qui s'adapte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AB3F5D-9EFD-E648-B80C-E3397F9C386B}"/>
              </a:ext>
            </a:extLst>
          </p:cNvPr>
          <p:cNvSpPr txBox="1"/>
          <p:nvPr/>
        </p:nvSpPr>
        <p:spPr>
          <a:xfrm>
            <a:off x="216000" y="5724000"/>
            <a:ext cx="9576000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Comment ont évolué les effectifs totaux des usines Michelin à Clermont-Ferrand 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D986FF-25C2-8D48-9A5C-3498B4DE2C1F}"/>
              </a:ext>
            </a:extLst>
          </p:cNvPr>
          <p:cNvSpPr txBox="1"/>
          <p:nvPr/>
        </p:nvSpPr>
        <p:spPr>
          <a:xfrm>
            <a:off x="900000" y="144000"/>
            <a:ext cx="8964000" cy="159186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Tout d’abord, 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les effectifs des usines Michelin de Clermont-Ferrand ont fortement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diminué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passant de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28 000 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salariés en 1982 à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12 500 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en 2012.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4B09675-CF03-F641-94CE-AF5FA67F802D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125BE1-92E9-D643-A0BE-3861E1C98733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EC3BCB-16C9-0D40-BDE2-9D295FBFEDEF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BE2EB839-78C1-1142-8075-4175887C392F}"/>
              </a:ext>
            </a:extLst>
          </p:cNvPr>
          <p:cNvSpPr txBox="1"/>
          <p:nvPr/>
        </p:nvSpPr>
        <p:spPr>
          <a:xfrm rot="16200000">
            <a:off x="-2178000" y="2502000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qui s'adapte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7F0687-E03B-E84F-8D09-BCB4D4896FD4}"/>
              </a:ext>
            </a:extLst>
          </p:cNvPr>
          <p:cNvSpPr txBox="1"/>
          <p:nvPr/>
        </p:nvSpPr>
        <p:spPr>
          <a:xfrm>
            <a:off x="216000" y="5724000"/>
            <a:ext cx="9576000" cy="1791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- Quelles fonctions reste-t-il à Clermont-Ferrand 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32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6C336D-D09E-B347-A782-646A7AE36A9E}"/>
              </a:ext>
            </a:extLst>
          </p:cNvPr>
          <p:cNvSpPr txBox="1"/>
          <p:nvPr/>
        </p:nvSpPr>
        <p:spPr>
          <a:xfrm>
            <a:off x="864000" y="144000"/>
            <a:ext cx="9000000" cy="3092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Le siège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social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reste implanté dans la ville et les sites accueillent aujourd’hui essentiellement des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cadres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travaillant dans le principal centre de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recherche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et de développement de l’entreprise à </a:t>
            </a:r>
            <a:r>
              <a:rPr lang="fr-FR" sz="2800" b="0" i="0" u="none" strike="noStrike" kern="1200" dirty="0" err="1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Ladoux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(3300 salariés).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 même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la production des sites se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spécialise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dans le haut de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gamme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C279D1D-4301-654F-836D-7C9F1853BE50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44BE774-FDEA-0645-8131-F2E2178EA10A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1FE2CDE-B87D-4D4A-A576-FB630F69890C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F6F0AD3-C6D1-114C-9A3C-484D8525B725}"/>
              </a:ext>
            </a:extLst>
          </p:cNvPr>
          <p:cNvSpPr txBox="1"/>
          <p:nvPr/>
        </p:nvSpPr>
        <p:spPr>
          <a:xfrm rot="16200000">
            <a:off x="-2214000" y="2610000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qui s'adapte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BF789C-931B-5D44-9081-7539A923E31A}"/>
              </a:ext>
            </a:extLst>
          </p:cNvPr>
          <p:cNvSpPr txBox="1"/>
          <p:nvPr/>
        </p:nvSpPr>
        <p:spPr>
          <a:xfrm>
            <a:off x="216000" y="5724000"/>
            <a:ext cx="9576000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Où l’entreprise produit-elle les pneus des véhicules de tourisme ? Pourquoi 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42E1087-AA4C-ED4A-88D8-63C160AF47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270000"/>
            <a:ext cx="9360000" cy="702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0E530C7-9E6C-8C42-B279-EFC611570B92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F7CC3C9-919B-C04B-AE0F-A2C477314738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FF566C9-9DDD-F542-9BF9-465F14889FB6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F140FF22-7F35-244F-B96A-958624230B39}"/>
              </a:ext>
            </a:extLst>
          </p:cNvPr>
          <p:cNvSpPr txBox="1"/>
          <p:nvPr/>
        </p:nvSpPr>
        <p:spPr>
          <a:xfrm rot="16200000">
            <a:off x="-2214000" y="2574000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qui s'adapte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D7F9FE-383F-B345-9794-C9EDD23AC236}"/>
              </a:ext>
            </a:extLst>
          </p:cNvPr>
          <p:cNvSpPr txBox="1"/>
          <p:nvPr/>
        </p:nvSpPr>
        <p:spPr>
          <a:xfrm>
            <a:off x="216000" y="5724000"/>
            <a:ext cx="9576000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Où l’entreprise produit-elle les pneus des véhicules de tourisme ? Pourquoi 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802398-A0A5-CB4D-A79A-39ECF12213CB}"/>
              </a:ext>
            </a:extLst>
          </p:cNvPr>
          <p:cNvSpPr txBox="1"/>
          <p:nvPr/>
        </p:nvSpPr>
        <p:spPr>
          <a:xfrm>
            <a:off x="864000" y="144000"/>
            <a:ext cx="9000000" cy="359318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Comic Sans MS" pitchFamily="66"/>
                <a:cs typeface="Comic Sans MS" pitchFamily="66"/>
              </a:rPr>
              <a:t>En revanche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, l’entreprise a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délocalisé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la plupart de sa production de pneumatiques classiques dans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69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sites étrangers, notamment en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Espagne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ou au Brésil, où la main-d’œuvre est moins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chère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mais aussi 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aux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États-Unis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ou au Canada, pour être au plus près des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marchés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. La production de ce type de pneumatiques a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Comic Sans MS" pitchFamily="66"/>
                <a:cs typeface="Comic Sans MS" pitchFamily="66"/>
              </a:rPr>
              <a:t>donc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fortement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diminué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à Clermont-Ferrand.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59B9CD8-5CBB-9148-9550-5D244B324EE5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06194B0-5CC0-2F48-AD70-30320F8D9C80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CFA186C-AE15-7D48-8B48-649EEA5048CB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0F2EEBEE-AB60-B344-AFD3-9573D992936D}"/>
              </a:ext>
            </a:extLst>
          </p:cNvPr>
          <p:cNvSpPr txBox="1"/>
          <p:nvPr/>
        </p:nvSpPr>
        <p:spPr>
          <a:xfrm rot="16200000">
            <a:off x="-2154554" y="2610000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qui s'adapte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F8B2838-1650-5349-8920-51E442120BF1}"/>
              </a:ext>
            </a:extLst>
          </p:cNvPr>
          <p:cNvSpPr txBox="1"/>
          <p:nvPr/>
        </p:nvSpPr>
        <p:spPr>
          <a:xfrm>
            <a:off x="216000" y="5724000"/>
            <a:ext cx="9576000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Que deviennent les anciens sites de production de Clermont-Ferrand 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276B43D-8F10-D845-941E-290594D7E5F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00" y="223200"/>
            <a:ext cx="9360000" cy="71135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DB6783C-7FBE-6843-9F13-B8BC0EA7A8C4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30E174-271F-7C44-873C-C456960AA13C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F5FABA-0C27-6345-885B-F95008DD9FC8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34A0DFDC-A933-B649-8004-5DFAC4884ED5}"/>
              </a:ext>
            </a:extLst>
          </p:cNvPr>
          <p:cNvSpPr txBox="1"/>
          <p:nvPr/>
        </p:nvSpPr>
        <p:spPr>
          <a:xfrm rot="16200000">
            <a:off x="-2214000" y="2574000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qui s'adapte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54C1CC-2BC5-4A4C-9C8E-0AF42A7A3102}"/>
              </a:ext>
            </a:extLst>
          </p:cNvPr>
          <p:cNvSpPr txBox="1"/>
          <p:nvPr/>
        </p:nvSpPr>
        <p:spPr>
          <a:xfrm>
            <a:off x="216000" y="5724000"/>
            <a:ext cx="9576000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Que deviennent les anciens sites de production de Clermont-Ferrand 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209CD74-1504-1649-9C9A-28AA33E0FE4F}"/>
              </a:ext>
            </a:extLst>
          </p:cNvPr>
          <p:cNvSpPr txBox="1"/>
          <p:nvPr/>
        </p:nvSpPr>
        <p:spPr>
          <a:xfrm>
            <a:off x="900000" y="144000"/>
            <a:ext cx="8964000" cy="159186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Les anciens sites sont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alors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reconvertis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par exemple, en salle de concert ou en musée, valorisant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ainsi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le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patrimoine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industriel de la ville.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EECF7E57-C9B4-4941-B100-C7222DDDF45A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C157775-C2DE-A24B-996E-D21E26D15F28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47CE9D-F763-E642-BF37-866F5F317996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8F70812-0F19-3C47-91FA-45B25035610A}"/>
              </a:ext>
            </a:extLst>
          </p:cNvPr>
          <p:cNvSpPr txBox="1"/>
          <p:nvPr/>
        </p:nvSpPr>
        <p:spPr>
          <a:xfrm rot="16200000">
            <a:off x="-2178000" y="2572157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connectée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AC303D8-18C5-544F-8E8B-C77DED5D1458}"/>
              </a:ext>
            </a:extLst>
          </p:cNvPr>
          <p:cNvSpPr txBox="1"/>
          <p:nvPr/>
        </p:nvSpPr>
        <p:spPr>
          <a:xfrm>
            <a:off x="215999" y="5724000"/>
            <a:ext cx="9576001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Où l’entreprise s’implante-t-elle d’un point de vue commercial ? Pourquoi 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8775463-5CB1-2548-ADA7-FD6F1AA3F526}"/>
              </a:ext>
            </a:extLst>
          </p:cNvPr>
          <p:cNvSpPr txBox="1"/>
          <p:nvPr/>
        </p:nvSpPr>
        <p:spPr>
          <a:xfrm>
            <a:off x="864000" y="144000"/>
            <a:ext cx="9000000" cy="359318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Ensuite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Michelin s’ouvre sur le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monde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en s’installant dans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170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pays, notamment dans les puissances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émergentes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comme la Chine ou l’Inde, où une nouvelle classe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moyenne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s’équipe en véhicules. Ces nouveaux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marchés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sont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alors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porteurs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pour l’entreprise qui consacre un budget important dans la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publicité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3129E4B-0F5F-2840-AF31-B0040BAD1BD8}"/>
              </a:ext>
            </a:extLst>
          </p:cNvPr>
          <p:cNvSpPr txBox="1"/>
          <p:nvPr/>
        </p:nvSpPr>
        <p:spPr>
          <a:xfrm>
            <a:off x="713880" y="1093320"/>
            <a:ext cx="8703252" cy="577987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Retina-Regular" pitchFamily="2"/>
                <a:cs typeface="Retina-Regular" pitchFamily="2"/>
              </a:rPr>
              <a:t>VIDÉO INTRODUCTIVE</a:t>
            </a:r>
          </a:p>
          <a:p>
            <a:pPr algn="ctr" hangingPunct="0"/>
            <a:r>
              <a:rPr lang="fr-FR" sz="2800" dirty="0">
                <a:solidFill>
                  <a:srgbClr val="000000"/>
                </a:solidFill>
                <a:latin typeface="Retina-Regular" pitchFamily="18"/>
                <a:ea typeface="Retina-Regular" pitchFamily="2"/>
                <a:cs typeface="Retina-Regular" pitchFamily="2"/>
                <a:hlinkClick r:id="rId3"/>
              </a:rPr>
              <a:t>https://www.francetvinfo.fr/monde/inde/classement-des-grandes-puissances-economiques-la-france-perd-encore-une-place_2844317.html</a:t>
            </a:r>
            <a:endParaRPr lang="fr-FR" sz="2600" b="0" i="0" u="none" strike="noStrike" kern="1200" dirty="0">
              <a:ln>
                <a:noFill/>
              </a:ln>
              <a:latin typeface="Comic Sans MS" pitchFamily="66"/>
              <a:ea typeface="Retina-Regular" pitchFamily="2"/>
              <a:cs typeface="Retina-Regular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600" b="0" i="0" u="none" strike="noStrike" kern="1200" dirty="0">
              <a:ln>
                <a:noFill/>
              </a:ln>
              <a:latin typeface="Comic Sans MS" pitchFamily="66"/>
              <a:ea typeface="Retina-Regular" pitchFamily="2"/>
              <a:cs typeface="Retina-Regular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Retina-Regular" pitchFamily="2"/>
                <a:cs typeface="Retina-Regular" pitchFamily="2"/>
              </a:rPr>
              <a:t>- Quel indicateur mesure la puissance économique d'un pays ?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Retina-Regular" pitchFamily="2"/>
                <a:cs typeface="Retina-Regular" pitchFamily="2"/>
              </a:rPr>
              <a:t>- À quelle place mondiale se place la France ?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Retina-Regular" pitchFamily="2"/>
                <a:cs typeface="Retina-Regular" pitchFamily="2"/>
              </a:rPr>
              <a:t>- Le pays gagne-t-il ou perd-il des places ?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Retina-Regular" pitchFamily="2"/>
                <a:cs typeface="Retina-Regular" pitchFamily="2"/>
              </a:rPr>
              <a:t>- Pourquoi ?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600" b="0" i="0" u="none" strike="noStrike" kern="1200" dirty="0">
              <a:ln>
                <a:noFill/>
              </a:ln>
              <a:latin typeface="Comic Sans MS" pitchFamily="66"/>
              <a:ea typeface="Retina-Regular" pitchFamily="2"/>
              <a:cs typeface="Retina-Regular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000" b="0" i="0" u="none" strike="noStrike" kern="1200" dirty="0">
              <a:ln>
                <a:noFill/>
              </a:ln>
              <a:solidFill>
                <a:srgbClr val="000000"/>
              </a:solidFill>
              <a:latin typeface="Retina-Regular" pitchFamily="18"/>
              <a:ea typeface="Retina-Regular" pitchFamily="2"/>
              <a:cs typeface="Retina-Regular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400" b="0" i="0" u="none" strike="noStrike" kern="1200" dirty="0">
              <a:ln>
                <a:noFill/>
              </a:ln>
              <a:latin typeface="Retina-Regular" pitchFamily="18"/>
              <a:ea typeface="Retina-Regular" pitchFamily="2"/>
              <a:cs typeface="Retina-Regular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400" b="0" i="0" u="none" strike="noStrike" kern="1200" dirty="0">
              <a:ln>
                <a:noFill/>
              </a:ln>
              <a:latin typeface="Retina-Regular" pitchFamily="18"/>
              <a:ea typeface="Retina-Regular" pitchFamily="2"/>
              <a:cs typeface="Retina-Regular" pitchFamily="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8D83F27-4D5B-D54F-8911-B2BCAC7BF7B5}"/>
              </a:ext>
            </a:extLst>
          </p:cNvPr>
          <p:cNvSpPr txBox="1"/>
          <p:nvPr/>
        </p:nvSpPr>
        <p:spPr>
          <a:xfrm>
            <a:off x="864000" y="3239640"/>
            <a:ext cx="8712000" cy="7275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6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Vidéo Pub Michelin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CCD3487-38F8-EF4E-BAB4-4E655931CCC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0" y="228600"/>
            <a:ext cx="6480000" cy="71028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CD50D75-E567-B14A-A2B7-327F163BD331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F0C26E2-A5B0-B04B-BEAB-FCED20AE5592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C758ED7-3577-5341-A0BE-2531E49C20CC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29C2CCEA-D46E-FA45-8A2D-B6B741C40EA8}"/>
              </a:ext>
            </a:extLst>
          </p:cNvPr>
          <p:cNvSpPr txBox="1"/>
          <p:nvPr/>
        </p:nvSpPr>
        <p:spPr>
          <a:xfrm>
            <a:off x="215998" y="5652000"/>
            <a:ext cx="9576002" cy="1791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 De quels atouts bénéficie l’entreprise Michelin à Clermont-Ferrand pour se connecter au monde 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4CA3EA-9235-F34C-9BBD-4B91B43C79C7}"/>
              </a:ext>
            </a:extLst>
          </p:cNvPr>
          <p:cNvSpPr txBox="1"/>
          <p:nvPr/>
        </p:nvSpPr>
        <p:spPr>
          <a:xfrm>
            <a:off x="864000" y="144000"/>
            <a:ext cx="9000000" cy="409351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Pour gérer l’ensemble de son activité depuis son siège social, l’entreprise peut utiliser les nombreuses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autoroutes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que compte la région (A71, A711 et A89) la reliant à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Lyon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Paris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et Montpellier.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 plus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l’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aéroport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d’Aulnat accueille les deux </a:t>
            </a:r>
            <a:r>
              <a:rPr lang="fr-FR" sz="2800" b="0" i="0" u="none" strike="noStrike" kern="1200" dirty="0" err="1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Falcons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50 de l’entreprise qui permet aux cadres de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rejoindre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rapidement des destinations européennes et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mondiales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41BC8D0-FCCF-6844-90CD-5F31179414D6}"/>
              </a:ext>
            </a:extLst>
          </p:cNvPr>
          <p:cNvSpPr txBox="1"/>
          <p:nvPr/>
        </p:nvSpPr>
        <p:spPr>
          <a:xfrm rot="16200000">
            <a:off x="-2178000" y="2572157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Une entreprise connectée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787B78DD-3710-F946-B2B1-DF5DCDEC7E9D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78805B1-E1DC-4641-9D88-43DD266CDFB9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4AEDB0-38FF-644E-8A13-31FCF7EC0CE0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66D26BA6-3590-1B40-9DF4-7B428DDFD9B1}"/>
              </a:ext>
            </a:extLst>
          </p:cNvPr>
          <p:cNvSpPr txBox="1"/>
          <p:nvPr/>
        </p:nvSpPr>
        <p:spPr>
          <a:xfrm rot="16200000">
            <a:off x="-2214000" y="2577324"/>
            <a:ext cx="5472000" cy="6840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Conclusion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B3EF1B6-617D-4241-8183-6A75247F79EC}"/>
              </a:ext>
            </a:extLst>
          </p:cNvPr>
          <p:cNvSpPr txBox="1"/>
          <p:nvPr/>
        </p:nvSpPr>
        <p:spPr>
          <a:xfrm>
            <a:off x="216000" y="5903999"/>
            <a:ext cx="9576000" cy="12243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Quel impact l’entreprise Michelin a-t-elle sur la ville de Clermont-Ferrand 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3DDBC2-CE24-8448-A443-C118124512D4}"/>
              </a:ext>
            </a:extLst>
          </p:cNvPr>
          <p:cNvSpPr txBox="1"/>
          <p:nvPr/>
        </p:nvSpPr>
        <p:spPr>
          <a:xfrm>
            <a:off x="863999" y="144000"/>
            <a:ext cx="9000001" cy="409351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Ainsi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Comic Sans MS" pitchFamily="66"/>
              </a:rPr>
              <a:t>, d’entreprise de dimension familiale, Michelin s’est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adaptée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Comic Sans MS" pitchFamily="66"/>
              </a:rPr>
              <a:t> à la mondialisation pour rester compétitive et être aujourd’hui le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2</a:t>
            </a:r>
            <a:r>
              <a:rPr lang="fr-FR" sz="2800" b="0" i="0" u="none" strike="noStrike" kern="1200" baseline="330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Comic Sans MS" pitchFamily="66"/>
              </a:rPr>
              <a:t> producteur de pneumatiques au monde. C'est une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firme transnationale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Comic Sans MS" pitchFamily="66"/>
              </a:rPr>
              <a:t>. Implantée à Clermont-Ferrand, elle joue un rôle majeur dans l’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attractivité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Comic Sans MS" pitchFamily="66"/>
              </a:rPr>
              <a:t> de la ville et lui permet de remplir des fonctions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Comic Sans MS" pitchFamily="66"/>
              </a:rPr>
              <a:t>métropolitaines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Comic Sans MS" pitchFamily="66"/>
              </a:rPr>
              <a:t> inhabituelles pour des villes de taille comparable.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40FBAA26-9E49-3142-8C17-38F9B88133EB}"/>
              </a:ext>
            </a:extLst>
          </p:cNvPr>
          <p:cNvSpPr/>
          <p:nvPr/>
        </p:nvSpPr>
        <p:spPr>
          <a:xfrm>
            <a:off x="458999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6A11CC-6840-B74E-AC77-F221739CC151}"/>
              </a:ext>
            </a:extLst>
          </p:cNvPr>
          <p:cNvSpPr txBox="1"/>
          <p:nvPr/>
        </p:nvSpPr>
        <p:spPr>
          <a:xfrm>
            <a:off x="1863000" y="108360"/>
            <a:ext cx="7992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0099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B. Les espaces industriels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0C1F26-3518-3B49-992D-F0B632705C1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45147" y="2280250"/>
            <a:ext cx="4407479" cy="4957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2006B0B-74C4-B54C-A7BF-E57C860CFDD8}"/>
              </a:ext>
            </a:extLst>
          </p:cNvPr>
          <p:cNvSpPr txBox="1"/>
          <p:nvPr/>
        </p:nvSpPr>
        <p:spPr>
          <a:xfrm>
            <a:off x="536861" y="1083904"/>
            <a:ext cx="9375785" cy="1081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Pourquoi peut-on parler de « désindustrialisation » en France 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2A574AF-92A3-F142-94ED-0695B94682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069"/>
          <a:stretch/>
        </p:blipFill>
        <p:spPr>
          <a:xfrm>
            <a:off x="6103917" y="2926435"/>
            <a:ext cx="3515097" cy="34686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E71ED24-0758-A741-B0A5-B15EE7AF7F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31"/>
          <a:stretch>
            <a:fillRect/>
          </a:stretch>
        </p:blipFill>
        <p:spPr>
          <a:xfrm>
            <a:off x="360000" y="280800"/>
            <a:ext cx="9360000" cy="51263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16B8CCD-C7B0-A149-9BF2-D9965C4A1BB0}"/>
              </a:ext>
            </a:extLst>
          </p:cNvPr>
          <p:cNvSpPr txBox="1"/>
          <p:nvPr/>
        </p:nvSpPr>
        <p:spPr>
          <a:xfrm>
            <a:off x="3774829" y="2194200"/>
            <a:ext cx="1994399" cy="1163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Des espaces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industriels en recomposition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046725-A3CB-2343-A80B-42F2A605B8D6}"/>
              </a:ext>
            </a:extLst>
          </p:cNvPr>
          <p:cNvSpPr txBox="1"/>
          <p:nvPr/>
        </p:nvSpPr>
        <p:spPr>
          <a:xfrm>
            <a:off x="3774828" y="3922560"/>
            <a:ext cx="2741171" cy="1510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Désindustrialisation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Délocalisations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où la main d'</a:t>
            </a:r>
            <a:r>
              <a:rPr lang="fr-FR" sz="2000" b="0" i="0" u="none" strike="noStrike" kern="1200" dirty="0" err="1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oeuvre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est moins chère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24BFBD-EFAB-E64B-B294-E734B4984CE0}"/>
              </a:ext>
            </a:extLst>
          </p:cNvPr>
          <p:cNvSpPr txBox="1"/>
          <p:nvPr/>
        </p:nvSpPr>
        <p:spPr>
          <a:xfrm>
            <a:off x="4149968" y="5432759"/>
            <a:ext cx="2004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Michelin délocalise sa production de pneus classiques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/>
      <p:bldP spid="4" grpId="1" build="p"/>
      <p:bldP spid="4" grpId="2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8EAA26-0F88-5C4C-84EE-A6D6B272FDE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40000" y="1385999"/>
            <a:ext cx="7200000" cy="5706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3957A2F-ADAF-BD4E-AFF3-907C6D751711}"/>
              </a:ext>
            </a:extLst>
          </p:cNvPr>
          <p:cNvSpPr txBox="1"/>
          <p:nvPr/>
        </p:nvSpPr>
        <p:spPr>
          <a:xfrm>
            <a:off x="234462" y="142200"/>
            <a:ext cx="9485538" cy="1081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À l'instar des usines Michelin, que sont devenues les anciennes Halles de Nantes 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C21BF68-2018-9F4F-BABF-AF4497B2065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31"/>
          <a:stretch>
            <a:fillRect/>
          </a:stretch>
        </p:blipFill>
        <p:spPr>
          <a:xfrm>
            <a:off x="360000" y="280800"/>
            <a:ext cx="9360000" cy="51263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2313EE-BA47-9C4F-B282-DB636FFCDCE6}"/>
              </a:ext>
            </a:extLst>
          </p:cNvPr>
          <p:cNvSpPr txBox="1"/>
          <p:nvPr/>
        </p:nvSpPr>
        <p:spPr>
          <a:xfrm>
            <a:off x="3821723" y="2194200"/>
            <a:ext cx="1830276" cy="1163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Des espaces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industriels en recomposition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77B506-8DFD-A845-BD02-73F595BCF5CF}"/>
              </a:ext>
            </a:extLst>
          </p:cNvPr>
          <p:cNvSpPr txBox="1"/>
          <p:nvPr/>
        </p:nvSpPr>
        <p:spPr>
          <a:xfrm>
            <a:off x="6574615" y="3777250"/>
            <a:ext cx="2844000" cy="1163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Reconversions en espaces récréatifs (musées,...)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AF19AB1-3A1E-A446-AA22-1AE8844D07C7}"/>
              </a:ext>
            </a:extLst>
          </p:cNvPr>
          <p:cNvSpPr txBox="1"/>
          <p:nvPr/>
        </p:nvSpPr>
        <p:spPr>
          <a:xfrm>
            <a:off x="3681046" y="3922920"/>
            <a:ext cx="2834954" cy="1510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Désindustrialisation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Délocalisations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où la main d'</a:t>
            </a:r>
            <a:r>
              <a:rPr lang="fr-FR" sz="2000" b="0" i="0" u="none" strike="noStrike" kern="1200" dirty="0" err="1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oeuvre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est moins chère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E922BF-4DFB-594C-BC16-F26EFBF834E7}"/>
              </a:ext>
            </a:extLst>
          </p:cNvPr>
          <p:cNvSpPr txBox="1"/>
          <p:nvPr/>
        </p:nvSpPr>
        <p:spPr>
          <a:xfrm>
            <a:off x="6994292" y="5400810"/>
            <a:ext cx="2004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les anciennes usines Michelin sont reconvertis en salle de concerts.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3A2B25E-3472-4949-9301-BE5E241D58EB}"/>
              </a:ext>
            </a:extLst>
          </p:cNvPr>
          <p:cNvSpPr txBox="1"/>
          <p:nvPr/>
        </p:nvSpPr>
        <p:spPr>
          <a:xfrm>
            <a:off x="4149968" y="5432759"/>
            <a:ext cx="2004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Michelin délocalise sa production de pneus classiques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 build="p"/>
      <p:bldP spid="4" grpId="3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C2DD9D8-3A00-624C-AE46-01D584E9F75D}"/>
              </a:ext>
            </a:extLst>
          </p:cNvPr>
          <p:cNvSpPr txBox="1"/>
          <p:nvPr/>
        </p:nvSpPr>
        <p:spPr>
          <a:xfrm>
            <a:off x="152400" y="144000"/>
            <a:ext cx="5892140" cy="159186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Quels sont les nouveaux facteurs de localisation des espaces industriels 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6BBDA6-979C-484E-9EE5-CA329FA9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130" y="144000"/>
            <a:ext cx="3545844" cy="71830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DDF3452-9CA9-5247-9F6E-6BF8AFE008BC}"/>
              </a:ext>
            </a:extLst>
          </p:cNvPr>
          <p:cNvSpPr txBox="1"/>
          <p:nvPr/>
        </p:nvSpPr>
        <p:spPr>
          <a:xfrm>
            <a:off x="152399" y="144000"/>
            <a:ext cx="9697657" cy="109153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Qu’observe-t-on depuis les années 2000 en France ?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dirty="0">
                <a:latin typeface="Comic Sans MS" pitchFamily="66"/>
                <a:ea typeface="Arial Unicode MS" pitchFamily="2"/>
                <a:cs typeface="Arial Unicode MS" pitchFamily="2"/>
              </a:rPr>
              <a:t>Pourquoi ?</a:t>
            </a:r>
            <a:endParaRPr lang="fr-FR" sz="28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9ABEB65-D394-0947-B1BD-72AD9BC7B256}"/>
              </a:ext>
            </a:extLst>
          </p:cNvPr>
          <p:cNvGrpSpPr/>
          <p:nvPr/>
        </p:nvGrpSpPr>
        <p:grpSpPr>
          <a:xfrm>
            <a:off x="266219" y="1668125"/>
            <a:ext cx="9583838" cy="3892773"/>
            <a:chOff x="266219" y="1668125"/>
            <a:chExt cx="9583838" cy="3892773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3E64EFA-3D31-7849-B0B7-E06C97C2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219" y="1668125"/>
              <a:ext cx="9583838" cy="389277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F7BC322-1EF4-3A45-A29A-6F32E9FF7ACD}"/>
                </a:ext>
              </a:extLst>
            </p:cNvPr>
            <p:cNvSpPr/>
            <p:nvPr/>
          </p:nvSpPr>
          <p:spPr>
            <a:xfrm>
              <a:off x="266219" y="1668125"/>
              <a:ext cx="416689" cy="4514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421389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D19684-D251-BD44-BD47-EDFC22A62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18" y="931540"/>
            <a:ext cx="8022088" cy="6233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5DBEB2-C882-4449-BB88-6A420DBBA1FF}"/>
              </a:ext>
            </a:extLst>
          </p:cNvPr>
          <p:cNvSpPr/>
          <p:nvPr/>
        </p:nvSpPr>
        <p:spPr>
          <a:xfrm>
            <a:off x="955573" y="238909"/>
            <a:ext cx="81189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latin typeface="Comic Sans MS" panose="030F0902030302020204" pitchFamily="66" charset="0"/>
              </a:rPr>
              <a:t>PIB : Classement des pays les plus riches au monde et </a:t>
            </a:r>
          </a:p>
          <a:p>
            <a:pPr algn="ctr"/>
            <a:r>
              <a:rPr lang="fr-FR" b="1" dirty="0">
                <a:latin typeface="Comic Sans MS" panose="030F0902030302020204" pitchFamily="66" charset="0"/>
              </a:rPr>
              <a:t>des plus grandes puissances mondiales en 2022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CE27C0-0536-C440-A93E-E8B1E7D88F56}"/>
              </a:ext>
            </a:extLst>
          </p:cNvPr>
          <p:cNvSpPr/>
          <p:nvPr/>
        </p:nvSpPr>
        <p:spPr>
          <a:xfrm>
            <a:off x="1085043" y="7187880"/>
            <a:ext cx="19676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Comic Sans MS" panose="030F0902030302020204" pitchFamily="66" charset="0"/>
              </a:rPr>
              <a:t>Source : FMI, avril 2022</a:t>
            </a:r>
          </a:p>
        </p:txBody>
      </p:sp>
    </p:spTree>
    <p:extLst>
      <p:ext uri="{BB962C8B-B14F-4D97-AF65-F5344CB8AC3E}">
        <p14:creationId xmlns:p14="http://schemas.microsoft.com/office/powerpoint/2010/main" val="676099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ABCB0CE-417B-C94D-99FF-A2A2C074B64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31"/>
          <a:stretch>
            <a:fillRect/>
          </a:stretch>
        </p:blipFill>
        <p:spPr>
          <a:xfrm>
            <a:off x="360000" y="280800"/>
            <a:ext cx="9360000" cy="51263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E04FC2-6BD1-9640-AABF-08725CB7D3EF}"/>
              </a:ext>
            </a:extLst>
          </p:cNvPr>
          <p:cNvSpPr txBox="1"/>
          <p:nvPr/>
        </p:nvSpPr>
        <p:spPr>
          <a:xfrm>
            <a:off x="3716398" y="2194200"/>
            <a:ext cx="2087999" cy="1163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Des espaces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industriels en recomposition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E26C131-43DF-0B48-A459-AF56DECC8C6F}"/>
              </a:ext>
            </a:extLst>
          </p:cNvPr>
          <p:cNvSpPr txBox="1"/>
          <p:nvPr/>
        </p:nvSpPr>
        <p:spPr>
          <a:xfrm>
            <a:off x="6516000" y="3894480"/>
            <a:ext cx="2844000" cy="80569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Des reconversions industrielles réussies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CA54CD1-016F-DA42-A359-EA16BBEF1B97}"/>
              </a:ext>
            </a:extLst>
          </p:cNvPr>
          <p:cNvSpPr txBox="1"/>
          <p:nvPr/>
        </p:nvSpPr>
        <p:spPr>
          <a:xfrm>
            <a:off x="914399" y="3168000"/>
            <a:ext cx="2694000" cy="1510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Localisation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vers les réseaux de transport et main d'</a:t>
            </a:r>
            <a:r>
              <a:rPr lang="fr-FR" sz="2000" b="0" i="0" u="none" strike="noStrike" kern="1200" dirty="0" err="1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oeuvre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qualifiée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E04E352-9E76-8041-BBE2-4CBD8B597611}"/>
              </a:ext>
            </a:extLst>
          </p:cNvPr>
          <p:cNvSpPr txBox="1"/>
          <p:nvPr/>
        </p:nvSpPr>
        <p:spPr>
          <a:xfrm>
            <a:off x="3716398" y="3922920"/>
            <a:ext cx="2799602" cy="1510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Désindustrialisation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Délocalisations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où la main d'</a:t>
            </a:r>
            <a:r>
              <a:rPr lang="fr-FR" sz="2000" b="0" i="0" u="none" strike="noStrike" kern="1200" dirty="0" err="1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oeuvre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est moins chère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51D32BF-83C7-2A49-903D-CABF211BB5E3}"/>
              </a:ext>
            </a:extLst>
          </p:cNvPr>
          <p:cNvSpPr txBox="1"/>
          <p:nvPr/>
        </p:nvSpPr>
        <p:spPr>
          <a:xfrm>
            <a:off x="4149968" y="5432759"/>
            <a:ext cx="2004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Michelin délocalise sa production de pneus classiques.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9FBADDF-3578-9849-8283-A91E1A48F337}"/>
              </a:ext>
            </a:extLst>
          </p:cNvPr>
          <p:cNvSpPr txBox="1"/>
          <p:nvPr/>
        </p:nvSpPr>
        <p:spPr>
          <a:xfrm>
            <a:off x="6994292" y="5400810"/>
            <a:ext cx="20046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les anciennes usines Michelin sont reconverties en salle de concerts.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55D20B-B3CB-D54F-AF9F-247ECE7FD246}"/>
              </a:ext>
            </a:extLst>
          </p:cNvPr>
          <p:cNvSpPr txBox="1"/>
          <p:nvPr/>
        </p:nvSpPr>
        <p:spPr>
          <a:xfrm>
            <a:off x="926214" y="5400809"/>
            <a:ext cx="20046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Michelin garde son centre de recherches et le haut de gamme à Clermont-Ferrand + Localisation près d’axes de transport.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CF5F701-BA69-104B-9DF3-3EC902B08B09}"/>
              </a:ext>
            </a:extLst>
          </p:cNvPr>
          <p:cNvSpPr txBox="1"/>
          <p:nvPr/>
        </p:nvSpPr>
        <p:spPr>
          <a:xfrm>
            <a:off x="5544000" y="216000"/>
            <a:ext cx="4392000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Quelles métropoles commandent la production industrielle 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71C63B-04E5-134C-B05F-83BD011E6590}"/>
              </a:ext>
            </a:extLst>
          </p:cNvPr>
          <p:cNvSpPr txBox="1"/>
          <p:nvPr/>
        </p:nvSpPr>
        <p:spPr>
          <a:xfrm>
            <a:off x="5544000" y="1764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Paris, Lyon, Lille, Toulouse.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4723B0D-150C-4948-AE40-182CF11BA3E8}"/>
              </a:ext>
            </a:extLst>
          </p:cNvPr>
          <p:cNvSpPr txBox="1"/>
          <p:nvPr/>
        </p:nvSpPr>
        <p:spPr>
          <a:xfrm>
            <a:off x="5650522" y="2556000"/>
            <a:ext cx="4285477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Quels sont les espaces industriels les plus dynamiques 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09800AC-1C9B-B945-B14A-F573A0633BDA}"/>
              </a:ext>
            </a:extLst>
          </p:cNvPr>
          <p:cNvSpPr txBox="1"/>
          <p:nvPr/>
        </p:nvSpPr>
        <p:spPr>
          <a:xfrm>
            <a:off x="5544000" y="4068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La région parisienne.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95C8C93-D978-A645-8FF0-12BE3C9A4E2D}"/>
              </a:ext>
            </a:extLst>
          </p:cNvPr>
          <p:cNvSpPr txBox="1"/>
          <p:nvPr/>
        </p:nvSpPr>
        <p:spPr>
          <a:xfrm>
            <a:off x="5544000" y="4572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La région lyonnaise.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FFD6127-EE34-2343-99A6-E05C945C62F9}"/>
              </a:ext>
            </a:extLst>
          </p:cNvPr>
          <p:cNvSpPr txBox="1"/>
          <p:nvPr/>
        </p:nvSpPr>
        <p:spPr>
          <a:xfrm>
            <a:off x="5544000" y="5076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L'Alsace.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4261B84-DDC4-F648-890E-D966B8E7FF4E}"/>
              </a:ext>
            </a:extLst>
          </p:cNvPr>
          <p:cNvSpPr txBox="1"/>
          <p:nvPr/>
        </p:nvSpPr>
        <p:spPr>
          <a:xfrm>
            <a:off x="5544000" y="5544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L'arc Sud-Ouest.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F723919-4BC3-DF4E-A6CC-1E11DA098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38" y="682036"/>
            <a:ext cx="5040000" cy="6583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17216F7-10C8-5349-B4D6-461C877CACFE}"/>
              </a:ext>
            </a:extLst>
          </p:cNvPr>
          <p:cNvSpPr txBox="1"/>
          <p:nvPr/>
        </p:nvSpPr>
        <p:spPr>
          <a:xfrm>
            <a:off x="734270" y="131236"/>
            <a:ext cx="4183751" cy="44828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Les espaces industriels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/>
      <p:bldP spid="6" grpId="1" build="p"/>
      <p:bldP spid="6" grpId="2"/>
      <p:bldP spid="7" grpId="2" build="p"/>
      <p:bldP spid="7" grpId="3"/>
      <p:bldP spid="8" grpId="3" build="p"/>
      <p:bldP spid="8" grpId="4"/>
      <p:bldP spid="9" grpId="4" build="p"/>
      <p:bldP spid="9" grpId="5"/>
      <p:bldP spid="12" grpId="0" build="p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5AE8BCC-1078-404E-81F0-F62C7CF806A1}"/>
              </a:ext>
            </a:extLst>
          </p:cNvPr>
          <p:cNvSpPr txBox="1"/>
          <p:nvPr/>
        </p:nvSpPr>
        <p:spPr>
          <a:xfrm>
            <a:off x="5544000" y="216000"/>
            <a:ext cx="4392000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Comment les espaces industriels sont-ils reliés au reste du monde 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00FA8E-5B80-F649-9312-C5090F37497D}"/>
              </a:ext>
            </a:extLst>
          </p:cNvPr>
          <p:cNvSpPr txBox="1"/>
          <p:nvPr/>
        </p:nvSpPr>
        <p:spPr>
          <a:xfrm>
            <a:off x="5544000" y="1655999"/>
            <a:ext cx="4392000" cy="1011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 réseau d'autoroutes transfrontalières.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D8338E-4B11-3047-800A-BC2FA61968E9}"/>
              </a:ext>
            </a:extLst>
          </p:cNvPr>
          <p:cNvSpPr txBox="1"/>
          <p:nvPr/>
        </p:nvSpPr>
        <p:spPr>
          <a:xfrm>
            <a:off x="5544000" y="2736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ports et les ZIP.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C19B1A-474A-5248-AC0F-0487A21F7875}"/>
              </a:ext>
            </a:extLst>
          </p:cNvPr>
          <p:cNvSpPr txBox="1"/>
          <p:nvPr/>
        </p:nvSpPr>
        <p:spPr>
          <a:xfrm>
            <a:off x="5544000" y="3384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aéroports.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FB7B16-81FA-DD48-91CB-3A94FAAA7769}"/>
              </a:ext>
            </a:extLst>
          </p:cNvPr>
          <p:cNvSpPr txBox="1"/>
          <p:nvPr/>
        </p:nvSpPr>
        <p:spPr>
          <a:xfrm>
            <a:off x="5544000" y="4068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chemins de fer.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00B357-93D0-C242-A2A4-2D48C6D8E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38" y="682036"/>
            <a:ext cx="5040000" cy="6583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9B51CB6-1E9F-354E-A43D-DDC24C3A9366}"/>
              </a:ext>
            </a:extLst>
          </p:cNvPr>
          <p:cNvSpPr/>
          <p:nvPr/>
        </p:nvSpPr>
        <p:spPr>
          <a:xfrm>
            <a:off x="934434" y="254829"/>
            <a:ext cx="3783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industriels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4" grpId="2"/>
      <p:bldP spid="5" grpId="2" build="p"/>
      <p:bldP spid="5" grpId="3"/>
      <p:bldP spid="6" grpId="3" build="p"/>
      <p:bldP spid="6" grpId="4"/>
      <p:bldP spid="7" grpId="0" build="p"/>
      <p:bldP spid="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6CFBBA7-831A-1B44-8BF0-94CA6342B1B7}"/>
              </a:ext>
            </a:extLst>
          </p:cNvPr>
          <p:cNvSpPr txBox="1"/>
          <p:nvPr/>
        </p:nvSpPr>
        <p:spPr>
          <a:xfrm>
            <a:off x="5544000" y="216000"/>
            <a:ext cx="4392000" cy="1011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Quelles sont les vieilles régions industrielles 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8155ED-331C-7147-B0DD-6BF9F294914E}"/>
              </a:ext>
            </a:extLst>
          </p:cNvPr>
          <p:cNvSpPr txBox="1"/>
          <p:nvPr/>
        </p:nvSpPr>
        <p:spPr>
          <a:xfrm>
            <a:off x="5544000" y="1655999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La Lorraine.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25C29A-2106-9D4B-B142-FE1B193C07EF}"/>
              </a:ext>
            </a:extLst>
          </p:cNvPr>
          <p:cNvSpPr txBox="1"/>
          <p:nvPr/>
        </p:nvSpPr>
        <p:spPr>
          <a:xfrm>
            <a:off x="5544000" y="2412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 Nord de la France.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AC28B90-1A0F-464A-BBF6-4AAF20001CFA}"/>
              </a:ext>
            </a:extLst>
          </p:cNvPr>
          <p:cNvSpPr txBox="1"/>
          <p:nvPr/>
        </p:nvSpPr>
        <p:spPr>
          <a:xfrm>
            <a:off x="5544000" y="3168000"/>
            <a:ext cx="4392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 bassin de St Etienne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2E7E09D-4713-6542-9428-B8A3E6AFD516}"/>
              </a:ext>
            </a:extLst>
          </p:cNvPr>
          <p:cNvSpPr txBox="1"/>
          <p:nvPr/>
        </p:nvSpPr>
        <p:spPr>
          <a:xfrm>
            <a:off x="5544000" y="4068000"/>
            <a:ext cx="4392000" cy="1011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Anciens bassins miniers et sidérurgiques.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7B43393-4D3C-4142-AE61-12A6906C5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13" y="721619"/>
            <a:ext cx="5040000" cy="65838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64DB3-FF98-8547-8F77-97F59E658494}"/>
              </a:ext>
            </a:extLst>
          </p:cNvPr>
          <p:cNvSpPr/>
          <p:nvPr/>
        </p:nvSpPr>
        <p:spPr>
          <a:xfrm>
            <a:off x="946009" y="239150"/>
            <a:ext cx="3783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industriels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uild="p"/>
      <p:bldP spid="4" grpId="2"/>
      <p:bldP spid="5" grpId="2" build="p"/>
      <p:bldP spid="5" grpId="3"/>
      <p:bldP spid="6" grpId="3" build="p"/>
      <p:bldP spid="6" grpId="4"/>
      <p:bldP spid="7" grpId="0" build="p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C596AEE-9E63-FF45-8387-58943C6E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90" y="798957"/>
            <a:ext cx="9360000" cy="592247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C1CD95-254F-3E4A-8EFF-01FFCADEB05D}"/>
              </a:ext>
            </a:extLst>
          </p:cNvPr>
          <p:cNvSpPr txBox="1"/>
          <p:nvPr/>
        </p:nvSpPr>
        <p:spPr>
          <a:xfrm>
            <a:off x="128954" y="108000"/>
            <a:ext cx="9735046" cy="7381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Vocabulaires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Délocalisation </a:t>
            </a:r>
            <a:r>
              <a:rPr lang="fr-FR" sz="24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: Transfert d'activités vers des régions du monde offrant des avantages plus compétitifs (main d'</a:t>
            </a:r>
            <a:r>
              <a:rPr lang="fr-FR" sz="2400" b="0" i="0" u="none" strike="noStrike" kern="1200" dirty="0" err="1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oeuvre</a:t>
            </a:r>
            <a:r>
              <a:rPr lang="fr-FR" sz="24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peu coûteuse, fiscalité moins élevée...)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Désindustrialisation </a:t>
            </a:r>
            <a:r>
              <a:rPr lang="fr-FR" sz="24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: Disparition progressive des activités industrielles d'un pays ou d'une région.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ZIP </a:t>
            </a:r>
            <a:r>
              <a:rPr lang="fr-FR" sz="24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: Zone Industrialo-Portuaire. Port avec des activités commerciales et industrielles.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Reconversion </a:t>
            </a:r>
            <a:r>
              <a:rPr lang="fr-FR" sz="24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: Adaptation des activités d'un territoire à des conditions économiques nouvelles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FTN </a:t>
            </a:r>
            <a:r>
              <a:rPr lang="fr-FR" sz="24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: Firme Transnationale. Grande entreprise dont les activités se déploient dans plusieurs pays.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DD6513BE-7BF0-6540-A338-69D229BE4298}"/>
              </a:ext>
            </a:extLst>
          </p:cNvPr>
          <p:cNvSpPr/>
          <p:nvPr/>
        </p:nvSpPr>
        <p:spPr>
          <a:xfrm>
            <a:off x="458999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A2E1F2-6759-144E-A350-844954A59CCF}"/>
              </a:ext>
            </a:extLst>
          </p:cNvPr>
          <p:cNvSpPr txBox="1"/>
          <p:nvPr/>
        </p:nvSpPr>
        <p:spPr>
          <a:xfrm>
            <a:off x="458999" y="72000"/>
            <a:ext cx="9468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FF33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II. Les espaces productifs agricoles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4ED7A17-B257-4740-9542-FAB602947716}"/>
              </a:ext>
            </a:extLst>
          </p:cNvPr>
          <p:cNvSpPr txBox="1"/>
          <p:nvPr/>
        </p:nvSpPr>
        <p:spPr>
          <a:xfrm>
            <a:off x="984738" y="2360160"/>
            <a:ext cx="8735262" cy="315325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Travail en binôme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Lire le dossier pages 254-255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1800" b="0" i="0" u="none" strike="noStrike" kern="1200" dirty="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  <a:hlinkClick r:id="rId3"/>
              </a:rPr>
              <a:t>https://www.francetvinfo.fr/economie/bordeaux-la-cite-du-vin-sort-de-terre_1475793.html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C143009-B14C-5C43-97A2-C625F17F05E9}"/>
              </a:ext>
            </a:extLst>
          </p:cNvPr>
          <p:cNvSpPr txBox="1"/>
          <p:nvPr/>
        </p:nvSpPr>
        <p:spPr>
          <a:xfrm>
            <a:off x="1872000" y="1008719"/>
            <a:ext cx="7992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0099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A. L'exemple du vignoble bordelais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D48CBBC8-D833-DA4A-B219-A31D16DAC853}"/>
              </a:ext>
            </a:extLst>
          </p:cNvPr>
          <p:cNvSpPr/>
          <p:nvPr/>
        </p:nvSpPr>
        <p:spPr>
          <a:xfrm>
            <a:off x="458999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E74FAC6-1438-5B4F-9275-16E5B6B82451}"/>
              </a:ext>
            </a:extLst>
          </p:cNvPr>
          <p:cNvSpPr txBox="1"/>
          <p:nvPr/>
        </p:nvSpPr>
        <p:spPr>
          <a:xfrm>
            <a:off x="1872000" y="72720"/>
            <a:ext cx="7992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0099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B. Les espaces agricoles en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8F6DA1-8F93-AF42-A7C6-A8BD591FEA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90400" y="1655999"/>
            <a:ext cx="5299200" cy="576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E7A122-B77F-E548-917B-88867D07862A}"/>
              </a:ext>
            </a:extLst>
          </p:cNvPr>
          <p:cNvSpPr txBox="1"/>
          <p:nvPr/>
        </p:nvSpPr>
        <p:spPr>
          <a:xfrm>
            <a:off x="458999" y="756000"/>
            <a:ext cx="9477000" cy="8771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Comment a évolué l'agriculture française depuis 1945 ? Avec quelles conséquences 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EA7A7C-3410-4E42-9104-4CA088471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" t="-342" r="28" b="342"/>
          <a:stretch/>
        </p:blipFill>
        <p:spPr>
          <a:xfrm>
            <a:off x="213755" y="1098608"/>
            <a:ext cx="9714015" cy="2482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C9E9E2-76C7-6248-8F88-C910D41C18DA}"/>
              </a:ext>
            </a:extLst>
          </p:cNvPr>
          <p:cNvSpPr txBox="1"/>
          <p:nvPr/>
        </p:nvSpPr>
        <p:spPr>
          <a:xfrm>
            <a:off x="213755" y="292858"/>
            <a:ext cx="9477000" cy="4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Quelle place occupe l’agriculture française en Europe?</a:t>
            </a:r>
          </a:p>
        </p:txBody>
      </p:sp>
    </p:spTree>
    <p:extLst>
      <p:ext uri="{BB962C8B-B14F-4D97-AF65-F5344CB8AC3E}">
        <p14:creationId xmlns:p14="http://schemas.microsoft.com/office/powerpoint/2010/main" val="3916173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B11F3-1239-9449-8907-627F6AB24236}"/>
              </a:ext>
            </a:extLst>
          </p:cNvPr>
          <p:cNvSpPr txBox="1"/>
          <p:nvPr/>
        </p:nvSpPr>
        <p:spPr>
          <a:xfrm>
            <a:off x="936000" y="3099240"/>
            <a:ext cx="8208000" cy="13615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Vidéo espaces productifs agricoles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400" b="0" i="0" u="none" strike="noStrike" kern="120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4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Source : </a:t>
            </a:r>
            <a:r>
              <a:rPr lang="fr-FR" sz="2400" b="0" i="1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Passion Céréales</a:t>
            </a:r>
            <a:r>
              <a:rPr lang="fr-FR" sz="24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, Association de producteurs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8FA20B-839D-2C4E-83E2-0F8CB12AD35E}"/>
              </a:ext>
            </a:extLst>
          </p:cNvPr>
          <p:cNvSpPr txBox="1"/>
          <p:nvPr/>
        </p:nvSpPr>
        <p:spPr>
          <a:xfrm>
            <a:off x="468000" y="105840"/>
            <a:ext cx="9504000" cy="603308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La France est la </a:t>
            </a:r>
            <a:r>
              <a:rPr lang="fr-FR" sz="3200" dirty="0"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7</a:t>
            </a:r>
            <a:r>
              <a:rPr lang="fr-FR" sz="3200" b="0" i="0" u="none" strike="noStrike" kern="1200" baseline="300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puissance économique mondiale en 2022. Avec la mondialisation, la France doit produire toujours plus de </a:t>
            </a:r>
            <a:r>
              <a:rPr lang="fr-FR" sz="32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richesses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(PIB) pour garder sa place face à la </a:t>
            </a:r>
            <a:r>
              <a:rPr lang="fr-FR" sz="32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concurrence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des autres pays.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32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Comment les espaces </a:t>
            </a:r>
            <a:r>
              <a:rPr lang="fr-FR" sz="32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productifs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 français s'</a:t>
            </a:r>
            <a:r>
              <a:rPr lang="fr-FR" sz="32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adaptent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-ils à la </a:t>
            </a:r>
            <a:r>
              <a:rPr lang="fr-FR" sz="32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mondialisation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 pour rester </a:t>
            </a:r>
            <a:r>
              <a:rPr lang="fr-FR" sz="3200" b="0" i="0" u="none" strike="noStrike" kern="1200" dirty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compétitifs</a:t>
            </a: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 ?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 dirty="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Connecteur droit 2">
            <a:extLst>
              <a:ext uri="{FF2B5EF4-FFF2-40B4-BE49-F238E27FC236}">
                <a16:creationId xmlns:a16="http://schemas.microsoft.com/office/drawing/2014/main" id="{87240529-8667-834A-BC49-9343D04C0D4D}"/>
              </a:ext>
            </a:extLst>
          </p:cNvPr>
          <p:cNvSpPr/>
          <p:nvPr/>
        </p:nvSpPr>
        <p:spPr>
          <a:xfrm>
            <a:off x="468000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46B2CED-2AD1-1E4D-93A2-1C162D3116B2}"/>
              </a:ext>
            </a:extLst>
          </p:cNvPr>
          <p:cNvSpPr txBox="1"/>
          <p:nvPr/>
        </p:nvSpPr>
        <p:spPr>
          <a:xfrm>
            <a:off x="5627076" y="216000"/>
            <a:ext cx="4308923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Dans quelles régions se situent les régions céréalières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1C09ED6-5976-5D4D-9A71-5A1EA048B254}"/>
              </a:ext>
            </a:extLst>
          </p:cNvPr>
          <p:cNvSpPr txBox="1"/>
          <p:nvPr/>
        </p:nvSpPr>
        <p:spPr>
          <a:xfrm>
            <a:off x="5627076" y="1747701"/>
            <a:ext cx="4222980" cy="148453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Le bassin parisien</a:t>
            </a:r>
          </a:p>
          <a:p>
            <a:pPr marL="457200" marR="0" lvl="0" indent="-45720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L'Aquitaine</a:t>
            </a:r>
          </a:p>
          <a:p>
            <a:pPr marR="0" lvl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fr-FR" sz="2600" dirty="0"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L’Alsace</a:t>
            </a:r>
            <a:endParaRPr lang="fr-FR" sz="2600" b="0" i="0" u="none" strike="noStrike" kern="1200" dirty="0">
              <a:ln>
                <a:noFill/>
              </a:ln>
              <a:solidFill>
                <a:srgbClr val="0000FF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ECD1DB-F671-9B46-A68D-ED8E653399F8}"/>
              </a:ext>
            </a:extLst>
          </p:cNvPr>
          <p:cNvSpPr txBox="1"/>
          <p:nvPr/>
        </p:nvSpPr>
        <p:spPr>
          <a:xfrm>
            <a:off x="5627076" y="3389285"/>
            <a:ext cx="4308924" cy="1019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Quelle région regroupe des élevages intensifs 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0D5BF4-8BDF-1341-B966-C3315B990A27}"/>
              </a:ext>
            </a:extLst>
          </p:cNvPr>
          <p:cNvSpPr txBox="1"/>
          <p:nvPr/>
        </p:nvSpPr>
        <p:spPr>
          <a:xfrm>
            <a:off x="5627076" y="4469285"/>
            <a:ext cx="4308924" cy="10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Bretagne, notamment les élevages de porcs.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618ADBB-EA7E-D44C-B3FA-351D70664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40" y="625033"/>
            <a:ext cx="5040000" cy="6586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782175-2CE4-5D41-AA7D-1ACB3F42E445}"/>
              </a:ext>
            </a:extLst>
          </p:cNvPr>
          <p:cNvSpPr/>
          <p:nvPr/>
        </p:nvSpPr>
        <p:spPr>
          <a:xfrm>
            <a:off x="947393" y="192850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agricoles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9694BB9-4E31-A847-BC12-AE65C5ADFB4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000" y="180000"/>
            <a:ext cx="6217468" cy="422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B1024B2-BF85-4C46-96F3-4E50A8101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809" y="2979613"/>
            <a:ext cx="4474482" cy="4300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0463A62-38CC-5C41-83DF-2640E947A0CA}"/>
              </a:ext>
            </a:extLst>
          </p:cNvPr>
          <p:cNvSpPr txBox="1"/>
          <p:nvPr/>
        </p:nvSpPr>
        <p:spPr>
          <a:xfrm>
            <a:off x="2344618" y="7022824"/>
            <a:ext cx="4021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omic Sans MS" panose="030F0902030302020204" pitchFamily="66" charset="0"/>
              </a:rPr>
              <a:t>Openfield, bassin parisien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E3CC6E-BA83-9540-B92D-0F3A10A03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03" y="292710"/>
            <a:ext cx="4841969" cy="3400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42D98C-E530-314A-9A0E-6CEB10AF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093" y="4431323"/>
            <a:ext cx="5284787" cy="2642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614DFB-EA8C-CD40-9CEE-724A78959C00}"/>
              </a:ext>
            </a:extLst>
          </p:cNvPr>
          <p:cNvSpPr txBox="1"/>
          <p:nvPr/>
        </p:nvSpPr>
        <p:spPr>
          <a:xfrm>
            <a:off x="6260126" y="1577240"/>
            <a:ext cx="3153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omic Sans MS" panose="030F0902030302020204" pitchFamily="66" charset="0"/>
              </a:rPr>
              <a:t>Élevage intensif de porcs en Bretagne</a:t>
            </a:r>
          </a:p>
        </p:txBody>
      </p:sp>
    </p:spTree>
    <p:extLst>
      <p:ext uri="{BB962C8B-B14F-4D97-AF65-F5344CB8AC3E}">
        <p14:creationId xmlns:p14="http://schemas.microsoft.com/office/powerpoint/2010/main" val="1375989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B6A1E19-4C51-FA46-82FF-8EBAF14C7D48}"/>
              </a:ext>
            </a:extLst>
          </p:cNvPr>
          <p:cNvSpPr txBox="1"/>
          <p:nvPr/>
        </p:nvSpPr>
        <p:spPr>
          <a:xfrm>
            <a:off x="5544000" y="216000"/>
            <a:ext cx="4392000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Quelles régions sont les moins dynamiques en terme agricole 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B19A2D-2B34-1D47-9775-66C1ACC09258}"/>
              </a:ext>
            </a:extLst>
          </p:cNvPr>
          <p:cNvSpPr txBox="1"/>
          <p:nvPr/>
        </p:nvSpPr>
        <p:spPr>
          <a:xfrm>
            <a:off x="5544000" y="1764000"/>
            <a:ext cx="4392000" cy="239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Les différents massifs (Alpes, Pyrénées, Jura...)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Normandie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Corse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600" b="0" i="0" u="none" strike="noStrike" kern="1200" dirty="0">
              <a:ln>
                <a:noFill/>
              </a:ln>
              <a:solidFill>
                <a:srgbClr val="0000FF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8AF8AA-2E33-5B48-86E2-E49468139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40" y="671331"/>
            <a:ext cx="5040000" cy="6586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04739CA-8A99-E740-A1FA-671873B5E955}"/>
              </a:ext>
            </a:extLst>
          </p:cNvPr>
          <p:cNvSpPr/>
          <p:nvPr/>
        </p:nvSpPr>
        <p:spPr>
          <a:xfrm>
            <a:off x="1026406" y="216000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agricoles en France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BF4E017-B7C6-294C-A0C8-7F7610EF2A55}"/>
              </a:ext>
            </a:extLst>
          </p:cNvPr>
          <p:cNvSpPr txBox="1"/>
          <p:nvPr/>
        </p:nvSpPr>
        <p:spPr>
          <a:xfrm>
            <a:off x="5544000" y="216000"/>
            <a:ext cx="4392000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Quelles régions regroupent des cultures spécialisées (fruits, légumes, vignes,...)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0B5F998-C880-2A48-84EA-E1C45B82693A}"/>
              </a:ext>
            </a:extLst>
          </p:cNvPr>
          <p:cNvSpPr txBox="1"/>
          <p:nvPr/>
        </p:nvSpPr>
        <p:spPr>
          <a:xfrm>
            <a:off x="5628504" y="1764000"/>
            <a:ext cx="4222992" cy="427183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Le bassin méditerranéen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vallée du Rhône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Bourgogne</a:t>
            </a:r>
          </a:p>
          <a:p>
            <a:pPr marR="0" lvl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2296080" algn="l"/>
              </a:tabLst>
            </a:pPr>
            <a:r>
              <a:rPr lang="fr-FR" sz="2600" dirty="0"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Le Beaujolais</a:t>
            </a:r>
            <a:endParaRPr lang="fr-FR" sz="2600" b="0" i="0" u="none" strike="noStrike" kern="1200" dirty="0">
              <a:ln>
                <a:noFill/>
              </a:ln>
              <a:solidFill>
                <a:srgbClr val="0000FF"/>
              </a:solidFill>
              <a:latin typeface="Comic Sans MS" pitchFamily="66"/>
              <a:ea typeface="Comic Sans MS" pitchFamily="66"/>
              <a:cs typeface="Comic Sans MS" pitchFamily="66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L’Alsace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Champagne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Le Bordelais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96080" algn="l"/>
              </a:tabLst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Le Val de Loire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- La Corse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005E56-A3E0-B749-9FBC-0AB6F1FD3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40" y="671331"/>
            <a:ext cx="5040000" cy="65863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EA4FD5-90A5-FA40-8AB1-DB49FAD26077}"/>
              </a:ext>
            </a:extLst>
          </p:cNvPr>
          <p:cNvSpPr/>
          <p:nvPr/>
        </p:nvSpPr>
        <p:spPr>
          <a:xfrm>
            <a:off x="1026406" y="216000"/>
            <a:ext cx="3602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agricoles en France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F14D36-E07F-9C4C-84F1-F70AE7B4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47077" y="431632"/>
            <a:ext cx="8208645" cy="6747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94192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6D145DA-3DB1-764D-A087-D4616DA56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5" y="546908"/>
            <a:ext cx="9360000" cy="651950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694F4A9-1E7E-4B40-8C08-6BBA6C60FE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8048"/>
          <a:stretch/>
        </p:blipFill>
        <p:spPr>
          <a:xfrm>
            <a:off x="117236" y="180000"/>
            <a:ext cx="6402100" cy="720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70A8679-A3CB-3847-A418-41802FD0FBBC}"/>
              </a:ext>
            </a:extLst>
          </p:cNvPr>
          <p:cNvSpPr txBox="1"/>
          <p:nvPr/>
        </p:nvSpPr>
        <p:spPr>
          <a:xfrm>
            <a:off x="398598" y="1662479"/>
            <a:ext cx="2106738" cy="1163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Transformation des espaces agricoles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984B501-BC2C-4E42-84F1-EAE3302342F6}"/>
              </a:ext>
            </a:extLst>
          </p:cNvPr>
          <p:cNvSpPr txBox="1"/>
          <p:nvPr/>
        </p:nvSpPr>
        <p:spPr>
          <a:xfrm>
            <a:off x="3540382" y="2052000"/>
            <a:ext cx="2852954" cy="1510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marR="0" lvl="0" indent="-34290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Mécanisation, </a:t>
            </a:r>
          </a:p>
          <a:p>
            <a:pPr marR="0" lvl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-Modernisation, </a:t>
            </a:r>
          </a:p>
          <a:p>
            <a:pPr marR="0" lvl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Spécialisation des espaces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0A8C3C-92D6-AD4C-B73B-29C986D10412}"/>
              </a:ext>
            </a:extLst>
          </p:cNvPr>
          <p:cNvSpPr txBox="1"/>
          <p:nvPr/>
        </p:nvSpPr>
        <p:spPr>
          <a:xfrm>
            <a:off x="3153336" y="684000"/>
            <a:ext cx="2916000" cy="116309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Disparition des petites parcelles pour les grandes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BEBD10-74F8-5C49-A27C-055FEBCC69CA}"/>
              </a:ext>
            </a:extLst>
          </p:cNvPr>
          <p:cNvSpPr txBox="1"/>
          <p:nvPr/>
        </p:nvSpPr>
        <p:spPr>
          <a:xfrm>
            <a:off x="3153336" y="3961800"/>
            <a:ext cx="2988000" cy="15101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Agriculture intensive, pour l'export. France : 1</a:t>
            </a:r>
            <a:r>
              <a:rPr lang="fr-FR" sz="2000" b="0" i="0" u="none" strike="noStrike" kern="1200" baseline="330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er</a:t>
            </a: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producteur européen de céréales.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614112-7EA8-ED4E-A6BD-8F6F76072BBB}"/>
              </a:ext>
            </a:extLst>
          </p:cNvPr>
          <p:cNvSpPr txBox="1"/>
          <p:nvPr/>
        </p:nvSpPr>
        <p:spPr>
          <a:xfrm>
            <a:off x="2262566" y="5946480"/>
            <a:ext cx="2834769" cy="11552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0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Développement de l'agriculture bio de plus en plus demandée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7DA65BD-B63B-B24B-8463-027BD4B9E679}"/>
              </a:ext>
            </a:extLst>
          </p:cNvPr>
          <p:cNvSpPr txBox="1"/>
          <p:nvPr/>
        </p:nvSpPr>
        <p:spPr>
          <a:xfrm>
            <a:off x="6717336" y="1431597"/>
            <a:ext cx="3348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vignobles bordelais se développent, s’ouvrent sur le monde et attirent de nouveaux investisseurs étrangers (chinois).</a:t>
            </a:r>
          </a:p>
        </p:txBody>
      </p:sp>
      <p:sp>
        <p:nvSpPr>
          <p:cNvPr id="11" name="Parenthèse fermante 10">
            <a:extLst>
              <a:ext uri="{FF2B5EF4-FFF2-40B4-BE49-F238E27FC236}">
                <a16:creationId xmlns:a16="http://schemas.microsoft.com/office/drawing/2014/main" id="{78B7F4FD-6AFD-D644-B4DA-802E92862B60}"/>
              </a:ext>
            </a:extLst>
          </p:cNvPr>
          <p:cNvSpPr/>
          <p:nvPr/>
        </p:nvSpPr>
        <p:spPr>
          <a:xfrm>
            <a:off x="6425552" y="684000"/>
            <a:ext cx="186264" cy="2621908"/>
          </a:xfrm>
          <a:prstGeom prst="righ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B2FD85B-65E3-E342-8E86-781F1FB24850}"/>
              </a:ext>
            </a:extLst>
          </p:cNvPr>
          <p:cNvSpPr txBox="1"/>
          <p:nvPr/>
        </p:nvSpPr>
        <p:spPr>
          <a:xfrm>
            <a:off x="6611816" y="4171952"/>
            <a:ext cx="3348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le bassin parisien et l’Aquitaine pour les céréales ; l’élevage intensif de porcs en Bretagne.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5E887A-351D-1F40-8369-B9C317DE87FA}"/>
              </a:ext>
            </a:extLst>
          </p:cNvPr>
          <p:cNvSpPr txBox="1"/>
          <p:nvPr/>
        </p:nvSpPr>
        <p:spPr>
          <a:xfrm>
            <a:off x="6611815" y="6115214"/>
            <a:ext cx="3348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le production locale bio de fruits et légumes, respectueuse de l’environnement et du consommateur.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1" build="p"/>
      <p:bldP spid="4" grpId="2"/>
      <p:bldP spid="5" grpId="0" build="p"/>
      <p:bldP spid="5" grpId="1"/>
      <p:bldP spid="6" grpId="2" build="p"/>
      <p:bldP spid="6" grpId="3"/>
      <p:bldP spid="7" grpId="3" build="p"/>
      <p:bldP spid="7" grpId="4"/>
      <p:bldP spid="10" grpId="0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081E1005-B6BC-3141-9AB9-D744A13DD4A4}"/>
              </a:ext>
            </a:extLst>
          </p:cNvPr>
          <p:cNvSpPr/>
          <p:nvPr/>
        </p:nvSpPr>
        <p:spPr>
          <a:xfrm>
            <a:off x="458999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EBABDF4-1167-354D-A9D9-FD8331E19130}"/>
              </a:ext>
            </a:extLst>
          </p:cNvPr>
          <p:cNvSpPr txBox="1"/>
          <p:nvPr/>
        </p:nvSpPr>
        <p:spPr>
          <a:xfrm>
            <a:off x="458999" y="72000"/>
            <a:ext cx="9468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FF33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III. Les espaces productifs de services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58B30DE-9FDF-F94C-88FA-F1B7C7021D3E}"/>
              </a:ext>
            </a:extLst>
          </p:cNvPr>
          <p:cNvSpPr txBox="1"/>
          <p:nvPr/>
        </p:nvSpPr>
        <p:spPr>
          <a:xfrm>
            <a:off x="864000" y="2360160"/>
            <a:ext cx="8856000" cy="28396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Travail en binôme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Lire le dossier pages 258-259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800" b="0" i="0" u="none" strike="noStrike" kern="120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2D404A1-4F1A-0446-8B02-FFE0A7333DF2}"/>
              </a:ext>
            </a:extLst>
          </p:cNvPr>
          <p:cNvSpPr txBox="1"/>
          <p:nvPr/>
        </p:nvSpPr>
        <p:spPr>
          <a:xfrm>
            <a:off x="1872000" y="1008719"/>
            <a:ext cx="7992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0099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A. L'exemple du Futuroscope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F0C7B378-C66C-FC49-A4CD-6C0623C4DB16}"/>
              </a:ext>
            </a:extLst>
          </p:cNvPr>
          <p:cNvSpPr/>
          <p:nvPr/>
        </p:nvSpPr>
        <p:spPr>
          <a:xfrm>
            <a:off x="458999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020E229-B7B6-E541-B7B3-5BF350D53915}"/>
              </a:ext>
            </a:extLst>
          </p:cNvPr>
          <p:cNvSpPr txBox="1"/>
          <p:nvPr/>
        </p:nvSpPr>
        <p:spPr>
          <a:xfrm>
            <a:off x="1872000" y="72720"/>
            <a:ext cx="7992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0099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B. Les espaces de services en France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5E1F54-AE12-A649-81FA-1F515EDC4D06}"/>
              </a:ext>
            </a:extLst>
          </p:cNvPr>
          <p:cNvSpPr txBox="1"/>
          <p:nvPr/>
        </p:nvSpPr>
        <p:spPr>
          <a:xfrm>
            <a:off x="2113868" y="352185"/>
            <a:ext cx="6116972" cy="877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Répartition de la population active en France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selon le secteur d’activité en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BD709F-2245-404F-AA23-021D9B2A9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549" y="1284789"/>
            <a:ext cx="8203791" cy="50735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11B6E8-E800-F848-9C04-25268A08CBBE}"/>
              </a:ext>
            </a:extLst>
          </p:cNvPr>
          <p:cNvSpPr/>
          <p:nvPr/>
        </p:nvSpPr>
        <p:spPr>
          <a:xfrm>
            <a:off x="937549" y="6413808"/>
            <a:ext cx="23526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Comic Sans MS" panose="030F0902030302020204" pitchFamily="66" charset="0"/>
              </a:rPr>
              <a:t>Source : INSEE, janvier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B7DA0-ABCA-DA48-BE48-2D11D93437B9}"/>
              </a:ext>
            </a:extLst>
          </p:cNvPr>
          <p:cNvSpPr/>
          <p:nvPr/>
        </p:nvSpPr>
        <p:spPr>
          <a:xfrm>
            <a:off x="3944150" y="3625448"/>
            <a:ext cx="105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80,1%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F5C0A3-BB5B-F24C-9F5F-C27F02209452}"/>
              </a:ext>
            </a:extLst>
          </p:cNvPr>
          <p:cNvSpPr/>
          <p:nvPr/>
        </p:nvSpPr>
        <p:spPr>
          <a:xfrm>
            <a:off x="8089816" y="3625448"/>
            <a:ext cx="105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11,3%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D70E6D-BE38-4340-8872-24FD1FCC3E0E}"/>
              </a:ext>
            </a:extLst>
          </p:cNvPr>
          <p:cNvSpPr/>
          <p:nvPr/>
        </p:nvSpPr>
        <p:spPr>
          <a:xfrm>
            <a:off x="3658640" y="5213109"/>
            <a:ext cx="105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6,5%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13EA53-E3C6-0A4C-8E72-C7B1C98CB382}"/>
              </a:ext>
            </a:extLst>
          </p:cNvPr>
          <p:cNvSpPr/>
          <p:nvPr/>
        </p:nvSpPr>
        <p:spPr>
          <a:xfrm>
            <a:off x="8105248" y="5213108"/>
            <a:ext cx="10561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Comic Sans MS" panose="030F0902030302020204" pitchFamily="66" charset="0"/>
              </a:rPr>
              <a:t>2,1%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789A2D-659C-8D41-A700-2209C150EB9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913" y="676894"/>
            <a:ext cx="4836282" cy="672172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826B495-2827-DA45-AF8B-0253F38D9247}"/>
              </a:ext>
            </a:extLst>
          </p:cNvPr>
          <p:cNvSpPr txBox="1"/>
          <p:nvPr/>
        </p:nvSpPr>
        <p:spPr>
          <a:xfrm>
            <a:off x="5392615" y="216000"/>
            <a:ext cx="4543385" cy="1019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Où se concentrent les espaces de services 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CE4C162-E26E-6D43-B74A-9E7970F2966E}"/>
              </a:ext>
            </a:extLst>
          </p:cNvPr>
          <p:cNvSpPr txBox="1"/>
          <p:nvPr/>
        </p:nvSpPr>
        <p:spPr>
          <a:xfrm>
            <a:off x="5392615" y="1260000"/>
            <a:ext cx="4543385" cy="1019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Dans les villes, notamment les métropoles.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B9E94-AC49-314C-AF51-9DA4518540FD}"/>
              </a:ext>
            </a:extLst>
          </p:cNvPr>
          <p:cNvSpPr/>
          <p:nvPr/>
        </p:nvSpPr>
        <p:spPr>
          <a:xfrm>
            <a:off x="763983" y="216000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de service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A008F7-CF06-094E-9AE2-0326213FEA7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6000" y="216000"/>
            <a:ext cx="4896000" cy="3168000"/>
          </a:xfrm>
          <a:prstGeom prst="rect">
            <a:avLst/>
          </a:prstGeom>
          <a:noFill/>
          <a:ln w="1800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C34114-A479-F240-A028-95FC1549874F}"/>
              </a:ext>
            </a:extLst>
          </p:cNvPr>
          <p:cNvSpPr txBox="1"/>
          <p:nvPr/>
        </p:nvSpPr>
        <p:spPr>
          <a:xfrm>
            <a:off x="5112000" y="241200"/>
            <a:ext cx="4968000" cy="55080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Quartier de la Part-Dieu, Lyon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138D2A9-0FAF-FD4A-B146-0D8BEDB0DE5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08000" y="3844800"/>
            <a:ext cx="7200000" cy="3524399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4BE78D-969F-D341-882E-DF475DC9760A}"/>
              </a:ext>
            </a:extLst>
          </p:cNvPr>
          <p:cNvSpPr txBox="1"/>
          <p:nvPr/>
        </p:nvSpPr>
        <p:spPr>
          <a:xfrm>
            <a:off x="4752000" y="3366000"/>
            <a:ext cx="5328000" cy="1011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Quartier de la Défense, Paris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EA7A7C-3410-4E42-9104-4CA088471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" t="-342" r="28" b="342"/>
          <a:stretch/>
        </p:blipFill>
        <p:spPr>
          <a:xfrm>
            <a:off x="213755" y="1098608"/>
            <a:ext cx="9714015" cy="2482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C9E9E2-76C7-6248-8F88-C910D41C18DA}"/>
              </a:ext>
            </a:extLst>
          </p:cNvPr>
          <p:cNvSpPr txBox="1"/>
          <p:nvPr/>
        </p:nvSpPr>
        <p:spPr>
          <a:xfrm>
            <a:off x="213755" y="292858"/>
            <a:ext cx="9477000" cy="48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Quelle place occupe la France dans le tourisme mondial ? </a:t>
            </a:r>
          </a:p>
        </p:txBody>
      </p:sp>
    </p:spTree>
    <p:extLst>
      <p:ext uri="{BB962C8B-B14F-4D97-AF65-F5344CB8AC3E}">
        <p14:creationId xmlns:p14="http://schemas.microsoft.com/office/powerpoint/2010/main" val="21869154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0AB91BC-261F-B543-BA70-2DF6EAD49496}"/>
              </a:ext>
            </a:extLst>
          </p:cNvPr>
          <p:cNvSpPr txBox="1"/>
          <p:nvPr/>
        </p:nvSpPr>
        <p:spPr>
          <a:xfrm>
            <a:off x="5439508" y="216000"/>
            <a:ext cx="4496492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Quelles sont les 5 villes les plus touristiques de France 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33A90A9-ACC4-5C47-82DB-24403202365D}"/>
              </a:ext>
            </a:extLst>
          </p:cNvPr>
          <p:cNvSpPr txBox="1"/>
          <p:nvPr/>
        </p:nvSpPr>
        <p:spPr>
          <a:xfrm>
            <a:off x="5439508" y="1800000"/>
            <a:ext cx="4496492" cy="10199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Paris, Lyon, Nice, Toulouse, La Rochelle.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067667-3630-1C43-A2DA-1856F4E3020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913" y="676894"/>
            <a:ext cx="4836282" cy="672172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056151-EE77-F24F-9A6F-B878B17C2C0D}"/>
              </a:ext>
            </a:extLst>
          </p:cNvPr>
          <p:cNvSpPr/>
          <p:nvPr/>
        </p:nvSpPr>
        <p:spPr>
          <a:xfrm>
            <a:off x="763983" y="216000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de service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EBDAA24-6F2F-6C49-8360-26E11DA82FD9}"/>
              </a:ext>
            </a:extLst>
          </p:cNvPr>
          <p:cNvSpPr txBox="1"/>
          <p:nvPr/>
        </p:nvSpPr>
        <p:spPr>
          <a:xfrm>
            <a:off x="5544000" y="216000"/>
            <a:ext cx="4392000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Quels sont les autres espaces touristiques en France.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0815C5-7A5A-4843-95E7-FB63FB928351}"/>
              </a:ext>
            </a:extLst>
          </p:cNvPr>
          <p:cNvSpPr txBox="1"/>
          <p:nvPr/>
        </p:nvSpPr>
        <p:spPr>
          <a:xfrm>
            <a:off x="5544000" y="1800000"/>
            <a:ext cx="4392000" cy="239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littoraux.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montagnes (ski).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parcs de loisirs.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- Les sites culturels et religieux.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4AE909-DAA8-B94B-BEFC-528BC3CABEF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913" y="676894"/>
            <a:ext cx="4836282" cy="672172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8E85FF-4D7C-3D41-A727-1F5B92FB89D8}"/>
              </a:ext>
            </a:extLst>
          </p:cNvPr>
          <p:cNvSpPr/>
          <p:nvPr/>
        </p:nvSpPr>
        <p:spPr>
          <a:xfrm>
            <a:off x="763983" y="216000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de service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DC5B9E4-3402-B044-AFCD-ED8AAD6F5A90}"/>
              </a:ext>
            </a:extLst>
          </p:cNvPr>
          <p:cNvSpPr txBox="1"/>
          <p:nvPr/>
        </p:nvSpPr>
        <p:spPr>
          <a:xfrm>
            <a:off x="5544000" y="216000"/>
            <a:ext cx="4392000" cy="1471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Quels liens peut-on faire entre les espaces de services et transports.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2A65CA6-E5C9-5A45-9260-EBC873FA0618}"/>
              </a:ext>
            </a:extLst>
          </p:cNvPr>
          <p:cNvSpPr txBox="1"/>
          <p:nvPr/>
        </p:nvSpPr>
        <p:spPr>
          <a:xfrm>
            <a:off x="5544000" y="1800000"/>
            <a:ext cx="4392000" cy="23925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Les espaces de services sont bien connectés grâce à la multiplication des infrastructures de transport les desservant.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C21297E-85E2-D842-9D9A-713AD9B8559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913" y="676894"/>
            <a:ext cx="4836282" cy="6721726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1179939-E80F-A540-B159-7110046A4EC8}"/>
              </a:ext>
            </a:extLst>
          </p:cNvPr>
          <p:cNvSpPr/>
          <p:nvPr/>
        </p:nvSpPr>
        <p:spPr>
          <a:xfrm>
            <a:off x="763983" y="216000"/>
            <a:ext cx="3748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0"/>
            <a:r>
              <a:rPr lang="fr-FR" dirty="0">
                <a:latin typeface="Comic Sans MS" pitchFamily="66"/>
                <a:ea typeface="Arial Unicode MS" pitchFamily="2"/>
                <a:cs typeface="Arial Unicode MS" pitchFamily="2"/>
              </a:rPr>
              <a:t>Les espaces de service en France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A79FD05-76F7-D44F-9F35-B53E4F619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42" y="554555"/>
            <a:ext cx="9360000" cy="65053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15E522C8-4A04-3D48-A56C-F5A7633DCA57}"/>
              </a:ext>
            </a:extLst>
          </p:cNvPr>
          <p:cNvCxnSpPr/>
          <p:nvPr/>
        </p:nvCxnSpPr>
        <p:spPr>
          <a:xfrm>
            <a:off x="3206187" y="2685327"/>
            <a:ext cx="960699" cy="9259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E2987B-A6E4-E44B-9EB7-1BA098EAEF55}"/>
              </a:ext>
            </a:extLst>
          </p:cNvPr>
          <p:cNvCxnSpPr/>
          <p:nvPr/>
        </p:nvCxnSpPr>
        <p:spPr>
          <a:xfrm>
            <a:off x="4166886" y="3611301"/>
            <a:ext cx="81023" cy="21413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rme libre 9">
            <a:extLst>
              <a:ext uri="{FF2B5EF4-FFF2-40B4-BE49-F238E27FC236}">
                <a16:creationId xmlns:a16="http://schemas.microsoft.com/office/drawing/2014/main" id="{91CF86C5-95C3-8B4F-8BA9-2D48872C4C25}"/>
              </a:ext>
            </a:extLst>
          </p:cNvPr>
          <p:cNvSpPr/>
          <p:nvPr/>
        </p:nvSpPr>
        <p:spPr>
          <a:xfrm>
            <a:off x="4259484" y="5370653"/>
            <a:ext cx="1076445" cy="405117"/>
          </a:xfrm>
          <a:custGeom>
            <a:avLst/>
            <a:gdLst>
              <a:gd name="connsiteX0" fmla="*/ 0 w 1076445"/>
              <a:gd name="connsiteY0" fmla="*/ 381965 h 405117"/>
              <a:gd name="connsiteX1" fmla="*/ 81022 w 1076445"/>
              <a:gd name="connsiteY1" fmla="*/ 393539 h 405117"/>
              <a:gd name="connsiteX2" fmla="*/ 717630 w 1076445"/>
              <a:gd name="connsiteY2" fmla="*/ 393539 h 405117"/>
              <a:gd name="connsiteX3" fmla="*/ 821802 w 1076445"/>
              <a:gd name="connsiteY3" fmla="*/ 370390 h 405117"/>
              <a:gd name="connsiteX4" fmla="*/ 949124 w 1076445"/>
              <a:gd name="connsiteY4" fmla="*/ 266218 h 405117"/>
              <a:gd name="connsiteX5" fmla="*/ 1006997 w 1076445"/>
              <a:gd name="connsiteY5" fmla="*/ 196770 h 405117"/>
              <a:gd name="connsiteX6" fmla="*/ 1053296 w 1076445"/>
              <a:gd name="connsiteY6" fmla="*/ 92598 h 405117"/>
              <a:gd name="connsiteX7" fmla="*/ 1076445 w 1076445"/>
              <a:gd name="connsiteY7" fmla="*/ 0 h 405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76445" h="405117">
                <a:moveTo>
                  <a:pt x="0" y="381965"/>
                </a:moveTo>
                <a:cubicBezTo>
                  <a:pt x="27007" y="385823"/>
                  <a:pt x="53801" y="391724"/>
                  <a:pt x="81022" y="393539"/>
                </a:cubicBezTo>
                <a:cubicBezTo>
                  <a:pt x="378385" y="413363"/>
                  <a:pt x="386766" y="403879"/>
                  <a:pt x="717630" y="393539"/>
                </a:cubicBezTo>
                <a:cubicBezTo>
                  <a:pt x="723723" y="392320"/>
                  <a:pt x="810902" y="375840"/>
                  <a:pt x="821802" y="370390"/>
                </a:cubicBezTo>
                <a:cubicBezTo>
                  <a:pt x="883232" y="339675"/>
                  <a:pt x="901698" y="313643"/>
                  <a:pt x="949124" y="266218"/>
                </a:cubicBezTo>
                <a:cubicBezTo>
                  <a:pt x="970930" y="244412"/>
                  <a:pt x="994105" y="225777"/>
                  <a:pt x="1006997" y="196770"/>
                </a:cubicBezTo>
                <a:cubicBezTo>
                  <a:pt x="1062091" y="72807"/>
                  <a:pt x="1000907" y="171180"/>
                  <a:pt x="1053296" y="92598"/>
                </a:cubicBezTo>
                <a:lnTo>
                  <a:pt x="1076445" y="0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11C34113-3E86-0143-9844-1E856767BE87}"/>
              </a:ext>
            </a:extLst>
          </p:cNvPr>
          <p:cNvSpPr/>
          <p:nvPr/>
        </p:nvSpPr>
        <p:spPr>
          <a:xfrm>
            <a:off x="3240907" y="5683169"/>
            <a:ext cx="1007002" cy="925974"/>
          </a:xfrm>
          <a:custGeom>
            <a:avLst/>
            <a:gdLst>
              <a:gd name="connsiteX0" fmla="*/ 1007002 w 1007002"/>
              <a:gd name="connsiteY0" fmla="*/ 69448 h 925974"/>
              <a:gd name="connsiteX1" fmla="*/ 902830 w 1007002"/>
              <a:gd name="connsiteY1" fmla="*/ 57873 h 925974"/>
              <a:gd name="connsiteX2" fmla="*/ 856531 w 1007002"/>
              <a:gd name="connsiteY2" fmla="*/ 46298 h 925974"/>
              <a:gd name="connsiteX3" fmla="*/ 787083 w 1007002"/>
              <a:gd name="connsiteY3" fmla="*/ 34724 h 925974"/>
              <a:gd name="connsiteX4" fmla="*/ 752359 w 1007002"/>
              <a:gd name="connsiteY4" fmla="*/ 23149 h 925974"/>
              <a:gd name="connsiteX5" fmla="*/ 509291 w 1007002"/>
              <a:gd name="connsiteY5" fmla="*/ 0 h 925974"/>
              <a:gd name="connsiteX6" fmla="*/ 289372 w 1007002"/>
              <a:gd name="connsiteY6" fmla="*/ 34724 h 925974"/>
              <a:gd name="connsiteX7" fmla="*/ 219924 w 1007002"/>
              <a:gd name="connsiteY7" fmla="*/ 81022 h 925974"/>
              <a:gd name="connsiteX8" fmla="*/ 162050 w 1007002"/>
              <a:gd name="connsiteY8" fmla="*/ 138896 h 925974"/>
              <a:gd name="connsiteX9" fmla="*/ 127326 w 1007002"/>
              <a:gd name="connsiteY9" fmla="*/ 208344 h 925974"/>
              <a:gd name="connsiteX10" fmla="*/ 115752 w 1007002"/>
              <a:gd name="connsiteY10" fmla="*/ 243068 h 925974"/>
              <a:gd name="connsiteX11" fmla="*/ 92602 w 1007002"/>
              <a:gd name="connsiteY11" fmla="*/ 277792 h 925974"/>
              <a:gd name="connsiteX12" fmla="*/ 81027 w 1007002"/>
              <a:gd name="connsiteY12" fmla="*/ 312516 h 925974"/>
              <a:gd name="connsiteX13" fmla="*/ 57878 w 1007002"/>
              <a:gd name="connsiteY13" fmla="*/ 347240 h 925974"/>
              <a:gd name="connsiteX14" fmla="*/ 34729 w 1007002"/>
              <a:gd name="connsiteY14" fmla="*/ 428263 h 925974"/>
              <a:gd name="connsiteX15" fmla="*/ 23154 w 1007002"/>
              <a:gd name="connsiteY15" fmla="*/ 659757 h 925974"/>
              <a:gd name="connsiteX16" fmla="*/ 11579 w 1007002"/>
              <a:gd name="connsiteY16" fmla="*/ 763929 h 925974"/>
              <a:gd name="connsiteX17" fmla="*/ 5 w 1007002"/>
              <a:gd name="connsiteY17" fmla="*/ 925974 h 92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07002" h="925974">
                <a:moveTo>
                  <a:pt x="1007002" y="69448"/>
                </a:moveTo>
                <a:cubicBezTo>
                  <a:pt x="972278" y="65590"/>
                  <a:pt x="937361" y="63186"/>
                  <a:pt x="902830" y="57873"/>
                </a:cubicBezTo>
                <a:cubicBezTo>
                  <a:pt x="887107" y="55454"/>
                  <a:pt x="872130" y="49418"/>
                  <a:pt x="856531" y="46298"/>
                </a:cubicBezTo>
                <a:cubicBezTo>
                  <a:pt x="833518" y="41696"/>
                  <a:pt x="810232" y="38582"/>
                  <a:pt x="787083" y="34724"/>
                </a:cubicBezTo>
                <a:cubicBezTo>
                  <a:pt x="775508" y="30866"/>
                  <a:pt x="764195" y="26108"/>
                  <a:pt x="752359" y="23149"/>
                </a:cubicBezTo>
                <a:cubicBezTo>
                  <a:pt x="665440" y="1419"/>
                  <a:pt x="614754" y="6591"/>
                  <a:pt x="509291" y="0"/>
                </a:cubicBezTo>
                <a:cubicBezTo>
                  <a:pt x="471015" y="2944"/>
                  <a:pt x="340319" y="760"/>
                  <a:pt x="289372" y="34724"/>
                </a:cubicBezTo>
                <a:cubicBezTo>
                  <a:pt x="266223" y="50157"/>
                  <a:pt x="239597" y="61349"/>
                  <a:pt x="219924" y="81022"/>
                </a:cubicBezTo>
                <a:lnTo>
                  <a:pt x="162050" y="138896"/>
                </a:lnTo>
                <a:cubicBezTo>
                  <a:pt x="132959" y="226175"/>
                  <a:pt x="172202" y="118593"/>
                  <a:pt x="127326" y="208344"/>
                </a:cubicBezTo>
                <a:cubicBezTo>
                  <a:pt x="121870" y="219257"/>
                  <a:pt x="121208" y="232155"/>
                  <a:pt x="115752" y="243068"/>
                </a:cubicBezTo>
                <a:cubicBezTo>
                  <a:pt x="109531" y="255511"/>
                  <a:pt x="98823" y="265350"/>
                  <a:pt x="92602" y="277792"/>
                </a:cubicBezTo>
                <a:cubicBezTo>
                  <a:pt x="87146" y="288705"/>
                  <a:pt x="86483" y="301603"/>
                  <a:pt x="81027" y="312516"/>
                </a:cubicBezTo>
                <a:cubicBezTo>
                  <a:pt x="74806" y="324958"/>
                  <a:pt x="64099" y="334798"/>
                  <a:pt x="57878" y="347240"/>
                </a:cubicBezTo>
                <a:cubicBezTo>
                  <a:pt x="49573" y="363849"/>
                  <a:pt x="38439" y="413423"/>
                  <a:pt x="34729" y="428263"/>
                </a:cubicBezTo>
                <a:cubicBezTo>
                  <a:pt x="30871" y="505428"/>
                  <a:pt x="28470" y="582679"/>
                  <a:pt x="23154" y="659757"/>
                </a:cubicBezTo>
                <a:cubicBezTo>
                  <a:pt x="20750" y="694612"/>
                  <a:pt x="14891" y="729149"/>
                  <a:pt x="11579" y="763929"/>
                </a:cubicBezTo>
                <a:cubicBezTo>
                  <a:pt x="-636" y="892186"/>
                  <a:pt x="5" y="859410"/>
                  <a:pt x="5" y="925974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2F4D26DE-AE47-9D49-A6D7-11BFCB0C033E}"/>
              </a:ext>
            </a:extLst>
          </p:cNvPr>
          <p:cNvCxnSpPr>
            <a:cxnSpLocks/>
          </p:cNvCxnSpPr>
          <p:nvPr/>
        </p:nvCxnSpPr>
        <p:spPr>
          <a:xfrm flipH="1">
            <a:off x="3125164" y="2685327"/>
            <a:ext cx="69448" cy="5440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025CF8D-2060-8D42-863A-A97EF51F1DE5}"/>
              </a:ext>
            </a:extLst>
          </p:cNvPr>
          <p:cNvCxnSpPr>
            <a:cxnSpLocks/>
          </p:cNvCxnSpPr>
          <p:nvPr/>
        </p:nvCxnSpPr>
        <p:spPr>
          <a:xfrm>
            <a:off x="3125164" y="3229337"/>
            <a:ext cx="474563" cy="11111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8C5AB70-4207-3B44-901F-EAB9AD3ED50B}"/>
              </a:ext>
            </a:extLst>
          </p:cNvPr>
          <p:cNvCxnSpPr>
            <a:cxnSpLocks/>
          </p:cNvCxnSpPr>
          <p:nvPr/>
        </p:nvCxnSpPr>
        <p:spPr>
          <a:xfrm>
            <a:off x="3605512" y="4340506"/>
            <a:ext cx="92599" cy="13426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23AA102-B141-6947-890A-85B070818482}"/>
              </a:ext>
            </a:extLst>
          </p:cNvPr>
          <p:cNvCxnSpPr>
            <a:cxnSpLocks/>
          </p:cNvCxnSpPr>
          <p:nvPr/>
        </p:nvCxnSpPr>
        <p:spPr>
          <a:xfrm flipH="1">
            <a:off x="2558005" y="3217762"/>
            <a:ext cx="555584" cy="1851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61F8020-A0AF-7D42-A423-9ECB470C9023}"/>
              </a:ext>
            </a:extLst>
          </p:cNvPr>
          <p:cNvCxnSpPr>
            <a:cxnSpLocks/>
          </p:cNvCxnSpPr>
          <p:nvPr/>
        </p:nvCxnSpPr>
        <p:spPr>
          <a:xfrm flipH="1">
            <a:off x="1516284" y="3402957"/>
            <a:ext cx="1060175" cy="2534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F4B59FE-BEDC-D843-AFE1-0C697F532B32}"/>
              </a:ext>
            </a:extLst>
          </p:cNvPr>
          <p:cNvCxnSpPr>
            <a:cxnSpLocks/>
          </p:cNvCxnSpPr>
          <p:nvPr/>
        </p:nvCxnSpPr>
        <p:spPr>
          <a:xfrm flipH="1">
            <a:off x="1167859" y="5926238"/>
            <a:ext cx="360000" cy="18519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1FB8B358-E2FC-AC41-B912-A2BFFA048A69}"/>
              </a:ext>
            </a:extLst>
          </p:cNvPr>
          <p:cNvCxnSpPr>
            <a:cxnSpLocks/>
          </p:cNvCxnSpPr>
          <p:nvPr/>
        </p:nvCxnSpPr>
        <p:spPr>
          <a:xfrm flipH="1">
            <a:off x="1556796" y="2685327"/>
            <a:ext cx="1637816" cy="949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169B8FB-D0F2-3D4A-BA5A-39059588EA72}"/>
              </a:ext>
            </a:extLst>
          </p:cNvPr>
          <p:cNvCxnSpPr>
            <a:cxnSpLocks/>
          </p:cNvCxnSpPr>
          <p:nvPr/>
        </p:nvCxnSpPr>
        <p:spPr>
          <a:xfrm flipH="1" flipV="1">
            <a:off x="1487348" y="3171463"/>
            <a:ext cx="778396" cy="520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09861A0-AE2A-304E-BB75-627AE068BA01}"/>
              </a:ext>
            </a:extLst>
          </p:cNvPr>
          <p:cNvCxnSpPr>
            <a:cxnSpLocks/>
          </p:cNvCxnSpPr>
          <p:nvPr/>
        </p:nvCxnSpPr>
        <p:spPr>
          <a:xfrm flipH="1" flipV="1">
            <a:off x="2375704" y="2192215"/>
            <a:ext cx="813159" cy="493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717B5988-3BB1-5644-9810-691DD83E4627}"/>
              </a:ext>
            </a:extLst>
          </p:cNvPr>
          <p:cNvCxnSpPr>
            <a:cxnSpLocks/>
          </p:cNvCxnSpPr>
          <p:nvPr/>
        </p:nvCxnSpPr>
        <p:spPr>
          <a:xfrm flipV="1">
            <a:off x="3200438" y="1586845"/>
            <a:ext cx="246147" cy="10984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1F84B1FE-DFDB-DD4F-A471-1DC3A68858E6}"/>
              </a:ext>
            </a:extLst>
          </p:cNvPr>
          <p:cNvCxnSpPr>
            <a:cxnSpLocks/>
          </p:cNvCxnSpPr>
          <p:nvPr/>
        </p:nvCxnSpPr>
        <p:spPr>
          <a:xfrm flipV="1">
            <a:off x="3433379" y="1428286"/>
            <a:ext cx="264732" cy="165014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2F11D8B-2892-E646-B68D-F7803CFBD83C}"/>
              </a:ext>
            </a:extLst>
          </p:cNvPr>
          <p:cNvCxnSpPr>
            <a:cxnSpLocks/>
          </p:cNvCxnSpPr>
          <p:nvPr/>
        </p:nvCxnSpPr>
        <p:spPr>
          <a:xfrm flipH="1" flipV="1">
            <a:off x="2558005" y="1243093"/>
            <a:ext cx="883866" cy="378997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A5CC049E-6DA2-6D45-871E-C8B408395D0C}"/>
              </a:ext>
            </a:extLst>
          </p:cNvPr>
          <p:cNvCxnSpPr>
            <a:cxnSpLocks/>
          </p:cNvCxnSpPr>
          <p:nvPr/>
        </p:nvCxnSpPr>
        <p:spPr>
          <a:xfrm flipV="1">
            <a:off x="3197571" y="2464443"/>
            <a:ext cx="368174" cy="2034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547CD66E-94B9-F04A-8221-AF5DBB039727}"/>
              </a:ext>
            </a:extLst>
          </p:cNvPr>
          <p:cNvCxnSpPr>
            <a:cxnSpLocks/>
          </p:cNvCxnSpPr>
          <p:nvPr/>
        </p:nvCxnSpPr>
        <p:spPr>
          <a:xfrm>
            <a:off x="3575037" y="2464443"/>
            <a:ext cx="1036152" cy="2208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B77A4F3B-0572-3E47-8D14-52F05DB2A85B}"/>
              </a:ext>
            </a:extLst>
          </p:cNvPr>
          <p:cNvCxnSpPr>
            <a:cxnSpLocks/>
          </p:cNvCxnSpPr>
          <p:nvPr/>
        </p:nvCxnSpPr>
        <p:spPr>
          <a:xfrm>
            <a:off x="4611189" y="2685327"/>
            <a:ext cx="626310" cy="783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F4A4D661-DB63-B94E-830D-D1BAF33F0438}"/>
              </a:ext>
            </a:extLst>
          </p:cNvPr>
          <p:cNvCxnSpPr>
            <a:cxnSpLocks/>
          </p:cNvCxnSpPr>
          <p:nvPr/>
        </p:nvCxnSpPr>
        <p:spPr>
          <a:xfrm flipV="1">
            <a:off x="4611189" y="1993595"/>
            <a:ext cx="132227" cy="681886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FD99B946-0F01-CC44-9EB1-41A67F0ABFA8}"/>
              </a:ext>
            </a:extLst>
          </p:cNvPr>
          <p:cNvCxnSpPr>
            <a:cxnSpLocks/>
          </p:cNvCxnSpPr>
          <p:nvPr/>
        </p:nvCxnSpPr>
        <p:spPr>
          <a:xfrm flipH="1">
            <a:off x="4206075" y="4060436"/>
            <a:ext cx="405114" cy="297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9FF7DFEB-B783-D142-9F11-35602AFEB302}"/>
              </a:ext>
            </a:extLst>
          </p:cNvPr>
          <p:cNvCxnSpPr>
            <a:cxnSpLocks/>
          </p:cNvCxnSpPr>
          <p:nvPr/>
        </p:nvCxnSpPr>
        <p:spPr>
          <a:xfrm flipH="1" flipV="1">
            <a:off x="4206075" y="4398014"/>
            <a:ext cx="418015" cy="1873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4D6B7B4A-D358-0B46-A084-AD83A1D0FDA0}"/>
              </a:ext>
            </a:extLst>
          </p:cNvPr>
          <p:cNvCxnSpPr>
            <a:cxnSpLocks/>
          </p:cNvCxnSpPr>
          <p:nvPr/>
        </p:nvCxnSpPr>
        <p:spPr>
          <a:xfrm flipH="1">
            <a:off x="4610867" y="4384951"/>
            <a:ext cx="191138" cy="192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41809045-E7D4-9545-9B40-664CBADA9A73}"/>
              </a:ext>
            </a:extLst>
          </p:cNvPr>
          <p:cNvCxnSpPr>
            <a:cxnSpLocks/>
          </p:cNvCxnSpPr>
          <p:nvPr/>
        </p:nvCxnSpPr>
        <p:spPr>
          <a:xfrm>
            <a:off x="4802005" y="4358825"/>
            <a:ext cx="520861" cy="396055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44EC7E64-5F5A-904D-AEBD-CFE0CB4AE8D8}"/>
              </a:ext>
            </a:extLst>
          </p:cNvPr>
          <p:cNvCxnSpPr>
            <a:cxnSpLocks/>
          </p:cNvCxnSpPr>
          <p:nvPr/>
        </p:nvCxnSpPr>
        <p:spPr>
          <a:xfrm>
            <a:off x="4586219" y="4056819"/>
            <a:ext cx="736647" cy="328132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888F4862-76D7-FB4D-833D-0677470209A4}"/>
              </a:ext>
            </a:extLst>
          </p:cNvPr>
          <p:cNvCxnSpPr>
            <a:cxnSpLocks/>
          </p:cNvCxnSpPr>
          <p:nvPr/>
        </p:nvCxnSpPr>
        <p:spPr>
          <a:xfrm flipH="1" flipV="1">
            <a:off x="6135518" y="3130455"/>
            <a:ext cx="683293" cy="33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C57CF6-CBEA-C44B-9EDE-9AC80DEF10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r="25992"/>
          <a:stretch/>
        </p:blipFill>
        <p:spPr>
          <a:xfrm>
            <a:off x="3214845" y="180000"/>
            <a:ext cx="6796663" cy="7200000"/>
          </a:xfrm>
          <a:prstGeom prst="rect">
            <a:avLst/>
          </a:prstGeom>
          <a:noFill/>
          <a:ln w="0">
            <a:solidFill>
              <a:srgbClr val="000000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74B33F1-0852-8F46-AF9B-FB56E0F0488A}"/>
              </a:ext>
            </a:extLst>
          </p:cNvPr>
          <p:cNvSpPr txBox="1"/>
          <p:nvPr/>
        </p:nvSpPr>
        <p:spPr>
          <a:xfrm>
            <a:off x="7373814" y="3131999"/>
            <a:ext cx="2124831" cy="1011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Des espaces de services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2DA5540-463A-F644-9BA8-1EE6B153CFD9}"/>
              </a:ext>
            </a:extLst>
          </p:cNvPr>
          <p:cNvSpPr txBox="1"/>
          <p:nvPr/>
        </p:nvSpPr>
        <p:spPr>
          <a:xfrm>
            <a:off x="6330646" y="608760"/>
            <a:ext cx="2628000" cy="12702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Dans les aires urbaines bien desservies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0CF7C07-2D1A-A248-BB56-0A1A1C654E99}"/>
              </a:ext>
            </a:extLst>
          </p:cNvPr>
          <p:cNvSpPr txBox="1"/>
          <p:nvPr/>
        </p:nvSpPr>
        <p:spPr>
          <a:xfrm>
            <a:off x="3716215" y="1937616"/>
            <a:ext cx="2520646" cy="2056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Concurrence entre les espaces, notamment les aires urbaines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2D7B9A4-ED8C-944E-94D9-9B203AAFD5B6}"/>
              </a:ext>
            </a:extLst>
          </p:cNvPr>
          <p:cNvSpPr txBox="1"/>
          <p:nvPr/>
        </p:nvSpPr>
        <p:spPr>
          <a:xfrm>
            <a:off x="4032739" y="5040360"/>
            <a:ext cx="2599292" cy="166336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2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Des espaces spécifiques : le tourisme. France 1</a:t>
            </a:r>
            <a:r>
              <a:rPr lang="fr-FR" sz="2200" b="0" i="0" u="none" strike="noStrike" kern="1200" baseline="330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er</a:t>
            </a:r>
            <a:r>
              <a:rPr lang="fr-FR" sz="22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 pays au monde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6227B4-DBCF-F042-86A7-CA78F2ED035E}"/>
              </a:ext>
            </a:extLst>
          </p:cNvPr>
          <p:cNvSpPr txBox="1"/>
          <p:nvPr/>
        </p:nvSpPr>
        <p:spPr>
          <a:xfrm>
            <a:off x="68318" y="180000"/>
            <a:ext cx="3146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Paris avec le quartier de La Défense ou Lyon avec le quartier de La Part Dieu ou de </a:t>
            </a:r>
            <a:r>
              <a:rPr lang="fr-FR" sz="1600" dirty="0" err="1">
                <a:latin typeface="Comic Sans MS" panose="030F0902030302020204" pitchFamily="66" charset="0"/>
              </a:rPr>
              <a:t>Biopôle</a:t>
            </a:r>
            <a:r>
              <a:rPr lang="fr-FR" sz="1600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50222CA-A59D-FC40-A29E-F2E927BCC7BE}"/>
              </a:ext>
            </a:extLst>
          </p:cNvPr>
          <p:cNvSpPr txBox="1"/>
          <p:nvPr/>
        </p:nvSpPr>
        <p:spPr>
          <a:xfrm>
            <a:off x="116990" y="2593390"/>
            <a:ext cx="3097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à l’échelle européenne, entre La City de Londres et La Défense à Paris / à l’échelle nationale entre Lyon et Marseille.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ACB64F4-1B07-0140-93A7-64499B0ADC26}"/>
              </a:ext>
            </a:extLst>
          </p:cNvPr>
          <p:cNvSpPr txBox="1"/>
          <p:nvPr/>
        </p:nvSpPr>
        <p:spPr>
          <a:xfrm>
            <a:off x="116990" y="5524159"/>
            <a:ext cx="3097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omic Sans MS" panose="030F0902030302020204" pitchFamily="66" charset="0"/>
              </a:rPr>
              <a:t>Exemple</a:t>
            </a:r>
            <a:r>
              <a:rPr lang="fr-FR" sz="1600" dirty="0">
                <a:latin typeface="Comic Sans MS" panose="030F0902030302020204" pitchFamily="66" charset="0"/>
              </a:rPr>
              <a:t> : nombreux atouts : littoraux, montagnes, patrimoine, parcs... Le Futuroscope génère plusieurs millions de chiffre d’affaires par 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/>
      <p:bldP spid="4" grpId="1" build="p"/>
      <p:bldP spid="4" grpId="2"/>
      <p:bldP spid="5" grpId="2" build="p"/>
      <p:bldP spid="5" grpId="3"/>
      <p:bldP spid="6" grpId="3" build="p"/>
      <p:bldP spid="6" grpId="4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C1FD03FD-438E-1B42-8800-5D77B84E6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06" y="1574157"/>
            <a:ext cx="9911961" cy="26272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B6FDD5-CEB7-8643-9859-E3B27C4C5095}"/>
              </a:ext>
            </a:extLst>
          </p:cNvPr>
          <p:cNvSpPr txBox="1"/>
          <p:nvPr/>
        </p:nvSpPr>
        <p:spPr>
          <a:xfrm>
            <a:off x="250726" y="2446725"/>
            <a:ext cx="1908000" cy="59120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Primaire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6C0749-0AC7-764C-B84E-1B1902E72352}"/>
              </a:ext>
            </a:extLst>
          </p:cNvPr>
          <p:cNvSpPr txBox="1"/>
          <p:nvPr/>
        </p:nvSpPr>
        <p:spPr>
          <a:xfrm>
            <a:off x="180000" y="2988360"/>
            <a:ext cx="2088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Secondaire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2C4325C-693A-E446-B15C-F816123D13AB}"/>
              </a:ext>
            </a:extLst>
          </p:cNvPr>
          <p:cNvSpPr txBox="1"/>
          <p:nvPr/>
        </p:nvSpPr>
        <p:spPr>
          <a:xfrm>
            <a:off x="216000" y="3528720"/>
            <a:ext cx="2088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Tertiaire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1C8454B-C7AB-E74E-8544-1C8F36C7312F}"/>
              </a:ext>
            </a:extLst>
          </p:cNvPr>
          <p:cNvSpPr txBox="1"/>
          <p:nvPr/>
        </p:nvSpPr>
        <p:spPr>
          <a:xfrm>
            <a:off x="2160000" y="2412360"/>
            <a:ext cx="3168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Agriculture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26D4B57-E6B1-4044-9A4F-725140CA6D36}"/>
              </a:ext>
            </a:extLst>
          </p:cNvPr>
          <p:cNvSpPr txBox="1"/>
          <p:nvPr/>
        </p:nvSpPr>
        <p:spPr>
          <a:xfrm>
            <a:off x="2242741" y="3081320"/>
            <a:ext cx="3048825" cy="41250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Industries + Constructions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52FDA1-A498-A64D-A7D6-BBDD35B89AE6}"/>
              </a:ext>
            </a:extLst>
          </p:cNvPr>
          <p:cNvSpPr txBox="1"/>
          <p:nvPr/>
        </p:nvSpPr>
        <p:spPr>
          <a:xfrm>
            <a:off x="2160000" y="3529080"/>
            <a:ext cx="3168000" cy="585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Services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3C3188D-A3C5-AE40-9B1A-52A2A0B589D4}"/>
              </a:ext>
            </a:extLst>
          </p:cNvPr>
          <p:cNvSpPr txBox="1"/>
          <p:nvPr/>
        </p:nvSpPr>
        <p:spPr>
          <a:xfrm>
            <a:off x="5573024" y="2439000"/>
            <a:ext cx="661954" cy="59120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2,1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71C3EC-5332-4E47-902D-6EE6364A966F}"/>
              </a:ext>
            </a:extLst>
          </p:cNvPr>
          <p:cNvSpPr txBox="1"/>
          <p:nvPr/>
        </p:nvSpPr>
        <p:spPr>
          <a:xfrm>
            <a:off x="5463443" y="3529080"/>
            <a:ext cx="881116" cy="59120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80,1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C5ECC81-13A0-2440-9F18-9F9FD4267F85}"/>
              </a:ext>
            </a:extLst>
          </p:cNvPr>
          <p:cNvSpPr txBox="1"/>
          <p:nvPr/>
        </p:nvSpPr>
        <p:spPr>
          <a:xfrm>
            <a:off x="5463442" y="2989440"/>
            <a:ext cx="881116" cy="59120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none" strike="noStrike" kern="1200" dirty="0">
                <a:ln>
                  <a:noFill/>
                </a:ln>
                <a:solidFill>
                  <a:srgbClr val="0000FF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17,8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E0126A-C16B-A14C-B134-2D5A1867FCE3}"/>
              </a:ext>
            </a:extLst>
          </p:cNvPr>
          <p:cNvSpPr txBox="1"/>
          <p:nvPr/>
        </p:nvSpPr>
        <p:spPr>
          <a:xfrm>
            <a:off x="335665" y="144000"/>
            <a:ext cx="9387068" cy="1224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L'économie s'organise autour de trois grands </a:t>
            </a: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secteurs d'activités 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/>
      <p:bldP spid="4" grpId="3" build="p"/>
      <p:bldP spid="4" grpId="4"/>
      <p:bldP spid="5" grpId="6" build="p"/>
      <p:bldP spid="5" grpId="7"/>
      <p:bldP spid="6" grpId="1" build="p"/>
      <p:bldP spid="6" grpId="2"/>
      <p:bldP spid="7" grpId="4" build="p"/>
      <p:bldP spid="7" grpId="5"/>
      <p:bldP spid="8" grpId="7" build="p"/>
      <p:bldP spid="8" grpId="8"/>
      <p:bldP spid="9" grpId="2" build="p"/>
      <p:bldP spid="9" grpId="3"/>
      <p:bldP spid="10" grpId="8" build="p"/>
      <p:bldP spid="10" grpId="9"/>
      <p:bldP spid="11" grpId="5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5E5154E-D719-B646-9ED3-2C406082313A}"/>
              </a:ext>
            </a:extLst>
          </p:cNvPr>
          <p:cNvSpPr txBox="1"/>
          <p:nvPr/>
        </p:nvSpPr>
        <p:spPr>
          <a:xfrm>
            <a:off x="150470" y="216000"/>
            <a:ext cx="9785529" cy="3773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Vocabulaire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6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P.I.B. </a:t>
            </a: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: Produit Intérieur Brut. Indicateur économique qui mesure la quantité de richesses produites par les entreprises dans un pays sur une période donnée.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2600" b="0" i="0" u="none" strike="noStrike" kern="1200" dirty="0">
              <a:ln>
                <a:noFill/>
              </a:ln>
              <a:latin typeface="Comic Sans MS" pitchFamily="66"/>
              <a:ea typeface="Arial Unicode MS" pitchFamily="2"/>
              <a:cs typeface="Arial Unicode MS" pitchFamily="2"/>
            </a:endParaRPr>
          </a:p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600" b="0" i="0" u="none" strike="noStrike" kern="1200" dirty="0">
                <a:ln>
                  <a:noFill/>
                </a:ln>
                <a:solidFill>
                  <a:srgbClr val="FF3333"/>
                </a:solidFill>
                <a:latin typeface="Comic Sans MS" pitchFamily="66"/>
                <a:ea typeface="Arial Unicode MS" pitchFamily="2"/>
                <a:cs typeface="Arial Unicode MS" pitchFamily="2"/>
              </a:rPr>
              <a:t>Espace productif</a:t>
            </a:r>
            <a:r>
              <a:rPr lang="fr-FR" sz="26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 : Espace aménagé et mis en valeur pour une activité économique créatrice de richesse.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>
            <a:extLst>
              <a:ext uri="{FF2B5EF4-FFF2-40B4-BE49-F238E27FC236}">
                <a16:creationId xmlns:a16="http://schemas.microsoft.com/office/drawing/2014/main" id="{28598773-61BE-A64F-B05D-D93E0B401CCA}"/>
              </a:ext>
            </a:extLst>
          </p:cNvPr>
          <p:cNvSpPr/>
          <p:nvPr/>
        </p:nvSpPr>
        <p:spPr>
          <a:xfrm>
            <a:off x="468000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Connecteur droit 2">
            <a:extLst>
              <a:ext uri="{FF2B5EF4-FFF2-40B4-BE49-F238E27FC236}">
                <a16:creationId xmlns:a16="http://schemas.microsoft.com/office/drawing/2014/main" id="{70262DF4-9FCD-2C4F-8F8E-53B6C6D5F377}"/>
              </a:ext>
            </a:extLst>
          </p:cNvPr>
          <p:cNvSpPr/>
          <p:nvPr/>
        </p:nvSpPr>
        <p:spPr>
          <a:xfrm>
            <a:off x="468000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Connecteur droit 3">
            <a:extLst>
              <a:ext uri="{FF2B5EF4-FFF2-40B4-BE49-F238E27FC236}">
                <a16:creationId xmlns:a16="http://schemas.microsoft.com/office/drawing/2014/main" id="{CCFEFD96-EA5A-D740-A1B3-8773253CEB73}"/>
              </a:ext>
            </a:extLst>
          </p:cNvPr>
          <p:cNvSpPr/>
          <p:nvPr/>
        </p:nvSpPr>
        <p:spPr>
          <a:xfrm>
            <a:off x="468000" y="0"/>
            <a:ext cx="0" cy="7560000"/>
          </a:xfrm>
          <a:prstGeom prst="line">
            <a:avLst/>
          </a:prstGeom>
          <a:noFill/>
          <a:ln w="36000">
            <a:solidFill>
              <a:srgbClr val="FF3333"/>
            </a:solidFill>
            <a:prstDash val="solid"/>
          </a:ln>
        </p:spPr>
        <p:txBody>
          <a:bodyPr vert="horz" wrap="none" lIns="108000" tIns="63000" rIns="108000" bIns="63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fr-FR" sz="1800" b="0" i="0" u="none" strike="noStrike" kern="1200">
              <a:ln>
                <a:noFill/>
              </a:ln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0A7B454-C202-D944-B38F-3CE33ADBD00E}"/>
              </a:ext>
            </a:extLst>
          </p:cNvPr>
          <p:cNvSpPr txBox="1"/>
          <p:nvPr/>
        </p:nvSpPr>
        <p:spPr>
          <a:xfrm>
            <a:off x="468000" y="72000"/>
            <a:ext cx="9468000" cy="10810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>
                <a:ln>
                  <a:noFill/>
                </a:ln>
                <a:solidFill>
                  <a:srgbClr val="FF33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I. Les espaces productifs industriels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1AE9B1-38A3-0E45-805D-C2B00824FE06}"/>
              </a:ext>
            </a:extLst>
          </p:cNvPr>
          <p:cNvSpPr txBox="1"/>
          <p:nvPr/>
        </p:nvSpPr>
        <p:spPr>
          <a:xfrm>
            <a:off x="864000" y="3887640"/>
            <a:ext cx="8712000" cy="1364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6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Lecture de l'article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6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Vidéo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B94835E-CD55-E24D-A16D-D4E2E52FEE90}"/>
              </a:ext>
            </a:extLst>
          </p:cNvPr>
          <p:cNvSpPr txBox="1"/>
          <p:nvPr/>
        </p:nvSpPr>
        <p:spPr>
          <a:xfrm>
            <a:off x="1932972" y="1008359"/>
            <a:ext cx="7931028" cy="1081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2800" b="0" i="0" u="sng" strike="noStrike" kern="1200" dirty="0">
                <a:ln>
                  <a:noFill/>
                </a:ln>
                <a:solidFill>
                  <a:srgbClr val="009933"/>
                </a:solidFill>
                <a:uFillTx/>
                <a:latin typeface="Comic Sans MS" pitchFamily="66"/>
                <a:ea typeface="Arial Unicode MS" pitchFamily="2"/>
                <a:cs typeface="Arial Unicode MS" pitchFamily="2"/>
              </a:rPr>
              <a:t>A. L'exemple de l'entreprise Michelin à Clermont Ferrand.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E467A9E-C52A-E44E-BB54-2DEA536D76C2}"/>
              </a:ext>
            </a:extLst>
          </p:cNvPr>
          <p:cNvGrpSpPr/>
          <p:nvPr/>
        </p:nvGrpSpPr>
        <p:grpSpPr>
          <a:xfrm>
            <a:off x="216000" y="144000"/>
            <a:ext cx="9648000" cy="5544000"/>
            <a:chOff x="216000" y="144000"/>
            <a:chExt cx="9648000" cy="5544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656D18B-0955-3645-8ECF-0E3B7DE56287}"/>
                </a:ext>
              </a:extLst>
            </p:cNvPr>
            <p:cNvSpPr/>
            <p:nvPr/>
          </p:nvSpPr>
          <p:spPr>
            <a:xfrm>
              <a:off x="216000" y="144000"/>
              <a:ext cx="648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9DB3FA8-3B29-594A-8A78-F8B1D75803E2}"/>
                </a:ext>
              </a:extLst>
            </p:cNvPr>
            <p:cNvSpPr/>
            <p:nvPr/>
          </p:nvSpPr>
          <p:spPr>
            <a:xfrm>
              <a:off x="864000" y="144000"/>
              <a:ext cx="9000000" cy="5544000"/>
            </a:xfrm>
            <a:prstGeom prst="rect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fr-FR" sz="1800" b="0" i="0" u="none" strike="noStrike" kern="1200">
                <a:ln>
                  <a:noFill/>
                </a:ln>
                <a:latin typeface="Arial" pitchFamily="18"/>
                <a:ea typeface="Arial Unicode MS" pitchFamily="2"/>
                <a:cs typeface="Arial Unicode MS" pitchFamily="2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24EC6B1-4C18-8A44-94CB-79B514A85D81}"/>
              </a:ext>
            </a:extLst>
          </p:cNvPr>
          <p:cNvSpPr txBox="1"/>
          <p:nvPr/>
        </p:nvSpPr>
        <p:spPr>
          <a:xfrm rot="16200000">
            <a:off x="-2020500" y="2587320"/>
            <a:ext cx="5112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 dirty="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Introduction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36992C-7822-9D4C-B1A9-C21AAC975E1F}"/>
              </a:ext>
            </a:extLst>
          </p:cNvPr>
          <p:cNvSpPr txBox="1"/>
          <p:nvPr/>
        </p:nvSpPr>
        <p:spPr>
          <a:xfrm>
            <a:off x="216000" y="5976000"/>
            <a:ext cx="9576000" cy="6573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fr-FR" sz="3200" b="0" i="0" u="none" strike="noStrike" kern="1200">
                <a:ln>
                  <a:noFill/>
                </a:ln>
                <a:latin typeface="Comic Sans MS" pitchFamily="66"/>
                <a:ea typeface="Arial Unicode MS" pitchFamily="2"/>
                <a:cs typeface="Arial Unicode MS" pitchFamily="2"/>
              </a:rPr>
              <a:t>Présente l'entreprise Michelin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0286E0F-6ACE-2447-8AC5-13AB84099B13}"/>
              </a:ext>
            </a:extLst>
          </p:cNvPr>
          <p:cNvSpPr txBox="1"/>
          <p:nvPr/>
        </p:nvSpPr>
        <p:spPr>
          <a:xfrm>
            <a:off x="864000" y="144000"/>
            <a:ext cx="9000000" cy="3092855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just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410160" algn="l"/>
              </a:tabLst>
            </a:pP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L’entreprise Michelin est une entreprise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familiale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créée au XIX</a:t>
            </a:r>
            <a:r>
              <a:rPr lang="fr-FR" sz="2800" b="0" i="0" u="none" strike="noStrike" kern="1200" baseline="310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siècle et spécialisée dans les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pneumatiques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, située à Clermont-Ferrand, au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centre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de la France, en région Auvergne-Rhône-Alpes. L’entreprise s’est diversifiée en proposant des </a:t>
            </a:r>
            <a:r>
              <a:rPr lang="fr-FR" sz="2800" b="0" i="0" u="none" strike="noStrike" kern="1200" dirty="0">
                <a:ln>
                  <a:noFill/>
                </a:ln>
                <a:solidFill>
                  <a:srgbClr val="0432FF"/>
                </a:solidFill>
                <a:latin typeface="Comic Sans MS" pitchFamily="66"/>
                <a:ea typeface="Comic Sans MS" pitchFamily="66"/>
                <a:cs typeface="Comic Sans MS" pitchFamily="66"/>
              </a:rPr>
              <a:t>cartes</a:t>
            </a:r>
            <a:r>
              <a:rPr lang="fr-FR" sz="2800" b="0" i="0" u="none" strike="noStrike" kern="1200" dirty="0">
                <a:ln>
                  <a:noFill/>
                </a:ln>
                <a:latin typeface="Comic Sans MS" pitchFamily="66"/>
                <a:ea typeface="Comic Sans MS" pitchFamily="66"/>
                <a:cs typeface="Comic Sans MS" pitchFamily="66"/>
              </a:rPr>
              <a:t> routières, un guide gastronomique,...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/>
    </p:bldLst>
  </p:timing>
</p:sld>
</file>

<file path=ppt/theme/theme1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12453</TotalTime>
  <Words>1877</Words>
  <Application>Microsoft Macintosh PowerPoint</Application>
  <PresentationFormat>Personnalisé</PresentationFormat>
  <Paragraphs>274</Paragraphs>
  <Slides>57</Slides>
  <Notes>53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65" baseType="lpstr">
      <vt:lpstr>Arial Unicode MS</vt:lpstr>
      <vt:lpstr>Arial</vt:lpstr>
      <vt:lpstr>Calibri</vt:lpstr>
      <vt:lpstr>Comic Sans MS</vt:lpstr>
      <vt:lpstr>Retina-Regular</vt:lpstr>
      <vt:lpstr>Tahoma</vt:lpstr>
      <vt:lpstr>Times New Roman</vt:lpstr>
      <vt:lpstr>Standard</vt:lpstr>
      <vt:lpstr>CHAPITRE GÉOGRAPHIE 3  LES ESPACES PRODUCTIFS EN FRANCE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CHAPITRE GÉOGRAPHIE 3  LES ESPACES PRODUCTIFS EN FRANCE</dc:title>
  <dc:creator>Arnaud Costechareire</dc:creator>
  <cp:lastModifiedBy>Arnaud Costechareire</cp:lastModifiedBy>
  <cp:revision>144</cp:revision>
  <cp:lastPrinted>2018-09-22T16:15:33Z</cp:lastPrinted>
  <dcterms:created xsi:type="dcterms:W3CDTF">2018-09-22T13:17:30Z</dcterms:created>
  <dcterms:modified xsi:type="dcterms:W3CDTF">2023-08-10T15:42:35Z</dcterms:modified>
</cp:coreProperties>
</file>